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5"/>
  </p:notesMasterIdLst>
  <p:sldIdLst>
    <p:sldId id="261" r:id="rId5"/>
    <p:sldId id="264" r:id="rId6"/>
    <p:sldId id="266" r:id="rId7"/>
    <p:sldId id="278" r:id="rId8"/>
    <p:sldId id="263" r:id="rId9"/>
    <p:sldId id="279" r:id="rId10"/>
    <p:sldId id="280" r:id="rId11"/>
    <p:sldId id="282" r:id="rId12"/>
    <p:sldId id="281" r:id="rId13"/>
    <p:sldId id="283" r:id="rId14"/>
    <p:sldId id="284" r:id="rId15"/>
    <p:sldId id="285" r:id="rId16"/>
    <p:sldId id="286" r:id="rId17"/>
    <p:sldId id="295" r:id="rId18"/>
    <p:sldId id="294" r:id="rId19"/>
    <p:sldId id="289" r:id="rId20"/>
    <p:sldId id="290" r:id="rId21"/>
    <p:sldId id="293" r:id="rId22"/>
    <p:sldId id="297" r:id="rId23"/>
    <p:sldId id="298" r:id="rId24"/>
    <p:sldId id="305" r:id="rId25"/>
    <p:sldId id="306" r:id="rId26"/>
    <p:sldId id="299" r:id="rId27"/>
    <p:sldId id="300" r:id="rId28"/>
    <p:sldId id="301" r:id="rId29"/>
    <p:sldId id="302" r:id="rId30"/>
    <p:sldId id="303" r:id="rId31"/>
    <p:sldId id="304" r:id="rId32"/>
    <p:sldId id="292" r:id="rId33"/>
    <p:sldId id="291"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2522C"/>
    <a:srgbClr val="62983E"/>
    <a:srgbClr val="DDE1D8"/>
    <a:srgbClr val="434344"/>
    <a:srgbClr val="FFFFFF"/>
    <a:srgbClr val="F5F9F5"/>
    <a:srgbClr val="66984B"/>
    <a:srgbClr val="96E03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737"/>
    <p:restoredTop sz="94674"/>
  </p:normalViewPr>
  <p:slideViewPr>
    <p:cSldViewPr snapToGrid="0" snapToObjects="1">
      <p:cViewPr varScale="1">
        <p:scale>
          <a:sx n="113" d="100"/>
          <a:sy n="113" d="100"/>
        </p:scale>
        <p:origin x="816" y="114"/>
      </p:cViewPr>
      <p:guideLst>
        <p:guide orient="horz" pos="2160"/>
        <p:guide pos="3840"/>
      </p:guideLst>
    </p:cSldViewPr>
  </p:slideViewPr>
  <p:notesTextViewPr>
    <p:cViewPr>
      <p:scale>
        <a:sx n="1" d="1"/>
        <a:sy n="1" d="1"/>
      </p:scale>
      <p:origin x="0" y="0"/>
    </p:cViewPr>
  </p:notesTextViewPr>
  <p:notesViewPr>
    <p:cSldViewPr snapToGrid="0" snapToObjects="1">
      <p:cViewPr varScale="1">
        <p:scale>
          <a:sx n="94" d="100"/>
          <a:sy n="94" d="100"/>
        </p:scale>
        <p:origin x="3752" y="1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ianca Valencia" userId="51c2520d-ee94-456a-97e1-3c81a4ab4711" providerId="ADAL" clId="{E88B7EA2-5A0E-48E5-A03D-65DF42213D14}"/>
    <pc:docChg chg="undo custSel addSld modSld sldOrd">
      <pc:chgData name="Bianca Valencia" userId="51c2520d-ee94-456a-97e1-3c81a4ab4711" providerId="ADAL" clId="{E88B7EA2-5A0E-48E5-A03D-65DF42213D14}" dt="2026-09-01T09:41:43.170" v="107" actId="6559"/>
      <pc:docMkLst>
        <pc:docMk/>
      </pc:docMkLst>
      <pc:sldChg chg="addSp delSp modSp">
        <pc:chgData name="Bianca Valencia" userId="51c2520d-ee94-456a-97e1-3c81a4ab4711" providerId="ADAL" clId="{E88B7EA2-5A0E-48E5-A03D-65DF42213D14}" dt="2026-08-31T05:53:00.571" v="4" actId="164"/>
        <pc:sldMkLst>
          <pc:docMk/>
          <pc:sldMk cId="3925239315" sldId="261"/>
        </pc:sldMkLst>
        <pc:spChg chg="mod">
          <ac:chgData name="Bianca Valencia" userId="51c2520d-ee94-456a-97e1-3c81a4ab4711" providerId="ADAL" clId="{E88B7EA2-5A0E-48E5-A03D-65DF42213D14}" dt="2026-08-31T05:53:00.571" v="4" actId="164"/>
          <ac:spMkLst>
            <pc:docMk/>
            <pc:sldMk cId="3925239315" sldId="261"/>
            <ac:spMk id="5" creationId="{4B57BA8D-2CBC-815A-AB88-52D5E3BA1232}"/>
          </ac:spMkLst>
        </pc:spChg>
        <pc:spChg chg="add del mod">
          <ac:chgData name="Bianca Valencia" userId="51c2520d-ee94-456a-97e1-3c81a4ab4711" providerId="ADAL" clId="{E88B7EA2-5A0E-48E5-A03D-65DF42213D14}" dt="2026-08-31T05:48:37.332" v="1"/>
          <ac:spMkLst>
            <pc:docMk/>
            <pc:sldMk cId="3925239315" sldId="261"/>
            <ac:spMk id="8" creationId="{045ABDEE-A1D2-490A-BB1F-307FEFE3935D}"/>
          </ac:spMkLst>
        </pc:spChg>
        <pc:spChg chg="mod">
          <ac:chgData name="Bianca Valencia" userId="51c2520d-ee94-456a-97e1-3c81a4ab4711" providerId="ADAL" clId="{E88B7EA2-5A0E-48E5-A03D-65DF42213D14}" dt="2026-08-31T05:53:00.571" v="4" actId="164"/>
          <ac:spMkLst>
            <pc:docMk/>
            <pc:sldMk cId="3925239315" sldId="261"/>
            <ac:spMk id="9" creationId="{C6F2A4BC-33C4-0AA9-43D2-B0DC2584C09A}"/>
          </ac:spMkLst>
        </pc:spChg>
        <pc:grpChg chg="add mod">
          <ac:chgData name="Bianca Valencia" userId="51c2520d-ee94-456a-97e1-3c81a4ab4711" providerId="ADAL" clId="{E88B7EA2-5A0E-48E5-A03D-65DF42213D14}" dt="2026-08-31T05:53:00.571" v="4" actId="164"/>
          <ac:grpSpMkLst>
            <pc:docMk/>
            <pc:sldMk cId="3925239315" sldId="261"/>
            <ac:grpSpMk id="18" creationId="{A6AD7399-76AA-15E1-6E18-E39C1AF21BBD}"/>
          </ac:grpSpMkLst>
        </pc:grpChg>
        <pc:picChg chg="mod">
          <ac:chgData name="Bianca Valencia" userId="51c2520d-ee94-456a-97e1-3c81a4ab4711" providerId="ADAL" clId="{E88B7EA2-5A0E-48E5-A03D-65DF42213D14}" dt="2026-08-31T05:53:00.571" v="4" actId="164"/>
          <ac:picMkLst>
            <pc:docMk/>
            <pc:sldMk cId="3925239315" sldId="261"/>
            <ac:picMk id="7" creationId="{628285FA-0A2F-D622-BD54-FC290EA60463}"/>
          </ac:picMkLst>
        </pc:picChg>
        <pc:cxnChg chg="add mod">
          <ac:chgData name="Bianca Valencia" userId="51c2520d-ee94-456a-97e1-3c81a4ab4711" providerId="ADAL" clId="{E88B7EA2-5A0E-48E5-A03D-65DF42213D14}" dt="2026-08-31T05:53:00.571" v="4" actId="164"/>
          <ac:cxnSpMkLst>
            <pc:docMk/>
            <pc:sldMk cId="3925239315" sldId="261"/>
            <ac:cxnSpMk id="13" creationId="{90D90A7B-CF3D-C9AA-61ED-41DEBEEEAD89}"/>
          </ac:cxnSpMkLst>
        </pc:cxnChg>
        <pc:cxnChg chg="add mod">
          <ac:chgData name="Bianca Valencia" userId="51c2520d-ee94-456a-97e1-3c81a4ab4711" providerId="ADAL" clId="{E88B7EA2-5A0E-48E5-A03D-65DF42213D14}" dt="2026-08-31T05:53:00.571" v="4" actId="164"/>
          <ac:cxnSpMkLst>
            <pc:docMk/>
            <pc:sldMk cId="3925239315" sldId="261"/>
            <ac:cxnSpMk id="17" creationId="{D204C46C-E913-D1EC-A395-80A0DAD3371C}"/>
          </ac:cxnSpMkLst>
        </pc:cxnChg>
      </pc:sldChg>
      <pc:sldChg chg="addSp modSp">
        <pc:chgData name="Bianca Valencia" userId="51c2520d-ee94-456a-97e1-3c81a4ab4711" providerId="ADAL" clId="{E88B7EA2-5A0E-48E5-A03D-65DF42213D14}" dt="2026-08-31T06:13:07.711" v="6" actId="767"/>
        <pc:sldMkLst>
          <pc:docMk/>
          <pc:sldMk cId="2497266195" sldId="263"/>
        </pc:sldMkLst>
        <pc:spChg chg="add mod">
          <ac:chgData name="Bianca Valencia" userId="51c2520d-ee94-456a-97e1-3c81a4ab4711" providerId="ADAL" clId="{E88B7EA2-5A0E-48E5-A03D-65DF42213D14}" dt="2026-08-31T06:13:07.711" v="6" actId="767"/>
          <ac:spMkLst>
            <pc:docMk/>
            <pc:sldMk cId="2497266195" sldId="263"/>
            <ac:spMk id="61" creationId="{D923D3F7-C0F2-9EC4-F013-D1515036BB07}"/>
          </ac:spMkLst>
        </pc:spChg>
      </pc:sldChg>
      <pc:sldChg chg="addSp delSp modSp mod">
        <pc:chgData name="Bianca Valencia" userId="51c2520d-ee94-456a-97e1-3c81a4ab4711" providerId="ADAL" clId="{E88B7EA2-5A0E-48E5-A03D-65DF42213D14}" dt="2026-09-01T03:23:11.871" v="28" actId="1076"/>
        <pc:sldMkLst>
          <pc:docMk/>
          <pc:sldMk cId="1643844416" sldId="264"/>
        </pc:sldMkLst>
        <pc:picChg chg="add mod">
          <ac:chgData name="Bianca Valencia" userId="51c2520d-ee94-456a-97e1-3c81a4ab4711" providerId="ADAL" clId="{E88B7EA2-5A0E-48E5-A03D-65DF42213D14}" dt="2026-09-01T03:23:11.871" v="28" actId="1076"/>
          <ac:picMkLst>
            <pc:docMk/>
            <pc:sldMk cId="1643844416" sldId="264"/>
            <ac:picMk id="4" creationId="{89508174-3398-2962-FAEA-E4CA756B8E99}"/>
          </ac:picMkLst>
        </pc:picChg>
        <pc:picChg chg="del">
          <ac:chgData name="Bianca Valencia" userId="51c2520d-ee94-456a-97e1-3c81a4ab4711" providerId="ADAL" clId="{E88B7EA2-5A0E-48E5-A03D-65DF42213D14}" dt="2026-09-01T03:23:04.988" v="26" actId="478"/>
          <ac:picMkLst>
            <pc:docMk/>
            <pc:sldMk cId="1643844416" sldId="264"/>
            <ac:picMk id="63" creationId="{1A79089D-DB5B-0652-B53F-7500F7959B91}"/>
          </ac:picMkLst>
        </pc:picChg>
      </pc:sldChg>
      <pc:sldChg chg="modSp mod ord">
        <pc:chgData name="Bianca Valencia" userId="51c2520d-ee94-456a-97e1-3c81a4ab4711" providerId="ADAL" clId="{E88B7EA2-5A0E-48E5-A03D-65DF42213D14}" dt="2026-09-01T03:23:52.111" v="31" actId="113"/>
        <pc:sldMkLst>
          <pc:docMk/>
          <pc:sldMk cId="1137537127" sldId="266"/>
        </pc:sldMkLst>
        <pc:spChg chg="mod">
          <ac:chgData name="Bianca Valencia" userId="51c2520d-ee94-456a-97e1-3c81a4ab4711" providerId="ADAL" clId="{E88B7EA2-5A0E-48E5-A03D-65DF42213D14}" dt="2026-09-01T03:23:35.811" v="29" actId="2711"/>
          <ac:spMkLst>
            <pc:docMk/>
            <pc:sldMk cId="1137537127" sldId="266"/>
            <ac:spMk id="9" creationId="{48E5C0D8-FC8C-039E-7B8B-F556CA1BA49F}"/>
          </ac:spMkLst>
        </pc:spChg>
        <pc:spChg chg="mod">
          <ac:chgData name="Bianca Valencia" userId="51c2520d-ee94-456a-97e1-3c81a4ab4711" providerId="ADAL" clId="{E88B7EA2-5A0E-48E5-A03D-65DF42213D14}" dt="2026-09-01T03:23:52.111" v="31" actId="113"/>
          <ac:spMkLst>
            <pc:docMk/>
            <pc:sldMk cId="1137537127" sldId="266"/>
            <ac:spMk id="11" creationId="{B124D781-B28A-4395-BFF5-2E23319F8DCF}"/>
          </ac:spMkLst>
        </pc:spChg>
      </pc:sldChg>
      <pc:sldChg chg="addSp">
        <pc:chgData name="Bianca Valencia" userId="51c2520d-ee94-456a-97e1-3c81a4ab4711" providerId="ADAL" clId="{E88B7EA2-5A0E-48E5-A03D-65DF42213D14}" dt="2026-08-31T06:09:45.482" v="5"/>
        <pc:sldMkLst>
          <pc:docMk/>
          <pc:sldMk cId="3134753039" sldId="278"/>
        </pc:sldMkLst>
        <pc:picChg chg="add">
          <ac:chgData name="Bianca Valencia" userId="51c2520d-ee94-456a-97e1-3c81a4ab4711" providerId="ADAL" clId="{E88B7EA2-5A0E-48E5-A03D-65DF42213D14}" dt="2026-08-31T06:09:45.482" v="5"/>
          <ac:picMkLst>
            <pc:docMk/>
            <pc:sldMk cId="3134753039" sldId="278"/>
            <ac:picMk id="34" creationId="{0D0C8080-1DAE-B792-5BDD-91A41817F740}"/>
          </ac:picMkLst>
        </pc:picChg>
      </pc:sldChg>
      <pc:sldChg chg="addSp modSp mod">
        <pc:chgData name="Bianca Valencia" userId="51c2520d-ee94-456a-97e1-3c81a4ab4711" providerId="ADAL" clId="{E88B7EA2-5A0E-48E5-A03D-65DF42213D14}" dt="2026-09-01T09:41:43.170" v="107" actId="6559"/>
        <pc:sldMkLst>
          <pc:docMk/>
          <pc:sldMk cId="1208821815" sldId="281"/>
        </pc:sldMkLst>
        <pc:spChg chg="mod">
          <ac:chgData name="Bianca Valencia" userId="51c2520d-ee94-456a-97e1-3c81a4ab4711" providerId="ADAL" clId="{E88B7EA2-5A0E-48E5-A03D-65DF42213D14}" dt="2026-09-01T09:41:40.330" v="106" actId="6559"/>
          <ac:spMkLst>
            <pc:docMk/>
            <pc:sldMk cId="1208821815" sldId="281"/>
            <ac:spMk id="49" creationId="{28389304-7612-9031-5572-4722BDB591AE}"/>
          </ac:spMkLst>
        </pc:spChg>
        <pc:spChg chg="mod">
          <ac:chgData name="Bianca Valencia" userId="51c2520d-ee94-456a-97e1-3c81a4ab4711" providerId="ADAL" clId="{E88B7EA2-5A0E-48E5-A03D-65DF42213D14}" dt="2026-09-01T03:24:57.150" v="34" actId="2711"/>
          <ac:spMkLst>
            <pc:docMk/>
            <pc:sldMk cId="1208821815" sldId="281"/>
            <ac:spMk id="51" creationId="{36324231-C8A3-A7AC-3423-84A9D145A532}"/>
          </ac:spMkLst>
        </pc:spChg>
        <pc:spChg chg="mod">
          <ac:chgData name="Bianca Valencia" userId="51c2520d-ee94-456a-97e1-3c81a4ab4711" providerId="ADAL" clId="{E88B7EA2-5A0E-48E5-A03D-65DF42213D14}" dt="2026-09-01T09:41:43.170" v="107" actId="6559"/>
          <ac:spMkLst>
            <pc:docMk/>
            <pc:sldMk cId="1208821815" sldId="281"/>
            <ac:spMk id="67" creationId="{E65EEBF6-C753-79FA-88A2-150FDDCE7122}"/>
          </ac:spMkLst>
        </pc:spChg>
        <pc:spChg chg="mod">
          <ac:chgData name="Bianca Valencia" userId="51c2520d-ee94-456a-97e1-3c81a4ab4711" providerId="ADAL" clId="{E88B7EA2-5A0E-48E5-A03D-65DF42213D14}" dt="2026-09-01T03:25:02.256" v="35" actId="2711"/>
          <ac:spMkLst>
            <pc:docMk/>
            <pc:sldMk cId="1208821815" sldId="281"/>
            <ac:spMk id="69" creationId="{2038257D-DE29-6B4E-37C5-0468ACCCCD2C}"/>
          </ac:spMkLst>
        </pc:spChg>
        <pc:spChg chg="add mod">
          <ac:chgData name="Bianca Valencia" userId="51c2520d-ee94-456a-97e1-3c81a4ab4711" providerId="ADAL" clId="{E88B7EA2-5A0E-48E5-A03D-65DF42213D14}" dt="2026-08-31T06:29:52.384" v="7" actId="767"/>
          <ac:spMkLst>
            <pc:docMk/>
            <pc:sldMk cId="1208821815" sldId="281"/>
            <ac:spMk id="94" creationId="{95E6A6C2-A095-C48E-2F9B-1CF2493FB326}"/>
          </ac:spMkLst>
        </pc:spChg>
      </pc:sldChg>
      <pc:sldChg chg="modSp mod">
        <pc:chgData name="Bianca Valencia" userId="51c2520d-ee94-456a-97e1-3c81a4ab4711" providerId="ADAL" clId="{E88B7EA2-5A0E-48E5-A03D-65DF42213D14}" dt="2026-09-01T03:25:26.091" v="41" actId="113"/>
        <pc:sldMkLst>
          <pc:docMk/>
          <pc:sldMk cId="2777856365" sldId="283"/>
        </pc:sldMkLst>
        <pc:spChg chg="mod">
          <ac:chgData name="Bianca Valencia" userId="51c2520d-ee94-456a-97e1-3c81a4ab4711" providerId="ADAL" clId="{E88B7EA2-5A0E-48E5-A03D-65DF42213D14}" dt="2026-09-01T03:25:19.339" v="39" actId="2711"/>
          <ac:spMkLst>
            <pc:docMk/>
            <pc:sldMk cId="2777856365" sldId="283"/>
            <ac:spMk id="9" creationId="{CBB0CCE5-633B-AED3-285A-1F9A18AC80C7}"/>
          </ac:spMkLst>
        </pc:spChg>
        <pc:spChg chg="mod">
          <ac:chgData name="Bianca Valencia" userId="51c2520d-ee94-456a-97e1-3c81a4ab4711" providerId="ADAL" clId="{E88B7EA2-5A0E-48E5-A03D-65DF42213D14}" dt="2026-09-01T03:25:26.091" v="41" actId="113"/>
          <ac:spMkLst>
            <pc:docMk/>
            <pc:sldMk cId="2777856365" sldId="283"/>
            <ac:spMk id="11" creationId="{B9EF9DD3-04B4-F0F4-63FD-D1A38B8DAE3A}"/>
          </ac:spMkLst>
        </pc:spChg>
      </pc:sldChg>
      <pc:sldChg chg="modSp">
        <pc:chgData name="Bianca Valencia" userId="51c2520d-ee94-456a-97e1-3c81a4ab4711" providerId="ADAL" clId="{E88B7EA2-5A0E-48E5-A03D-65DF42213D14}" dt="2026-08-31T06:53:25.432" v="13" actId="18653"/>
        <pc:sldMkLst>
          <pc:docMk/>
          <pc:sldMk cId="0" sldId="287"/>
        </pc:sldMkLst>
        <pc:spChg chg="mod">
          <ac:chgData name="Bianca Valencia" userId="51c2520d-ee94-456a-97e1-3c81a4ab4711" providerId="ADAL" clId="{E88B7EA2-5A0E-48E5-A03D-65DF42213D14}" dt="2026-08-31T06:53:25.432" v="13" actId="18653"/>
          <ac:spMkLst>
            <pc:docMk/>
            <pc:sldMk cId="0" sldId="287"/>
            <ac:spMk id="2" creationId="{00000000-0000-0000-0000-000000000000}"/>
          </ac:spMkLst>
        </pc:spChg>
      </pc:sldChg>
      <pc:sldChg chg="ord">
        <pc:chgData name="Bianca Valencia" userId="51c2520d-ee94-456a-97e1-3c81a4ab4711" providerId="ADAL" clId="{E88B7EA2-5A0E-48E5-A03D-65DF42213D14}" dt="2026-08-31T06:34:38.028" v="8"/>
        <pc:sldMkLst>
          <pc:docMk/>
          <pc:sldMk cId="2107876268" sldId="288"/>
        </pc:sldMkLst>
      </pc:sldChg>
      <pc:sldChg chg="modSp mod">
        <pc:chgData name="Bianca Valencia" userId="51c2520d-ee94-456a-97e1-3c81a4ab4711" providerId="ADAL" clId="{E88B7EA2-5A0E-48E5-A03D-65DF42213D14}" dt="2026-09-01T03:26:19.078" v="45" actId="2711"/>
        <pc:sldMkLst>
          <pc:docMk/>
          <pc:sldMk cId="3991401004" sldId="289"/>
        </pc:sldMkLst>
        <pc:spChg chg="mod">
          <ac:chgData name="Bianca Valencia" userId="51c2520d-ee94-456a-97e1-3c81a4ab4711" providerId="ADAL" clId="{E88B7EA2-5A0E-48E5-A03D-65DF42213D14}" dt="2026-09-01T03:26:19.078" v="45" actId="2711"/>
          <ac:spMkLst>
            <pc:docMk/>
            <pc:sldMk cId="3991401004" sldId="289"/>
            <ac:spMk id="11" creationId="{F2612A60-5FF4-AF7C-49FE-B70675FC4DDF}"/>
          </ac:spMkLst>
        </pc:spChg>
        <pc:spChg chg="mod">
          <ac:chgData name="Bianca Valencia" userId="51c2520d-ee94-456a-97e1-3c81a4ab4711" providerId="ADAL" clId="{E88B7EA2-5A0E-48E5-A03D-65DF42213D14}" dt="2026-09-01T03:26:19.078" v="45" actId="2711"/>
          <ac:spMkLst>
            <pc:docMk/>
            <pc:sldMk cId="3991401004" sldId="289"/>
            <ac:spMk id="29" creationId="{DA8B7E1C-926C-945D-FB9E-D5927168BF43}"/>
          </ac:spMkLst>
        </pc:spChg>
      </pc:sldChg>
      <pc:sldChg chg="modSp add mod">
        <pc:chgData name="Bianca Valencia" userId="51c2520d-ee94-456a-97e1-3c81a4ab4711" providerId="ADAL" clId="{E88B7EA2-5A0E-48E5-A03D-65DF42213D14}" dt="2026-09-01T03:27:10.242" v="53" actId="2711"/>
        <pc:sldMkLst>
          <pc:docMk/>
          <pc:sldMk cId="699617188" sldId="291"/>
        </pc:sldMkLst>
        <pc:spChg chg="mod">
          <ac:chgData name="Bianca Valencia" userId="51c2520d-ee94-456a-97e1-3c81a4ab4711" providerId="ADAL" clId="{E88B7EA2-5A0E-48E5-A03D-65DF42213D14}" dt="2026-09-01T03:27:03.053" v="52" actId="2711"/>
          <ac:spMkLst>
            <pc:docMk/>
            <pc:sldMk cId="699617188" sldId="291"/>
            <ac:spMk id="2" creationId="{E84041D2-B8AB-43DF-5CAA-2501F97AA624}"/>
          </ac:spMkLst>
        </pc:spChg>
        <pc:spChg chg="mod">
          <ac:chgData name="Bianca Valencia" userId="51c2520d-ee94-456a-97e1-3c81a4ab4711" providerId="ADAL" clId="{E88B7EA2-5A0E-48E5-A03D-65DF42213D14}" dt="2026-09-01T03:27:10.242" v="53" actId="2711"/>
          <ac:spMkLst>
            <pc:docMk/>
            <pc:sldMk cId="699617188" sldId="291"/>
            <ac:spMk id="6" creationId="{62F64A92-17C6-497C-6763-DABFAD003489}"/>
          </ac:spMkLst>
        </pc:spChg>
      </pc:sldChg>
      <pc:sldChg chg="modSp mod">
        <pc:chgData name="Bianca Valencia" userId="51c2520d-ee94-456a-97e1-3c81a4ab4711" providerId="ADAL" clId="{E88B7EA2-5A0E-48E5-A03D-65DF42213D14}" dt="2026-09-01T03:26:53.380" v="51" actId="113"/>
        <pc:sldMkLst>
          <pc:docMk/>
          <pc:sldMk cId="2129565650" sldId="292"/>
        </pc:sldMkLst>
        <pc:spChg chg="mod">
          <ac:chgData name="Bianca Valencia" userId="51c2520d-ee94-456a-97e1-3c81a4ab4711" providerId="ADAL" clId="{E88B7EA2-5A0E-48E5-A03D-65DF42213D14}" dt="2026-09-01T03:26:47.192" v="49" actId="2711"/>
          <ac:spMkLst>
            <pc:docMk/>
            <pc:sldMk cId="2129565650" sldId="292"/>
            <ac:spMk id="9" creationId="{5CA6D765-849D-1706-7F9F-A1825C94DBF3}"/>
          </ac:spMkLst>
        </pc:spChg>
        <pc:spChg chg="mod">
          <ac:chgData name="Bianca Valencia" userId="51c2520d-ee94-456a-97e1-3c81a4ab4711" providerId="ADAL" clId="{E88B7EA2-5A0E-48E5-A03D-65DF42213D14}" dt="2026-09-01T03:26:53.380" v="51" actId="113"/>
          <ac:spMkLst>
            <pc:docMk/>
            <pc:sldMk cId="2129565650" sldId="292"/>
            <ac:spMk id="11" creationId="{5EC20EF9-F366-3351-89A1-A4234C7DD100}"/>
          </ac:spMkLst>
        </pc:spChg>
      </pc:sldChg>
      <pc:sldChg chg="addSp delSp modSp mod">
        <pc:chgData name="Bianca Valencia" userId="51c2520d-ee94-456a-97e1-3c81a4ab4711" providerId="ADAL" clId="{E88B7EA2-5A0E-48E5-A03D-65DF42213D14}" dt="2026-09-01T03:26:39.434" v="48" actId="113"/>
        <pc:sldMkLst>
          <pc:docMk/>
          <pc:sldMk cId="4070213129" sldId="293"/>
        </pc:sldMkLst>
        <pc:spChg chg="mod">
          <ac:chgData name="Bianca Valencia" userId="51c2520d-ee94-456a-97e1-3c81a4ab4711" providerId="ADAL" clId="{E88B7EA2-5A0E-48E5-A03D-65DF42213D14}" dt="2026-09-01T03:26:33.471" v="46" actId="2711"/>
          <ac:spMkLst>
            <pc:docMk/>
            <pc:sldMk cId="4070213129" sldId="293"/>
            <ac:spMk id="9" creationId="{AB21A2B2-1370-BEFA-33C4-C12F0D8F7AC7}"/>
          </ac:spMkLst>
        </pc:spChg>
        <pc:spChg chg="mod">
          <ac:chgData name="Bianca Valencia" userId="51c2520d-ee94-456a-97e1-3c81a4ab4711" providerId="ADAL" clId="{E88B7EA2-5A0E-48E5-A03D-65DF42213D14}" dt="2026-09-01T03:26:39.434" v="48" actId="113"/>
          <ac:spMkLst>
            <pc:docMk/>
            <pc:sldMk cId="4070213129" sldId="293"/>
            <ac:spMk id="11" creationId="{348EB0D2-7D50-8527-CA4E-46E1E66CC73D}"/>
          </ac:spMkLst>
        </pc:spChg>
        <pc:picChg chg="add del mod">
          <ac:chgData name="Bianca Valencia" userId="51c2520d-ee94-456a-97e1-3c81a4ab4711" providerId="ADAL" clId="{E88B7EA2-5A0E-48E5-A03D-65DF42213D14}" dt="2026-09-01T03:22:13.969" v="25" actId="478"/>
          <ac:picMkLst>
            <pc:docMk/>
            <pc:sldMk cId="4070213129" sldId="293"/>
            <ac:picMk id="6" creationId="{64C7ACB5-411B-C88F-8549-3CB1583D533B}"/>
          </ac:picMkLst>
        </pc:picChg>
      </pc:sldChg>
      <pc:sldChg chg="modSp mod">
        <pc:chgData name="Bianca Valencia" userId="51c2520d-ee94-456a-97e1-3c81a4ab4711" providerId="ADAL" clId="{E88B7EA2-5A0E-48E5-A03D-65DF42213D14}" dt="2026-09-01T03:26:07.889" v="44" actId="113"/>
        <pc:sldMkLst>
          <pc:docMk/>
          <pc:sldMk cId="979612325" sldId="294"/>
        </pc:sldMkLst>
        <pc:spChg chg="mod">
          <ac:chgData name="Bianca Valencia" userId="51c2520d-ee94-456a-97e1-3c81a4ab4711" providerId="ADAL" clId="{E88B7EA2-5A0E-48E5-A03D-65DF42213D14}" dt="2026-09-01T03:26:02.037" v="42" actId="2711"/>
          <ac:spMkLst>
            <pc:docMk/>
            <pc:sldMk cId="979612325" sldId="294"/>
            <ac:spMk id="9" creationId="{3F64F003-381C-432A-44C9-0FA6A8BF85EA}"/>
          </ac:spMkLst>
        </pc:spChg>
        <pc:spChg chg="mod">
          <ac:chgData name="Bianca Valencia" userId="51c2520d-ee94-456a-97e1-3c81a4ab4711" providerId="ADAL" clId="{E88B7EA2-5A0E-48E5-A03D-65DF42213D14}" dt="2026-09-01T03:26:07.889" v="44" actId="113"/>
          <ac:spMkLst>
            <pc:docMk/>
            <pc:sldMk cId="979612325" sldId="294"/>
            <ac:spMk id="11" creationId="{22378180-3BD1-6B4A-F109-7A3AC37482E1}"/>
          </ac:spMkLst>
        </pc:spChg>
      </pc:sldChg>
      <pc:sldChg chg="ord">
        <pc:chgData name="Bianca Valencia" userId="51c2520d-ee94-456a-97e1-3c81a4ab4711" providerId="ADAL" clId="{E88B7EA2-5A0E-48E5-A03D-65DF42213D14}" dt="2026-08-31T06:39:08.660" v="10"/>
        <pc:sldMkLst>
          <pc:docMk/>
          <pc:sldMk cId="2439729579" sldId="295"/>
        </pc:sldMkLst>
      </pc:sld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Median total comp (GBP)</c:v>
                </c:pt>
              </c:strCache>
            </c:strRef>
          </c:tx>
          <c:spPr>
            <a:solidFill>
              <a:srgbClr val="22522C"/>
            </a:solidFill>
            <a:effectLst/>
          </c:spPr>
          <c:invertIfNegative val="0"/>
          <c:dLbls>
            <c:numFmt formatCode="\£#,##0" sourceLinked="0"/>
            <c:spPr>
              <a:noFill/>
              <a:ln>
                <a:noFill/>
              </a:ln>
              <a:effectLst/>
            </c:spPr>
            <c:txPr>
              <a:bodyPr/>
              <a:lstStyle/>
              <a:p>
                <a:pPr>
                  <a:defRPr sz="1100" b="0" i="0" u="none" strike="noStrike">
                    <a:solidFill>
                      <a:srgbClr val="16303D"/>
                    </a:solidFill>
                    <a:latin typeface="Calibri"/>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BG-04</c:v>
                </c:pt>
                <c:pt idx="1">
                  <c:v>BG-05</c:v>
                </c:pt>
                <c:pt idx="2">
                  <c:v>BG-06</c:v>
                </c:pt>
                <c:pt idx="3">
                  <c:v>BG-07</c:v>
                </c:pt>
                <c:pt idx="4">
                  <c:v>BG-08</c:v>
                </c:pt>
                <c:pt idx="5">
                  <c:v>BG-09</c:v>
                </c:pt>
                <c:pt idx="6">
                  <c:v>BG-10</c:v>
                </c:pt>
                <c:pt idx="7">
                  <c:v>BG-11</c:v>
                </c:pt>
                <c:pt idx="8">
                  <c:v>BG-12</c:v>
                </c:pt>
                <c:pt idx="9">
                  <c:v>BG-13</c:v>
                </c:pt>
                <c:pt idx="10">
                  <c:v>BG-14</c:v>
                </c:pt>
              </c:strCache>
            </c:strRef>
          </c:cat>
          <c:val>
            <c:numRef>
              <c:f>Sheet1!$B$2:$B$12</c:f>
              <c:numCache>
                <c:formatCode>\£#,##0</c:formatCode>
                <c:ptCount val="11"/>
                <c:pt idx="0">
                  <c:v>30763</c:v>
                </c:pt>
                <c:pt idx="1">
                  <c:v>37609</c:v>
                </c:pt>
                <c:pt idx="2">
                  <c:v>42026</c:v>
                </c:pt>
                <c:pt idx="3">
                  <c:v>51358</c:v>
                </c:pt>
                <c:pt idx="4">
                  <c:v>51824</c:v>
                </c:pt>
                <c:pt idx="5">
                  <c:v>58735</c:v>
                </c:pt>
                <c:pt idx="6">
                  <c:v>69013</c:v>
                </c:pt>
                <c:pt idx="7">
                  <c:v>81352</c:v>
                </c:pt>
                <c:pt idx="8">
                  <c:v>99986</c:v>
                </c:pt>
                <c:pt idx="9">
                  <c:v>130000</c:v>
                </c:pt>
                <c:pt idx="10">
                  <c:v>144586</c:v>
                </c:pt>
              </c:numCache>
            </c:numRef>
          </c:val>
          <c:extLst>
            <c:ext xmlns:c16="http://schemas.microsoft.com/office/drawing/2014/chart" uri="{C3380CC4-5D6E-409C-BE32-E72D297353CC}">
              <c16:uniqueId val="{00000000-DAD3-44FD-A534-4AEE9F765807}"/>
            </c:ext>
          </c:extLst>
        </c:ser>
        <c:dLbls>
          <c:showLegendKey val="0"/>
          <c:showVal val="1"/>
          <c:showCatName val="0"/>
          <c:showSerName val="0"/>
          <c:showPercent val="0"/>
          <c:showBubbleSize val="0"/>
        </c:dLbls>
        <c:gapWidth val="4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5B6E77"/>
                </a:solidFill>
                <a:latin typeface="Calibri"/>
              </a:defRPr>
            </a:pPr>
            <a:endParaRPr lang="en-US"/>
          </a:p>
        </c:txPr>
        <c:crossAx val="2094734552"/>
        <c:crosses val="autoZero"/>
        <c:auto val="1"/>
        <c:lblAlgn val="ctr"/>
        <c:lblOffset val="100"/>
        <c:noMultiLvlLbl val="1"/>
      </c:catAx>
      <c:valAx>
        <c:axId val="2094734552"/>
        <c:scaling>
          <c:orientation val="minMax"/>
        </c:scaling>
        <c:delete val="1"/>
        <c:axPos val="l"/>
        <c:majorGridlines>
          <c:spPr>
            <a:ln w="9525" cap="flat">
              <a:solidFill>
                <a:srgbClr val="E4E9EA"/>
              </a:solidFill>
              <a:prstDash val="solid"/>
              <a:round/>
            </a:ln>
          </c:spPr>
        </c:majorGridlines>
        <c:numFmt formatCode="General" sourceLinked="0"/>
        <c:majorTickMark val="out"/>
        <c:minorTickMark val="none"/>
        <c:tickLblPos val="nextTo"/>
        <c:crossAx val="2094734554"/>
        <c:crosses val="autoZero"/>
        <c:crossBetween val="between"/>
      </c:valAx>
      <c:spPr>
        <a:noFill/>
        <a:ln>
          <a:noFill/>
        </a:ln>
        <a:effectLst/>
      </c:spPr>
    </c:plotArea>
    <c:plotVisOnly val="1"/>
    <c:dispBlanksAs val="span"/>
    <c:showDLblsOverMax val="1"/>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3F65CC-3B35-A945-B95F-B9B010366197}" type="datetimeFigureOut">
              <a:rPr lang="en-US" smtClean="0"/>
              <a:t>9/8/2026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892F2A-0CEE-8C48-B8EF-69EFAA731E02}" type="slidenum">
              <a:rPr lang="en-US" smtClean="0"/>
              <a:t>‹#›</a:t>
            </a:fld>
            <a:endParaRPr lang="en-US"/>
          </a:p>
        </p:txBody>
      </p:sp>
    </p:spTree>
    <p:extLst>
      <p:ext uri="{BB962C8B-B14F-4D97-AF65-F5344CB8AC3E}">
        <p14:creationId xmlns:p14="http://schemas.microsoft.com/office/powerpoint/2010/main" val="14411358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8.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6.jp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6.jp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8.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8.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9.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0.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11173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omparison">
    <p:bg>
      <p:bgPr>
        <a:solidFill>
          <a:schemeClr val="bg1"/>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CDCFFA74-739B-8545-9F7E-DDB0FD24DA69}"/>
              </a:ext>
            </a:extLst>
          </p:cNvPr>
          <p:cNvPicPr>
            <a:picLocks noChangeAspect="1"/>
          </p:cNvPicPr>
          <p:nvPr userDrawn="1"/>
        </p:nvPicPr>
        <p:blipFill>
          <a:blip r:embed="rId2"/>
          <a:stretch>
            <a:fillRect/>
          </a:stretch>
        </p:blipFill>
        <p:spPr>
          <a:xfrm>
            <a:off x="0" y="5376333"/>
            <a:ext cx="12192000" cy="1481667"/>
          </a:xfrm>
          <a:prstGeom prst="rect">
            <a:avLst/>
          </a:prstGeom>
        </p:spPr>
      </p:pic>
      <p:sp>
        <p:nvSpPr>
          <p:cNvPr id="2" name="Title 1">
            <a:extLst>
              <a:ext uri="{FF2B5EF4-FFF2-40B4-BE49-F238E27FC236}">
                <a16:creationId xmlns:a16="http://schemas.microsoft.com/office/drawing/2014/main" id="{3D29EF9C-6572-F345-8396-D94DFC5042CA}"/>
              </a:ext>
            </a:extLst>
          </p:cNvPr>
          <p:cNvSpPr>
            <a:spLocks noGrp="1"/>
          </p:cNvSpPr>
          <p:nvPr>
            <p:ph type="title"/>
          </p:nvPr>
        </p:nvSpPr>
        <p:spPr>
          <a:xfrm>
            <a:off x="839788" y="365125"/>
            <a:ext cx="10515600" cy="1325563"/>
          </a:xfrm>
        </p:spPr>
        <p:txBody>
          <a:bodyPr/>
          <a:lstStyle>
            <a:lvl1pPr>
              <a:defRPr>
                <a:solidFill>
                  <a:srgbClr val="22522C"/>
                </a:solidFill>
                <a:latin typeface="Georgia"/>
                <a:cs typeface="Georgia"/>
              </a:defRPr>
            </a:lvl1pPr>
          </a:lstStyle>
          <a:p>
            <a:r>
              <a:rPr lang="en-US" dirty="0"/>
              <a:t>Click to edit Master title style</a:t>
            </a:r>
          </a:p>
        </p:txBody>
      </p:sp>
      <p:sp>
        <p:nvSpPr>
          <p:cNvPr id="3" name="Text Placeholder 2">
            <a:extLst>
              <a:ext uri="{FF2B5EF4-FFF2-40B4-BE49-F238E27FC236}">
                <a16:creationId xmlns:a16="http://schemas.microsoft.com/office/drawing/2014/main" id="{269A5F31-8C16-B747-A2A7-BB8E8589311A}"/>
              </a:ext>
            </a:extLst>
          </p:cNvPr>
          <p:cNvSpPr>
            <a:spLocks noGrp="1"/>
          </p:cNvSpPr>
          <p:nvPr>
            <p:ph type="body" idx="1"/>
          </p:nvPr>
        </p:nvSpPr>
        <p:spPr>
          <a:xfrm>
            <a:off x="839788" y="1823835"/>
            <a:ext cx="5256212" cy="681239"/>
          </a:xfrm>
        </p:spPr>
        <p:txBody>
          <a:bodyPr anchor="b"/>
          <a:lstStyle>
            <a:lvl1pPr marL="0" indent="0">
              <a:buNone/>
              <a:defRPr sz="2400" b="1">
                <a:solidFill>
                  <a:srgbClr val="66984B"/>
                </a:solidFill>
                <a:latin typeface="Georgia"/>
                <a:cs typeface="Georgi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7A941F30-FBDC-9C41-A05B-EE969F221391}"/>
              </a:ext>
            </a:extLst>
          </p:cNvPr>
          <p:cNvSpPr>
            <a:spLocks noGrp="1"/>
          </p:cNvSpPr>
          <p:nvPr>
            <p:ph sz="half" idx="2"/>
          </p:nvPr>
        </p:nvSpPr>
        <p:spPr>
          <a:xfrm>
            <a:off x="839788" y="2730587"/>
            <a:ext cx="5256212" cy="3459075"/>
          </a:xfrm>
        </p:spPr>
        <p:txBody>
          <a:bodyPr/>
          <a:lstStyle>
            <a:lvl1pPr>
              <a:defRPr>
                <a:solidFill>
                  <a:srgbClr val="434344"/>
                </a:solidFill>
                <a:latin typeface="Open Sans"/>
                <a:cs typeface="Open Sans"/>
              </a:defRPr>
            </a:lvl1pPr>
            <a:lvl2pPr>
              <a:defRPr>
                <a:solidFill>
                  <a:srgbClr val="434344"/>
                </a:solidFill>
                <a:latin typeface="Open Sans"/>
                <a:cs typeface="Open Sans"/>
              </a:defRPr>
            </a:lvl2pPr>
            <a:lvl3pPr>
              <a:defRPr>
                <a:solidFill>
                  <a:srgbClr val="434344"/>
                </a:solidFill>
                <a:latin typeface="Open Sans"/>
                <a:cs typeface="Open Sans"/>
              </a:defRPr>
            </a:lvl3pPr>
            <a:lvl4pPr>
              <a:defRPr>
                <a:solidFill>
                  <a:srgbClr val="434344"/>
                </a:solidFill>
                <a:latin typeface="Open Sans"/>
                <a:cs typeface="Open Sans"/>
              </a:defRPr>
            </a:lvl4pPr>
            <a:lvl5pPr>
              <a:defRPr>
                <a:solidFill>
                  <a:srgbClr val="434344"/>
                </a:solidFill>
                <a:latin typeface="Open Sans"/>
                <a:cs typeface="Open San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Picture 9">
            <a:extLst>
              <a:ext uri="{FF2B5EF4-FFF2-40B4-BE49-F238E27FC236}">
                <a16:creationId xmlns:a16="http://schemas.microsoft.com/office/drawing/2014/main" id="{98E93DA9-FD8C-1146-A350-2AAA467DB460}"/>
              </a:ext>
            </a:extLst>
          </p:cNvPr>
          <p:cNvPicPr>
            <a:picLocks noChangeAspect="1"/>
          </p:cNvPicPr>
          <p:nvPr userDrawn="1"/>
        </p:nvPicPr>
        <p:blipFill>
          <a:blip r:embed="rId3"/>
          <a:stretch>
            <a:fillRect/>
          </a:stretch>
        </p:blipFill>
        <p:spPr>
          <a:xfrm>
            <a:off x="838200" y="1736663"/>
            <a:ext cx="10515600" cy="41197"/>
          </a:xfrm>
          <a:prstGeom prst="rect">
            <a:avLst/>
          </a:prstGeom>
        </p:spPr>
      </p:pic>
      <p:pic>
        <p:nvPicPr>
          <p:cNvPr id="11" name="Picture 10">
            <a:extLst>
              <a:ext uri="{FF2B5EF4-FFF2-40B4-BE49-F238E27FC236}">
                <a16:creationId xmlns:a16="http://schemas.microsoft.com/office/drawing/2014/main" id="{B29B5F53-E1D1-454E-A867-C080A10B7BFA}"/>
              </a:ext>
            </a:extLst>
          </p:cNvPr>
          <p:cNvPicPr>
            <a:picLocks noChangeAspect="1"/>
          </p:cNvPicPr>
          <p:nvPr userDrawn="1"/>
        </p:nvPicPr>
        <p:blipFill>
          <a:blip r:embed="rId4"/>
          <a:stretch>
            <a:fillRect/>
          </a:stretch>
        </p:blipFill>
        <p:spPr>
          <a:xfrm>
            <a:off x="10208260" y="6314812"/>
            <a:ext cx="1651000" cy="444500"/>
          </a:xfrm>
          <a:prstGeom prst="rect">
            <a:avLst/>
          </a:prstGeom>
        </p:spPr>
      </p:pic>
      <p:sp>
        <p:nvSpPr>
          <p:cNvPr id="12" name="Slide Number Placeholder 6">
            <a:extLst>
              <a:ext uri="{FF2B5EF4-FFF2-40B4-BE49-F238E27FC236}">
                <a16:creationId xmlns:a16="http://schemas.microsoft.com/office/drawing/2014/main" id="{8F0ABE45-4E63-2547-93A4-62E2D41F31ED}"/>
              </a:ext>
            </a:extLst>
          </p:cNvPr>
          <p:cNvSpPr>
            <a:spLocks noGrp="1"/>
          </p:cNvSpPr>
          <p:nvPr>
            <p:ph type="sldNum" sz="quarter" idx="12"/>
          </p:nvPr>
        </p:nvSpPr>
        <p:spPr>
          <a:xfrm>
            <a:off x="838200" y="6394187"/>
            <a:ext cx="2743200" cy="365125"/>
          </a:xfrm>
        </p:spPr>
        <p:txBody>
          <a:bodyPr/>
          <a:lstStyle>
            <a:lvl1pPr algn="l">
              <a:defRPr>
                <a:latin typeface="Open Sans"/>
                <a:cs typeface="Open Sans"/>
              </a:defRPr>
            </a:lvl1pPr>
          </a:lstStyle>
          <a:p>
            <a:fld id="{90123BB8-591A-1D4B-BDC4-B05C5107BB91}" type="slidenum">
              <a:rPr lang="en-US" smtClean="0"/>
              <a:pPr/>
              <a:t>‹#›</a:t>
            </a:fld>
            <a:endParaRPr lang="en-US" dirty="0"/>
          </a:p>
        </p:txBody>
      </p:sp>
      <p:pic>
        <p:nvPicPr>
          <p:cNvPr id="6" name="Picture 5">
            <a:extLst>
              <a:ext uri="{FF2B5EF4-FFF2-40B4-BE49-F238E27FC236}">
                <a16:creationId xmlns:a16="http://schemas.microsoft.com/office/drawing/2014/main" id="{CE4977C1-6578-894D-BE54-4A32E39363AD}"/>
              </a:ext>
            </a:extLst>
          </p:cNvPr>
          <p:cNvPicPr>
            <a:picLocks noChangeAspect="1"/>
          </p:cNvPicPr>
          <p:nvPr userDrawn="1"/>
        </p:nvPicPr>
        <p:blipFill>
          <a:blip r:embed="rId5"/>
          <a:stretch>
            <a:fillRect/>
          </a:stretch>
        </p:blipFill>
        <p:spPr>
          <a:xfrm>
            <a:off x="7038580" y="1823835"/>
            <a:ext cx="3943700" cy="4386426"/>
          </a:xfrm>
          <a:prstGeom prst="rect">
            <a:avLst/>
          </a:prstGeom>
        </p:spPr>
      </p:pic>
    </p:spTree>
    <p:extLst>
      <p:ext uri="{BB962C8B-B14F-4D97-AF65-F5344CB8AC3E}">
        <p14:creationId xmlns:p14="http://schemas.microsoft.com/office/powerpoint/2010/main" val="35947770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6">
            <a:extLst>
              <a:ext uri="{FF2B5EF4-FFF2-40B4-BE49-F238E27FC236}">
                <a16:creationId xmlns:a16="http://schemas.microsoft.com/office/drawing/2014/main" id="{71BDE26C-B0ED-5B49-B26A-EA5990345BA0}"/>
              </a:ext>
            </a:extLst>
          </p:cNvPr>
          <p:cNvSpPr>
            <a:spLocks noGrp="1"/>
          </p:cNvSpPr>
          <p:nvPr>
            <p:ph type="sldNum" sz="quarter" idx="12"/>
          </p:nvPr>
        </p:nvSpPr>
        <p:spPr>
          <a:xfrm>
            <a:off x="838200" y="6394187"/>
            <a:ext cx="2743200" cy="365125"/>
          </a:xfrm>
        </p:spPr>
        <p:txBody>
          <a:bodyPr/>
          <a:lstStyle>
            <a:lvl1pPr algn="l">
              <a:defRPr>
                <a:solidFill>
                  <a:schemeClr val="bg1"/>
                </a:solidFill>
                <a:latin typeface="Open Sans"/>
                <a:cs typeface="Open Sans"/>
              </a:defRPr>
            </a:lvl1pPr>
          </a:lstStyle>
          <a:p>
            <a:fld id="{90123BB8-591A-1D4B-BDC4-B05C5107BB91}" type="slidenum">
              <a:rPr lang="en-US" smtClean="0"/>
              <a:pPr/>
              <a:t>‹#›</a:t>
            </a:fld>
            <a:endParaRPr lang="en-US" dirty="0"/>
          </a:p>
        </p:txBody>
      </p:sp>
      <p:pic>
        <p:nvPicPr>
          <p:cNvPr id="7" name="Picture 6">
            <a:extLst>
              <a:ext uri="{FF2B5EF4-FFF2-40B4-BE49-F238E27FC236}">
                <a16:creationId xmlns:a16="http://schemas.microsoft.com/office/drawing/2014/main" id="{5D0A52A0-EC8D-6649-A0CB-23728B3295AE}"/>
              </a:ext>
            </a:extLst>
          </p:cNvPr>
          <p:cNvPicPr>
            <a:picLocks noChangeAspect="1"/>
          </p:cNvPicPr>
          <p:nvPr userDrawn="1"/>
        </p:nvPicPr>
        <p:blipFill>
          <a:blip r:embed="rId3"/>
          <a:stretch>
            <a:fillRect/>
          </a:stretch>
        </p:blipFill>
        <p:spPr>
          <a:xfrm>
            <a:off x="10195560" y="6314812"/>
            <a:ext cx="1663700" cy="444500"/>
          </a:xfrm>
          <a:prstGeom prst="rect">
            <a:avLst/>
          </a:prstGeom>
        </p:spPr>
      </p:pic>
      <p:sp>
        <p:nvSpPr>
          <p:cNvPr id="9" name="Title 1">
            <a:extLst>
              <a:ext uri="{FF2B5EF4-FFF2-40B4-BE49-F238E27FC236}">
                <a16:creationId xmlns:a16="http://schemas.microsoft.com/office/drawing/2014/main" id="{8D7C45DD-F2EF-F14D-BD75-534A30643A95}"/>
              </a:ext>
            </a:extLst>
          </p:cNvPr>
          <p:cNvSpPr>
            <a:spLocks noGrp="1"/>
          </p:cNvSpPr>
          <p:nvPr>
            <p:ph type="title" hasCustomPrompt="1"/>
          </p:nvPr>
        </p:nvSpPr>
        <p:spPr>
          <a:xfrm>
            <a:off x="838200" y="4533528"/>
            <a:ext cx="10515600" cy="1325563"/>
          </a:xfrm>
        </p:spPr>
        <p:txBody>
          <a:bodyPr/>
          <a:lstStyle>
            <a:lvl1pPr>
              <a:defRPr>
                <a:solidFill>
                  <a:schemeClr val="bg1"/>
                </a:solidFill>
                <a:latin typeface="Georgia"/>
                <a:cs typeface="Georgia"/>
              </a:defRPr>
            </a:lvl1pPr>
          </a:lstStyle>
          <a:p>
            <a:r>
              <a:rPr lang="en-US" dirty="0"/>
              <a:t>Section Break Title Page</a:t>
            </a:r>
          </a:p>
        </p:txBody>
      </p:sp>
    </p:spTree>
    <p:extLst>
      <p:ext uri="{BB962C8B-B14F-4D97-AF65-F5344CB8AC3E}">
        <p14:creationId xmlns:p14="http://schemas.microsoft.com/office/powerpoint/2010/main" val="2279401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6">
            <a:extLst>
              <a:ext uri="{FF2B5EF4-FFF2-40B4-BE49-F238E27FC236}">
                <a16:creationId xmlns:a16="http://schemas.microsoft.com/office/drawing/2014/main" id="{71BDE26C-B0ED-5B49-B26A-EA5990345BA0}"/>
              </a:ext>
            </a:extLst>
          </p:cNvPr>
          <p:cNvSpPr>
            <a:spLocks noGrp="1"/>
          </p:cNvSpPr>
          <p:nvPr>
            <p:ph type="sldNum" sz="quarter" idx="12"/>
          </p:nvPr>
        </p:nvSpPr>
        <p:spPr>
          <a:xfrm>
            <a:off x="838200" y="6394187"/>
            <a:ext cx="2743200" cy="365125"/>
          </a:xfrm>
        </p:spPr>
        <p:txBody>
          <a:bodyPr/>
          <a:lstStyle>
            <a:lvl1pPr algn="l">
              <a:defRPr>
                <a:solidFill>
                  <a:schemeClr val="bg1"/>
                </a:solidFill>
                <a:latin typeface="Open Sans"/>
                <a:cs typeface="Open Sans"/>
              </a:defRPr>
            </a:lvl1pPr>
          </a:lstStyle>
          <a:p>
            <a:fld id="{90123BB8-591A-1D4B-BDC4-B05C5107BB91}" type="slidenum">
              <a:rPr lang="en-US" smtClean="0"/>
              <a:pPr/>
              <a:t>‹#›</a:t>
            </a:fld>
            <a:endParaRPr lang="en-US" dirty="0"/>
          </a:p>
        </p:txBody>
      </p:sp>
      <p:pic>
        <p:nvPicPr>
          <p:cNvPr id="7" name="Picture 6">
            <a:extLst>
              <a:ext uri="{FF2B5EF4-FFF2-40B4-BE49-F238E27FC236}">
                <a16:creationId xmlns:a16="http://schemas.microsoft.com/office/drawing/2014/main" id="{5D0A52A0-EC8D-6649-A0CB-23728B3295AE}"/>
              </a:ext>
            </a:extLst>
          </p:cNvPr>
          <p:cNvPicPr>
            <a:picLocks noChangeAspect="1"/>
          </p:cNvPicPr>
          <p:nvPr userDrawn="1"/>
        </p:nvPicPr>
        <p:blipFill>
          <a:blip r:embed="rId3"/>
          <a:stretch>
            <a:fillRect/>
          </a:stretch>
        </p:blipFill>
        <p:spPr>
          <a:xfrm>
            <a:off x="10195560" y="6314812"/>
            <a:ext cx="1663700" cy="444500"/>
          </a:xfrm>
          <a:prstGeom prst="rect">
            <a:avLst/>
          </a:prstGeom>
        </p:spPr>
      </p:pic>
      <p:sp>
        <p:nvSpPr>
          <p:cNvPr id="9" name="Title 1">
            <a:extLst>
              <a:ext uri="{FF2B5EF4-FFF2-40B4-BE49-F238E27FC236}">
                <a16:creationId xmlns:a16="http://schemas.microsoft.com/office/drawing/2014/main" id="{8D7C45DD-F2EF-F14D-BD75-534A30643A95}"/>
              </a:ext>
            </a:extLst>
          </p:cNvPr>
          <p:cNvSpPr>
            <a:spLocks noGrp="1"/>
          </p:cNvSpPr>
          <p:nvPr>
            <p:ph type="title" hasCustomPrompt="1"/>
          </p:nvPr>
        </p:nvSpPr>
        <p:spPr>
          <a:xfrm>
            <a:off x="970630" y="1349528"/>
            <a:ext cx="10515600" cy="3752193"/>
          </a:xfrm>
        </p:spPr>
        <p:txBody>
          <a:bodyPr/>
          <a:lstStyle>
            <a:lvl1pPr algn="ctr">
              <a:defRPr i="1">
                <a:solidFill>
                  <a:schemeClr val="bg1"/>
                </a:solidFill>
                <a:latin typeface="Georgia"/>
                <a:cs typeface="Georgia"/>
              </a:defRPr>
            </a:lvl1pPr>
          </a:lstStyle>
          <a:p>
            <a:r>
              <a:rPr lang="en-US" dirty="0"/>
              <a:t>“Quote section for a nice break in the presentation"</a:t>
            </a:r>
          </a:p>
        </p:txBody>
      </p:sp>
    </p:spTree>
    <p:extLst>
      <p:ext uri="{BB962C8B-B14F-4D97-AF65-F5344CB8AC3E}">
        <p14:creationId xmlns:p14="http://schemas.microsoft.com/office/powerpoint/2010/main" val="17934200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D7C45DD-F2EF-F14D-BD75-534A30643A95}"/>
              </a:ext>
            </a:extLst>
          </p:cNvPr>
          <p:cNvSpPr>
            <a:spLocks noGrp="1"/>
          </p:cNvSpPr>
          <p:nvPr>
            <p:ph type="title" hasCustomPrompt="1"/>
          </p:nvPr>
        </p:nvSpPr>
        <p:spPr>
          <a:xfrm>
            <a:off x="970630" y="1349528"/>
            <a:ext cx="10515600" cy="3752193"/>
          </a:xfrm>
        </p:spPr>
        <p:txBody>
          <a:bodyPr/>
          <a:lstStyle>
            <a:lvl1pPr algn="ctr">
              <a:defRPr i="1">
                <a:solidFill>
                  <a:srgbClr val="22522C"/>
                </a:solidFill>
                <a:latin typeface="Georgia"/>
                <a:cs typeface="Georgia"/>
              </a:defRPr>
            </a:lvl1pPr>
          </a:lstStyle>
          <a:p>
            <a:r>
              <a:rPr lang="en-US" dirty="0"/>
              <a:t>“Quote section for a nice break in the presentation"</a:t>
            </a:r>
          </a:p>
        </p:txBody>
      </p:sp>
      <p:sp>
        <p:nvSpPr>
          <p:cNvPr id="6" name="Slide Number Placeholder 6">
            <a:extLst>
              <a:ext uri="{FF2B5EF4-FFF2-40B4-BE49-F238E27FC236}">
                <a16:creationId xmlns:a16="http://schemas.microsoft.com/office/drawing/2014/main" id="{FB121833-3270-424C-8BB2-A6F1F6F92507}"/>
              </a:ext>
            </a:extLst>
          </p:cNvPr>
          <p:cNvSpPr>
            <a:spLocks noGrp="1"/>
          </p:cNvSpPr>
          <p:nvPr>
            <p:ph type="sldNum" sz="quarter" idx="12"/>
          </p:nvPr>
        </p:nvSpPr>
        <p:spPr>
          <a:xfrm>
            <a:off x="838200" y="6394187"/>
            <a:ext cx="2743200" cy="365125"/>
          </a:xfrm>
        </p:spPr>
        <p:txBody>
          <a:bodyPr/>
          <a:lstStyle>
            <a:lvl1pPr algn="l">
              <a:defRPr>
                <a:latin typeface="Open Sans"/>
                <a:cs typeface="Open Sans"/>
              </a:defRPr>
            </a:lvl1pPr>
          </a:lstStyle>
          <a:p>
            <a:fld id="{90123BB8-591A-1D4B-BDC4-B05C5107BB91}" type="slidenum">
              <a:rPr lang="en-US" smtClean="0"/>
              <a:pPr/>
              <a:t>‹#›</a:t>
            </a:fld>
            <a:endParaRPr lang="en-US" dirty="0"/>
          </a:p>
        </p:txBody>
      </p:sp>
      <p:pic>
        <p:nvPicPr>
          <p:cNvPr id="8" name="Picture 7">
            <a:extLst>
              <a:ext uri="{FF2B5EF4-FFF2-40B4-BE49-F238E27FC236}">
                <a16:creationId xmlns:a16="http://schemas.microsoft.com/office/drawing/2014/main" id="{E1D238CF-C84F-9846-B06E-DAC317E2B8C1}"/>
              </a:ext>
            </a:extLst>
          </p:cNvPr>
          <p:cNvPicPr>
            <a:picLocks noChangeAspect="1"/>
          </p:cNvPicPr>
          <p:nvPr userDrawn="1"/>
        </p:nvPicPr>
        <p:blipFill>
          <a:blip r:embed="rId3"/>
          <a:stretch>
            <a:fillRect/>
          </a:stretch>
        </p:blipFill>
        <p:spPr>
          <a:xfrm>
            <a:off x="10208260" y="6314812"/>
            <a:ext cx="1651000" cy="444500"/>
          </a:xfrm>
          <a:prstGeom prst="rect">
            <a:avLst/>
          </a:prstGeom>
        </p:spPr>
      </p:pic>
    </p:spTree>
    <p:extLst>
      <p:ext uri="{BB962C8B-B14F-4D97-AF65-F5344CB8AC3E}">
        <p14:creationId xmlns:p14="http://schemas.microsoft.com/office/powerpoint/2010/main" val="30624339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6">
            <a:extLst>
              <a:ext uri="{FF2B5EF4-FFF2-40B4-BE49-F238E27FC236}">
                <a16:creationId xmlns:a16="http://schemas.microsoft.com/office/drawing/2014/main" id="{71BDE26C-B0ED-5B49-B26A-EA5990345BA0}"/>
              </a:ext>
            </a:extLst>
          </p:cNvPr>
          <p:cNvSpPr>
            <a:spLocks noGrp="1"/>
          </p:cNvSpPr>
          <p:nvPr>
            <p:ph type="sldNum" sz="quarter" idx="12"/>
          </p:nvPr>
        </p:nvSpPr>
        <p:spPr>
          <a:xfrm>
            <a:off x="838200" y="6394187"/>
            <a:ext cx="2743200" cy="365125"/>
          </a:xfrm>
        </p:spPr>
        <p:txBody>
          <a:bodyPr/>
          <a:lstStyle>
            <a:lvl1pPr algn="l">
              <a:defRPr>
                <a:solidFill>
                  <a:schemeClr val="bg1"/>
                </a:solidFill>
                <a:latin typeface="Open Sans"/>
                <a:cs typeface="Open Sans"/>
              </a:defRPr>
            </a:lvl1pPr>
          </a:lstStyle>
          <a:p>
            <a:fld id="{90123BB8-591A-1D4B-BDC4-B05C5107BB91}" type="slidenum">
              <a:rPr lang="en-US" smtClean="0"/>
              <a:pPr/>
              <a:t>‹#›</a:t>
            </a:fld>
            <a:endParaRPr lang="en-US" dirty="0"/>
          </a:p>
        </p:txBody>
      </p:sp>
      <p:pic>
        <p:nvPicPr>
          <p:cNvPr id="7" name="Picture 6">
            <a:extLst>
              <a:ext uri="{FF2B5EF4-FFF2-40B4-BE49-F238E27FC236}">
                <a16:creationId xmlns:a16="http://schemas.microsoft.com/office/drawing/2014/main" id="{5D0A52A0-EC8D-6649-A0CB-23728B3295AE}"/>
              </a:ext>
            </a:extLst>
          </p:cNvPr>
          <p:cNvPicPr>
            <a:picLocks noChangeAspect="1"/>
          </p:cNvPicPr>
          <p:nvPr userDrawn="1"/>
        </p:nvPicPr>
        <p:blipFill>
          <a:blip r:embed="rId3"/>
          <a:stretch>
            <a:fillRect/>
          </a:stretch>
        </p:blipFill>
        <p:spPr>
          <a:xfrm>
            <a:off x="10195560" y="6314812"/>
            <a:ext cx="1663700" cy="444500"/>
          </a:xfrm>
          <a:prstGeom prst="rect">
            <a:avLst/>
          </a:prstGeom>
        </p:spPr>
      </p:pic>
      <p:sp>
        <p:nvSpPr>
          <p:cNvPr id="9" name="Title 1">
            <a:extLst>
              <a:ext uri="{FF2B5EF4-FFF2-40B4-BE49-F238E27FC236}">
                <a16:creationId xmlns:a16="http://schemas.microsoft.com/office/drawing/2014/main" id="{8D7C45DD-F2EF-F14D-BD75-534A30643A95}"/>
              </a:ext>
            </a:extLst>
          </p:cNvPr>
          <p:cNvSpPr>
            <a:spLocks noGrp="1"/>
          </p:cNvSpPr>
          <p:nvPr>
            <p:ph type="title" hasCustomPrompt="1"/>
          </p:nvPr>
        </p:nvSpPr>
        <p:spPr>
          <a:xfrm>
            <a:off x="970630" y="1349528"/>
            <a:ext cx="10515600" cy="3752193"/>
          </a:xfrm>
        </p:spPr>
        <p:txBody>
          <a:bodyPr/>
          <a:lstStyle>
            <a:lvl1pPr algn="ctr">
              <a:defRPr i="1">
                <a:solidFill>
                  <a:schemeClr val="bg1"/>
                </a:solidFill>
                <a:latin typeface="Georgia"/>
                <a:cs typeface="Georgia"/>
              </a:defRPr>
            </a:lvl1pPr>
          </a:lstStyle>
          <a:p>
            <a:r>
              <a:rPr lang="en-US" dirty="0"/>
              <a:t>“Quote section for a nice break in the presentation"</a:t>
            </a:r>
          </a:p>
        </p:txBody>
      </p:sp>
    </p:spTree>
    <p:extLst>
      <p:ext uri="{BB962C8B-B14F-4D97-AF65-F5344CB8AC3E}">
        <p14:creationId xmlns:p14="http://schemas.microsoft.com/office/powerpoint/2010/main" val="34757977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3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51461-DD65-6544-84C7-5A16AB322785}"/>
              </a:ext>
            </a:extLst>
          </p:cNvPr>
          <p:cNvSpPr>
            <a:spLocks noGrp="1"/>
          </p:cNvSpPr>
          <p:nvPr>
            <p:ph type="title"/>
          </p:nvPr>
        </p:nvSpPr>
        <p:spPr>
          <a:xfrm>
            <a:off x="491313" y="895481"/>
            <a:ext cx="10992289" cy="1942312"/>
          </a:xfrm>
        </p:spPr>
        <p:txBody>
          <a:bodyPr anchor="b">
            <a:normAutofit/>
          </a:bodyPr>
          <a:lstStyle>
            <a:lvl1pPr>
              <a:defRPr sz="3000">
                <a:solidFill>
                  <a:schemeClr val="bg1"/>
                </a:solidFill>
                <a:latin typeface="Georgia"/>
                <a:cs typeface="Georgia"/>
              </a:defRPr>
            </a:lvl1pPr>
          </a:lstStyle>
          <a:p>
            <a:r>
              <a:rPr lang="en-US" dirty="0"/>
              <a:t>Click to edit Master title style</a:t>
            </a:r>
          </a:p>
        </p:txBody>
      </p:sp>
      <p:sp>
        <p:nvSpPr>
          <p:cNvPr id="3" name="Text Placeholder 2">
            <a:extLst>
              <a:ext uri="{FF2B5EF4-FFF2-40B4-BE49-F238E27FC236}">
                <a16:creationId xmlns:a16="http://schemas.microsoft.com/office/drawing/2014/main" id="{77891527-FC89-874D-AF11-5C77AEBA266B}"/>
              </a:ext>
            </a:extLst>
          </p:cNvPr>
          <p:cNvSpPr>
            <a:spLocks noGrp="1"/>
          </p:cNvSpPr>
          <p:nvPr>
            <p:ph type="body" idx="1"/>
          </p:nvPr>
        </p:nvSpPr>
        <p:spPr>
          <a:xfrm>
            <a:off x="491314" y="3275282"/>
            <a:ext cx="10992288" cy="294031"/>
          </a:xfrm>
        </p:spPr>
        <p:txBody>
          <a:bodyPr>
            <a:normAutofit/>
          </a:bodyPr>
          <a:lstStyle>
            <a:lvl1pPr marL="0" indent="0">
              <a:buNone/>
              <a:defRPr sz="1200">
                <a:solidFill>
                  <a:schemeClr val="bg1"/>
                </a:solidFill>
                <a:latin typeface="Open Sans"/>
                <a:cs typeface="Open Sans"/>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9" name="Date Placeholder 3">
            <a:extLst>
              <a:ext uri="{FF2B5EF4-FFF2-40B4-BE49-F238E27FC236}">
                <a16:creationId xmlns:a16="http://schemas.microsoft.com/office/drawing/2014/main" id="{5646EC27-732C-D645-A55D-E9D0226DFC4F}"/>
              </a:ext>
            </a:extLst>
          </p:cNvPr>
          <p:cNvSpPr>
            <a:spLocks noGrp="1"/>
          </p:cNvSpPr>
          <p:nvPr>
            <p:ph type="dt" sz="half" idx="2"/>
          </p:nvPr>
        </p:nvSpPr>
        <p:spPr>
          <a:xfrm>
            <a:off x="491314" y="3575619"/>
            <a:ext cx="10992288" cy="358819"/>
          </a:xfrm>
          <a:prstGeom prst="rect">
            <a:avLst/>
          </a:prstGeom>
        </p:spPr>
        <p:txBody>
          <a:bodyPr vert="horz" lIns="91440" tIns="45720" rIns="91440" bIns="45720" rtlCol="0" anchor="ctr"/>
          <a:lstStyle>
            <a:lvl1pPr algn="l">
              <a:defRPr sz="1000">
                <a:solidFill>
                  <a:schemeClr val="bg1"/>
                </a:solidFill>
                <a:latin typeface="Open Sans"/>
                <a:cs typeface="Open Sans"/>
              </a:defRPr>
            </a:lvl1pPr>
          </a:lstStyle>
          <a:p>
            <a:fld id="{B570B533-7EFA-204D-BB80-FF59E6238AB3}" type="datetime1">
              <a:rPr lang="en-US" smtClean="0"/>
              <a:t>9/8/2026</a:t>
            </a:fld>
            <a:endParaRPr lang="en-US" dirty="0"/>
          </a:p>
        </p:txBody>
      </p:sp>
      <p:pic>
        <p:nvPicPr>
          <p:cNvPr id="10" name="Picture 9">
            <a:extLst>
              <a:ext uri="{FF2B5EF4-FFF2-40B4-BE49-F238E27FC236}">
                <a16:creationId xmlns:a16="http://schemas.microsoft.com/office/drawing/2014/main" id="{E82877D1-8443-9D42-A7F8-23BE2F0B1E5F}"/>
              </a:ext>
            </a:extLst>
          </p:cNvPr>
          <p:cNvPicPr>
            <a:picLocks noChangeAspect="1"/>
          </p:cNvPicPr>
          <p:nvPr userDrawn="1"/>
        </p:nvPicPr>
        <p:blipFill>
          <a:blip r:embed="rId3"/>
          <a:stretch>
            <a:fillRect/>
          </a:stretch>
        </p:blipFill>
        <p:spPr>
          <a:xfrm>
            <a:off x="491314" y="3046314"/>
            <a:ext cx="10972800" cy="42988"/>
          </a:xfrm>
          <a:prstGeom prst="rect">
            <a:avLst/>
          </a:prstGeom>
        </p:spPr>
      </p:pic>
      <p:sp>
        <p:nvSpPr>
          <p:cNvPr id="7" name="Slide Number Placeholder 6">
            <a:extLst>
              <a:ext uri="{FF2B5EF4-FFF2-40B4-BE49-F238E27FC236}">
                <a16:creationId xmlns:a16="http://schemas.microsoft.com/office/drawing/2014/main" id="{B4666B60-69B0-2F43-879B-2A076C91A817}"/>
              </a:ext>
            </a:extLst>
          </p:cNvPr>
          <p:cNvSpPr>
            <a:spLocks noGrp="1"/>
          </p:cNvSpPr>
          <p:nvPr>
            <p:ph type="sldNum" sz="quarter" idx="12"/>
          </p:nvPr>
        </p:nvSpPr>
        <p:spPr>
          <a:xfrm>
            <a:off x="838200" y="6394187"/>
            <a:ext cx="2743200" cy="365125"/>
          </a:xfrm>
        </p:spPr>
        <p:txBody>
          <a:bodyPr/>
          <a:lstStyle>
            <a:lvl1pPr algn="l">
              <a:defRPr>
                <a:solidFill>
                  <a:schemeClr val="bg1"/>
                </a:solidFill>
                <a:latin typeface="Open Sans"/>
                <a:cs typeface="Open Sans"/>
              </a:defRPr>
            </a:lvl1pPr>
          </a:lstStyle>
          <a:p>
            <a:fld id="{90123BB8-591A-1D4B-BDC4-B05C5107BB91}" type="slidenum">
              <a:rPr lang="en-US" smtClean="0"/>
              <a:pPr/>
              <a:t>‹#›</a:t>
            </a:fld>
            <a:endParaRPr lang="en-US" dirty="0"/>
          </a:p>
        </p:txBody>
      </p:sp>
      <p:pic>
        <p:nvPicPr>
          <p:cNvPr id="8" name="Picture 7">
            <a:extLst>
              <a:ext uri="{FF2B5EF4-FFF2-40B4-BE49-F238E27FC236}">
                <a16:creationId xmlns:a16="http://schemas.microsoft.com/office/drawing/2014/main" id="{D2725340-1793-974C-9CEA-B0DCDAA432C4}"/>
              </a:ext>
            </a:extLst>
          </p:cNvPr>
          <p:cNvPicPr>
            <a:picLocks noChangeAspect="1"/>
          </p:cNvPicPr>
          <p:nvPr userDrawn="1"/>
        </p:nvPicPr>
        <p:blipFill>
          <a:blip r:embed="rId4"/>
          <a:stretch>
            <a:fillRect/>
          </a:stretch>
        </p:blipFill>
        <p:spPr>
          <a:xfrm>
            <a:off x="10195560" y="6314812"/>
            <a:ext cx="1663700" cy="444500"/>
          </a:xfrm>
          <a:prstGeom prst="rect">
            <a:avLst/>
          </a:prstGeom>
        </p:spPr>
      </p:pic>
    </p:spTree>
    <p:extLst>
      <p:ext uri="{BB962C8B-B14F-4D97-AF65-F5344CB8AC3E}">
        <p14:creationId xmlns:p14="http://schemas.microsoft.com/office/powerpoint/2010/main" val="9372683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0DE45-0797-6147-AE0D-1C6EF249736D}"/>
              </a:ext>
            </a:extLst>
          </p:cNvPr>
          <p:cNvSpPr>
            <a:spLocks noGrp="1"/>
          </p:cNvSpPr>
          <p:nvPr>
            <p:ph type="title"/>
          </p:nvPr>
        </p:nvSpPr>
        <p:spPr/>
        <p:txBody>
          <a:bodyPr/>
          <a:lstStyle>
            <a:lvl1pPr>
              <a:defRPr>
                <a:solidFill>
                  <a:schemeClr val="bg1"/>
                </a:solidFill>
                <a:latin typeface="Georgia"/>
                <a:cs typeface="Georgia"/>
              </a:defRPr>
            </a:lvl1pPr>
          </a:lstStyle>
          <a:p>
            <a:r>
              <a:rPr lang="en-US" dirty="0"/>
              <a:t>Click to edit Master title style</a:t>
            </a:r>
          </a:p>
        </p:txBody>
      </p:sp>
      <p:sp>
        <p:nvSpPr>
          <p:cNvPr id="3" name="Content Placeholder 2">
            <a:extLst>
              <a:ext uri="{FF2B5EF4-FFF2-40B4-BE49-F238E27FC236}">
                <a16:creationId xmlns:a16="http://schemas.microsoft.com/office/drawing/2014/main" id="{5E09B2DF-054D-0D4E-AB3B-7E3EA198D7CB}"/>
              </a:ext>
            </a:extLst>
          </p:cNvPr>
          <p:cNvSpPr>
            <a:spLocks noGrp="1"/>
          </p:cNvSpPr>
          <p:nvPr>
            <p:ph sz="half" idx="1"/>
          </p:nvPr>
        </p:nvSpPr>
        <p:spPr>
          <a:xfrm>
            <a:off x="838200" y="1825625"/>
            <a:ext cx="10515600" cy="4351338"/>
          </a:xfrm>
        </p:spPr>
        <p:txBody>
          <a:bodyPr/>
          <a:lstStyle>
            <a:lvl1pPr>
              <a:defRPr>
                <a:solidFill>
                  <a:schemeClr val="bg1"/>
                </a:solidFill>
                <a:latin typeface="Open Sans"/>
                <a:cs typeface="Open Sans"/>
              </a:defRPr>
            </a:lvl1pPr>
            <a:lvl2pPr>
              <a:defRPr>
                <a:solidFill>
                  <a:schemeClr val="bg1"/>
                </a:solidFill>
                <a:latin typeface="Open Sans"/>
                <a:cs typeface="Open Sans"/>
              </a:defRPr>
            </a:lvl2pPr>
            <a:lvl3pPr>
              <a:defRPr>
                <a:solidFill>
                  <a:schemeClr val="bg1"/>
                </a:solidFill>
                <a:latin typeface="Open Sans"/>
                <a:cs typeface="Open Sans"/>
              </a:defRPr>
            </a:lvl3pPr>
            <a:lvl4pPr>
              <a:defRPr>
                <a:solidFill>
                  <a:schemeClr val="bg1"/>
                </a:solidFill>
                <a:latin typeface="Open Sans"/>
                <a:cs typeface="Open Sans"/>
              </a:defRPr>
            </a:lvl4pPr>
            <a:lvl5pPr>
              <a:defRPr>
                <a:solidFill>
                  <a:schemeClr val="bg1"/>
                </a:solidFill>
                <a:latin typeface="Open Sans"/>
                <a:cs typeface="Open San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a:extLst>
              <a:ext uri="{FF2B5EF4-FFF2-40B4-BE49-F238E27FC236}">
                <a16:creationId xmlns:a16="http://schemas.microsoft.com/office/drawing/2014/main" id="{45F0CC07-9C31-7147-8520-FB34B21D663E}"/>
              </a:ext>
            </a:extLst>
          </p:cNvPr>
          <p:cNvPicPr>
            <a:picLocks noChangeAspect="1"/>
          </p:cNvPicPr>
          <p:nvPr userDrawn="1"/>
        </p:nvPicPr>
        <p:blipFill>
          <a:blip r:embed="rId3"/>
          <a:stretch>
            <a:fillRect/>
          </a:stretch>
        </p:blipFill>
        <p:spPr>
          <a:xfrm>
            <a:off x="838200" y="1736663"/>
            <a:ext cx="10515600" cy="41197"/>
          </a:xfrm>
          <a:prstGeom prst="rect">
            <a:avLst/>
          </a:prstGeom>
        </p:spPr>
      </p:pic>
      <p:sp>
        <p:nvSpPr>
          <p:cNvPr id="8" name="Slide Number Placeholder 6">
            <a:extLst>
              <a:ext uri="{FF2B5EF4-FFF2-40B4-BE49-F238E27FC236}">
                <a16:creationId xmlns:a16="http://schemas.microsoft.com/office/drawing/2014/main" id="{001710AC-CC02-CB45-8513-1D36854E18B2}"/>
              </a:ext>
            </a:extLst>
          </p:cNvPr>
          <p:cNvSpPr>
            <a:spLocks noGrp="1"/>
          </p:cNvSpPr>
          <p:nvPr>
            <p:ph type="sldNum" sz="quarter" idx="12"/>
          </p:nvPr>
        </p:nvSpPr>
        <p:spPr>
          <a:xfrm>
            <a:off x="838200" y="6394187"/>
            <a:ext cx="2743200" cy="365125"/>
          </a:xfrm>
        </p:spPr>
        <p:txBody>
          <a:bodyPr/>
          <a:lstStyle>
            <a:lvl1pPr algn="l">
              <a:defRPr>
                <a:solidFill>
                  <a:schemeClr val="bg1"/>
                </a:solidFill>
                <a:latin typeface="Open Sans"/>
                <a:cs typeface="Open Sans"/>
              </a:defRPr>
            </a:lvl1pPr>
          </a:lstStyle>
          <a:p>
            <a:fld id="{90123BB8-591A-1D4B-BDC4-B05C5107BB91}" type="slidenum">
              <a:rPr lang="en-US" smtClean="0"/>
              <a:pPr/>
              <a:t>‹#›</a:t>
            </a:fld>
            <a:endParaRPr lang="en-US" dirty="0"/>
          </a:p>
        </p:txBody>
      </p:sp>
      <p:pic>
        <p:nvPicPr>
          <p:cNvPr id="11" name="Picture 10">
            <a:extLst>
              <a:ext uri="{FF2B5EF4-FFF2-40B4-BE49-F238E27FC236}">
                <a16:creationId xmlns:a16="http://schemas.microsoft.com/office/drawing/2014/main" id="{C512F29B-E0D6-0C47-8CAD-9F9BFF5C26C4}"/>
              </a:ext>
            </a:extLst>
          </p:cNvPr>
          <p:cNvPicPr>
            <a:picLocks noChangeAspect="1"/>
          </p:cNvPicPr>
          <p:nvPr userDrawn="1"/>
        </p:nvPicPr>
        <p:blipFill>
          <a:blip r:embed="rId4"/>
          <a:stretch>
            <a:fillRect/>
          </a:stretch>
        </p:blipFill>
        <p:spPr>
          <a:xfrm>
            <a:off x="10195560" y="6314812"/>
            <a:ext cx="1663700" cy="444500"/>
          </a:xfrm>
          <a:prstGeom prst="rect">
            <a:avLst/>
          </a:prstGeom>
        </p:spPr>
      </p:pic>
    </p:spTree>
    <p:extLst>
      <p:ext uri="{BB962C8B-B14F-4D97-AF65-F5344CB8AC3E}">
        <p14:creationId xmlns:p14="http://schemas.microsoft.com/office/powerpoint/2010/main" val="36650194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Comparison">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DCFFA74-739B-8545-9F7E-DDB0FD24DA69}"/>
              </a:ext>
            </a:extLst>
          </p:cNvPr>
          <p:cNvPicPr>
            <a:picLocks noChangeAspect="1"/>
          </p:cNvPicPr>
          <p:nvPr userDrawn="1"/>
        </p:nvPicPr>
        <p:blipFill>
          <a:blip r:embed="rId2"/>
          <a:stretch>
            <a:fillRect/>
          </a:stretch>
        </p:blipFill>
        <p:spPr>
          <a:xfrm>
            <a:off x="0" y="5376333"/>
            <a:ext cx="12192000" cy="1481667"/>
          </a:xfrm>
          <a:prstGeom prst="rect">
            <a:avLst/>
          </a:prstGeom>
        </p:spPr>
      </p:pic>
      <p:sp>
        <p:nvSpPr>
          <p:cNvPr id="2" name="Title 1">
            <a:extLst>
              <a:ext uri="{FF2B5EF4-FFF2-40B4-BE49-F238E27FC236}">
                <a16:creationId xmlns:a16="http://schemas.microsoft.com/office/drawing/2014/main" id="{3D29EF9C-6572-F345-8396-D94DFC5042CA}"/>
              </a:ext>
            </a:extLst>
          </p:cNvPr>
          <p:cNvSpPr>
            <a:spLocks noGrp="1"/>
          </p:cNvSpPr>
          <p:nvPr>
            <p:ph type="title"/>
          </p:nvPr>
        </p:nvSpPr>
        <p:spPr>
          <a:xfrm>
            <a:off x="839788" y="365125"/>
            <a:ext cx="10515600" cy="1325563"/>
          </a:xfrm>
        </p:spPr>
        <p:txBody>
          <a:bodyPr/>
          <a:lstStyle>
            <a:lvl1pPr>
              <a:defRPr>
                <a:solidFill>
                  <a:srgbClr val="22522C"/>
                </a:solidFill>
                <a:latin typeface="Georgia"/>
                <a:cs typeface="Georgia"/>
              </a:defRPr>
            </a:lvl1pPr>
          </a:lstStyle>
          <a:p>
            <a:r>
              <a:rPr lang="en-US" dirty="0"/>
              <a:t>Click to edit Master title style</a:t>
            </a:r>
          </a:p>
        </p:txBody>
      </p:sp>
      <p:sp>
        <p:nvSpPr>
          <p:cNvPr id="3" name="Text Placeholder 2">
            <a:extLst>
              <a:ext uri="{FF2B5EF4-FFF2-40B4-BE49-F238E27FC236}">
                <a16:creationId xmlns:a16="http://schemas.microsoft.com/office/drawing/2014/main" id="{269A5F31-8C16-B747-A2A7-BB8E8589311A}"/>
              </a:ext>
            </a:extLst>
          </p:cNvPr>
          <p:cNvSpPr>
            <a:spLocks noGrp="1"/>
          </p:cNvSpPr>
          <p:nvPr>
            <p:ph type="body" idx="1"/>
          </p:nvPr>
        </p:nvSpPr>
        <p:spPr>
          <a:xfrm>
            <a:off x="839788" y="1815838"/>
            <a:ext cx="10515600" cy="689236"/>
          </a:xfrm>
        </p:spPr>
        <p:txBody>
          <a:bodyPr anchor="b"/>
          <a:lstStyle>
            <a:lvl1pPr marL="0" indent="0">
              <a:buNone/>
              <a:defRPr sz="2400" b="1">
                <a:solidFill>
                  <a:srgbClr val="66984B"/>
                </a:solidFill>
                <a:latin typeface="Georgia"/>
                <a:cs typeface="Georgi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7A941F30-FBDC-9C41-A05B-EE969F221391}"/>
              </a:ext>
            </a:extLst>
          </p:cNvPr>
          <p:cNvSpPr>
            <a:spLocks noGrp="1"/>
          </p:cNvSpPr>
          <p:nvPr>
            <p:ph sz="half" idx="2"/>
          </p:nvPr>
        </p:nvSpPr>
        <p:spPr>
          <a:xfrm>
            <a:off x="839788" y="2730587"/>
            <a:ext cx="10515600" cy="3459075"/>
          </a:xfrm>
        </p:spPr>
        <p:txBody>
          <a:bodyPr/>
          <a:lstStyle>
            <a:lvl1pPr>
              <a:defRPr>
                <a:solidFill>
                  <a:srgbClr val="434344"/>
                </a:solidFill>
                <a:latin typeface="Open Sans"/>
                <a:cs typeface="Open Sans"/>
              </a:defRPr>
            </a:lvl1pPr>
            <a:lvl2pPr>
              <a:defRPr>
                <a:solidFill>
                  <a:srgbClr val="434344"/>
                </a:solidFill>
                <a:latin typeface="Open Sans"/>
                <a:cs typeface="Open Sans"/>
              </a:defRPr>
            </a:lvl2pPr>
            <a:lvl3pPr>
              <a:defRPr>
                <a:solidFill>
                  <a:srgbClr val="434344"/>
                </a:solidFill>
                <a:latin typeface="Open Sans"/>
                <a:cs typeface="Open Sans"/>
              </a:defRPr>
            </a:lvl3pPr>
            <a:lvl4pPr>
              <a:defRPr>
                <a:solidFill>
                  <a:srgbClr val="434344"/>
                </a:solidFill>
                <a:latin typeface="Open Sans"/>
                <a:cs typeface="Open Sans"/>
              </a:defRPr>
            </a:lvl4pPr>
            <a:lvl5pPr>
              <a:defRPr>
                <a:solidFill>
                  <a:srgbClr val="434344"/>
                </a:solidFill>
                <a:latin typeface="Open Sans"/>
                <a:cs typeface="Open San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Picture 9">
            <a:extLst>
              <a:ext uri="{FF2B5EF4-FFF2-40B4-BE49-F238E27FC236}">
                <a16:creationId xmlns:a16="http://schemas.microsoft.com/office/drawing/2014/main" id="{98E93DA9-FD8C-1146-A350-2AAA467DB460}"/>
              </a:ext>
            </a:extLst>
          </p:cNvPr>
          <p:cNvPicPr>
            <a:picLocks noChangeAspect="1"/>
          </p:cNvPicPr>
          <p:nvPr userDrawn="1"/>
        </p:nvPicPr>
        <p:blipFill>
          <a:blip r:embed="rId3"/>
          <a:stretch>
            <a:fillRect/>
          </a:stretch>
        </p:blipFill>
        <p:spPr>
          <a:xfrm>
            <a:off x="838200" y="1736663"/>
            <a:ext cx="10515600" cy="41197"/>
          </a:xfrm>
          <a:prstGeom prst="rect">
            <a:avLst/>
          </a:prstGeom>
        </p:spPr>
      </p:pic>
      <p:pic>
        <p:nvPicPr>
          <p:cNvPr id="11" name="Picture 10">
            <a:extLst>
              <a:ext uri="{FF2B5EF4-FFF2-40B4-BE49-F238E27FC236}">
                <a16:creationId xmlns:a16="http://schemas.microsoft.com/office/drawing/2014/main" id="{B29B5F53-E1D1-454E-A867-C080A10B7BFA}"/>
              </a:ext>
            </a:extLst>
          </p:cNvPr>
          <p:cNvPicPr>
            <a:picLocks noChangeAspect="1"/>
          </p:cNvPicPr>
          <p:nvPr userDrawn="1"/>
        </p:nvPicPr>
        <p:blipFill>
          <a:blip r:embed="rId4"/>
          <a:stretch>
            <a:fillRect/>
          </a:stretch>
        </p:blipFill>
        <p:spPr>
          <a:xfrm>
            <a:off x="10208260" y="6314812"/>
            <a:ext cx="1651000" cy="444500"/>
          </a:xfrm>
          <a:prstGeom prst="rect">
            <a:avLst/>
          </a:prstGeom>
        </p:spPr>
      </p:pic>
      <p:sp>
        <p:nvSpPr>
          <p:cNvPr id="12" name="Slide Number Placeholder 6">
            <a:extLst>
              <a:ext uri="{FF2B5EF4-FFF2-40B4-BE49-F238E27FC236}">
                <a16:creationId xmlns:a16="http://schemas.microsoft.com/office/drawing/2014/main" id="{8F0ABE45-4E63-2547-93A4-62E2D41F31ED}"/>
              </a:ext>
            </a:extLst>
          </p:cNvPr>
          <p:cNvSpPr>
            <a:spLocks noGrp="1"/>
          </p:cNvSpPr>
          <p:nvPr>
            <p:ph type="sldNum" sz="quarter" idx="12"/>
          </p:nvPr>
        </p:nvSpPr>
        <p:spPr>
          <a:xfrm>
            <a:off x="838200" y="6394187"/>
            <a:ext cx="2743200" cy="365125"/>
          </a:xfrm>
        </p:spPr>
        <p:txBody>
          <a:bodyPr/>
          <a:lstStyle>
            <a:lvl1pPr algn="l">
              <a:defRPr>
                <a:latin typeface="Open Sans"/>
                <a:cs typeface="Open Sans"/>
              </a:defRPr>
            </a:lvl1pPr>
          </a:lstStyle>
          <a:p>
            <a:fld id="{90123BB8-591A-1D4B-BDC4-B05C5107BB91}" type="slidenum">
              <a:rPr lang="en-US" smtClean="0"/>
              <a:pPr/>
              <a:t>‹#›</a:t>
            </a:fld>
            <a:endParaRPr lang="en-US" dirty="0"/>
          </a:p>
        </p:txBody>
      </p:sp>
    </p:spTree>
    <p:extLst>
      <p:ext uri="{BB962C8B-B14F-4D97-AF65-F5344CB8AC3E}">
        <p14:creationId xmlns:p14="http://schemas.microsoft.com/office/powerpoint/2010/main" val="1332182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Comparison">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DCFFA74-739B-8545-9F7E-DDB0FD24DA69}"/>
              </a:ext>
            </a:extLst>
          </p:cNvPr>
          <p:cNvPicPr>
            <a:picLocks noChangeAspect="1"/>
          </p:cNvPicPr>
          <p:nvPr userDrawn="1"/>
        </p:nvPicPr>
        <p:blipFill>
          <a:blip r:embed="rId2"/>
          <a:stretch>
            <a:fillRect/>
          </a:stretch>
        </p:blipFill>
        <p:spPr>
          <a:xfrm>
            <a:off x="0" y="5376333"/>
            <a:ext cx="12192000" cy="1481667"/>
          </a:xfrm>
          <a:prstGeom prst="rect">
            <a:avLst/>
          </a:prstGeom>
        </p:spPr>
      </p:pic>
      <p:sp>
        <p:nvSpPr>
          <p:cNvPr id="2" name="Title 1">
            <a:extLst>
              <a:ext uri="{FF2B5EF4-FFF2-40B4-BE49-F238E27FC236}">
                <a16:creationId xmlns:a16="http://schemas.microsoft.com/office/drawing/2014/main" id="{3D29EF9C-6572-F345-8396-D94DFC5042CA}"/>
              </a:ext>
            </a:extLst>
          </p:cNvPr>
          <p:cNvSpPr>
            <a:spLocks noGrp="1"/>
          </p:cNvSpPr>
          <p:nvPr>
            <p:ph type="title"/>
          </p:nvPr>
        </p:nvSpPr>
        <p:spPr>
          <a:xfrm>
            <a:off x="839788" y="365125"/>
            <a:ext cx="10515600" cy="1325563"/>
          </a:xfrm>
        </p:spPr>
        <p:txBody>
          <a:bodyPr/>
          <a:lstStyle>
            <a:lvl1pPr>
              <a:defRPr>
                <a:solidFill>
                  <a:srgbClr val="22522C"/>
                </a:solidFill>
                <a:latin typeface="Georgia"/>
                <a:cs typeface="Georgia"/>
              </a:defRPr>
            </a:lvl1pPr>
          </a:lstStyle>
          <a:p>
            <a:r>
              <a:rPr lang="en-US" dirty="0"/>
              <a:t>Click to edit Master title style</a:t>
            </a:r>
          </a:p>
        </p:txBody>
      </p:sp>
      <p:sp>
        <p:nvSpPr>
          <p:cNvPr id="3" name="Text Placeholder 2">
            <a:extLst>
              <a:ext uri="{FF2B5EF4-FFF2-40B4-BE49-F238E27FC236}">
                <a16:creationId xmlns:a16="http://schemas.microsoft.com/office/drawing/2014/main" id="{269A5F31-8C16-B747-A2A7-BB8E8589311A}"/>
              </a:ext>
            </a:extLst>
          </p:cNvPr>
          <p:cNvSpPr>
            <a:spLocks noGrp="1"/>
          </p:cNvSpPr>
          <p:nvPr>
            <p:ph type="body" idx="1"/>
          </p:nvPr>
        </p:nvSpPr>
        <p:spPr>
          <a:xfrm>
            <a:off x="839788" y="1823835"/>
            <a:ext cx="5256212" cy="681239"/>
          </a:xfrm>
        </p:spPr>
        <p:txBody>
          <a:bodyPr anchor="b"/>
          <a:lstStyle>
            <a:lvl1pPr marL="0" indent="0">
              <a:buNone/>
              <a:defRPr sz="2400" b="1">
                <a:solidFill>
                  <a:srgbClr val="66984B"/>
                </a:solidFill>
                <a:latin typeface="Georgia"/>
                <a:cs typeface="Georgi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7A941F30-FBDC-9C41-A05B-EE969F221391}"/>
              </a:ext>
            </a:extLst>
          </p:cNvPr>
          <p:cNvSpPr>
            <a:spLocks noGrp="1"/>
          </p:cNvSpPr>
          <p:nvPr>
            <p:ph sz="half" idx="2"/>
          </p:nvPr>
        </p:nvSpPr>
        <p:spPr>
          <a:xfrm>
            <a:off x="839788" y="2730587"/>
            <a:ext cx="5256212" cy="3459075"/>
          </a:xfrm>
        </p:spPr>
        <p:txBody>
          <a:bodyPr/>
          <a:lstStyle>
            <a:lvl1pPr>
              <a:defRPr>
                <a:solidFill>
                  <a:srgbClr val="434344"/>
                </a:solidFill>
                <a:latin typeface="Open Sans"/>
                <a:cs typeface="Open Sans"/>
              </a:defRPr>
            </a:lvl1pPr>
            <a:lvl2pPr>
              <a:defRPr>
                <a:solidFill>
                  <a:srgbClr val="434344"/>
                </a:solidFill>
                <a:latin typeface="Open Sans"/>
                <a:cs typeface="Open Sans"/>
              </a:defRPr>
            </a:lvl2pPr>
            <a:lvl3pPr>
              <a:defRPr>
                <a:solidFill>
                  <a:srgbClr val="434344"/>
                </a:solidFill>
                <a:latin typeface="Open Sans"/>
                <a:cs typeface="Open Sans"/>
              </a:defRPr>
            </a:lvl3pPr>
            <a:lvl4pPr>
              <a:defRPr>
                <a:solidFill>
                  <a:srgbClr val="434344"/>
                </a:solidFill>
                <a:latin typeface="Open Sans"/>
                <a:cs typeface="Open Sans"/>
              </a:defRPr>
            </a:lvl4pPr>
            <a:lvl5pPr>
              <a:defRPr>
                <a:solidFill>
                  <a:srgbClr val="434344"/>
                </a:solidFill>
                <a:latin typeface="Open Sans"/>
                <a:cs typeface="Open San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Picture 9">
            <a:extLst>
              <a:ext uri="{FF2B5EF4-FFF2-40B4-BE49-F238E27FC236}">
                <a16:creationId xmlns:a16="http://schemas.microsoft.com/office/drawing/2014/main" id="{98E93DA9-FD8C-1146-A350-2AAA467DB460}"/>
              </a:ext>
            </a:extLst>
          </p:cNvPr>
          <p:cNvPicPr>
            <a:picLocks noChangeAspect="1"/>
          </p:cNvPicPr>
          <p:nvPr userDrawn="1"/>
        </p:nvPicPr>
        <p:blipFill>
          <a:blip r:embed="rId3"/>
          <a:stretch>
            <a:fillRect/>
          </a:stretch>
        </p:blipFill>
        <p:spPr>
          <a:xfrm>
            <a:off x="838200" y="1736663"/>
            <a:ext cx="10515600" cy="41197"/>
          </a:xfrm>
          <a:prstGeom prst="rect">
            <a:avLst/>
          </a:prstGeom>
        </p:spPr>
      </p:pic>
      <p:pic>
        <p:nvPicPr>
          <p:cNvPr id="11" name="Picture 10">
            <a:extLst>
              <a:ext uri="{FF2B5EF4-FFF2-40B4-BE49-F238E27FC236}">
                <a16:creationId xmlns:a16="http://schemas.microsoft.com/office/drawing/2014/main" id="{B29B5F53-E1D1-454E-A867-C080A10B7BFA}"/>
              </a:ext>
            </a:extLst>
          </p:cNvPr>
          <p:cNvPicPr>
            <a:picLocks noChangeAspect="1"/>
          </p:cNvPicPr>
          <p:nvPr userDrawn="1"/>
        </p:nvPicPr>
        <p:blipFill>
          <a:blip r:embed="rId4"/>
          <a:stretch>
            <a:fillRect/>
          </a:stretch>
        </p:blipFill>
        <p:spPr>
          <a:xfrm>
            <a:off x="10208260" y="6314812"/>
            <a:ext cx="1651000" cy="444500"/>
          </a:xfrm>
          <a:prstGeom prst="rect">
            <a:avLst/>
          </a:prstGeom>
        </p:spPr>
      </p:pic>
      <p:sp>
        <p:nvSpPr>
          <p:cNvPr id="12" name="Slide Number Placeholder 6">
            <a:extLst>
              <a:ext uri="{FF2B5EF4-FFF2-40B4-BE49-F238E27FC236}">
                <a16:creationId xmlns:a16="http://schemas.microsoft.com/office/drawing/2014/main" id="{8F0ABE45-4E63-2547-93A4-62E2D41F31ED}"/>
              </a:ext>
            </a:extLst>
          </p:cNvPr>
          <p:cNvSpPr>
            <a:spLocks noGrp="1"/>
          </p:cNvSpPr>
          <p:nvPr>
            <p:ph type="sldNum" sz="quarter" idx="12"/>
          </p:nvPr>
        </p:nvSpPr>
        <p:spPr>
          <a:xfrm>
            <a:off x="838200" y="6394187"/>
            <a:ext cx="2743200" cy="365125"/>
          </a:xfrm>
        </p:spPr>
        <p:txBody>
          <a:bodyPr/>
          <a:lstStyle>
            <a:lvl1pPr algn="l">
              <a:defRPr/>
            </a:lvl1pPr>
          </a:lstStyle>
          <a:p>
            <a:fld id="{90123BB8-591A-1D4B-BDC4-B05C5107BB91}" type="slidenum">
              <a:rPr lang="en-US" smtClean="0"/>
              <a:pPr/>
              <a:t>‹#›</a:t>
            </a:fld>
            <a:endParaRPr lang="en-US" dirty="0"/>
          </a:p>
        </p:txBody>
      </p:sp>
      <p:pic>
        <p:nvPicPr>
          <p:cNvPr id="6" name="Picture 5">
            <a:extLst>
              <a:ext uri="{FF2B5EF4-FFF2-40B4-BE49-F238E27FC236}">
                <a16:creationId xmlns:a16="http://schemas.microsoft.com/office/drawing/2014/main" id="{CE4977C1-6578-894D-BE54-4A32E39363AD}"/>
              </a:ext>
            </a:extLst>
          </p:cNvPr>
          <p:cNvPicPr>
            <a:picLocks noChangeAspect="1"/>
          </p:cNvPicPr>
          <p:nvPr userDrawn="1"/>
        </p:nvPicPr>
        <p:blipFill>
          <a:blip r:embed="rId5"/>
          <a:stretch>
            <a:fillRect/>
          </a:stretch>
        </p:blipFill>
        <p:spPr>
          <a:xfrm>
            <a:off x="7038580" y="1823835"/>
            <a:ext cx="3943700" cy="4386426"/>
          </a:xfrm>
          <a:prstGeom prst="rect">
            <a:avLst/>
          </a:prstGeom>
        </p:spPr>
      </p:pic>
    </p:spTree>
    <p:extLst>
      <p:ext uri="{BB962C8B-B14F-4D97-AF65-F5344CB8AC3E}">
        <p14:creationId xmlns:p14="http://schemas.microsoft.com/office/powerpoint/2010/main" val="30502017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5_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6">
            <a:extLst>
              <a:ext uri="{FF2B5EF4-FFF2-40B4-BE49-F238E27FC236}">
                <a16:creationId xmlns:a16="http://schemas.microsoft.com/office/drawing/2014/main" id="{71BDE26C-B0ED-5B49-B26A-EA5990345BA0}"/>
              </a:ext>
            </a:extLst>
          </p:cNvPr>
          <p:cNvSpPr>
            <a:spLocks noGrp="1"/>
          </p:cNvSpPr>
          <p:nvPr>
            <p:ph type="sldNum" sz="quarter" idx="12"/>
          </p:nvPr>
        </p:nvSpPr>
        <p:spPr>
          <a:xfrm>
            <a:off x="838200" y="6394187"/>
            <a:ext cx="2743200" cy="365125"/>
          </a:xfrm>
        </p:spPr>
        <p:txBody>
          <a:bodyPr/>
          <a:lstStyle>
            <a:lvl1pPr algn="l">
              <a:defRPr>
                <a:solidFill>
                  <a:schemeClr val="bg1"/>
                </a:solidFill>
                <a:latin typeface="Open Sans"/>
                <a:cs typeface="Open Sans"/>
              </a:defRPr>
            </a:lvl1pPr>
          </a:lstStyle>
          <a:p>
            <a:fld id="{90123BB8-591A-1D4B-BDC4-B05C5107BB91}" type="slidenum">
              <a:rPr lang="en-US" smtClean="0"/>
              <a:pPr/>
              <a:t>‹#›</a:t>
            </a:fld>
            <a:endParaRPr lang="en-US" dirty="0"/>
          </a:p>
        </p:txBody>
      </p:sp>
      <p:pic>
        <p:nvPicPr>
          <p:cNvPr id="7" name="Picture 6">
            <a:extLst>
              <a:ext uri="{FF2B5EF4-FFF2-40B4-BE49-F238E27FC236}">
                <a16:creationId xmlns:a16="http://schemas.microsoft.com/office/drawing/2014/main" id="{5D0A52A0-EC8D-6649-A0CB-23728B3295AE}"/>
              </a:ext>
            </a:extLst>
          </p:cNvPr>
          <p:cNvPicPr>
            <a:picLocks noChangeAspect="1"/>
          </p:cNvPicPr>
          <p:nvPr userDrawn="1"/>
        </p:nvPicPr>
        <p:blipFill>
          <a:blip r:embed="rId3"/>
          <a:stretch>
            <a:fillRect/>
          </a:stretch>
        </p:blipFill>
        <p:spPr>
          <a:xfrm>
            <a:off x="10195560" y="6314812"/>
            <a:ext cx="1663700" cy="444500"/>
          </a:xfrm>
          <a:prstGeom prst="rect">
            <a:avLst/>
          </a:prstGeom>
        </p:spPr>
      </p:pic>
      <p:sp>
        <p:nvSpPr>
          <p:cNvPr id="9" name="Title 1">
            <a:extLst>
              <a:ext uri="{FF2B5EF4-FFF2-40B4-BE49-F238E27FC236}">
                <a16:creationId xmlns:a16="http://schemas.microsoft.com/office/drawing/2014/main" id="{8D7C45DD-F2EF-F14D-BD75-534A30643A95}"/>
              </a:ext>
            </a:extLst>
          </p:cNvPr>
          <p:cNvSpPr>
            <a:spLocks noGrp="1"/>
          </p:cNvSpPr>
          <p:nvPr>
            <p:ph type="title" hasCustomPrompt="1"/>
          </p:nvPr>
        </p:nvSpPr>
        <p:spPr>
          <a:xfrm>
            <a:off x="838200" y="4533528"/>
            <a:ext cx="10515600" cy="1325563"/>
          </a:xfrm>
        </p:spPr>
        <p:txBody>
          <a:bodyPr/>
          <a:lstStyle>
            <a:lvl1pPr>
              <a:defRPr>
                <a:solidFill>
                  <a:schemeClr val="bg1"/>
                </a:solidFill>
                <a:latin typeface="Georgia"/>
                <a:cs typeface="Georgia"/>
              </a:defRPr>
            </a:lvl1pPr>
          </a:lstStyle>
          <a:p>
            <a:r>
              <a:rPr lang="en-US" dirty="0"/>
              <a:t>Section Break Title Page</a:t>
            </a:r>
          </a:p>
        </p:txBody>
      </p:sp>
    </p:spTree>
    <p:extLst>
      <p:ext uri="{BB962C8B-B14F-4D97-AF65-F5344CB8AC3E}">
        <p14:creationId xmlns:p14="http://schemas.microsoft.com/office/powerpoint/2010/main" val="17968378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701639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6_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6">
            <a:extLst>
              <a:ext uri="{FF2B5EF4-FFF2-40B4-BE49-F238E27FC236}">
                <a16:creationId xmlns:a16="http://schemas.microsoft.com/office/drawing/2014/main" id="{71BDE26C-B0ED-5B49-B26A-EA5990345BA0}"/>
              </a:ext>
            </a:extLst>
          </p:cNvPr>
          <p:cNvSpPr>
            <a:spLocks noGrp="1"/>
          </p:cNvSpPr>
          <p:nvPr>
            <p:ph type="sldNum" sz="quarter" idx="12"/>
          </p:nvPr>
        </p:nvSpPr>
        <p:spPr>
          <a:xfrm>
            <a:off x="838200" y="6394187"/>
            <a:ext cx="2743200" cy="365125"/>
          </a:xfrm>
        </p:spPr>
        <p:txBody>
          <a:bodyPr/>
          <a:lstStyle>
            <a:lvl1pPr algn="l">
              <a:defRPr>
                <a:solidFill>
                  <a:schemeClr val="bg1"/>
                </a:solidFill>
                <a:latin typeface="Open Sans"/>
                <a:cs typeface="Open Sans"/>
              </a:defRPr>
            </a:lvl1pPr>
          </a:lstStyle>
          <a:p>
            <a:fld id="{90123BB8-591A-1D4B-BDC4-B05C5107BB91}" type="slidenum">
              <a:rPr lang="en-US" smtClean="0"/>
              <a:pPr/>
              <a:t>‹#›</a:t>
            </a:fld>
            <a:endParaRPr lang="en-US" dirty="0"/>
          </a:p>
        </p:txBody>
      </p:sp>
      <p:pic>
        <p:nvPicPr>
          <p:cNvPr id="7" name="Picture 6">
            <a:extLst>
              <a:ext uri="{FF2B5EF4-FFF2-40B4-BE49-F238E27FC236}">
                <a16:creationId xmlns:a16="http://schemas.microsoft.com/office/drawing/2014/main" id="{5D0A52A0-EC8D-6649-A0CB-23728B3295AE}"/>
              </a:ext>
            </a:extLst>
          </p:cNvPr>
          <p:cNvPicPr>
            <a:picLocks noChangeAspect="1"/>
          </p:cNvPicPr>
          <p:nvPr userDrawn="1"/>
        </p:nvPicPr>
        <p:blipFill>
          <a:blip r:embed="rId3"/>
          <a:stretch>
            <a:fillRect/>
          </a:stretch>
        </p:blipFill>
        <p:spPr>
          <a:xfrm>
            <a:off x="10195560" y="6314812"/>
            <a:ext cx="1663700" cy="444500"/>
          </a:xfrm>
          <a:prstGeom prst="rect">
            <a:avLst/>
          </a:prstGeom>
        </p:spPr>
      </p:pic>
      <p:sp>
        <p:nvSpPr>
          <p:cNvPr id="9" name="Title 1">
            <a:extLst>
              <a:ext uri="{FF2B5EF4-FFF2-40B4-BE49-F238E27FC236}">
                <a16:creationId xmlns:a16="http://schemas.microsoft.com/office/drawing/2014/main" id="{8D7C45DD-F2EF-F14D-BD75-534A30643A95}"/>
              </a:ext>
            </a:extLst>
          </p:cNvPr>
          <p:cNvSpPr>
            <a:spLocks noGrp="1"/>
          </p:cNvSpPr>
          <p:nvPr>
            <p:ph type="title" hasCustomPrompt="1"/>
          </p:nvPr>
        </p:nvSpPr>
        <p:spPr>
          <a:xfrm>
            <a:off x="2014084" y="1507184"/>
            <a:ext cx="8152613" cy="3752193"/>
          </a:xfrm>
        </p:spPr>
        <p:txBody>
          <a:bodyPr/>
          <a:lstStyle>
            <a:lvl1pPr algn="ctr">
              <a:defRPr i="1">
                <a:solidFill>
                  <a:schemeClr val="bg1"/>
                </a:solidFill>
                <a:latin typeface="Georgia"/>
                <a:cs typeface="Georgia"/>
              </a:defRPr>
            </a:lvl1pPr>
          </a:lstStyle>
          <a:p>
            <a:r>
              <a:rPr lang="en-US" dirty="0"/>
              <a:t>“Quote section for a nice break in the presentation"</a:t>
            </a:r>
          </a:p>
        </p:txBody>
      </p:sp>
    </p:spTree>
    <p:extLst>
      <p:ext uri="{BB962C8B-B14F-4D97-AF65-F5344CB8AC3E}">
        <p14:creationId xmlns:p14="http://schemas.microsoft.com/office/powerpoint/2010/main" val="3492151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7_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D7C45DD-F2EF-F14D-BD75-534A30643A95}"/>
              </a:ext>
            </a:extLst>
          </p:cNvPr>
          <p:cNvSpPr>
            <a:spLocks noGrp="1"/>
          </p:cNvSpPr>
          <p:nvPr>
            <p:ph type="title" hasCustomPrompt="1"/>
          </p:nvPr>
        </p:nvSpPr>
        <p:spPr>
          <a:xfrm>
            <a:off x="2012565" y="1349528"/>
            <a:ext cx="8089309" cy="4143178"/>
          </a:xfrm>
        </p:spPr>
        <p:txBody>
          <a:bodyPr/>
          <a:lstStyle>
            <a:lvl1pPr algn="ctr">
              <a:defRPr i="1">
                <a:solidFill>
                  <a:srgbClr val="434344"/>
                </a:solidFill>
                <a:latin typeface="Georgia"/>
                <a:cs typeface="Georgia"/>
              </a:defRPr>
            </a:lvl1pPr>
          </a:lstStyle>
          <a:p>
            <a:r>
              <a:rPr lang="en-US" dirty="0"/>
              <a:t>“Quote section for a nice break in the presentation"</a:t>
            </a:r>
          </a:p>
        </p:txBody>
      </p:sp>
      <p:sp>
        <p:nvSpPr>
          <p:cNvPr id="6" name="Slide Number Placeholder 6">
            <a:extLst>
              <a:ext uri="{FF2B5EF4-FFF2-40B4-BE49-F238E27FC236}">
                <a16:creationId xmlns:a16="http://schemas.microsoft.com/office/drawing/2014/main" id="{FB121833-3270-424C-8BB2-A6F1F6F92507}"/>
              </a:ext>
            </a:extLst>
          </p:cNvPr>
          <p:cNvSpPr>
            <a:spLocks noGrp="1"/>
          </p:cNvSpPr>
          <p:nvPr>
            <p:ph type="sldNum" sz="quarter" idx="12"/>
          </p:nvPr>
        </p:nvSpPr>
        <p:spPr>
          <a:xfrm>
            <a:off x="838200" y="6394187"/>
            <a:ext cx="2743200" cy="365125"/>
          </a:xfrm>
        </p:spPr>
        <p:txBody>
          <a:bodyPr/>
          <a:lstStyle>
            <a:lvl1pPr algn="l">
              <a:defRPr>
                <a:latin typeface="Open Sans"/>
                <a:cs typeface="Open Sans"/>
              </a:defRPr>
            </a:lvl1pPr>
          </a:lstStyle>
          <a:p>
            <a:fld id="{90123BB8-591A-1D4B-BDC4-B05C5107BB91}" type="slidenum">
              <a:rPr lang="en-US" smtClean="0"/>
              <a:pPr/>
              <a:t>‹#›</a:t>
            </a:fld>
            <a:endParaRPr lang="en-US" dirty="0"/>
          </a:p>
        </p:txBody>
      </p:sp>
      <p:pic>
        <p:nvPicPr>
          <p:cNvPr id="8" name="Picture 7">
            <a:extLst>
              <a:ext uri="{FF2B5EF4-FFF2-40B4-BE49-F238E27FC236}">
                <a16:creationId xmlns:a16="http://schemas.microsoft.com/office/drawing/2014/main" id="{E1D238CF-C84F-9846-B06E-DAC317E2B8C1}"/>
              </a:ext>
            </a:extLst>
          </p:cNvPr>
          <p:cNvPicPr>
            <a:picLocks noChangeAspect="1"/>
          </p:cNvPicPr>
          <p:nvPr userDrawn="1"/>
        </p:nvPicPr>
        <p:blipFill>
          <a:blip r:embed="rId3"/>
          <a:stretch>
            <a:fillRect/>
          </a:stretch>
        </p:blipFill>
        <p:spPr>
          <a:xfrm>
            <a:off x="10208260" y="6314812"/>
            <a:ext cx="1651000" cy="444500"/>
          </a:xfrm>
          <a:prstGeom prst="rect">
            <a:avLst/>
          </a:prstGeom>
        </p:spPr>
      </p:pic>
    </p:spTree>
    <p:extLst>
      <p:ext uri="{BB962C8B-B14F-4D97-AF65-F5344CB8AC3E}">
        <p14:creationId xmlns:p14="http://schemas.microsoft.com/office/powerpoint/2010/main" val="37212115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8_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D7C45DD-F2EF-F14D-BD75-534A30643A95}"/>
              </a:ext>
            </a:extLst>
          </p:cNvPr>
          <p:cNvSpPr>
            <a:spLocks noGrp="1"/>
          </p:cNvSpPr>
          <p:nvPr>
            <p:ph type="title" hasCustomPrompt="1"/>
          </p:nvPr>
        </p:nvSpPr>
        <p:spPr>
          <a:xfrm>
            <a:off x="1996891" y="1349528"/>
            <a:ext cx="8182506" cy="4143178"/>
          </a:xfrm>
        </p:spPr>
        <p:txBody>
          <a:bodyPr/>
          <a:lstStyle>
            <a:lvl1pPr algn="ctr">
              <a:defRPr i="1">
                <a:solidFill>
                  <a:srgbClr val="434344"/>
                </a:solidFill>
                <a:latin typeface="Georgia"/>
                <a:cs typeface="Georgia"/>
              </a:defRPr>
            </a:lvl1pPr>
          </a:lstStyle>
          <a:p>
            <a:r>
              <a:rPr lang="en-US" dirty="0"/>
              <a:t>“Quote section for a nice break in the presentation"</a:t>
            </a:r>
          </a:p>
        </p:txBody>
      </p:sp>
      <p:sp>
        <p:nvSpPr>
          <p:cNvPr id="6" name="Slide Number Placeholder 6">
            <a:extLst>
              <a:ext uri="{FF2B5EF4-FFF2-40B4-BE49-F238E27FC236}">
                <a16:creationId xmlns:a16="http://schemas.microsoft.com/office/drawing/2014/main" id="{FB121833-3270-424C-8BB2-A6F1F6F92507}"/>
              </a:ext>
            </a:extLst>
          </p:cNvPr>
          <p:cNvSpPr>
            <a:spLocks noGrp="1"/>
          </p:cNvSpPr>
          <p:nvPr>
            <p:ph type="sldNum" sz="quarter" idx="12"/>
          </p:nvPr>
        </p:nvSpPr>
        <p:spPr>
          <a:xfrm>
            <a:off x="838200" y="6394187"/>
            <a:ext cx="2743200" cy="365125"/>
          </a:xfrm>
        </p:spPr>
        <p:txBody>
          <a:bodyPr/>
          <a:lstStyle>
            <a:lvl1pPr algn="l">
              <a:defRPr>
                <a:latin typeface="Open Sans"/>
                <a:cs typeface="Open Sans"/>
              </a:defRPr>
            </a:lvl1pPr>
          </a:lstStyle>
          <a:p>
            <a:fld id="{90123BB8-591A-1D4B-BDC4-B05C5107BB91}" type="slidenum">
              <a:rPr lang="en-US" smtClean="0"/>
              <a:pPr/>
              <a:t>‹#›</a:t>
            </a:fld>
            <a:endParaRPr lang="en-US" dirty="0"/>
          </a:p>
        </p:txBody>
      </p:sp>
      <p:pic>
        <p:nvPicPr>
          <p:cNvPr id="8" name="Picture 7">
            <a:extLst>
              <a:ext uri="{FF2B5EF4-FFF2-40B4-BE49-F238E27FC236}">
                <a16:creationId xmlns:a16="http://schemas.microsoft.com/office/drawing/2014/main" id="{E1D238CF-C84F-9846-B06E-DAC317E2B8C1}"/>
              </a:ext>
            </a:extLst>
          </p:cNvPr>
          <p:cNvPicPr>
            <a:picLocks noChangeAspect="1"/>
          </p:cNvPicPr>
          <p:nvPr userDrawn="1"/>
        </p:nvPicPr>
        <p:blipFill>
          <a:blip r:embed="rId3"/>
          <a:stretch>
            <a:fillRect/>
          </a:stretch>
        </p:blipFill>
        <p:spPr>
          <a:xfrm>
            <a:off x="10208260" y="6314812"/>
            <a:ext cx="1651000" cy="444500"/>
          </a:xfrm>
          <a:prstGeom prst="rect">
            <a:avLst/>
          </a:prstGeom>
        </p:spPr>
      </p:pic>
    </p:spTree>
    <p:extLst>
      <p:ext uri="{BB962C8B-B14F-4D97-AF65-F5344CB8AC3E}">
        <p14:creationId xmlns:p14="http://schemas.microsoft.com/office/powerpoint/2010/main" val="19597221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9_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6">
            <a:extLst>
              <a:ext uri="{FF2B5EF4-FFF2-40B4-BE49-F238E27FC236}">
                <a16:creationId xmlns:a16="http://schemas.microsoft.com/office/drawing/2014/main" id="{71BDE26C-B0ED-5B49-B26A-EA5990345BA0}"/>
              </a:ext>
            </a:extLst>
          </p:cNvPr>
          <p:cNvSpPr>
            <a:spLocks noGrp="1"/>
          </p:cNvSpPr>
          <p:nvPr>
            <p:ph type="sldNum" sz="quarter" idx="12"/>
          </p:nvPr>
        </p:nvSpPr>
        <p:spPr>
          <a:xfrm>
            <a:off x="838200" y="6394187"/>
            <a:ext cx="2743200" cy="365125"/>
          </a:xfrm>
        </p:spPr>
        <p:txBody>
          <a:bodyPr/>
          <a:lstStyle>
            <a:lvl1pPr algn="l">
              <a:defRPr>
                <a:solidFill>
                  <a:schemeClr val="bg1"/>
                </a:solidFill>
              </a:defRPr>
            </a:lvl1pPr>
          </a:lstStyle>
          <a:p>
            <a:fld id="{90123BB8-591A-1D4B-BDC4-B05C5107BB91}" type="slidenum">
              <a:rPr lang="en-US" smtClean="0"/>
              <a:pPr/>
              <a:t>‹#›</a:t>
            </a:fld>
            <a:endParaRPr lang="en-US" dirty="0"/>
          </a:p>
        </p:txBody>
      </p:sp>
      <p:pic>
        <p:nvPicPr>
          <p:cNvPr id="7" name="Picture 6">
            <a:extLst>
              <a:ext uri="{FF2B5EF4-FFF2-40B4-BE49-F238E27FC236}">
                <a16:creationId xmlns:a16="http://schemas.microsoft.com/office/drawing/2014/main" id="{5D0A52A0-EC8D-6649-A0CB-23728B3295AE}"/>
              </a:ext>
            </a:extLst>
          </p:cNvPr>
          <p:cNvPicPr>
            <a:picLocks noChangeAspect="1"/>
          </p:cNvPicPr>
          <p:nvPr userDrawn="1"/>
        </p:nvPicPr>
        <p:blipFill>
          <a:blip r:embed="rId3"/>
          <a:stretch>
            <a:fillRect/>
          </a:stretch>
        </p:blipFill>
        <p:spPr>
          <a:xfrm>
            <a:off x="10195560" y="6314812"/>
            <a:ext cx="1663700" cy="444500"/>
          </a:xfrm>
          <a:prstGeom prst="rect">
            <a:avLst/>
          </a:prstGeom>
        </p:spPr>
      </p:pic>
      <p:sp>
        <p:nvSpPr>
          <p:cNvPr id="9" name="Title 1">
            <a:extLst>
              <a:ext uri="{FF2B5EF4-FFF2-40B4-BE49-F238E27FC236}">
                <a16:creationId xmlns:a16="http://schemas.microsoft.com/office/drawing/2014/main" id="{8D7C45DD-F2EF-F14D-BD75-534A30643A95}"/>
              </a:ext>
            </a:extLst>
          </p:cNvPr>
          <p:cNvSpPr>
            <a:spLocks noGrp="1"/>
          </p:cNvSpPr>
          <p:nvPr>
            <p:ph type="title" hasCustomPrompt="1"/>
          </p:nvPr>
        </p:nvSpPr>
        <p:spPr>
          <a:xfrm>
            <a:off x="838200" y="4533528"/>
            <a:ext cx="10515600" cy="1325563"/>
          </a:xfrm>
        </p:spPr>
        <p:txBody>
          <a:bodyPr/>
          <a:lstStyle>
            <a:lvl1pPr>
              <a:defRPr>
                <a:solidFill>
                  <a:schemeClr val="bg1"/>
                </a:solidFill>
                <a:latin typeface="Georgia"/>
                <a:cs typeface="Georgia"/>
              </a:defRPr>
            </a:lvl1pPr>
          </a:lstStyle>
          <a:p>
            <a:r>
              <a:rPr lang="en-US" dirty="0"/>
              <a:t>Questions/Discussions</a:t>
            </a:r>
          </a:p>
        </p:txBody>
      </p:sp>
    </p:spTree>
    <p:extLst>
      <p:ext uri="{BB962C8B-B14F-4D97-AF65-F5344CB8AC3E}">
        <p14:creationId xmlns:p14="http://schemas.microsoft.com/office/powerpoint/2010/main" val="31783986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6">
            <a:extLst>
              <a:ext uri="{FF2B5EF4-FFF2-40B4-BE49-F238E27FC236}">
                <a16:creationId xmlns:a16="http://schemas.microsoft.com/office/drawing/2014/main" id="{71BDE26C-B0ED-5B49-B26A-EA5990345BA0}"/>
              </a:ext>
            </a:extLst>
          </p:cNvPr>
          <p:cNvSpPr>
            <a:spLocks noGrp="1"/>
          </p:cNvSpPr>
          <p:nvPr>
            <p:ph type="sldNum" sz="quarter" idx="12"/>
          </p:nvPr>
        </p:nvSpPr>
        <p:spPr>
          <a:xfrm>
            <a:off x="838200" y="6394187"/>
            <a:ext cx="2743200" cy="365125"/>
          </a:xfrm>
        </p:spPr>
        <p:txBody>
          <a:bodyPr/>
          <a:lstStyle>
            <a:lvl1pPr algn="l">
              <a:defRPr>
                <a:solidFill>
                  <a:schemeClr val="bg1"/>
                </a:solidFill>
                <a:latin typeface="Open Sans"/>
                <a:cs typeface="Open Sans"/>
              </a:defRPr>
            </a:lvl1pPr>
          </a:lstStyle>
          <a:p>
            <a:fld id="{90123BB8-591A-1D4B-BDC4-B05C5107BB91}" type="slidenum">
              <a:rPr lang="en-US" smtClean="0"/>
              <a:pPr/>
              <a:t>‹#›</a:t>
            </a:fld>
            <a:endParaRPr lang="en-US" dirty="0"/>
          </a:p>
        </p:txBody>
      </p:sp>
      <p:pic>
        <p:nvPicPr>
          <p:cNvPr id="7" name="Picture 6">
            <a:extLst>
              <a:ext uri="{FF2B5EF4-FFF2-40B4-BE49-F238E27FC236}">
                <a16:creationId xmlns:a16="http://schemas.microsoft.com/office/drawing/2014/main" id="{5D0A52A0-EC8D-6649-A0CB-23728B3295AE}"/>
              </a:ext>
            </a:extLst>
          </p:cNvPr>
          <p:cNvPicPr>
            <a:picLocks noChangeAspect="1"/>
          </p:cNvPicPr>
          <p:nvPr userDrawn="1"/>
        </p:nvPicPr>
        <p:blipFill>
          <a:blip r:embed="rId3"/>
          <a:stretch>
            <a:fillRect/>
          </a:stretch>
        </p:blipFill>
        <p:spPr>
          <a:xfrm>
            <a:off x="10195560" y="6314812"/>
            <a:ext cx="1663700" cy="444500"/>
          </a:xfrm>
          <a:prstGeom prst="rect">
            <a:avLst/>
          </a:prstGeom>
        </p:spPr>
      </p:pic>
      <p:sp>
        <p:nvSpPr>
          <p:cNvPr id="9" name="Title 1">
            <a:extLst>
              <a:ext uri="{FF2B5EF4-FFF2-40B4-BE49-F238E27FC236}">
                <a16:creationId xmlns:a16="http://schemas.microsoft.com/office/drawing/2014/main" id="{8D7C45DD-F2EF-F14D-BD75-534A30643A95}"/>
              </a:ext>
            </a:extLst>
          </p:cNvPr>
          <p:cNvSpPr>
            <a:spLocks noGrp="1"/>
          </p:cNvSpPr>
          <p:nvPr>
            <p:ph type="title" hasCustomPrompt="1"/>
          </p:nvPr>
        </p:nvSpPr>
        <p:spPr>
          <a:xfrm>
            <a:off x="838200" y="4533528"/>
            <a:ext cx="10515600" cy="1325563"/>
          </a:xfrm>
        </p:spPr>
        <p:txBody>
          <a:bodyPr/>
          <a:lstStyle>
            <a:lvl1pPr>
              <a:defRPr>
                <a:solidFill>
                  <a:schemeClr val="bg1"/>
                </a:solidFill>
                <a:latin typeface="Georgia"/>
                <a:cs typeface="Georgia"/>
              </a:defRPr>
            </a:lvl1pPr>
          </a:lstStyle>
          <a:p>
            <a:r>
              <a:rPr lang="en-US" dirty="0"/>
              <a:t>Questions/Discussion</a:t>
            </a:r>
          </a:p>
        </p:txBody>
      </p:sp>
    </p:spTree>
    <p:extLst>
      <p:ext uri="{BB962C8B-B14F-4D97-AF65-F5344CB8AC3E}">
        <p14:creationId xmlns:p14="http://schemas.microsoft.com/office/powerpoint/2010/main" val="18633268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18897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96385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51461-DD65-6544-84C7-5A16AB322785}"/>
              </a:ext>
            </a:extLst>
          </p:cNvPr>
          <p:cNvSpPr>
            <a:spLocks noGrp="1"/>
          </p:cNvSpPr>
          <p:nvPr>
            <p:ph type="title"/>
          </p:nvPr>
        </p:nvSpPr>
        <p:spPr>
          <a:xfrm>
            <a:off x="491314" y="895481"/>
            <a:ext cx="2409541" cy="1942312"/>
          </a:xfrm>
        </p:spPr>
        <p:txBody>
          <a:bodyPr anchor="b">
            <a:normAutofit/>
          </a:bodyPr>
          <a:lstStyle>
            <a:lvl1pPr>
              <a:defRPr sz="3000">
                <a:solidFill>
                  <a:schemeClr val="bg1"/>
                </a:solidFill>
                <a:latin typeface="Georgia"/>
                <a:cs typeface="Georgia"/>
              </a:defRPr>
            </a:lvl1pPr>
          </a:lstStyle>
          <a:p>
            <a:r>
              <a:rPr lang="en-US" dirty="0"/>
              <a:t>Click to edit Master title style</a:t>
            </a:r>
          </a:p>
        </p:txBody>
      </p:sp>
      <p:sp>
        <p:nvSpPr>
          <p:cNvPr id="3" name="Text Placeholder 2">
            <a:extLst>
              <a:ext uri="{FF2B5EF4-FFF2-40B4-BE49-F238E27FC236}">
                <a16:creationId xmlns:a16="http://schemas.microsoft.com/office/drawing/2014/main" id="{77891527-FC89-874D-AF11-5C77AEBA266B}"/>
              </a:ext>
            </a:extLst>
          </p:cNvPr>
          <p:cNvSpPr>
            <a:spLocks noGrp="1"/>
          </p:cNvSpPr>
          <p:nvPr>
            <p:ph type="body" idx="1"/>
          </p:nvPr>
        </p:nvSpPr>
        <p:spPr>
          <a:xfrm>
            <a:off x="491314" y="3270114"/>
            <a:ext cx="2409541" cy="299199"/>
          </a:xfrm>
        </p:spPr>
        <p:txBody>
          <a:bodyPr>
            <a:normAutofit/>
          </a:bodyPr>
          <a:lstStyle>
            <a:lvl1pPr marL="0" indent="0">
              <a:buNone/>
              <a:defRPr sz="1200">
                <a:solidFill>
                  <a:schemeClr val="bg2"/>
                </a:solidFill>
                <a:latin typeface="Open Sans"/>
                <a:cs typeface="Open Sans"/>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9" name="Date Placeholder 3">
            <a:extLst>
              <a:ext uri="{FF2B5EF4-FFF2-40B4-BE49-F238E27FC236}">
                <a16:creationId xmlns:a16="http://schemas.microsoft.com/office/drawing/2014/main" id="{5646EC27-732C-D645-A55D-E9D0226DFC4F}"/>
              </a:ext>
            </a:extLst>
          </p:cNvPr>
          <p:cNvSpPr>
            <a:spLocks noGrp="1"/>
          </p:cNvSpPr>
          <p:nvPr>
            <p:ph type="dt" sz="half" idx="2"/>
          </p:nvPr>
        </p:nvSpPr>
        <p:spPr>
          <a:xfrm>
            <a:off x="491314" y="3569313"/>
            <a:ext cx="2409541" cy="365125"/>
          </a:xfrm>
          <a:prstGeom prst="rect">
            <a:avLst/>
          </a:prstGeom>
        </p:spPr>
        <p:txBody>
          <a:bodyPr vert="horz" lIns="91440" tIns="45720" rIns="91440" bIns="45720" rtlCol="0" anchor="ctr"/>
          <a:lstStyle>
            <a:lvl1pPr algn="l">
              <a:defRPr sz="1000">
                <a:solidFill>
                  <a:schemeClr val="bg2"/>
                </a:solidFill>
                <a:latin typeface="Open Sans"/>
                <a:cs typeface="Open Sans"/>
              </a:defRPr>
            </a:lvl1pPr>
          </a:lstStyle>
          <a:p>
            <a:fld id="{BBBB28E9-491F-804C-B128-D3A6033A4BC1}" type="datetime1">
              <a:rPr lang="en-US" smtClean="0"/>
              <a:t>9/8/2026</a:t>
            </a:fld>
            <a:endParaRPr lang="en-US" dirty="0"/>
          </a:p>
        </p:txBody>
      </p:sp>
    </p:spTree>
    <p:extLst>
      <p:ext uri="{BB962C8B-B14F-4D97-AF65-F5344CB8AC3E}">
        <p14:creationId xmlns:p14="http://schemas.microsoft.com/office/powerpoint/2010/main" val="12559135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1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51461-DD65-6544-84C7-5A16AB322785}"/>
              </a:ext>
            </a:extLst>
          </p:cNvPr>
          <p:cNvSpPr>
            <a:spLocks noGrp="1"/>
          </p:cNvSpPr>
          <p:nvPr>
            <p:ph type="title"/>
          </p:nvPr>
        </p:nvSpPr>
        <p:spPr>
          <a:xfrm>
            <a:off x="491314" y="895481"/>
            <a:ext cx="2409541" cy="1942312"/>
          </a:xfrm>
        </p:spPr>
        <p:txBody>
          <a:bodyPr anchor="b">
            <a:normAutofit/>
          </a:bodyPr>
          <a:lstStyle>
            <a:lvl1pPr>
              <a:defRPr sz="3000">
                <a:solidFill>
                  <a:schemeClr val="bg1"/>
                </a:solidFill>
                <a:latin typeface="Georgia"/>
                <a:cs typeface="Georgia"/>
              </a:defRPr>
            </a:lvl1pPr>
          </a:lstStyle>
          <a:p>
            <a:r>
              <a:rPr lang="en-US" dirty="0"/>
              <a:t>Click to edit Master title style</a:t>
            </a:r>
          </a:p>
        </p:txBody>
      </p:sp>
      <p:sp>
        <p:nvSpPr>
          <p:cNvPr id="3" name="Text Placeholder 2">
            <a:extLst>
              <a:ext uri="{FF2B5EF4-FFF2-40B4-BE49-F238E27FC236}">
                <a16:creationId xmlns:a16="http://schemas.microsoft.com/office/drawing/2014/main" id="{77891527-FC89-874D-AF11-5C77AEBA266B}"/>
              </a:ext>
            </a:extLst>
          </p:cNvPr>
          <p:cNvSpPr>
            <a:spLocks noGrp="1"/>
          </p:cNvSpPr>
          <p:nvPr>
            <p:ph type="body" idx="1"/>
          </p:nvPr>
        </p:nvSpPr>
        <p:spPr>
          <a:xfrm>
            <a:off x="491314" y="3270114"/>
            <a:ext cx="2409541" cy="299199"/>
          </a:xfrm>
        </p:spPr>
        <p:txBody>
          <a:bodyPr>
            <a:normAutofit/>
          </a:bodyPr>
          <a:lstStyle>
            <a:lvl1pPr marL="0" indent="0">
              <a:buNone/>
              <a:defRPr sz="1200">
                <a:solidFill>
                  <a:srgbClr val="E7E6E6"/>
                </a:solidFill>
                <a:latin typeface="Open Sans"/>
                <a:cs typeface="Open Sans"/>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9" name="Date Placeholder 3">
            <a:extLst>
              <a:ext uri="{FF2B5EF4-FFF2-40B4-BE49-F238E27FC236}">
                <a16:creationId xmlns:a16="http://schemas.microsoft.com/office/drawing/2014/main" id="{5646EC27-732C-D645-A55D-E9D0226DFC4F}"/>
              </a:ext>
            </a:extLst>
          </p:cNvPr>
          <p:cNvSpPr>
            <a:spLocks noGrp="1"/>
          </p:cNvSpPr>
          <p:nvPr>
            <p:ph type="dt" sz="half" idx="2"/>
          </p:nvPr>
        </p:nvSpPr>
        <p:spPr>
          <a:xfrm>
            <a:off x="491314" y="3569313"/>
            <a:ext cx="2409541" cy="365125"/>
          </a:xfrm>
          <a:prstGeom prst="rect">
            <a:avLst/>
          </a:prstGeom>
        </p:spPr>
        <p:txBody>
          <a:bodyPr vert="horz" lIns="91440" tIns="45720" rIns="91440" bIns="45720" rtlCol="0" anchor="ctr"/>
          <a:lstStyle>
            <a:lvl1pPr algn="l">
              <a:defRPr sz="1000">
                <a:solidFill>
                  <a:srgbClr val="E7E6E6"/>
                </a:solidFill>
                <a:latin typeface="Open Sans"/>
                <a:cs typeface="Open Sans"/>
              </a:defRPr>
            </a:lvl1pPr>
          </a:lstStyle>
          <a:p>
            <a:fld id="{D6702EDF-A969-554F-941F-43C48B406946}" type="datetime1">
              <a:rPr lang="en-US" smtClean="0"/>
              <a:t>9/8/2026</a:t>
            </a:fld>
            <a:endParaRPr lang="en-US" dirty="0"/>
          </a:p>
        </p:txBody>
      </p:sp>
    </p:spTree>
    <p:extLst>
      <p:ext uri="{BB962C8B-B14F-4D97-AF65-F5344CB8AC3E}">
        <p14:creationId xmlns:p14="http://schemas.microsoft.com/office/powerpoint/2010/main" val="16265370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2_Section Header">
    <p:bg>
      <p:bgPr>
        <a:solidFill>
          <a:srgbClr val="DDE1D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51461-DD65-6544-84C7-5A16AB322785}"/>
              </a:ext>
            </a:extLst>
          </p:cNvPr>
          <p:cNvSpPr>
            <a:spLocks noGrp="1"/>
          </p:cNvSpPr>
          <p:nvPr>
            <p:ph type="title"/>
          </p:nvPr>
        </p:nvSpPr>
        <p:spPr>
          <a:xfrm>
            <a:off x="491313" y="895481"/>
            <a:ext cx="10992289" cy="1942312"/>
          </a:xfrm>
        </p:spPr>
        <p:txBody>
          <a:bodyPr anchor="b">
            <a:normAutofit/>
          </a:bodyPr>
          <a:lstStyle>
            <a:lvl1pPr>
              <a:defRPr sz="3000">
                <a:solidFill>
                  <a:srgbClr val="22522C"/>
                </a:solidFill>
                <a:latin typeface="Georgia"/>
                <a:cs typeface="Georgia"/>
              </a:defRPr>
            </a:lvl1pPr>
          </a:lstStyle>
          <a:p>
            <a:r>
              <a:rPr lang="en-US" dirty="0"/>
              <a:t>Click to edit Master title style</a:t>
            </a:r>
          </a:p>
        </p:txBody>
      </p:sp>
      <p:sp>
        <p:nvSpPr>
          <p:cNvPr id="3" name="Text Placeholder 2">
            <a:extLst>
              <a:ext uri="{FF2B5EF4-FFF2-40B4-BE49-F238E27FC236}">
                <a16:creationId xmlns:a16="http://schemas.microsoft.com/office/drawing/2014/main" id="{77891527-FC89-874D-AF11-5C77AEBA266B}"/>
              </a:ext>
            </a:extLst>
          </p:cNvPr>
          <p:cNvSpPr>
            <a:spLocks noGrp="1"/>
          </p:cNvSpPr>
          <p:nvPr>
            <p:ph type="body" idx="1"/>
          </p:nvPr>
        </p:nvSpPr>
        <p:spPr>
          <a:xfrm>
            <a:off x="491314" y="3275282"/>
            <a:ext cx="10992288" cy="294031"/>
          </a:xfrm>
        </p:spPr>
        <p:txBody>
          <a:bodyPr>
            <a:normAutofit/>
          </a:bodyPr>
          <a:lstStyle>
            <a:lvl1pPr marL="0" indent="0">
              <a:buNone/>
              <a:defRPr sz="1200">
                <a:solidFill>
                  <a:srgbClr val="434344"/>
                </a:solidFill>
                <a:latin typeface="Open Sans"/>
                <a:cs typeface="Open Sans"/>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9" name="Date Placeholder 3">
            <a:extLst>
              <a:ext uri="{FF2B5EF4-FFF2-40B4-BE49-F238E27FC236}">
                <a16:creationId xmlns:a16="http://schemas.microsoft.com/office/drawing/2014/main" id="{5646EC27-732C-D645-A55D-E9D0226DFC4F}"/>
              </a:ext>
            </a:extLst>
          </p:cNvPr>
          <p:cNvSpPr>
            <a:spLocks noGrp="1"/>
          </p:cNvSpPr>
          <p:nvPr>
            <p:ph type="dt" sz="half" idx="2"/>
          </p:nvPr>
        </p:nvSpPr>
        <p:spPr>
          <a:xfrm>
            <a:off x="491314" y="3575619"/>
            <a:ext cx="10992288" cy="358819"/>
          </a:xfrm>
          <a:prstGeom prst="rect">
            <a:avLst/>
          </a:prstGeom>
        </p:spPr>
        <p:txBody>
          <a:bodyPr vert="horz" lIns="91440" tIns="45720" rIns="91440" bIns="45720" rtlCol="0" anchor="ctr"/>
          <a:lstStyle>
            <a:lvl1pPr algn="l">
              <a:defRPr sz="1000">
                <a:solidFill>
                  <a:srgbClr val="434344"/>
                </a:solidFill>
                <a:latin typeface="Open Sans"/>
                <a:cs typeface="Open Sans"/>
              </a:defRPr>
            </a:lvl1pPr>
          </a:lstStyle>
          <a:p>
            <a:fld id="{011F39EC-9736-D843-B0B2-27F89624828B}" type="datetime1">
              <a:rPr lang="en-US" smtClean="0"/>
              <a:t>9/8/2026</a:t>
            </a:fld>
            <a:endParaRPr lang="en-US" dirty="0"/>
          </a:p>
        </p:txBody>
      </p:sp>
      <p:pic>
        <p:nvPicPr>
          <p:cNvPr id="10" name="Picture 9">
            <a:extLst>
              <a:ext uri="{FF2B5EF4-FFF2-40B4-BE49-F238E27FC236}">
                <a16:creationId xmlns:a16="http://schemas.microsoft.com/office/drawing/2014/main" id="{E82877D1-8443-9D42-A7F8-23BE2F0B1E5F}"/>
              </a:ext>
            </a:extLst>
          </p:cNvPr>
          <p:cNvPicPr>
            <a:picLocks noChangeAspect="1"/>
          </p:cNvPicPr>
          <p:nvPr userDrawn="1"/>
        </p:nvPicPr>
        <p:blipFill>
          <a:blip r:embed="rId2"/>
          <a:stretch>
            <a:fillRect/>
          </a:stretch>
        </p:blipFill>
        <p:spPr>
          <a:xfrm>
            <a:off x="491314" y="3046314"/>
            <a:ext cx="10972800" cy="42988"/>
          </a:xfrm>
          <a:prstGeom prst="rect">
            <a:avLst/>
          </a:prstGeom>
        </p:spPr>
      </p:pic>
      <p:pic>
        <p:nvPicPr>
          <p:cNvPr id="11" name="Picture 10">
            <a:extLst>
              <a:ext uri="{FF2B5EF4-FFF2-40B4-BE49-F238E27FC236}">
                <a16:creationId xmlns:a16="http://schemas.microsoft.com/office/drawing/2014/main" id="{6577006A-8F49-904F-BE62-6FC1521DF05A}"/>
              </a:ext>
            </a:extLst>
          </p:cNvPr>
          <p:cNvPicPr>
            <a:picLocks noChangeAspect="1"/>
          </p:cNvPicPr>
          <p:nvPr userDrawn="1"/>
        </p:nvPicPr>
        <p:blipFill>
          <a:blip r:embed="rId3"/>
          <a:stretch>
            <a:fillRect/>
          </a:stretch>
        </p:blipFill>
        <p:spPr>
          <a:xfrm>
            <a:off x="10208260" y="6314812"/>
            <a:ext cx="1651000" cy="444500"/>
          </a:xfrm>
          <a:prstGeom prst="rect">
            <a:avLst/>
          </a:prstGeom>
        </p:spPr>
      </p:pic>
    </p:spTree>
    <p:extLst>
      <p:ext uri="{BB962C8B-B14F-4D97-AF65-F5344CB8AC3E}">
        <p14:creationId xmlns:p14="http://schemas.microsoft.com/office/powerpoint/2010/main" val="31653807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rgbClr val="DDE1D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0DE45-0797-6147-AE0D-1C6EF249736D}"/>
              </a:ext>
            </a:extLst>
          </p:cNvPr>
          <p:cNvSpPr>
            <a:spLocks noGrp="1"/>
          </p:cNvSpPr>
          <p:nvPr>
            <p:ph type="title"/>
          </p:nvPr>
        </p:nvSpPr>
        <p:spPr/>
        <p:txBody>
          <a:bodyPr/>
          <a:lstStyle>
            <a:lvl1pPr>
              <a:defRPr>
                <a:solidFill>
                  <a:srgbClr val="22522C"/>
                </a:solidFill>
                <a:latin typeface="Georgia"/>
                <a:cs typeface="Georgia"/>
              </a:defRPr>
            </a:lvl1pPr>
          </a:lstStyle>
          <a:p>
            <a:r>
              <a:rPr lang="en-US" dirty="0"/>
              <a:t>Click to edit Master title style</a:t>
            </a:r>
          </a:p>
        </p:txBody>
      </p:sp>
      <p:sp>
        <p:nvSpPr>
          <p:cNvPr id="3" name="Content Placeholder 2">
            <a:extLst>
              <a:ext uri="{FF2B5EF4-FFF2-40B4-BE49-F238E27FC236}">
                <a16:creationId xmlns:a16="http://schemas.microsoft.com/office/drawing/2014/main" id="{5E09B2DF-054D-0D4E-AB3B-7E3EA198D7CB}"/>
              </a:ext>
            </a:extLst>
          </p:cNvPr>
          <p:cNvSpPr>
            <a:spLocks noGrp="1"/>
          </p:cNvSpPr>
          <p:nvPr>
            <p:ph sz="half" idx="1"/>
          </p:nvPr>
        </p:nvSpPr>
        <p:spPr>
          <a:xfrm>
            <a:off x="838200" y="1825625"/>
            <a:ext cx="10515600" cy="4351338"/>
          </a:xfrm>
        </p:spPr>
        <p:txBody>
          <a:bodyPr/>
          <a:lstStyle>
            <a:lvl1pPr>
              <a:defRPr>
                <a:solidFill>
                  <a:srgbClr val="434344"/>
                </a:solidFill>
                <a:latin typeface="Open Sans"/>
                <a:cs typeface="Open Sans"/>
              </a:defRPr>
            </a:lvl1pPr>
            <a:lvl2pPr>
              <a:defRPr>
                <a:solidFill>
                  <a:srgbClr val="434344"/>
                </a:solidFill>
                <a:latin typeface="Open Sans"/>
                <a:cs typeface="Open Sans"/>
              </a:defRPr>
            </a:lvl2pPr>
            <a:lvl3pPr>
              <a:defRPr>
                <a:solidFill>
                  <a:srgbClr val="434344"/>
                </a:solidFill>
                <a:latin typeface="Open Sans"/>
                <a:cs typeface="Open Sans"/>
              </a:defRPr>
            </a:lvl3pPr>
            <a:lvl4pPr>
              <a:defRPr>
                <a:solidFill>
                  <a:srgbClr val="434344"/>
                </a:solidFill>
                <a:latin typeface="Open Sans"/>
                <a:cs typeface="Open Sans"/>
              </a:defRPr>
            </a:lvl4pPr>
            <a:lvl5pPr>
              <a:defRPr>
                <a:solidFill>
                  <a:srgbClr val="434344"/>
                </a:solidFill>
                <a:latin typeface="Open Sans"/>
                <a:cs typeface="Open San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E78A2B4C-373E-9645-B0EB-ABF7C29A7AD9}"/>
              </a:ext>
            </a:extLst>
          </p:cNvPr>
          <p:cNvSpPr>
            <a:spLocks noGrp="1"/>
          </p:cNvSpPr>
          <p:nvPr>
            <p:ph type="sldNum" sz="quarter" idx="12"/>
          </p:nvPr>
        </p:nvSpPr>
        <p:spPr>
          <a:xfrm>
            <a:off x="838200" y="6394187"/>
            <a:ext cx="2743200" cy="365125"/>
          </a:xfrm>
        </p:spPr>
        <p:txBody>
          <a:bodyPr/>
          <a:lstStyle>
            <a:lvl1pPr algn="l">
              <a:defRPr>
                <a:latin typeface="Open Sans"/>
                <a:cs typeface="Open Sans"/>
              </a:defRPr>
            </a:lvl1pPr>
          </a:lstStyle>
          <a:p>
            <a:fld id="{90123BB8-591A-1D4B-BDC4-B05C5107BB91}" type="slidenum">
              <a:rPr lang="en-US" smtClean="0"/>
              <a:pPr/>
              <a:t>‹#›</a:t>
            </a:fld>
            <a:endParaRPr lang="en-US" dirty="0"/>
          </a:p>
        </p:txBody>
      </p:sp>
      <p:pic>
        <p:nvPicPr>
          <p:cNvPr id="9" name="Picture 8">
            <a:extLst>
              <a:ext uri="{FF2B5EF4-FFF2-40B4-BE49-F238E27FC236}">
                <a16:creationId xmlns:a16="http://schemas.microsoft.com/office/drawing/2014/main" id="{45F0CC07-9C31-7147-8520-FB34B21D663E}"/>
              </a:ext>
            </a:extLst>
          </p:cNvPr>
          <p:cNvPicPr>
            <a:picLocks noChangeAspect="1"/>
          </p:cNvPicPr>
          <p:nvPr userDrawn="1"/>
        </p:nvPicPr>
        <p:blipFill>
          <a:blip r:embed="rId2"/>
          <a:stretch>
            <a:fillRect/>
          </a:stretch>
        </p:blipFill>
        <p:spPr>
          <a:xfrm>
            <a:off x="838200" y="1736663"/>
            <a:ext cx="10515600" cy="41197"/>
          </a:xfrm>
          <a:prstGeom prst="rect">
            <a:avLst/>
          </a:prstGeom>
        </p:spPr>
      </p:pic>
      <p:pic>
        <p:nvPicPr>
          <p:cNvPr id="10" name="Picture 9">
            <a:extLst>
              <a:ext uri="{FF2B5EF4-FFF2-40B4-BE49-F238E27FC236}">
                <a16:creationId xmlns:a16="http://schemas.microsoft.com/office/drawing/2014/main" id="{3ED5E2BB-795D-794E-BD37-2A70611B9599}"/>
              </a:ext>
            </a:extLst>
          </p:cNvPr>
          <p:cNvPicPr>
            <a:picLocks noChangeAspect="1"/>
          </p:cNvPicPr>
          <p:nvPr userDrawn="1"/>
        </p:nvPicPr>
        <p:blipFill>
          <a:blip r:embed="rId3"/>
          <a:stretch>
            <a:fillRect/>
          </a:stretch>
        </p:blipFill>
        <p:spPr>
          <a:xfrm>
            <a:off x="10208260" y="6314812"/>
            <a:ext cx="1651000" cy="444500"/>
          </a:xfrm>
          <a:prstGeom prst="rect">
            <a:avLst/>
          </a:prstGeom>
        </p:spPr>
      </p:pic>
    </p:spTree>
    <p:extLst>
      <p:ext uri="{BB962C8B-B14F-4D97-AF65-F5344CB8AC3E}">
        <p14:creationId xmlns:p14="http://schemas.microsoft.com/office/powerpoint/2010/main" val="30377463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bg>
      <p:bgPr>
        <a:solidFill>
          <a:schemeClr val="bg1"/>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CDCFFA74-739B-8545-9F7E-DDB0FD24DA69}"/>
              </a:ext>
            </a:extLst>
          </p:cNvPr>
          <p:cNvPicPr>
            <a:picLocks noChangeAspect="1"/>
          </p:cNvPicPr>
          <p:nvPr userDrawn="1"/>
        </p:nvPicPr>
        <p:blipFill>
          <a:blip r:embed="rId2"/>
          <a:stretch>
            <a:fillRect/>
          </a:stretch>
        </p:blipFill>
        <p:spPr>
          <a:xfrm>
            <a:off x="0" y="5376333"/>
            <a:ext cx="12192000" cy="1481667"/>
          </a:xfrm>
          <a:prstGeom prst="rect">
            <a:avLst/>
          </a:prstGeom>
        </p:spPr>
      </p:pic>
      <p:sp>
        <p:nvSpPr>
          <p:cNvPr id="2" name="Title 1">
            <a:extLst>
              <a:ext uri="{FF2B5EF4-FFF2-40B4-BE49-F238E27FC236}">
                <a16:creationId xmlns:a16="http://schemas.microsoft.com/office/drawing/2014/main" id="{3D29EF9C-6572-F345-8396-D94DFC5042CA}"/>
              </a:ext>
            </a:extLst>
          </p:cNvPr>
          <p:cNvSpPr>
            <a:spLocks noGrp="1"/>
          </p:cNvSpPr>
          <p:nvPr>
            <p:ph type="title"/>
          </p:nvPr>
        </p:nvSpPr>
        <p:spPr>
          <a:xfrm>
            <a:off x="839788" y="365125"/>
            <a:ext cx="10515600" cy="1325563"/>
          </a:xfrm>
        </p:spPr>
        <p:txBody>
          <a:bodyPr/>
          <a:lstStyle>
            <a:lvl1pPr>
              <a:defRPr>
                <a:solidFill>
                  <a:srgbClr val="22522C"/>
                </a:solidFill>
                <a:latin typeface="Georgia"/>
                <a:cs typeface="Georgia"/>
              </a:defRPr>
            </a:lvl1pPr>
          </a:lstStyle>
          <a:p>
            <a:r>
              <a:rPr lang="en-US" dirty="0"/>
              <a:t>Click to edit Master title style</a:t>
            </a:r>
          </a:p>
        </p:txBody>
      </p:sp>
      <p:sp>
        <p:nvSpPr>
          <p:cNvPr id="3" name="Text Placeholder 2">
            <a:extLst>
              <a:ext uri="{FF2B5EF4-FFF2-40B4-BE49-F238E27FC236}">
                <a16:creationId xmlns:a16="http://schemas.microsoft.com/office/drawing/2014/main" id="{269A5F31-8C16-B747-A2A7-BB8E8589311A}"/>
              </a:ext>
            </a:extLst>
          </p:cNvPr>
          <p:cNvSpPr>
            <a:spLocks noGrp="1"/>
          </p:cNvSpPr>
          <p:nvPr>
            <p:ph type="body" idx="1"/>
          </p:nvPr>
        </p:nvSpPr>
        <p:spPr>
          <a:xfrm>
            <a:off x="839788" y="1815838"/>
            <a:ext cx="10515600" cy="689236"/>
          </a:xfrm>
        </p:spPr>
        <p:txBody>
          <a:bodyPr anchor="b"/>
          <a:lstStyle>
            <a:lvl1pPr marL="0" indent="0">
              <a:buNone/>
              <a:defRPr sz="2400" b="1">
                <a:solidFill>
                  <a:srgbClr val="66984B"/>
                </a:solidFill>
                <a:latin typeface="Georgia"/>
                <a:cs typeface="Georgi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7A941F30-FBDC-9C41-A05B-EE969F221391}"/>
              </a:ext>
            </a:extLst>
          </p:cNvPr>
          <p:cNvSpPr>
            <a:spLocks noGrp="1"/>
          </p:cNvSpPr>
          <p:nvPr>
            <p:ph sz="half" idx="2"/>
          </p:nvPr>
        </p:nvSpPr>
        <p:spPr>
          <a:xfrm>
            <a:off x="839788" y="2730587"/>
            <a:ext cx="10515600" cy="3459075"/>
          </a:xfrm>
        </p:spPr>
        <p:txBody>
          <a:bodyPr/>
          <a:lstStyle>
            <a:lvl1pPr>
              <a:defRPr>
                <a:solidFill>
                  <a:srgbClr val="434344"/>
                </a:solidFill>
                <a:latin typeface="Open Sans"/>
                <a:cs typeface="Open Sans"/>
              </a:defRPr>
            </a:lvl1pPr>
            <a:lvl2pPr>
              <a:defRPr>
                <a:solidFill>
                  <a:srgbClr val="434344"/>
                </a:solidFill>
                <a:latin typeface="Open Sans"/>
                <a:cs typeface="Open Sans"/>
              </a:defRPr>
            </a:lvl2pPr>
            <a:lvl3pPr>
              <a:defRPr>
                <a:solidFill>
                  <a:srgbClr val="434344"/>
                </a:solidFill>
                <a:latin typeface="Open Sans"/>
                <a:cs typeface="Open Sans"/>
              </a:defRPr>
            </a:lvl3pPr>
            <a:lvl4pPr>
              <a:defRPr>
                <a:solidFill>
                  <a:srgbClr val="434344"/>
                </a:solidFill>
                <a:latin typeface="Open Sans"/>
                <a:cs typeface="Open Sans"/>
              </a:defRPr>
            </a:lvl4pPr>
            <a:lvl5pPr>
              <a:defRPr>
                <a:solidFill>
                  <a:srgbClr val="434344"/>
                </a:solidFill>
                <a:latin typeface="Open Sans"/>
                <a:cs typeface="Open San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Picture 9">
            <a:extLst>
              <a:ext uri="{FF2B5EF4-FFF2-40B4-BE49-F238E27FC236}">
                <a16:creationId xmlns:a16="http://schemas.microsoft.com/office/drawing/2014/main" id="{98E93DA9-FD8C-1146-A350-2AAA467DB460}"/>
              </a:ext>
            </a:extLst>
          </p:cNvPr>
          <p:cNvPicPr>
            <a:picLocks noChangeAspect="1"/>
          </p:cNvPicPr>
          <p:nvPr userDrawn="1"/>
        </p:nvPicPr>
        <p:blipFill>
          <a:blip r:embed="rId3"/>
          <a:stretch>
            <a:fillRect/>
          </a:stretch>
        </p:blipFill>
        <p:spPr>
          <a:xfrm>
            <a:off x="838200" y="1736663"/>
            <a:ext cx="10515600" cy="41197"/>
          </a:xfrm>
          <a:prstGeom prst="rect">
            <a:avLst/>
          </a:prstGeom>
        </p:spPr>
      </p:pic>
      <p:pic>
        <p:nvPicPr>
          <p:cNvPr id="11" name="Picture 10">
            <a:extLst>
              <a:ext uri="{FF2B5EF4-FFF2-40B4-BE49-F238E27FC236}">
                <a16:creationId xmlns:a16="http://schemas.microsoft.com/office/drawing/2014/main" id="{B29B5F53-E1D1-454E-A867-C080A10B7BFA}"/>
              </a:ext>
            </a:extLst>
          </p:cNvPr>
          <p:cNvPicPr>
            <a:picLocks noChangeAspect="1"/>
          </p:cNvPicPr>
          <p:nvPr userDrawn="1"/>
        </p:nvPicPr>
        <p:blipFill>
          <a:blip r:embed="rId4"/>
          <a:stretch>
            <a:fillRect/>
          </a:stretch>
        </p:blipFill>
        <p:spPr>
          <a:xfrm>
            <a:off x="10208260" y="6314812"/>
            <a:ext cx="1651000" cy="444500"/>
          </a:xfrm>
          <a:prstGeom prst="rect">
            <a:avLst/>
          </a:prstGeom>
        </p:spPr>
      </p:pic>
      <p:sp>
        <p:nvSpPr>
          <p:cNvPr id="12" name="Slide Number Placeholder 6">
            <a:extLst>
              <a:ext uri="{FF2B5EF4-FFF2-40B4-BE49-F238E27FC236}">
                <a16:creationId xmlns:a16="http://schemas.microsoft.com/office/drawing/2014/main" id="{8F0ABE45-4E63-2547-93A4-62E2D41F31ED}"/>
              </a:ext>
            </a:extLst>
          </p:cNvPr>
          <p:cNvSpPr>
            <a:spLocks noGrp="1"/>
          </p:cNvSpPr>
          <p:nvPr>
            <p:ph type="sldNum" sz="quarter" idx="12"/>
          </p:nvPr>
        </p:nvSpPr>
        <p:spPr>
          <a:xfrm>
            <a:off x="838200" y="6394187"/>
            <a:ext cx="2743200" cy="365125"/>
          </a:xfrm>
        </p:spPr>
        <p:txBody>
          <a:bodyPr/>
          <a:lstStyle>
            <a:lvl1pPr algn="l">
              <a:defRPr>
                <a:latin typeface="Open Sans"/>
                <a:cs typeface="Open Sans"/>
              </a:defRPr>
            </a:lvl1pPr>
          </a:lstStyle>
          <a:p>
            <a:fld id="{90123BB8-591A-1D4B-BDC4-B05C5107BB91}" type="slidenum">
              <a:rPr lang="en-US" smtClean="0"/>
              <a:pPr/>
              <a:t>‹#›</a:t>
            </a:fld>
            <a:endParaRPr lang="en-US" dirty="0"/>
          </a:p>
        </p:txBody>
      </p:sp>
    </p:spTree>
    <p:extLst>
      <p:ext uri="{BB962C8B-B14F-4D97-AF65-F5344CB8AC3E}">
        <p14:creationId xmlns:p14="http://schemas.microsoft.com/office/powerpoint/2010/main" val="36275023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6C5231-B270-7943-B4FE-4B0ECEC239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885371E8-7632-3C4A-ADA5-1A7187B6BE7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96D71BC2-3ED4-354F-A526-26A936A8F4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Times" pitchFamily="2" charset="0"/>
              </a:defRPr>
            </a:lvl1pPr>
          </a:lstStyle>
          <a:p>
            <a:fld id="{347BC624-5A75-3748-A651-3C92D5033F44}" type="datetime1">
              <a:rPr lang="en-US" smtClean="0"/>
              <a:t>9/8/2026</a:t>
            </a:fld>
            <a:endParaRPr lang="en-US" dirty="0"/>
          </a:p>
        </p:txBody>
      </p:sp>
      <p:sp>
        <p:nvSpPr>
          <p:cNvPr id="5" name="Footer Placeholder 4">
            <a:extLst>
              <a:ext uri="{FF2B5EF4-FFF2-40B4-BE49-F238E27FC236}">
                <a16:creationId xmlns:a16="http://schemas.microsoft.com/office/drawing/2014/main" id="{C3560399-0414-6B46-8330-75170832FA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Times" pitchFamily="2" charset="0"/>
              </a:defRPr>
            </a:lvl1pPr>
          </a:lstStyle>
          <a:p>
            <a:endParaRPr lang="en-US" dirty="0"/>
          </a:p>
        </p:txBody>
      </p:sp>
      <p:sp>
        <p:nvSpPr>
          <p:cNvPr id="6" name="Slide Number Placeholder 5">
            <a:extLst>
              <a:ext uri="{FF2B5EF4-FFF2-40B4-BE49-F238E27FC236}">
                <a16:creationId xmlns:a16="http://schemas.microsoft.com/office/drawing/2014/main" id="{E819344A-D4F4-F74E-AF4F-AE7B30810D9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Times" pitchFamily="2" charset="0"/>
              </a:defRPr>
            </a:lvl1pPr>
          </a:lstStyle>
          <a:p>
            <a:fld id="{90123BB8-591A-1D4B-BDC4-B05C5107BB91}" type="slidenum">
              <a:rPr lang="en-US" smtClean="0"/>
              <a:pPr/>
              <a:t>‹#›</a:t>
            </a:fld>
            <a:endParaRPr lang="en-US" dirty="0"/>
          </a:p>
        </p:txBody>
      </p:sp>
    </p:spTree>
    <p:extLst>
      <p:ext uri="{BB962C8B-B14F-4D97-AF65-F5344CB8AC3E}">
        <p14:creationId xmlns:p14="http://schemas.microsoft.com/office/powerpoint/2010/main" val="2589968294"/>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62" r:id="rId4"/>
    <p:sldLayoutId id="2147483651" r:id="rId5"/>
    <p:sldLayoutId id="2147483663" r:id="rId6"/>
    <p:sldLayoutId id="2147483664" r:id="rId7"/>
    <p:sldLayoutId id="2147483652" r:id="rId8"/>
    <p:sldLayoutId id="2147483653" r:id="rId9"/>
    <p:sldLayoutId id="2147483666" r:id="rId10"/>
    <p:sldLayoutId id="2147483655" r:id="rId11"/>
    <p:sldLayoutId id="2147483667" r:id="rId12"/>
    <p:sldLayoutId id="2147483668" r:id="rId13"/>
    <p:sldLayoutId id="2147483670" r:id="rId14"/>
    <p:sldLayoutId id="2147483672" r:id="rId15"/>
    <p:sldLayoutId id="2147483673" r:id="rId16"/>
    <p:sldLayoutId id="2147483674" r:id="rId17"/>
    <p:sldLayoutId id="2147483675" r:id="rId18"/>
    <p:sldLayoutId id="2147483676" r:id="rId19"/>
    <p:sldLayoutId id="2147483677" r:id="rId20"/>
    <p:sldLayoutId id="2147483678" r:id="rId21"/>
    <p:sldLayoutId id="2147483679" r:id="rId22"/>
    <p:sldLayoutId id="2147483680" r:id="rId23"/>
    <p:sldLayoutId id="2147483671" r:id="rId24"/>
  </p:sldLayoutIdLst>
  <p:hf hdr="0" ftr="0"/>
  <p:txStyles>
    <p:titleStyle>
      <a:lvl1pPr algn="l" defTabSz="914400" rtl="0" eaLnBrk="1" latinLnBrk="0" hangingPunct="1">
        <a:lnSpc>
          <a:spcPct val="90000"/>
        </a:lnSpc>
        <a:spcBef>
          <a:spcPct val="0"/>
        </a:spcBef>
        <a:buNone/>
        <a:defRPr sz="4400" kern="1200">
          <a:solidFill>
            <a:schemeClr val="tx1"/>
          </a:solidFill>
          <a:latin typeface="Times"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a:ea typeface="+mn-ea"/>
          <a:cs typeface="Open San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a:ea typeface="+mn-ea"/>
          <a:cs typeface="Open San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a:ea typeface="+mn-ea"/>
          <a:cs typeface="Open San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Open San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Open San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4.png"/><Relationship Id="rId7" Type="http://schemas.openxmlformats.org/officeDocument/2006/relationships/image" Target="../media/image21.png"/><Relationship Id="rId2" Type="http://schemas.openxmlformats.org/officeDocument/2006/relationships/image" Target="../media/image37.png"/><Relationship Id="rId1" Type="http://schemas.openxmlformats.org/officeDocument/2006/relationships/slideLayout" Target="../slideLayouts/slideLayout9.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40.png"/><Relationship Id="rId2" Type="http://schemas.openxmlformats.org/officeDocument/2006/relationships/image" Target="../media/image37.png"/><Relationship Id="rId1" Type="http://schemas.openxmlformats.org/officeDocument/2006/relationships/slideLayout" Target="../slideLayouts/slideLayout9.xml"/><Relationship Id="rId6" Type="http://schemas.openxmlformats.org/officeDocument/2006/relationships/image" Target="../media/image21.png"/><Relationship Id="rId5" Type="http://schemas.openxmlformats.org/officeDocument/2006/relationships/image" Target="../media/image39.png"/><Relationship Id="rId4" Type="http://schemas.openxmlformats.org/officeDocument/2006/relationships/image" Target="../media/image38.pn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7.png"/><Relationship Id="rId1" Type="http://schemas.openxmlformats.org/officeDocument/2006/relationships/slideLayout" Target="../slideLayouts/slideLayout9.xml"/><Relationship Id="rId6" Type="http://schemas.openxmlformats.org/officeDocument/2006/relationships/image" Target="../media/image21.png"/><Relationship Id="rId5" Type="http://schemas.openxmlformats.org/officeDocument/2006/relationships/image" Target="../media/image41.png"/><Relationship Id="rId4" Type="http://schemas.openxmlformats.org/officeDocument/2006/relationships/image" Target="../media/image39.png"/></Relationships>
</file>

<file path=ppt/slides/_rels/slide14.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43.png"/><Relationship Id="rId1" Type="http://schemas.openxmlformats.org/officeDocument/2006/relationships/slideLayout" Target="../slideLayouts/slideLayout9.xml"/><Relationship Id="rId4" Type="http://schemas.openxmlformats.org/officeDocument/2006/relationships/image" Target="../media/image44.png"/></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44.png"/><Relationship Id="rId1" Type="http://schemas.openxmlformats.org/officeDocument/2006/relationships/slideLayout" Target="../slideLayouts/slideLayout9.xml"/><Relationship Id="rId6" Type="http://schemas.openxmlformats.org/officeDocument/2006/relationships/image" Target="../media/image21.png"/><Relationship Id="rId5" Type="http://schemas.openxmlformats.org/officeDocument/2006/relationships/image" Target="../media/image26.png"/><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6.png"/><Relationship Id="rId2" Type="http://schemas.openxmlformats.org/officeDocument/2006/relationships/image" Target="../media/image22.png"/><Relationship Id="rId1" Type="http://schemas.openxmlformats.org/officeDocument/2006/relationships/slideLayout" Target="../slideLayouts/slideLayout9.xml"/><Relationship Id="rId6" Type="http://schemas.openxmlformats.org/officeDocument/2006/relationships/image" Target="../media/image21.png"/><Relationship Id="rId5" Type="http://schemas.openxmlformats.org/officeDocument/2006/relationships/image" Target="../media/image25.png"/><Relationship Id="rId4" Type="http://schemas.openxmlformats.org/officeDocument/2006/relationships/image" Target="../media/image24.png"/></Relationships>
</file>

<file path=ppt/slides/_rels/slide2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9.xml"/><Relationship Id="rId6" Type="http://schemas.openxmlformats.org/officeDocument/2006/relationships/image" Target="../media/image30.jpg"/><Relationship Id="rId5" Type="http://schemas.openxmlformats.org/officeDocument/2006/relationships/image" Target="../media/image21.png"/><Relationship Id="rId4" Type="http://schemas.openxmlformats.org/officeDocument/2006/relationships/image" Target="../media/image29.png"/></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1.png"/><Relationship Id="rId1" Type="http://schemas.openxmlformats.org/officeDocument/2006/relationships/slideLayout" Target="../slideLayouts/slideLayout8.xml"/><Relationship Id="rId6" Type="http://schemas.openxmlformats.org/officeDocument/2006/relationships/image" Target="../media/image25.png"/><Relationship Id="rId5" Type="http://schemas.openxmlformats.org/officeDocument/2006/relationships/image" Target="../media/image33.png"/><Relationship Id="rId4" Type="http://schemas.openxmlformats.org/officeDocument/2006/relationships/image" Target="../media/image32.png"/></Relationships>
</file>

<file path=ppt/slides/_rels/slide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2.png"/><Relationship Id="rId1" Type="http://schemas.openxmlformats.org/officeDocument/2006/relationships/slideLayout" Target="../slideLayouts/slideLayout9.xml"/><Relationship Id="rId6" Type="http://schemas.openxmlformats.org/officeDocument/2006/relationships/image" Target="../media/image21.png"/><Relationship Id="rId5" Type="http://schemas.openxmlformats.org/officeDocument/2006/relationships/image" Target="../media/image24.png"/><Relationship Id="rId4" Type="http://schemas.openxmlformats.org/officeDocument/2006/relationships/image" Target="../media/image35.png"/></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chart" Target="../charts/chart1.xml"/><Relationship Id="rId1" Type="http://schemas.openxmlformats.org/officeDocument/2006/relationships/slideLayout" Target="../slideLayouts/slideLayout9.xml"/><Relationship Id="rId6" Type="http://schemas.openxmlformats.org/officeDocument/2006/relationships/image" Target="../media/image21.png"/><Relationship Id="rId5" Type="http://schemas.openxmlformats.org/officeDocument/2006/relationships/image" Target="../media/image27.png"/><Relationship Id="rId4" Type="http://schemas.openxmlformats.org/officeDocument/2006/relationships/image" Target="../media/image35.png"/></Relationships>
</file>

<file path=ppt/slides/_rels/slide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7.png"/><Relationship Id="rId1" Type="http://schemas.openxmlformats.org/officeDocument/2006/relationships/slideLayout" Target="../slideLayouts/slideLayout8.xml"/><Relationship Id="rId6" Type="http://schemas.openxmlformats.org/officeDocument/2006/relationships/image" Target="../media/image21.png"/><Relationship Id="rId5" Type="http://schemas.openxmlformats.org/officeDocument/2006/relationships/image" Target="../media/image36.png"/><Relationship Id="rId4" Type="http://schemas.openxmlformats.org/officeDocument/2006/relationships/image" Target="../media/image32.png"/></Relationships>
</file>

<file path=ppt/slides/_rels/slide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25179-896A-2241-AB83-F9F38855B4C4}"/>
              </a:ext>
            </a:extLst>
          </p:cNvPr>
          <p:cNvSpPr>
            <a:spLocks noGrp="1"/>
          </p:cNvSpPr>
          <p:nvPr>
            <p:ph type="title"/>
          </p:nvPr>
        </p:nvSpPr>
        <p:spPr>
          <a:xfrm>
            <a:off x="433138" y="1023818"/>
            <a:ext cx="2467718" cy="1942312"/>
          </a:xfrm>
        </p:spPr>
        <p:txBody>
          <a:bodyPr/>
          <a:lstStyle/>
          <a:p>
            <a:r>
              <a:rPr lang="en-US" dirty="0"/>
              <a:t>Beyond Compliance</a:t>
            </a:r>
          </a:p>
        </p:txBody>
      </p:sp>
      <p:sp>
        <p:nvSpPr>
          <p:cNvPr id="3" name="Text Placeholder 2">
            <a:extLst>
              <a:ext uri="{FF2B5EF4-FFF2-40B4-BE49-F238E27FC236}">
                <a16:creationId xmlns:a16="http://schemas.microsoft.com/office/drawing/2014/main" id="{AA58EB94-633D-9440-9892-F14CCB9CFF40}"/>
              </a:ext>
            </a:extLst>
          </p:cNvPr>
          <p:cNvSpPr>
            <a:spLocks noGrp="1"/>
          </p:cNvSpPr>
          <p:nvPr>
            <p:ph type="body" idx="1"/>
          </p:nvPr>
        </p:nvSpPr>
        <p:spPr>
          <a:xfrm>
            <a:off x="433138" y="3139004"/>
            <a:ext cx="3208421" cy="579991"/>
          </a:xfrm>
        </p:spPr>
        <p:txBody>
          <a:bodyPr>
            <a:normAutofit lnSpcReduction="10000"/>
          </a:bodyPr>
          <a:lstStyle/>
          <a:p>
            <a:r>
              <a:rPr lang="en-US" sz="1800" dirty="0">
                <a:solidFill>
                  <a:srgbClr val="CFE3E8"/>
                </a:solidFill>
                <a:latin typeface="Calibri" pitchFamily="34" charset="0"/>
                <a:ea typeface="Calibri" pitchFamily="34" charset="-122"/>
                <a:cs typeface="Calibri" pitchFamily="34" charset="-120"/>
              </a:rPr>
              <a:t>The Growing Role of Employee Benefits in UK NGOs</a:t>
            </a:r>
            <a:endParaRPr lang="en-US" sz="1800" dirty="0"/>
          </a:p>
        </p:txBody>
      </p:sp>
      <p:grpSp>
        <p:nvGrpSpPr>
          <p:cNvPr id="18" name="Group 17">
            <a:extLst>
              <a:ext uri="{FF2B5EF4-FFF2-40B4-BE49-F238E27FC236}">
                <a16:creationId xmlns:a16="http://schemas.microsoft.com/office/drawing/2014/main" id="{A6AD7399-76AA-15E1-6E18-E39C1AF21BBD}"/>
              </a:ext>
            </a:extLst>
          </p:cNvPr>
          <p:cNvGrpSpPr/>
          <p:nvPr/>
        </p:nvGrpSpPr>
        <p:grpSpPr>
          <a:xfrm>
            <a:off x="-8021" y="4450446"/>
            <a:ext cx="3777916" cy="891574"/>
            <a:chOff x="-8021" y="4450446"/>
            <a:chExt cx="3777916" cy="891574"/>
          </a:xfrm>
          <a:solidFill>
            <a:srgbClr val="FFFFFF"/>
          </a:solidFill>
        </p:grpSpPr>
        <p:sp>
          <p:nvSpPr>
            <p:cNvPr id="9" name="Rectangle 8">
              <a:extLst>
                <a:ext uri="{FF2B5EF4-FFF2-40B4-BE49-F238E27FC236}">
                  <a16:creationId xmlns:a16="http://schemas.microsoft.com/office/drawing/2014/main" id="{C6F2A4BC-33C4-0AA9-43D2-B0DC2584C09A}"/>
                </a:ext>
              </a:extLst>
            </p:cNvPr>
            <p:cNvSpPr/>
            <p:nvPr/>
          </p:nvSpPr>
          <p:spPr>
            <a:xfrm>
              <a:off x="0" y="4569525"/>
              <a:ext cx="3769895" cy="579991"/>
            </a:xfrm>
            <a:prstGeom prst="rect">
              <a:avLst/>
            </a:prstGeom>
            <a:gr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4B57BA8D-2CBC-815A-AB88-52D5E3BA1232}"/>
                </a:ext>
              </a:extLst>
            </p:cNvPr>
            <p:cNvSpPr txBox="1"/>
            <p:nvPr/>
          </p:nvSpPr>
          <p:spPr>
            <a:xfrm>
              <a:off x="304799" y="4867287"/>
              <a:ext cx="1576137" cy="307777"/>
            </a:xfrm>
            <a:prstGeom prst="rect">
              <a:avLst/>
            </a:prstGeom>
            <a:grpFill/>
          </p:spPr>
          <p:txBody>
            <a:bodyPr wrap="square" rtlCol="0">
              <a:spAutoFit/>
            </a:bodyPr>
            <a:lstStyle/>
            <a:p>
              <a:pPr algn="ctr"/>
              <a:r>
                <a:rPr lang="en-US" sz="1400" dirty="0">
                  <a:solidFill>
                    <a:srgbClr val="434344"/>
                  </a:solidFill>
                </a:rPr>
                <a:t>In partnership with</a:t>
              </a:r>
            </a:p>
          </p:txBody>
        </p:sp>
        <p:pic>
          <p:nvPicPr>
            <p:cNvPr id="7" name="Picture 6">
              <a:extLst>
                <a:ext uri="{FF2B5EF4-FFF2-40B4-BE49-F238E27FC236}">
                  <a16:creationId xmlns:a16="http://schemas.microsoft.com/office/drawing/2014/main" id="{628285FA-0A2F-D622-BD54-FC290EA60463}"/>
                </a:ext>
              </a:extLst>
            </p:cNvPr>
            <p:cNvPicPr>
              <a:picLocks noChangeAspect="1"/>
            </p:cNvPicPr>
            <p:nvPr/>
          </p:nvPicPr>
          <p:blipFill>
            <a:blip r:embed="rId2"/>
            <a:srcRect/>
            <a:stretch>
              <a:fillRect/>
            </a:stretch>
          </p:blipFill>
          <p:spPr>
            <a:xfrm>
              <a:off x="1835040" y="4731181"/>
              <a:ext cx="1499976" cy="579991"/>
            </a:xfrm>
            <a:prstGeom prst="rect">
              <a:avLst/>
            </a:prstGeom>
            <a:grpFill/>
          </p:spPr>
        </p:pic>
        <p:cxnSp>
          <p:nvCxnSpPr>
            <p:cNvPr id="13" name="Straight Connector 12">
              <a:extLst>
                <a:ext uri="{FF2B5EF4-FFF2-40B4-BE49-F238E27FC236}">
                  <a16:creationId xmlns:a16="http://schemas.microsoft.com/office/drawing/2014/main" id="{90D90A7B-CF3D-C9AA-61ED-41DEBEEEAD89}"/>
                </a:ext>
              </a:extLst>
            </p:cNvPr>
            <p:cNvCxnSpPr>
              <a:cxnSpLocks/>
            </p:cNvCxnSpPr>
            <p:nvPr/>
          </p:nvCxnSpPr>
          <p:spPr>
            <a:xfrm>
              <a:off x="-8021" y="4450446"/>
              <a:ext cx="0" cy="787301"/>
            </a:xfrm>
            <a:prstGeom prst="line">
              <a:avLst/>
            </a:prstGeom>
            <a:grpFill/>
            <a:ln w="952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D204C46C-E913-D1EC-A395-80A0DAD3371C}"/>
                </a:ext>
              </a:extLst>
            </p:cNvPr>
            <p:cNvCxnSpPr>
              <a:cxnSpLocks/>
            </p:cNvCxnSpPr>
            <p:nvPr/>
          </p:nvCxnSpPr>
          <p:spPr>
            <a:xfrm>
              <a:off x="3769895" y="4554719"/>
              <a:ext cx="0" cy="787301"/>
            </a:xfrm>
            <a:prstGeom prst="line">
              <a:avLst/>
            </a:prstGeom>
            <a:grpFill/>
            <a:ln w="952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9252393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D0057D-BA0A-24DF-CF0A-19FEFFF3DCD9}"/>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1BBED58-F12A-A6DE-86C9-A19FEBBBAD07}"/>
              </a:ext>
            </a:extLst>
          </p:cNvPr>
          <p:cNvSpPr>
            <a:spLocks noGrp="1"/>
          </p:cNvSpPr>
          <p:nvPr>
            <p:ph type="sldNum" sz="quarter" idx="12"/>
          </p:nvPr>
        </p:nvSpPr>
        <p:spPr/>
        <p:txBody>
          <a:bodyPr/>
          <a:lstStyle/>
          <a:p>
            <a:fld id="{90123BB8-591A-1D4B-BDC4-B05C5107BB91}" type="slidenum">
              <a:rPr lang="en-US" smtClean="0"/>
              <a:pPr/>
              <a:t>10</a:t>
            </a:fld>
            <a:endParaRPr lang="en-US" dirty="0"/>
          </a:p>
        </p:txBody>
      </p:sp>
      <p:sp>
        <p:nvSpPr>
          <p:cNvPr id="5" name="Text 0">
            <a:extLst>
              <a:ext uri="{FF2B5EF4-FFF2-40B4-BE49-F238E27FC236}">
                <a16:creationId xmlns:a16="http://schemas.microsoft.com/office/drawing/2014/main" id="{D4D2A95D-9CAD-9787-81CE-101D44909003}"/>
              </a:ext>
            </a:extLst>
          </p:cNvPr>
          <p:cNvSpPr/>
          <p:nvPr/>
        </p:nvSpPr>
        <p:spPr>
          <a:xfrm>
            <a:off x="7863840" y="274320"/>
            <a:ext cx="4114800" cy="6309360"/>
          </a:xfrm>
          <a:prstGeom prst="rect">
            <a:avLst/>
          </a:prstGeom>
          <a:noFill/>
          <a:ln/>
        </p:spPr>
        <p:txBody>
          <a:bodyPr wrap="square" lIns="0" tIns="0" rIns="0" bIns="0" rtlCol="0" anchor="ctr"/>
          <a:lstStyle/>
          <a:p>
            <a:pPr marL="0" indent="0" algn="r">
              <a:buNone/>
            </a:pPr>
            <a:r>
              <a:rPr lang="en-US" sz="34000" b="1" dirty="0">
                <a:solidFill>
                  <a:srgbClr val="62983E">
                    <a:alpha val="51000"/>
                  </a:srgbClr>
                </a:solidFill>
                <a:latin typeface="Cambria" pitchFamily="34" charset="0"/>
                <a:ea typeface="Cambria" pitchFamily="34" charset="-122"/>
              </a:rPr>
              <a:t>2</a:t>
            </a:r>
            <a:endParaRPr lang="en-US" sz="34000" dirty="0">
              <a:solidFill>
                <a:srgbClr val="62983E">
                  <a:alpha val="51000"/>
                </a:srgbClr>
              </a:solidFill>
            </a:endParaRPr>
          </a:p>
        </p:txBody>
      </p:sp>
      <p:sp>
        <p:nvSpPr>
          <p:cNvPr id="7" name="Shape 1">
            <a:extLst>
              <a:ext uri="{FF2B5EF4-FFF2-40B4-BE49-F238E27FC236}">
                <a16:creationId xmlns:a16="http://schemas.microsoft.com/office/drawing/2014/main" id="{43DAC57C-9D04-8DCC-7D29-0DD77D07C812}"/>
              </a:ext>
            </a:extLst>
          </p:cNvPr>
          <p:cNvSpPr/>
          <p:nvPr/>
        </p:nvSpPr>
        <p:spPr>
          <a:xfrm>
            <a:off x="822960" y="2331720"/>
            <a:ext cx="82296" cy="1371600"/>
          </a:xfrm>
          <a:prstGeom prst="rect">
            <a:avLst/>
          </a:prstGeom>
          <a:solidFill>
            <a:srgbClr val="62983E"/>
          </a:solidFill>
          <a:ln/>
        </p:spPr>
        <p:txBody>
          <a:bodyPr/>
          <a:lstStyle/>
          <a:p>
            <a:endParaRPr lang="en-US">
              <a:solidFill>
                <a:srgbClr val="62983E"/>
              </a:solidFill>
            </a:endParaRPr>
          </a:p>
        </p:txBody>
      </p:sp>
      <p:sp>
        <p:nvSpPr>
          <p:cNvPr id="9" name="Text 2">
            <a:extLst>
              <a:ext uri="{FF2B5EF4-FFF2-40B4-BE49-F238E27FC236}">
                <a16:creationId xmlns:a16="http://schemas.microsoft.com/office/drawing/2014/main" id="{CBB0CCE5-633B-AED3-285A-1F9A18AC80C7}"/>
              </a:ext>
            </a:extLst>
          </p:cNvPr>
          <p:cNvSpPr/>
          <p:nvPr/>
        </p:nvSpPr>
        <p:spPr>
          <a:xfrm>
            <a:off x="1051560" y="2331720"/>
            <a:ext cx="5486400" cy="411480"/>
          </a:xfrm>
          <a:prstGeom prst="rect">
            <a:avLst/>
          </a:prstGeom>
          <a:noFill/>
          <a:ln/>
        </p:spPr>
        <p:txBody>
          <a:bodyPr wrap="square" lIns="0" tIns="0" rIns="0" bIns="0" rtlCol="0" anchor="ctr"/>
          <a:lstStyle/>
          <a:p>
            <a:pPr marL="0" indent="0">
              <a:buNone/>
            </a:pPr>
            <a:r>
              <a:rPr lang="en-US" sz="1600" b="1" kern="0" spc="300" dirty="0">
                <a:solidFill>
                  <a:srgbClr val="62983E"/>
                </a:solidFill>
                <a:latin typeface="Open Sans" panose="020B0606030504020204" pitchFamily="34" charset="0"/>
                <a:ea typeface="Open Sans" panose="020B0606030504020204" pitchFamily="34" charset="0"/>
                <a:cs typeface="Open Sans" panose="020B0606030504020204" pitchFamily="34" charset="0"/>
              </a:rPr>
              <a:t>SESSION 2</a:t>
            </a:r>
            <a:endParaRPr lang="en-US" sz="1600" dirty="0">
              <a:solidFill>
                <a:srgbClr val="62983E"/>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1" name="Text 3">
            <a:extLst>
              <a:ext uri="{FF2B5EF4-FFF2-40B4-BE49-F238E27FC236}">
                <a16:creationId xmlns:a16="http://schemas.microsoft.com/office/drawing/2014/main" id="{B9EF9DD3-04B4-F0F4-63FD-D1A38B8DAE3A}"/>
              </a:ext>
            </a:extLst>
          </p:cNvPr>
          <p:cNvSpPr/>
          <p:nvPr/>
        </p:nvSpPr>
        <p:spPr>
          <a:xfrm>
            <a:off x="1005840" y="2743200"/>
            <a:ext cx="6949440" cy="1554480"/>
          </a:xfrm>
          <a:prstGeom prst="rect">
            <a:avLst/>
          </a:prstGeom>
          <a:noFill/>
          <a:ln/>
        </p:spPr>
        <p:txBody>
          <a:bodyPr wrap="square" lIns="0" tIns="0" rIns="0" bIns="0" rtlCol="0" anchor="t"/>
          <a:lstStyle/>
          <a:p>
            <a:pPr marL="0" indent="0">
              <a:lnSpc>
                <a:spcPct val="108000"/>
              </a:lnSpc>
              <a:buNone/>
            </a:pPr>
            <a:r>
              <a:rPr lang="en-US" sz="3400" dirty="0">
                <a:solidFill>
                  <a:srgbClr val="FFFFFF"/>
                </a:solidFill>
                <a:latin typeface="Poppins" panose="00000500000000000000" pitchFamily="2" charset="0"/>
                <a:ea typeface="Cambria" pitchFamily="34" charset="-122"/>
                <a:cs typeface="Poppins" panose="00000500000000000000" pitchFamily="2" charset="0"/>
              </a:rPr>
              <a:t>Beyond Compliance: Benefits as a Strategic Advantage</a:t>
            </a:r>
          </a:p>
        </p:txBody>
      </p:sp>
      <p:sp>
        <p:nvSpPr>
          <p:cNvPr id="13" name="Shape 4">
            <a:extLst>
              <a:ext uri="{FF2B5EF4-FFF2-40B4-BE49-F238E27FC236}">
                <a16:creationId xmlns:a16="http://schemas.microsoft.com/office/drawing/2014/main" id="{ACFBB904-1056-AB97-9558-A075740B55CA}"/>
              </a:ext>
            </a:extLst>
          </p:cNvPr>
          <p:cNvSpPr/>
          <p:nvPr/>
        </p:nvSpPr>
        <p:spPr>
          <a:xfrm>
            <a:off x="1051560" y="4370832"/>
            <a:ext cx="82296" cy="82296"/>
          </a:xfrm>
          <a:prstGeom prst="ellipse">
            <a:avLst/>
          </a:prstGeom>
          <a:solidFill>
            <a:srgbClr val="62983E"/>
          </a:solidFill>
          <a:ln/>
        </p:spPr>
        <p:txBody>
          <a:bodyPr/>
          <a:lstStyle/>
          <a:p>
            <a:endParaRPr lang="en-US"/>
          </a:p>
        </p:txBody>
      </p:sp>
      <p:sp>
        <p:nvSpPr>
          <p:cNvPr id="15" name="Text 5">
            <a:extLst>
              <a:ext uri="{FF2B5EF4-FFF2-40B4-BE49-F238E27FC236}">
                <a16:creationId xmlns:a16="http://schemas.microsoft.com/office/drawing/2014/main" id="{4BB840BA-64CB-F821-DCF8-CC95FEE96410}"/>
              </a:ext>
            </a:extLst>
          </p:cNvPr>
          <p:cNvSpPr/>
          <p:nvPr/>
        </p:nvSpPr>
        <p:spPr>
          <a:xfrm>
            <a:off x="1280160" y="4224528"/>
            <a:ext cx="6035040" cy="365760"/>
          </a:xfrm>
          <a:prstGeom prst="rect">
            <a:avLst/>
          </a:prstGeom>
          <a:noFill/>
          <a:ln/>
        </p:spPr>
        <p:txBody>
          <a:bodyPr wrap="square" lIns="0" tIns="0" rIns="0" bIns="0" rtlCol="0" anchor="ctr"/>
          <a:lstStyle/>
          <a:p>
            <a:pPr marL="0" indent="0">
              <a:buNone/>
            </a:pPr>
            <a:r>
              <a:rPr lang="en-US" sz="1450" dirty="0">
                <a:solidFill>
                  <a:srgbClr val="D7E3E7"/>
                </a:solidFill>
                <a:latin typeface="Calibri" pitchFamily="34" charset="0"/>
                <a:ea typeface="Calibri" pitchFamily="34" charset="-122"/>
                <a:cs typeface="Calibri" pitchFamily="34" charset="-120"/>
              </a:rPr>
              <a:t>Which benefits UK NGO employees value most today</a:t>
            </a:r>
          </a:p>
        </p:txBody>
      </p:sp>
      <p:sp>
        <p:nvSpPr>
          <p:cNvPr id="17" name="Shape 6">
            <a:extLst>
              <a:ext uri="{FF2B5EF4-FFF2-40B4-BE49-F238E27FC236}">
                <a16:creationId xmlns:a16="http://schemas.microsoft.com/office/drawing/2014/main" id="{F624B1C8-6732-ECD9-2D16-1410AB880BB8}"/>
              </a:ext>
            </a:extLst>
          </p:cNvPr>
          <p:cNvSpPr/>
          <p:nvPr/>
        </p:nvSpPr>
        <p:spPr>
          <a:xfrm>
            <a:off x="1051560" y="4791456"/>
            <a:ext cx="82296" cy="82296"/>
          </a:xfrm>
          <a:prstGeom prst="ellipse">
            <a:avLst/>
          </a:prstGeom>
          <a:solidFill>
            <a:srgbClr val="62983E"/>
          </a:solidFill>
          <a:ln/>
        </p:spPr>
        <p:txBody>
          <a:bodyPr/>
          <a:lstStyle/>
          <a:p>
            <a:endParaRPr lang="en-US"/>
          </a:p>
        </p:txBody>
      </p:sp>
      <p:sp>
        <p:nvSpPr>
          <p:cNvPr id="19" name="Text 7">
            <a:extLst>
              <a:ext uri="{FF2B5EF4-FFF2-40B4-BE49-F238E27FC236}">
                <a16:creationId xmlns:a16="http://schemas.microsoft.com/office/drawing/2014/main" id="{C8AA96CD-0DB8-8C12-CC70-3736B379D6B3}"/>
              </a:ext>
            </a:extLst>
          </p:cNvPr>
          <p:cNvSpPr/>
          <p:nvPr/>
        </p:nvSpPr>
        <p:spPr>
          <a:xfrm>
            <a:off x="1280160" y="4645152"/>
            <a:ext cx="6035040" cy="365760"/>
          </a:xfrm>
          <a:prstGeom prst="rect">
            <a:avLst/>
          </a:prstGeom>
          <a:noFill/>
          <a:ln/>
        </p:spPr>
        <p:txBody>
          <a:bodyPr wrap="square" lIns="0" tIns="0" rIns="0" bIns="0" rtlCol="0" anchor="ctr"/>
          <a:lstStyle/>
          <a:p>
            <a:pPr marL="0" indent="0">
              <a:buNone/>
            </a:pPr>
            <a:r>
              <a:rPr lang="en-US" sz="1450" dirty="0">
                <a:solidFill>
                  <a:srgbClr val="D7E3E7"/>
                </a:solidFill>
                <a:latin typeface="Calibri" pitchFamily="34" charset="0"/>
                <a:ea typeface="Calibri" pitchFamily="34" charset="-122"/>
                <a:cs typeface="Calibri" pitchFamily="34" charset="-120"/>
              </a:rPr>
              <a:t>Emerging trends in flexible work, wellbeing, leave, learning, and recognition</a:t>
            </a:r>
          </a:p>
        </p:txBody>
      </p:sp>
      <p:sp>
        <p:nvSpPr>
          <p:cNvPr id="21" name="Shape 8">
            <a:extLst>
              <a:ext uri="{FF2B5EF4-FFF2-40B4-BE49-F238E27FC236}">
                <a16:creationId xmlns:a16="http://schemas.microsoft.com/office/drawing/2014/main" id="{951CF8A3-CEC3-4F94-F25B-4FDF0EAA6455}"/>
              </a:ext>
            </a:extLst>
          </p:cNvPr>
          <p:cNvSpPr/>
          <p:nvPr/>
        </p:nvSpPr>
        <p:spPr>
          <a:xfrm>
            <a:off x="1051560" y="5212080"/>
            <a:ext cx="82296" cy="82296"/>
          </a:xfrm>
          <a:prstGeom prst="ellipse">
            <a:avLst/>
          </a:prstGeom>
          <a:solidFill>
            <a:srgbClr val="62983E"/>
          </a:solidFill>
          <a:ln/>
        </p:spPr>
        <p:txBody>
          <a:bodyPr/>
          <a:lstStyle/>
          <a:p>
            <a:endParaRPr lang="en-US"/>
          </a:p>
        </p:txBody>
      </p:sp>
      <p:sp>
        <p:nvSpPr>
          <p:cNvPr id="23" name="Text 9">
            <a:extLst>
              <a:ext uri="{FF2B5EF4-FFF2-40B4-BE49-F238E27FC236}">
                <a16:creationId xmlns:a16="http://schemas.microsoft.com/office/drawing/2014/main" id="{5074A177-7E22-D5E2-86F1-2741D62F30F3}"/>
              </a:ext>
            </a:extLst>
          </p:cNvPr>
          <p:cNvSpPr/>
          <p:nvPr/>
        </p:nvSpPr>
        <p:spPr>
          <a:xfrm>
            <a:off x="1280160" y="5065776"/>
            <a:ext cx="6035040" cy="365760"/>
          </a:xfrm>
          <a:prstGeom prst="rect">
            <a:avLst/>
          </a:prstGeom>
          <a:noFill/>
          <a:ln/>
        </p:spPr>
        <p:txBody>
          <a:bodyPr wrap="square" lIns="0" tIns="0" rIns="0" bIns="0" rtlCol="0" anchor="ctr"/>
          <a:lstStyle/>
          <a:p>
            <a:pPr marL="0" indent="0">
              <a:buNone/>
            </a:pPr>
            <a:r>
              <a:rPr lang="en-US" sz="1450" dirty="0">
                <a:solidFill>
                  <a:srgbClr val="D7E3E7"/>
                </a:solidFill>
                <a:latin typeface="Calibri" pitchFamily="34" charset="0"/>
                <a:ea typeface="Calibri" pitchFamily="34" charset="-122"/>
                <a:cs typeface="Calibri" pitchFamily="34" charset="-120"/>
              </a:rPr>
              <a:t>Low-cost, high-impact benefits that strengthen engagement</a:t>
            </a:r>
          </a:p>
        </p:txBody>
      </p:sp>
      <p:sp>
        <p:nvSpPr>
          <p:cNvPr id="25" name="Shape 10">
            <a:extLst>
              <a:ext uri="{FF2B5EF4-FFF2-40B4-BE49-F238E27FC236}">
                <a16:creationId xmlns:a16="http://schemas.microsoft.com/office/drawing/2014/main" id="{827E26B0-E6A0-3E8C-58C5-4DFE7A7CBE23}"/>
              </a:ext>
            </a:extLst>
          </p:cNvPr>
          <p:cNvSpPr/>
          <p:nvPr/>
        </p:nvSpPr>
        <p:spPr>
          <a:xfrm>
            <a:off x="1051560" y="5632704"/>
            <a:ext cx="82296" cy="82296"/>
          </a:xfrm>
          <a:prstGeom prst="ellipse">
            <a:avLst/>
          </a:prstGeom>
          <a:solidFill>
            <a:srgbClr val="62983E"/>
          </a:solidFill>
          <a:ln/>
        </p:spPr>
        <p:txBody>
          <a:bodyPr/>
          <a:lstStyle/>
          <a:p>
            <a:endParaRPr lang="en-US"/>
          </a:p>
        </p:txBody>
      </p:sp>
      <p:sp>
        <p:nvSpPr>
          <p:cNvPr id="27" name="Text 11">
            <a:extLst>
              <a:ext uri="{FF2B5EF4-FFF2-40B4-BE49-F238E27FC236}">
                <a16:creationId xmlns:a16="http://schemas.microsoft.com/office/drawing/2014/main" id="{35DAA565-8935-B237-9317-C4C241DF9904}"/>
              </a:ext>
            </a:extLst>
          </p:cNvPr>
          <p:cNvSpPr/>
          <p:nvPr/>
        </p:nvSpPr>
        <p:spPr>
          <a:xfrm>
            <a:off x="1280160" y="5486400"/>
            <a:ext cx="6035040" cy="365760"/>
          </a:xfrm>
          <a:prstGeom prst="rect">
            <a:avLst/>
          </a:prstGeom>
          <a:noFill/>
          <a:ln/>
        </p:spPr>
        <p:txBody>
          <a:bodyPr wrap="square" lIns="0" tIns="0" rIns="0" bIns="0" rtlCol="0" anchor="ctr"/>
          <a:lstStyle/>
          <a:p>
            <a:pPr marL="0" indent="0">
              <a:buNone/>
            </a:pPr>
            <a:r>
              <a:rPr lang="en-US" sz="1450" dirty="0">
                <a:solidFill>
                  <a:srgbClr val="D7E3E7"/>
                </a:solidFill>
                <a:latin typeface="Calibri" pitchFamily="34" charset="0"/>
                <a:ea typeface="Calibri" pitchFamily="34" charset="-122"/>
                <a:cs typeface="Calibri" pitchFamily="34" charset="-120"/>
              </a:rPr>
              <a:t>How benefits contribute to culture and mission alignment</a:t>
            </a:r>
          </a:p>
        </p:txBody>
      </p:sp>
      <p:pic>
        <p:nvPicPr>
          <p:cNvPr id="4" name="Picture 3">
            <a:extLst>
              <a:ext uri="{FF2B5EF4-FFF2-40B4-BE49-F238E27FC236}">
                <a16:creationId xmlns:a16="http://schemas.microsoft.com/office/drawing/2014/main" id="{46E51D6D-FB7A-E90B-5EE7-6A604B7F5260}"/>
              </a:ext>
            </a:extLst>
          </p:cNvPr>
          <p:cNvPicPr>
            <a:picLocks noChangeAspect="1"/>
          </p:cNvPicPr>
          <p:nvPr/>
        </p:nvPicPr>
        <p:blipFill>
          <a:blip r:embed="rId2"/>
          <a:srcRect/>
          <a:stretch>
            <a:fillRect/>
          </a:stretch>
        </p:blipFill>
        <p:spPr>
          <a:xfrm>
            <a:off x="8548661" y="6202879"/>
            <a:ext cx="1499976" cy="579991"/>
          </a:xfrm>
          <a:prstGeom prst="rect">
            <a:avLst/>
          </a:prstGeom>
        </p:spPr>
      </p:pic>
    </p:spTree>
    <p:extLst>
      <p:ext uri="{BB962C8B-B14F-4D97-AF65-F5344CB8AC3E}">
        <p14:creationId xmlns:p14="http://schemas.microsoft.com/office/powerpoint/2010/main" val="27778563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1CD0A-2D4A-3209-8897-C245FB9254DB}"/>
              </a:ext>
            </a:extLst>
          </p:cNvPr>
          <p:cNvSpPr>
            <a:spLocks noGrp="1"/>
          </p:cNvSpPr>
          <p:nvPr>
            <p:ph type="title"/>
          </p:nvPr>
        </p:nvSpPr>
        <p:spPr/>
        <p:txBody>
          <a:bodyPr>
            <a:normAutofit/>
          </a:bodyPr>
          <a:lstStyle/>
          <a:p>
            <a:r>
              <a:rPr lang="en-US" sz="3600" dirty="0"/>
              <a:t>Which benefits do employees value most today</a:t>
            </a:r>
          </a:p>
        </p:txBody>
      </p:sp>
      <p:sp>
        <p:nvSpPr>
          <p:cNvPr id="5" name="Slide Number Placeholder 4">
            <a:extLst>
              <a:ext uri="{FF2B5EF4-FFF2-40B4-BE49-F238E27FC236}">
                <a16:creationId xmlns:a16="http://schemas.microsoft.com/office/drawing/2014/main" id="{40A4678A-062F-4747-C92B-EC307B78037C}"/>
              </a:ext>
            </a:extLst>
          </p:cNvPr>
          <p:cNvSpPr>
            <a:spLocks noGrp="1"/>
          </p:cNvSpPr>
          <p:nvPr>
            <p:ph type="sldNum" sz="quarter" idx="12"/>
          </p:nvPr>
        </p:nvSpPr>
        <p:spPr/>
        <p:txBody>
          <a:bodyPr/>
          <a:lstStyle/>
          <a:p>
            <a:fld id="{90123BB8-591A-1D4B-BDC4-B05C5107BB91}" type="slidenum">
              <a:rPr lang="en-US" smtClean="0"/>
              <a:pPr/>
              <a:t>11</a:t>
            </a:fld>
            <a:endParaRPr lang="en-US" dirty="0"/>
          </a:p>
        </p:txBody>
      </p:sp>
      <p:sp>
        <p:nvSpPr>
          <p:cNvPr id="7" name="Text 1">
            <a:extLst>
              <a:ext uri="{FF2B5EF4-FFF2-40B4-BE49-F238E27FC236}">
                <a16:creationId xmlns:a16="http://schemas.microsoft.com/office/drawing/2014/main" id="{0A050665-D0FC-70C2-21A6-88BF712B4C76}"/>
              </a:ext>
            </a:extLst>
          </p:cNvPr>
          <p:cNvSpPr/>
          <p:nvPr/>
        </p:nvSpPr>
        <p:spPr>
          <a:xfrm>
            <a:off x="839788" y="1827848"/>
            <a:ext cx="9144000" cy="365760"/>
          </a:xfrm>
          <a:prstGeom prst="rect">
            <a:avLst/>
          </a:prstGeom>
          <a:noFill/>
          <a:ln/>
        </p:spPr>
        <p:txBody>
          <a:bodyPr wrap="square" lIns="0" tIns="0" rIns="0" bIns="0" rtlCol="0" anchor="ctr"/>
          <a:lstStyle/>
          <a:p>
            <a:pPr marL="0" indent="0">
              <a:buNone/>
            </a:pPr>
            <a:r>
              <a:rPr lang="en-US" sz="1600" dirty="0">
                <a:solidFill>
                  <a:srgbClr val="434344"/>
                </a:solidFill>
                <a:latin typeface="Poppins" panose="00000500000000000000" pitchFamily="2" charset="0"/>
                <a:ea typeface="Calibri" pitchFamily="34" charset="-122"/>
                <a:cs typeface="Poppins" panose="00000500000000000000" pitchFamily="2" charset="0"/>
              </a:rPr>
              <a:t>Ranked themes emerging from this year's survey responses</a:t>
            </a:r>
            <a:endParaRPr lang="en-US" sz="1600" dirty="0">
              <a:solidFill>
                <a:srgbClr val="434344"/>
              </a:solidFill>
              <a:latin typeface="Poppins" panose="00000500000000000000" pitchFamily="2" charset="0"/>
              <a:cs typeface="Poppins" panose="00000500000000000000" pitchFamily="2" charset="0"/>
            </a:endParaRPr>
          </a:p>
        </p:txBody>
      </p:sp>
      <p:sp>
        <p:nvSpPr>
          <p:cNvPr id="9" name="Shape 2">
            <a:extLst>
              <a:ext uri="{FF2B5EF4-FFF2-40B4-BE49-F238E27FC236}">
                <a16:creationId xmlns:a16="http://schemas.microsoft.com/office/drawing/2014/main" id="{88B140B9-C856-E971-5901-48B090B2B6F0}"/>
              </a:ext>
            </a:extLst>
          </p:cNvPr>
          <p:cNvSpPr/>
          <p:nvPr/>
        </p:nvSpPr>
        <p:spPr>
          <a:xfrm>
            <a:off x="839788" y="2240915"/>
            <a:ext cx="3429000" cy="1965960"/>
          </a:xfrm>
          <a:prstGeom prst="rect">
            <a:avLst/>
          </a:prstGeom>
          <a:solidFill>
            <a:srgbClr val="DDE1D8"/>
          </a:solidFill>
          <a:ln/>
        </p:spPr>
        <p:txBody>
          <a:bodyPr/>
          <a:lstStyle/>
          <a:p>
            <a:endParaRPr lang="en-US"/>
          </a:p>
        </p:txBody>
      </p:sp>
      <p:sp>
        <p:nvSpPr>
          <p:cNvPr id="11" name="Shape 3">
            <a:extLst>
              <a:ext uri="{FF2B5EF4-FFF2-40B4-BE49-F238E27FC236}">
                <a16:creationId xmlns:a16="http://schemas.microsoft.com/office/drawing/2014/main" id="{69E18C7E-69C5-7D0E-2813-9FADA4CA9FA7}"/>
              </a:ext>
            </a:extLst>
          </p:cNvPr>
          <p:cNvSpPr/>
          <p:nvPr/>
        </p:nvSpPr>
        <p:spPr>
          <a:xfrm>
            <a:off x="1068388" y="2469515"/>
            <a:ext cx="548640" cy="548640"/>
          </a:xfrm>
          <a:prstGeom prst="ellipse">
            <a:avLst/>
          </a:prstGeom>
          <a:solidFill>
            <a:srgbClr val="22522C"/>
          </a:solidFill>
          <a:ln/>
        </p:spPr>
        <p:txBody>
          <a:bodyPr/>
          <a:lstStyle/>
          <a:p>
            <a:endParaRPr lang="en-US"/>
          </a:p>
        </p:txBody>
      </p:sp>
      <p:pic>
        <p:nvPicPr>
          <p:cNvPr id="13" name="Image 0" descr="/home/claude/webinar/icons/clock.png">
            <a:extLst>
              <a:ext uri="{FF2B5EF4-FFF2-40B4-BE49-F238E27FC236}">
                <a16:creationId xmlns:a16="http://schemas.microsoft.com/office/drawing/2014/main" id="{08068075-1FEF-F2CA-7B58-25BA12232097}"/>
              </a:ext>
            </a:extLst>
          </p:cNvPr>
          <p:cNvPicPr>
            <a:picLocks noChangeAspect="1"/>
          </p:cNvPicPr>
          <p:nvPr/>
        </p:nvPicPr>
        <p:blipFill>
          <a:blip r:embed="rId2"/>
          <a:stretch>
            <a:fillRect/>
          </a:stretch>
        </p:blipFill>
        <p:spPr>
          <a:xfrm>
            <a:off x="1211034" y="2612161"/>
            <a:ext cx="263347" cy="263347"/>
          </a:xfrm>
          <a:prstGeom prst="rect">
            <a:avLst/>
          </a:prstGeom>
        </p:spPr>
      </p:pic>
      <p:sp>
        <p:nvSpPr>
          <p:cNvPr id="15" name="Text 4">
            <a:extLst>
              <a:ext uri="{FF2B5EF4-FFF2-40B4-BE49-F238E27FC236}">
                <a16:creationId xmlns:a16="http://schemas.microsoft.com/office/drawing/2014/main" id="{E08D8764-5569-6695-AA50-099C7196777F}"/>
              </a:ext>
            </a:extLst>
          </p:cNvPr>
          <p:cNvSpPr/>
          <p:nvPr/>
        </p:nvSpPr>
        <p:spPr>
          <a:xfrm>
            <a:off x="1068388" y="3155315"/>
            <a:ext cx="2971800" cy="365760"/>
          </a:xfrm>
          <a:prstGeom prst="rect">
            <a:avLst/>
          </a:prstGeom>
          <a:noFill/>
          <a:ln/>
        </p:spPr>
        <p:txBody>
          <a:bodyPr wrap="square" lIns="0" tIns="0" rIns="0" bIns="0" rtlCol="0" anchor="ctr"/>
          <a:lstStyle/>
          <a:p>
            <a:pPr marL="0" indent="0">
              <a:buNone/>
            </a:pPr>
            <a:r>
              <a:rPr lang="en-US" sz="1450" b="1" dirty="0">
                <a:solidFill>
                  <a:srgbClr val="22522C"/>
                </a:solidFill>
                <a:latin typeface="Calibri" pitchFamily="34" charset="0"/>
                <a:ea typeface="Calibri" pitchFamily="34" charset="-122"/>
                <a:cs typeface="Calibri" pitchFamily="34" charset="-120"/>
              </a:rPr>
              <a:t>Flexible work arrangements</a:t>
            </a:r>
            <a:endParaRPr lang="en-US" sz="1450" dirty="0">
              <a:solidFill>
                <a:srgbClr val="22522C"/>
              </a:solidFill>
            </a:endParaRPr>
          </a:p>
        </p:txBody>
      </p:sp>
      <p:sp>
        <p:nvSpPr>
          <p:cNvPr id="17" name="Text 5">
            <a:extLst>
              <a:ext uri="{FF2B5EF4-FFF2-40B4-BE49-F238E27FC236}">
                <a16:creationId xmlns:a16="http://schemas.microsoft.com/office/drawing/2014/main" id="{AEE88E98-D12A-1C20-87C1-670B1FF18F43}"/>
              </a:ext>
            </a:extLst>
          </p:cNvPr>
          <p:cNvSpPr/>
          <p:nvPr/>
        </p:nvSpPr>
        <p:spPr>
          <a:xfrm>
            <a:off x="1068387" y="3371180"/>
            <a:ext cx="3102559" cy="594360"/>
          </a:xfrm>
          <a:prstGeom prst="rect">
            <a:avLst/>
          </a:prstGeom>
          <a:noFill/>
          <a:ln/>
        </p:spPr>
        <p:txBody>
          <a:bodyPr wrap="square" lIns="0" tIns="0" rIns="0" bIns="0" rtlCol="0" anchor="ctr"/>
          <a:lstStyle/>
          <a:p>
            <a:pPr marL="0" indent="0">
              <a:lnSpc>
                <a:spcPct val="115000"/>
              </a:lnSpc>
              <a:buNone/>
            </a:pPr>
            <a:r>
              <a:rPr lang="en-US" sz="1200" dirty="0">
                <a:solidFill>
                  <a:srgbClr val="434344"/>
                </a:solidFill>
                <a:latin typeface="Calibri" pitchFamily="34" charset="0"/>
                <a:ea typeface="Calibri" pitchFamily="34" charset="-122"/>
                <a:cs typeface="Calibri" pitchFamily="34" charset="-120"/>
              </a:rPr>
              <a:t>Hybrid options, flexible hours, compressed weeks</a:t>
            </a:r>
            <a:endParaRPr lang="en-US" sz="1200" dirty="0">
              <a:solidFill>
                <a:srgbClr val="434344"/>
              </a:solidFill>
            </a:endParaRPr>
          </a:p>
        </p:txBody>
      </p:sp>
      <p:sp>
        <p:nvSpPr>
          <p:cNvPr id="19" name="Shape 6">
            <a:extLst>
              <a:ext uri="{FF2B5EF4-FFF2-40B4-BE49-F238E27FC236}">
                <a16:creationId xmlns:a16="http://schemas.microsoft.com/office/drawing/2014/main" id="{3F66CA04-FBAD-0696-3F8E-6CA1171F1512}"/>
              </a:ext>
            </a:extLst>
          </p:cNvPr>
          <p:cNvSpPr/>
          <p:nvPr/>
        </p:nvSpPr>
        <p:spPr>
          <a:xfrm>
            <a:off x="4588828" y="2240915"/>
            <a:ext cx="3429000" cy="1965960"/>
          </a:xfrm>
          <a:prstGeom prst="rect">
            <a:avLst/>
          </a:prstGeom>
          <a:solidFill>
            <a:srgbClr val="DDE1D8"/>
          </a:solidFill>
          <a:ln/>
        </p:spPr>
        <p:txBody>
          <a:bodyPr/>
          <a:lstStyle/>
          <a:p>
            <a:endParaRPr lang="en-US"/>
          </a:p>
        </p:txBody>
      </p:sp>
      <p:sp>
        <p:nvSpPr>
          <p:cNvPr id="21" name="Shape 7">
            <a:extLst>
              <a:ext uri="{FF2B5EF4-FFF2-40B4-BE49-F238E27FC236}">
                <a16:creationId xmlns:a16="http://schemas.microsoft.com/office/drawing/2014/main" id="{F8EBEC52-6830-4BAB-B475-16DF4BE25403}"/>
              </a:ext>
            </a:extLst>
          </p:cNvPr>
          <p:cNvSpPr/>
          <p:nvPr/>
        </p:nvSpPr>
        <p:spPr>
          <a:xfrm>
            <a:off x="4817428" y="2469515"/>
            <a:ext cx="548640" cy="548640"/>
          </a:xfrm>
          <a:prstGeom prst="ellipse">
            <a:avLst/>
          </a:prstGeom>
          <a:solidFill>
            <a:srgbClr val="22522C"/>
          </a:solidFill>
          <a:ln/>
        </p:spPr>
        <p:txBody>
          <a:bodyPr/>
          <a:lstStyle/>
          <a:p>
            <a:endParaRPr lang="en-US"/>
          </a:p>
        </p:txBody>
      </p:sp>
      <p:pic>
        <p:nvPicPr>
          <p:cNvPr id="23" name="Image 1" descr="/home/claude/webinar/icons/heart.png">
            <a:extLst>
              <a:ext uri="{FF2B5EF4-FFF2-40B4-BE49-F238E27FC236}">
                <a16:creationId xmlns:a16="http://schemas.microsoft.com/office/drawing/2014/main" id="{372E807B-E296-2A1D-C032-154E2842682F}"/>
              </a:ext>
            </a:extLst>
          </p:cNvPr>
          <p:cNvPicPr>
            <a:picLocks noChangeAspect="1"/>
          </p:cNvPicPr>
          <p:nvPr/>
        </p:nvPicPr>
        <p:blipFill>
          <a:blip r:embed="rId3"/>
          <a:stretch>
            <a:fillRect/>
          </a:stretch>
        </p:blipFill>
        <p:spPr>
          <a:xfrm>
            <a:off x="4960074" y="2612161"/>
            <a:ext cx="263347" cy="263347"/>
          </a:xfrm>
          <a:prstGeom prst="rect">
            <a:avLst/>
          </a:prstGeom>
        </p:spPr>
      </p:pic>
      <p:sp>
        <p:nvSpPr>
          <p:cNvPr id="25" name="Text 8">
            <a:extLst>
              <a:ext uri="{FF2B5EF4-FFF2-40B4-BE49-F238E27FC236}">
                <a16:creationId xmlns:a16="http://schemas.microsoft.com/office/drawing/2014/main" id="{FD926C92-5926-9414-C264-1E85A971C2AA}"/>
              </a:ext>
            </a:extLst>
          </p:cNvPr>
          <p:cNvSpPr/>
          <p:nvPr/>
        </p:nvSpPr>
        <p:spPr>
          <a:xfrm>
            <a:off x="4817428" y="3155315"/>
            <a:ext cx="2971800" cy="365760"/>
          </a:xfrm>
          <a:prstGeom prst="rect">
            <a:avLst/>
          </a:prstGeom>
          <a:noFill/>
          <a:ln/>
        </p:spPr>
        <p:txBody>
          <a:bodyPr wrap="square" lIns="0" tIns="0" rIns="0" bIns="0" rtlCol="0" anchor="ctr"/>
          <a:lstStyle/>
          <a:p>
            <a:pPr marL="0" indent="0">
              <a:buNone/>
            </a:pPr>
            <a:r>
              <a:rPr lang="en-US" sz="1450" b="1" dirty="0">
                <a:solidFill>
                  <a:srgbClr val="22522C"/>
                </a:solidFill>
                <a:latin typeface="Calibri" pitchFamily="34" charset="0"/>
                <a:ea typeface="Calibri" pitchFamily="34" charset="-122"/>
                <a:cs typeface="Calibri" pitchFamily="34" charset="-120"/>
              </a:rPr>
              <a:t>Staff wellbeing support</a:t>
            </a:r>
            <a:endParaRPr lang="en-US" sz="1450" dirty="0">
              <a:solidFill>
                <a:srgbClr val="22522C"/>
              </a:solidFill>
            </a:endParaRPr>
          </a:p>
        </p:txBody>
      </p:sp>
      <p:sp>
        <p:nvSpPr>
          <p:cNvPr id="27" name="Text 9">
            <a:extLst>
              <a:ext uri="{FF2B5EF4-FFF2-40B4-BE49-F238E27FC236}">
                <a16:creationId xmlns:a16="http://schemas.microsoft.com/office/drawing/2014/main" id="{F930D2EB-8677-CAD7-1930-2034643318FE}"/>
              </a:ext>
            </a:extLst>
          </p:cNvPr>
          <p:cNvSpPr/>
          <p:nvPr/>
        </p:nvSpPr>
        <p:spPr>
          <a:xfrm>
            <a:off x="4817427" y="3372686"/>
            <a:ext cx="3083309" cy="594360"/>
          </a:xfrm>
          <a:prstGeom prst="rect">
            <a:avLst/>
          </a:prstGeom>
          <a:noFill/>
          <a:ln/>
        </p:spPr>
        <p:txBody>
          <a:bodyPr wrap="square" lIns="0" tIns="0" rIns="0" bIns="0" rtlCol="0" anchor="ctr"/>
          <a:lstStyle/>
          <a:p>
            <a:pPr marL="0" indent="0">
              <a:lnSpc>
                <a:spcPct val="115000"/>
              </a:lnSpc>
              <a:buNone/>
            </a:pPr>
            <a:r>
              <a:rPr lang="en-US" sz="1200" dirty="0">
                <a:solidFill>
                  <a:srgbClr val="434344"/>
                </a:solidFill>
                <a:latin typeface="Calibri" pitchFamily="34" charset="0"/>
                <a:ea typeface="Calibri" pitchFamily="34" charset="-122"/>
                <a:cs typeface="Calibri" pitchFamily="34" charset="-120"/>
              </a:rPr>
              <a:t>Mental health resources, EAPs, healthcare cover</a:t>
            </a:r>
            <a:endParaRPr lang="en-US" sz="1200" dirty="0">
              <a:solidFill>
                <a:srgbClr val="434344"/>
              </a:solidFill>
            </a:endParaRPr>
          </a:p>
        </p:txBody>
      </p:sp>
      <p:sp>
        <p:nvSpPr>
          <p:cNvPr id="29" name="Shape 10">
            <a:extLst>
              <a:ext uri="{FF2B5EF4-FFF2-40B4-BE49-F238E27FC236}">
                <a16:creationId xmlns:a16="http://schemas.microsoft.com/office/drawing/2014/main" id="{ED4253C1-BDE0-6409-EEDB-53EF9B16E1E1}"/>
              </a:ext>
            </a:extLst>
          </p:cNvPr>
          <p:cNvSpPr/>
          <p:nvPr/>
        </p:nvSpPr>
        <p:spPr>
          <a:xfrm>
            <a:off x="8337868" y="2240915"/>
            <a:ext cx="3429000" cy="1965960"/>
          </a:xfrm>
          <a:prstGeom prst="rect">
            <a:avLst/>
          </a:prstGeom>
          <a:solidFill>
            <a:srgbClr val="DDE1D8"/>
          </a:solidFill>
          <a:ln/>
        </p:spPr>
        <p:txBody>
          <a:bodyPr/>
          <a:lstStyle/>
          <a:p>
            <a:endParaRPr lang="en-US"/>
          </a:p>
        </p:txBody>
      </p:sp>
      <p:sp>
        <p:nvSpPr>
          <p:cNvPr id="31" name="Shape 11">
            <a:extLst>
              <a:ext uri="{FF2B5EF4-FFF2-40B4-BE49-F238E27FC236}">
                <a16:creationId xmlns:a16="http://schemas.microsoft.com/office/drawing/2014/main" id="{3005A004-1390-C7FD-372D-2092C555EC82}"/>
              </a:ext>
            </a:extLst>
          </p:cNvPr>
          <p:cNvSpPr/>
          <p:nvPr/>
        </p:nvSpPr>
        <p:spPr>
          <a:xfrm>
            <a:off x="8566468" y="2469515"/>
            <a:ext cx="548640" cy="548640"/>
          </a:xfrm>
          <a:prstGeom prst="ellipse">
            <a:avLst/>
          </a:prstGeom>
          <a:solidFill>
            <a:srgbClr val="22522C"/>
          </a:solidFill>
          <a:ln/>
        </p:spPr>
        <p:txBody>
          <a:bodyPr/>
          <a:lstStyle/>
          <a:p>
            <a:endParaRPr lang="en-US"/>
          </a:p>
        </p:txBody>
      </p:sp>
      <p:pic>
        <p:nvPicPr>
          <p:cNvPr id="33" name="Image 2" descr="/home/claude/webinar/icons/calendar.png">
            <a:extLst>
              <a:ext uri="{FF2B5EF4-FFF2-40B4-BE49-F238E27FC236}">
                <a16:creationId xmlns:a16="http://schemas.microsoft.com/office/drawing/2014/main" id="{7CD3151B-F7D3-799E-012E-BDA7C524C1D2}"/>
              </a:ext>
            </a:extLst>
          </p:cNvPr>
          <p:cNvPicPr>
            <a:picLocks noChangeAspect="1"/>
          </p:cNvPicPr>
          <p:nvPr/>
        </p:nvPicPr>
        <p:blipFill>
          <a:blip r:embed="rId4"/>
          <a:stretch>
            <a:fillRect/>
          </a:stretch>
        </p:blipFill>
        <p:spPr>
          <a:xfrm>
            <a:off x="8709114" y="2612161"/>
            <a:ext cx="263347" cy="263347"/>
          </a:xfrm>
          <a:prstGeom prst="rect">
            <a:avLst/>
          </a:prstGeom>
        </p:spPr>
      </p:pic>
      <p:sp>
        <p:nvSpPr>
          <p:cNvPr id="35" name="Text 12">
            <a:extLst>
              <a:ext uri="{FF2B5EF4-FFF2-40B4-BE49-F238E27FC236}">
                <a16:creationId xmlns:a16="http://schemas.microsoft.com/office/drawing/2014/main" id="{85FE5697-11DC-D5CA-5942-5136C90F0BA4}"/>
              </a:ext>
            </a:extLst>
          </p:cNvPr>
          <p:cNvSpPr/>
          <p:nvPr/>
        </p:nvSpPr>
        <p:spPr>
          <a:xfrm>
            <a:off x="8566468" y="3155315"/>
            <a:ext cx="2971800" cy="365760"/>
          </a:xfrm>
          <a:prstGeom prst="rect">
            <a:avLst/>
          </a:prstGeom>
          <a:noFill/>
          <a:ln/>
        </p:spPr>
        <p:txBody>
          <a:bodyPr wrap="square" lIns="0" tIns="0" rIns="0" bIns="0" rtlCol="0" anchor="ctr"/>
          <a:lstStyle/>
          <a:p>
            <a:pPr marL="0" indent="0">
              <a:buNone/>
            </a:pPr>
            <a:r>
              <a:rPr lang="en-US" sz="1450" b="1" dirty="0">
                <a:solidFill>
                  <a:srgbClr val="22522C"/>
                </a:solidFill>
                <a:latin typeface="Calibri" pitchFamily="34" charset="0"/>
                <a:ea typeface="Calibri" pitchFamily="34" charset="-122"/>
                <a:cs typeface="Calibri" pitchFamily="34" charset="-120"/>
              </a:rPr>
              <a:t>Enhanced leave</a:t>
            </a:r>
            <a:endParaRPr lang="en-US" sz="1450" dirty="0">
              <a:solidFill>
                <a:srgbClr val="22522C"/>
              </a:solidFill>
            </a:endParaRPr>
          </a:p>
        </p:txBody>
      </p:sp>
      <p:sp>
        <p:nvSpPr>
          <p:cNvPr id="37" name="Text 13">
            <a:extLst>
              <a:ext uri="{FF2B5EF4-FFF2-40B4-BE49-F238E27FC236}">
                <a16:creationId xmlns:a16="http://schemas.microsoft.com/office/drawing/2014/main" id="{53ED7AD9-75CC-CB1B-AF6A-933E62E67D19}"/>
              </a:ext>
            </a:extLst>
          </p:cNvPr>
          <p:cNvSpPr/>
          <p:nvPr/>
        </p:nvSpPr>
        <p:spPr>
          <a:xfrm>
            <a:off x="8566468" y="3372686"/>
            <a:ext cx="2971800" cy="594360"/>
          </a:xfrm>
          <a:prstGeom prst="rect">
            <a:avLst/>
          </a:prstGeom>
          <a:noFill/>
          <a:ln/>
        </p:spPr>
        <p:txBody>
          <a:bodyPr wrap="square" lIns="0" tIns="0" rIns="0" bIns="0" rtlCol="0" anchor="ctr"/>
          <a:lstStyle/>
          <a:p>
            <a:pPr marL="0" indent="0">
              <a:lnSpc>
                <a:spcPct val="115000"/>
              </a:lnSpc>
              <a:buNone/>
            </a:pPr>
            <a:r>
              <a:rPr lang="en-US" sz="1200" dirty="0">
                <a:solidFill>
                  <a:srgbClr val="434344"/>
                </a:solidFill>
                <a:latin typeface="Calibri" pitchFamily="34" charset="0"/>
                <a:ea typeface="Calibri" pitchFamily="34" charset="-122"/>
                <a:cs typeface="Calibri" pitchFamily="34" charset="-120"/>
              </a:rPr>
              <a:t>Annual leave, parental leave, wellbeing days</a:t>
            </a:r>
            <a:endParaRPr lang="en-US" sz="1200" dirty="0">
              <a:solidFill>
                <a:srgbClr val="434344"/>
              </a:solidFill>
            </a:endParaRPr>
          </a:p>
        </p:txBody>
      </p:sp>
      <p:sp>
        <p:nvSpPr>
          <p:cNvPr id="39" name="Shape 14">
            <a:extLst>
              <a:ext uri="{FF2B5EF4-FFF2-40B4-BE49-F238E27FC236}">
                <a16:creationId xmlns:a16="http://schemas.microsoft.com/office/drawing/2014/main" id="{DAC3D881-8C2B-E88D-300A-18A2A08D621A}"/>
              </a:ext>
            </a:extLst>
          </p:cNvPr>
          <p:cNvSpPr/>
          <p:nvPr/>
        </p:nvSpPr>
        <p:spPr>
          <a:xfrm>
            <a:off x="839788" y="4326390"/>
            <a:ext cx="3429000" cy="1965960"/>
          </a:xfrm>
          <a:prstGeom prst="rect">
            <a:avLst/>
          </a:prstGeom>
          <a:solidFill>
            <a:srgbClr val="DDE1D8"/>
          </a:solidFill>
          <a:ln/>
        </p:spPr>
        <p:txBody>
          <a:bodyPr/>
          <a:lstStyle/>
          <a:p>
            <a:endParaRPr lang="en-US"/>
          </a:p>
        </p:txBody>
      </p:sp>
      <p:sp>
        <p:nvSpPr>
          <p:cNvPr id="41" name="Shape 15">
            <a:extLst>
              <a:ext uri="{FF2B5EF4-FFF2-40B4-BE49-F238E27FC236}">
                <a16:creationId xmlns:a16="http://schemas.microsoft.com/office/drawing/2014/main" id="{2B70BF40-F73A-393C-6174-8A5FCD0DD278}"/>
              </a:ext>
            </a:extLst>
          </p:cNvPr>
          <p:cNvSpPr/>
          <p:nvPr/>
        </p:nvSpPr>
        <p:spPr>
          <a:xfrm>
            <a:off x="1068388" y="4554990"/>
            <a:ext cx="548640" cy="548640"/>
          </a:xfrm>
          <a:prstGeom prst="ellipse">
            <a:avLst/>
          </a:prstGeom>
          <a:solidFill>
            <a:srgbClr val="22522C"/>
          </a:solidFill>
          <a:ln/>
        </p:spPr>
        <p:txBody>
          <a:bodyPr/>
          <a:lstStyle/>
          <a:p>
            <a:endParaRPr lang="en-US"/>
          </a:p>
        </p:txBody>
      </p:sp>
      <p:pic>
        <p:nvPicPr>
          <p:cNvPr id="43" name="Image 3" descr="/home/claude/webinar/icons/book.png">
            <a:extLst>
              <a:ext uri="{FF2B5EF4-FFF2-40B4-BE49-F238E27FC236}">
                <a16:creationId xmlns:a16="http://schemas.microsoft.com/office/drawing/2014/main" id="{7541AC52-40B8-5D77-C090-E8FB66D3DB3F}"/>
              </a:ext>
            </a:extLst>
          </p:cNvPr>
          <p:cNvPicPr>
            <a:picLocks noChangeAspect="1"/>
          </p:cNvPicPr>
          <p:nvPr/>
        </p:nvPicPr>
        <p:blipFill>
          <a:blip r:embed="rId5"/>
          <a:stretch>
            <a:fillRect/>
          </a:stretch>
        </p:blipFill>
        <p:spPr>
          <a:xfrm>
            <a:off x="1211034" y="4697636"/>
            <a:ext cx="263347" cy="263347"/>
          </a:xfrm>
          <a:prstGeom prst="rect">
            <a:avLst/>
          </a:prstGeom>
        </p:spPr>
      </p:pic>
      <p:sp>
        <p:nvSpPr>
          <p:cNvPr id="45" name="Text 16">
            <a:extLst>
              <a:ext uri="{FF2B5EF4-FFF2-40B4-BE49-F238E27FC236}">
                <a16:creationId xmlns:a16="http://schemas.microsoft.com/office/drawing/2014/main" id="{E936DED7-FB18-B435-0480-F257835E7428}"/>
              </a:ext>
            </a:extLst>
          </p:cNvPr>
          <p:cNvSpPr/>
          <p:nvPr/>
        </p:nvSpPr>
        <p:spPr>
          <a:xfrm>
            <a:off x="1068388" y="5240790"/>
            <a:ext cx="2971800" cy="365760"/>
          </a:xfrm>
          <a:prstGeom prst="rect">
            <a:avLst/>
          </a:prstGeom>
          <a:noFill/>
          <a:ln/>
        </p:spPr>
        <p:txBody>
          <a:bodyPr wrap="square" lIns="0" tIns="0" rIns="0" bIns="0" rtlCol="0" anchor="ctr"/>
          <a:lstStyle/>
          <a:p>
            <a:pPr marL="0" indent="0">
              <a:buNone/>
            </a:pPr>
            <a:r>
              <a:rPr lang="en-US" sz="1450" b="1" dirty="0">
                <a:solidFill>
                  <a:srgbClr val="22522C"/>
                </a:solidFill>
                <a:latin typeface="Calibri" pitchFamily="34" charset="0"/>
                <a:ea typeface="Calibri" pitchFamily="34" charset="-122"/>
                <a:cs typeface="Calibri" pitchFamily="34" charset="-120"/>
              </a:rPr>
              <a:t>Learning &amp; development</a:t>
            </a:r>
            <a:endParaRPr lang="en-US" sz="1450" dirty="0">
              <a:solidFill>
                <a:srgbClr val="22522C"/>
              </a:solidFill>
            </a:endParaRPr>
          </a:p>
        </p:txBody>
      </p:sp>
      <p:sp>
        <p:nvSpPr>
          <p:cNvPr id="47" name="Text 17">
            <a:extLst>
              <a:ext uri="{FF2B5EF4-FFF2-40B4-BE49-F238E27FC236}">
                <a16:creationId xmlns:a16="http://schemas.microsoft.com/office/drawing/2014/main" id="{98719496-ED00-3C43-8378-EC2805DFC29B}"/>
              </a:ext>
            </a:extLst>
          </p:cNvPr>
          <p:cNvSpPr/>
          <p:nvPr/>
        </p:nvSpPr>
        <p:spPr>
          <a:xfrm>
            <a:off x="1068388" y="5456655"/>
            <a:ext cx="2971800" cy="594360"/>
          </a:xfrm>
          <a:prstGeom prst="rect">
            <a:avLst/>
          </a:prstGeom>
          <a:noFill/>
          <a:ln/>
        </p:spPr>
        <p:txBody>
          <a:bodyPr wrap="square" lIns="0" tIns="0" rIns="0" bIns="0" rtlCol="0" anchor="ctr"/>
          <a:lstStyle/>
          <a:p>
            <a:pPr marL="0" indent="0">
              <a:lnSpc>
                <a:spcPct val="115000"/>
              </a:lnSpc>
              <a:buNone/>
            </a:pPr>
            <a:r>
              <a:rPr lang="en-US" sz="1200" dirty="0">
                <a:solidFill>
                  <a:srgbClr val="434344"/>
                </a:solidFill>
                <a:latin typeface="Calibri" pitchFamily="34" charset="0"/>
                <a:ea typeface="Calibri" pitchFamily="34" charset="-122"/>
                <a:cs typeface="Calibri" pitchFamily="34" charset="-120"/>
              </a:rPr>
              <a:t>Training budgets, mentoring, clear progression</a:t>
            </a:r>
            <a:endParaRPr lang="en-US" sz="1200" dirty="0">
              <a:solidFill>
                <a:srgbClr val="434344"/>
              </a:solidFill>
            </a:endParaRPr>
          </a:p>
        </p:txBody>
      </p:sp>
      <p:sp>
        <p:nvSpPr>
          <p:cNvPr id="49" name="Shape 18">
            <a:extLst>
              <a:ext uri="{FF2B5EF4-FFF2-40B4-BE49-F238E27FC236}">
                <a16:creationId xmlns:a16="http://schemas.microsoft.com/office/drawing/2014/main" id="{C1AC8C68-F0D2-F611-0196-BEFC898D4D97}"/>
              </a:ext>
            </a:extLst>
          </p:cNvPr>
          <p:cNvSpPr/>
          <p:nvPr/>
        </p:nvSpPr>
        <p:spPr>
          <a:xfrm>
            <a:off x="4588828" y="4326390"/>
            <a:ext cx="3429000" cy="1965960"/>
          </a:xfrm>
          <a:prstGeom prst="rect">
            <a:avLst/>
          </a:prstGeom>
          <a:solidFill>
            <a:srgbClr val="DDE1D8"/>
          </a:solidFill>
          <a:ln/>
        </p:spPr>
        <p:txBody>
          <a:bodyPr/>
          <a:lstStyle/>
          <a:p>
            <a:endParaRPr lang="en-US"/>
          </a:p>
        </p:txBody>
      </p:sp>
      <p:sp>
        <p:nvSpPr>
          <p:cNvPr id="51" name="Shape 19">
            <a:extLst>
              <a:ext uri="{FF2B5EF4-FFF2-40B4-BE49-F238E27FC236}">
                <a16:creationId xmlns:a16="http://schemas.microsoft.com/office/drawing/2014/main" id="{D5513349-3C4A-B90E-2FBC-DB668CB20994}"/>
              </a:ext>
            </a:extLst>
          </p:cNvPr>
          <p:cNvSpPr/>
          <p:nvPr/>
        </p:nvSpPr>
        <p:spPr>
          <a:xfrm>
            <a:off x="4817428" y="4554990"/>
            <a:ext cx="548640" cy="548640"/>
          </a:xfrm>
          <a:prstGeom prst="ellipse">
            <a:avLst/>
          </a:prstGeom>
          <a:solidFill>
            <a:srgbClr val="22522C"/>
          </a:solidFill>
          <a:ln/>
        </p:spPr>
        <p:txBody>
          <a:bodyPr/>
          <a:lstStyle/>
          <a:p>
            <a:endParaRPr lang="en-US"/>
          </a:p>
        </p:txBody>
      </p:sp>
      <p:pic>
        <p:nvPicPr>
          <p:cNvPr id="53" name="Image 4" descr="/home/claude/webinar/icons/award.png">
            <a:extLst>
              <a:ext uri="{FF2B5EF4-FFF2-40B4-BE49-F238E27FC236}">
                <a16:creationId xmlns:a16="http://schemas.microsoft.com/office/drawing/2014/main" id="{887A59EA-F513-A92B-A0F6-0615DD64AD0C}"/>
              </a:ext>
            </a:extLst>
          </p:cNvPr>
          <p:cNvPicPr>
            <a:picLocks noChangeAspect="1"/>
          </p:cNvPicPr>
          <p:nvPr/>
        </p:nvPicPr>
        <p:blipFill>
          <a:blip r:embed="rId6"/>
          <a:stretch>
            <a:fillRect/>
          </a:stretch>
        </p:blipFill>
        <p:spPr>
          <a:xfrm>
            <a:off x="4960074" y="4697636"/>
            <a:ext cx="263347" cy="263347"/>
          </a:xfrm>
          <a:prstGeom prst="rect">
            <a:avLst/>
          </a:prstGeom>
        </p:spPr>
      </p:pic>
      <p:pic>
        <p:nvPicPr>
          <p:cNvPr id="69" name="Picture 68">
            <a:extLst>
              <a:ext uri="{FF2B5EF4-FFF2-40B4-BE49-F238E27FC236}">
                <a16:creationId xmlns:a16="http://schemas.microsoft.com/office/drawing/2014/main" id="{E0F6559F-A52A-936A-7196-108782F96EE9}"/>
              </a:ext>
            </a:extLst>
          </p:cNvPr>
          <p:cNvPicPr>
            <a:picLocks noChangeAspect="1"/>
          </p:cNvPicPr>
          <p:nvPr/>
        </p:nvPicPr>
        <p:blipFill>
          <a:blip r:embed="rId7"/>
          <a:srcRect/>
          <a:stretch>
            <a:fillRect/>
          </a:stretch>
        </p:blipFill>
        <p:spPr>
          <a:xfrm>
            <a:off x="8548661" y="6202879"/>
            <a:ext cx="1499976" cy="579991"/>
          </a:xfrm>
          <a:prstGeom prst="rect">
            <a:avLst/>
          </a:prstGeom>
        </p:spPr>
      </p:pic>
      <p:sp>
        <p:nvSpPr>
          <p:cNvPr id="55" name="Text 20">
            <a:extLst>
              <a:ext uri="{FF2B5EF4-FFF2-40B4-BE49-F238E27FC236}">
                <a16:creationId xmlns:a16="http://schemas.microsoft.com/office/drawing/2014/main" id="{4BAB888E-D2A1-CC89-C359-8C47C90A6996}"/>
              </a:ext>
            </a:extLst>
          </p:cNvPr>
          <p:cNvSpPr/>
          <p:nvPr/>
        </p:nvSpPr>
        <p:spPr>
          <a:xfrm>
            <a:off x="4817428" y="5240790"/>
            <a:ext cx="2971800" cy="365760"/>
          </a:xfrm>
          <a:prstGeom prst="rect">
            <a:avLst/>
          </a:prstGeom>
          <a:noFill/>
          <a:ln/>
        </p:spPr>
        <p:txBody>
          <a:bodyPr wrap="square" lIns="0" tIns="0" rIns="0" bIns="0" rtlCol="0" anchor="ctr"/>
          <a:lstStyle/>
          <a:p>
            <a:pPr marL="0" indent="0">
              <a:buNone/>
            </a:pPr>
            <a:r>
              <a:rPr lang="en-US" sz="1450" b="1" dirty="0">
                <a:solidFill>
                  <a:srgbClr val="22522C"/>
                </a:solidFill>
                <a:latin typeface="Calibri" pitchFamily="34" charset="0"/>
                <a:ea typeface="Calibri" pitchFamily="34" charset="-122"/>
                <a:cs typeface="Calibri" pitchFamily="34" charset="-120"/>
              </a:rPr>
              <a:t>Recognition initiatives</a:t>
            </a:r>
            <a:endParaRPr lang="en-US" sz="1450" dirty="0">
              <a:solidFill>
                <a:srgbClr val="22522C"/>
              </a:solidFill>
            </a:endParaRPr>
          </a:p>
        </p:txBody>
      </p:sp>
      <p:sp>
        <p:nvSpPr>
          <p:cNvPr id="57" name="Text 21">
            <a:extLst>
              <a:ext uri="{FF2B5EF4-FFF2-40B4-BE49-F238E27FC236}">
                <a16:creationId xmlns:a16="http://schemas.microsoft.com/office/drawing/2014/main" id="{650EF554-84BF-E30C-B5F6-31D81A213306}"/>
              </a:ext>
            </a:extLst>
          </p:cNvPr>
          <p:cNvSpPr/>
          <p:nvPr/>
        </p:nvSpPr>
        <p:spPr>
          <a:xfrm>
            <a:off x="4817428" y="5456655"/>
            <a:ext cx="2971800" cy="594360"/>
          </a:xfrm>
          <a:prstGeom prst="rect">
            <a:avLst/>
          </a:prstGeom>
          <a:noFill/>
          <a:ln/>
        </p:spPr>
        <p:txBody>
          <a:bodyPr wrap="square" lIns="0" tIns="0" rIns="0" bIns="0" rtlCol="0" anchor="ctr"/>
          <a:lstStyle/>
          <a:p>
            <a:pPr marL="0" indent="0">
              <a:lnSpc>
                <a:spcPct val="115000"/>
              </a:lnSpc>
              <a:buNone/>
            </a:pPr>
            <a:r>
              <a:rPr lang="en-US" sz="1200" dirty="0">
                <a:solidFill>
                  <a:srgbClr val="434344"/>
                </a:solidFill>
                <a:latin typeface="Calibri" pitchFamily="34" charset="0"/>
                <a:ea typeface="Calibri" pitchFamily="34" charset="-122"/>
                <a:cs typeface="Calibri" pitchFamily="34" charset="-120"/>
              </a:rPr>
              <a:t>Formal and informal recognition of contribution</a:t>
            </a:r>
            <a:endParaRPr lang="en-US" sz="1200" dirty="0">
              <a:solidFill>
                <a:srgbClr val="434344"/>
              </a:solidFill>
            </a:endParaRPr>
          </a:p>
        </p:txBody>
      </p:sp>
      <p:sp>
        <p:nvSpPr>
          <p:cNvPr id="59" name="Shape 22">
            <a:extLst>
              <a:ext uri="{FF2B5EF4-FFF2-40B4-BE49-F238E27FC236}">
                <a16:creationId xmlns:a16="http://schemas.microsoft.com/office/drawing/2014/main" id="{E5E6571A-412C-0F8D-2007-05A22D240F03}"/>
              </a:ext>
            </a:extLst>
          </p:cNvPr>
          <p:cNvSpPr/>
          <p:nvPr/>
        </p:nvSpPr>
        <p:spPr>
          <a:xfrm>
            <a:off x="8337868" y="4326390"/>
            <a:ext cx="3429000" cy="1965960"/>
          </a:xfrm>
          <a:prstGeom prst="rect">
            <a:avLst/>
          </a:prstGeom>
          <a:solidFill>
            <a:srgbClr val="DDE1D8"/>
          </a:solidFill>
          <a:ln/>
        </p:spPr>
        <p:txBody>
          <a:bodyPr/>
          <a:lstStyle/>
          <a:p>
            <a:endParaRPr lang="en-US"/>
          </a:p>
        </p:txBody>
      </p:sp>
      <p:sp>
        <p:nvSpPr>
          <p:cNvPr id="61" name="Shape 23">
            <a:extLst>
              <a:ext uri="{FF2B5EF4-FFF2-40B4-BE49-F238E27FC236}">
                <a16:creationId xmlns:a16="http://schemas.microsoft.com/office/drawing/2014/main" id="{B1D0A294-A783-C38A-E758-FA706BB3CE3A}"/>
              </a:ext>
            </a:extLst>
          </p:cNvPr>
          <p:cNvSpPr/>
          <p:nvPr/>
        </p:nvSpPr>
        <p:spPr>
          <a:xfrm>
            <a:off x="8566468" y="4554990"/>
            <a:ext cx="548640" cy="548640"/>
          </a:xfrm>
          <a:prstGeom prst="ellipse">
            <a:avLst/>
          </a:prstGeom>
          <a:solidFill>
            <a:srgbClr val="22522C"/>
          </a:solidFill>
          <a:ln/>
        </p:spPr>
        <p:txBody>
          <a:bodyPr/>
          <a:lstStyle/>
          <a:p>
            <a:endParaRPr lang="en-US"/>
          </a:p>
        </p:txBody>
      </p:sp>
      <p:pic>
        <p:nvPicPr>
          <p:cNvPr id="63" name="Image 5" descr="/home/claude/webinar/icons/users.png">
            <a:extLst>
              <a:ext uri="{FF2B5EF4-FFF2-40B4-BE49-F238E27FC236}">
                <a16:creationId xmlns:a16="http://schemas.microsoft.com/office/drawing/2014/main" id="{4B3129B8-77DA-C72D-673F-C6D2FCD68364}"/>
              </a:ext>
            </a:extLst>
          </p:cNvPr>
          <p:cNvPicPr>
            <a:picLocks noChangeAspect="1"/>
          </p:cNvPicPr>
          <p:nvPr/>
        </p:nvPicPr>
        <p:blipFill>
          <a:blip r:embed="rId8"/>
          <a:stretch>
            <a:fillRect/>
          </a:stretch>
        </p:blipFill>
        <p:spPr>
          <a:xfrm>
            <a:off x="8709114" y="4697636"/>
            <a:ext cx="263347" cy="263347"/>
          </a:xfrm>
          <a:prstGeom prst="rect">
            <a:avLst/>
          </a:prstGeom>
        </p:spPr>
      </p:pic>
      <p:sp>
        <p:nvSpPr>
          <p:cNvPr id="65" name="Text 24">
            <a:extLst>
              <a:ext uri="{FF2B5EF4-FFF2-40B4-BE49-F238E27FC236}">
                <a16:creationId xmlns:a16="http://schemas.microsoft.com/office/drawing/2014/main" id="{E6EF52CF-34B2-3DE1-99A3-F20B49C6DBD7}"/>
              </a:ext>
            </a:extLst>
          </p:cNvPr>
          <p:cNvSpPr/>
          <p:nvPr/>
        </p:nvSpPr>
        <p:spPr>
          <a:xfrm>
            <a:off x="8566468" y="5240790"/>
            <a:ext cx="2971800" cy="365760"/>
          </a:xfrm>
          <a:prstGeom prst="rect">
            <a:avLst/>
          </a:prstGeom>
          <a:noFill/>
          <a:ln/>
        </p:spPr>
        <p:txBody>
          <a:bodyPr wrap="square" lIns="0" tIns="0" rIns="0" bIns="0" rtlCol="0" anchor="ctr"/>
          <a:lstStyle/>
          <a:p>
            <a:pPr marL="0" indent="0">
              <a:buNone/>
            </a:pPr>
            <a:r>
              <a:rPr lang="en-US" sz="1450" b="1" dirty="0">
                <a:solidFill>
                  <a:srgbClr val="22522C"/>
                </a:solidFill>
                <a:latin typeface="Calibri" pitchFamily="34" charset="0"/>
                <a:ea typeface="Calibri" pitchFamily="34" charset="-122"/>
                <a:cs typeface="Calibri" pitchFamily="34" charset="-120"/>
              </a:rPr>
              <a:t>Pension &amp; financial wellbeing</a:t>
            </a:r>
            <a:endParaRPr lang="en-US" sz="1450" dirty="0">
              <a:solidFill>
                <a:srgbClr val="22522C"/>
              </a:solidFill>
            </a:endParaRPr>
          </a:p>
        </p:txBody>
      </p:sp>
      <p:sp>
        <p:nvSpPr>
          <p:cNvPr id="67" name="Text 25">
            <a:extLst>
              <a:ext uri="{FF2B5EF4-FFF2-40B4-BE49-F238E27FC236}">
                <a16:creationId xmlns:a16="http://schemas.microsoft.com/office/drawing/2014/main" id="{619DA76F-9866-A8F9-97C1-16F87F206776}"/>
              </a:ext>
            </a:extLst>
          </p:cNvPr>
          <p:cNvSpPr/>
          <p:nvPr/>
        </p:nvSpPr>
        <p:spPr>
          <a:xfrm>
            <a:off x="8562737" y="5442485"/>
            <a:ext cx="2971800" cy="594360"/>
          </a:xfrm>
          <a:prstGeom prst="rect">
            <a:avLst/>
          </a:prstGeom>
          <a:noFill/>
          <a:ln/>
        </p:spPr>
        <p:txBody>
          <a:bodyPr wrap="square" lIns="0" tIns="0" rIns="0" bIns="0" rtlCol="0" anchor="ctr"/>
          <a:lstStyle/>
          <a:p>
            <a:pPr marL="0" indent="0">
              <a:lnSpc>
                <a:spcPct val="115000"/>
              </a:lnSpc>
              <a:buNone/>
            </a:pPr>
            <a:r>
              <a:rPr lang="en-US" sz="1200" dirty="0">
                <a:solidFill>
                  <a:srgbClr val="434344"/>
                </a:solidFill>
                <a:latin typeface="Calibri" pitchFamily="34" charset="0"/>
                <a:ea typeface="Calibri" pitchFamily="34" charset="-122"/>
                <a:cs typeface="Calibri" pitchFamily="34" charset="-120"/>
              </a:rPr>
              <a:t>Employer contributions, financial guidance</a:t>
            </a:r>
            <a:endParaRPr lang="en-US" sz="1200" dirty="0">
              <a:solidFill>
                <a:srgbClr val="434344"/>
              </a:solidFill>
            </a:endParaRPr>
          </a:p>
        </p:txBody>
      </p:sp>
    </p:spTree>
    <p:extLst>
      <p:ext uri="{BB962C8B-B14F-4D97-AF65-F5344CB8AC3E}">
        <p14:creationId xmlns:p14="http://schemas.microsoft.com/office/powerpoint/2010/main" val="33063913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67BFDF-A63D-DCA8-C8F1-7BED2122F1A1}"/>
              </a:ext>
            </a:extLst>
          </p:cNvPr>
          <p:cNvSpPr>
            <a:spLocks noGrp="1"/>
          </p:cNvSpPr>
          <p:nvPr>
            <p:ph type="title"/>
          </p:nvPr>
        </p:nvSpPr>
        <p:spPr/>
        <p:txBody>
          <a:bodyPr>
            <a:normAutofit/>
          </a:bodyPr>
          <a:lstStyle/>
          <a:p>
            <a:r>
              <a:rPr lang="en-US" sz="3600" dirty="0"/>
              <a:t>Emerging trends across five benefit areas</a:t>
            </a:r>
          </a:p>
        </p:txBody>
      </p:sp>
      <p:sp>
        <p:nvSpPr>
          <p:cNvPr id="5" name="Slide Number Placeholder 4">
            <a:extLst>
              <a:ext uri="{FF2B5EF4-FFF2-40B4-BE49-F238E27FC236}">
                <a16:creationId xmlns:a16="http://schemas.microsoft.com/office/drawing/2014/main" id="{D0E02ADD-4BBC-F40A-92E1-3E9A214C9372}"/>
              </a:ext>
            </a:extLst>
          </p:cNvPr>
          <p:cNvSpPr>
            <a:spLocks noGrp="1"/>
          </p:cNvSpPr>
          <p:nvPr>
            <p:ph type="sldNum" sz="quarter" idx="12"/>
          </p:nvPr>
        </p:nvSpPr>
        <p:spPr/>
        <p:txBody>
          <a:bodyPr/>
          <a:lstStyle/>
          <a:p>
            <a:fld id="{90123BB8-591A-1D4B-BDC4-B05C5107BB91}" type="slidenum">
              <a:rPr lang="en-US" smtClean="0"/>
              <a:pPr/>
              <a:t>12</a:t>
            </a:fld>
            <a:endParaRPr lang="en-US" dirty="0"/>
          </a:p>
        </p:txBody>
      </p:sp>
      <p:sp>
        <p:nvSpPr>
          <p:cNvPr id="7" name="Shape 1">
            <a:extLst>
              <a:ext uri="{FF2B5EF4-FFF2-40B4-BE49-F238E27FC236}">
                <a16:creationId xmlns:a16="http://schemas.microsoft.com/office/drawing/2014/main" id="{ED6FC9E4-8FAC-BB1D-E948-8CCAA7DCE29A}"/>
              </a:ext>
            </a:extLst>
          </p:cNvPr>
          <p:cNvSpPr/>
          <p:nvPr/>
        </p:nvSpPr>
        <p:spPr>
          <a:xfrm>
            <a:off x="838200" y="1837944"/>
            <a:ext cx="10515600" cy="841248"/>
          </a:xfrm>
          <a:prstGeom prst="rect">
            <a:avLst/>
          </a:prstGeom>
          <a:solidFill>
            <a:srgbClr val="DDE1D8"/>
          </a:solidFill>
          <a:ln/>
        </p:spPr>
        <p:txBody>
          <a:bodyPr/>
          <a:lstStyle/>
          <a:p>
            <a:endParaRPr lang="en-US"/>
          </a:p>
        </p:txBody>
      </p:sp>
      <p:sp>
        <p:nvSpPr>
          <p:cNvPr id="9" name="Shape 2">
            <a:extLst>
              <a:ext uri="{FF2B5EF4-FFF2-40B4-BE49-F238E27FC236}">
                <a16:creationId xmlns:a16="http://schemas.microsoft.com/office/drawing/2014/main" id="{9F432ED5-80A6-D3F6-D854-D3DE24127FD8}"/>
              </a:ext>
            </a:extLst>
          </p:cNvPr>
          <p:cNvSpPr/>
          <p:nvPr/>
        </p:nvSpPr>
        <p:spPr>
          <a:xfrm>
            <a:off x="1066800" y="1984248"/>
            <a:ext cx="548640" cy="548640"/>
          </a:xfrm>
          <a:prstGeom prst="ellipse">
            <a:avLst/>
          </a:prstGeom>
          <a:solidFill>
            <a:srgbClr val="22522C"/>
          </a:solidFill>
          <a:ln/>
        </p:spPr>
        <p:txBody>
          <a:bodyPr/>
          <a:lstStyle/>
          <a:p>
            <a:endParaRPr lang="en-US"/>
          </a:p>
        </p:txBody>
      </p:sp>
      <p:pic>
        <p:nvPicPr>
          <p:cNvPr id="11" name="Image 0" descr="/home/claude/webinar/icons/clock.png">
            <a:extLst>
              <a:ext uri="{FF2B5EF4-FFF2-40B4-BE49-F238E27FC236}">
                <a16:creationId xmlns:a16="http://schemas.microsoft.com/office/drawing/2014/main" id="{6833F9D2-E181-37E6-A64E-16DD5AF42353}"/>
              </a:ext>
            </a:extLst>
          </p:cNvPr>
          <p:cNvPicPr>
            <a:picLocks noChangeAspect="1"/>
          </p:cNvPicPr>
          <p:nvPr/>
        </p:nvPicPr>
        <p:blipFill>
          <a:blip r:embed="rId2"/>
          <a:stretch>
            <a:fillRect/>
          </a:stretch>
        </p:blipFill>
        <p:spPr>
          <a:xfrm>
            <a:off x="1209446" y="2126894"/>
            <a:ext cx="263347" cy="263347"/>
          </a:xfrm>
          <a:prstGeom prst="rect">
            <a:avLst/>
          </a:prstGeom>
        </p:spPr>
      </p:pic>
      <p:sp>
        <p:nvSpPr>
          <p:cNvPr id="13" name="Text 3">
            <a:extLst>
              <a:ext uri="{FF2B5EF4-FFF2-40B4-BE49-F238E27FC236}">
                <a16:creationId xmlns:a16="http://schemas.microsoft.com/office/drawing/2014/main" id="{D8B72FA7-8543-E5C6-10FF-6F8A51BEAEDE}"/>
              </a:ext>
            </a:extLst>
          </p:cNvPr>
          <p:cNvSpPr/>
          <p:nvPr/>
        </p:nvSpPr>
        <p:spPr>
          <a:xfrm>
            <a:off x="1889760" y="1911096"/>
            <a:ext cx="2377440" cy="685800"/>
          </a:xfrm>
          <a:prstGeom prst="rect">
            <a:avLst/>
          </a:prstGeom>
          <a:noFill/>
          <a:ln/>
        </p:spPr>
        <p:txBody>
          <a:bodyPr wrap="square" lIns="0" tIns="0" rIns="0" bIns="0" rtlCol="0" anchor="ctr"/>
          <a:lstStyle/>
          <a:p>
            <a:pPr marL="0" indent="0">
              <a:buNone/>
            </a:pPr>
            <a:r>
              <a:rPr lang="en-US" sz="1500" b="1" dirty="0">
                <a:solidFill>
                  <a:srgbClr val="22522C"/>
                </a:solidFill>
                <a:latin typeface="Calibri" pitchFamily="34" charset="0"/>
                <a:ea typeface="Calibri" pitchFamily="34" charset="-122"/>
                <a:cs typeface="Calibri" pitchFamily="34" charset="-120"/>
              </a:rPr>
              <a:t>Flexible work arrangements</a:t>
            </a:r>
            <a:endParaRPr lang="en-US" sz="1500" dirty="0">
              <a:solidFill>
                <a:srgbClr val="22522C"/>
              </a:solidFill>
            </a:endParaRPr>
          </a:p>
        </p:txBody>
      </p:sp>
      <p:sp>
        <p:nvSpPr>
          <p:cNvPr id="15" name="Text 4">
            <a:extLst>
              <a:ext uri="{FF2B5EF4-FFF2-40B4-BE49-F238E27FC236}">
                <a16:creationId xmlns:a16="http://schemas.microsoft.com/office/drawing/2014/main" id="{0B2E8B11-A329-D4E3-EC98-A60DBD9141C1}"/>
              </a:ext>
            </a:extLst>
          </p:cNvPr>
          <p:cNvSpPr/>
          <p:nvPr/>
        </p:nvSpPr>
        <p:spPr>
          <a:xfrm>
            <a:off x="4765305" y="1911096"/>
            <a:ext cx="6287706" cy="685800"/>
          </a:xfrm>
          <a:prstGeom prst="rect">
            <a:avLst/>
          </a:prstGeom>
          <a:noFill/>
          <a:ln/>
        </p:spPr>
        <p:txBody>
          <a:bodyPr wrap="square" lIns="0" tIns="0" rIns="0" bIns="0" rtlCol="0" anchor="ctr"/>
          <a:lstStyle/>
          <a:p>
            <a:pPr marL="0" indent="0">
              <a:lnSpc>
                <a:spcPct val="115000"/>
              </a:lnSpc>
              <a:buNone/>
            </a:pPr>
            <a:r>
              <a:rPr lang="en-US" sz="1400" dirty="0">
                <a:solidFill>
                  <a:schemeClr val="tx1">
                    <a:lumMod val="85000"/>
                    <a:lumOff val="15000"/>
                  </a:schemeClr>
                </a:solidFill>
                <a:latin typeface="Calibri" pitchFamily="34" charset="0"/>
                <a:ea typeface="Calibri" pitchFamily="34" charset="-122"/>
                <a:cs typeface="Calibri" pitchFamily="34" charset="-120"/>
              </a:rPr>
              <a:t>Shift from ad hoc arrangements to formalised hybrid and flexible-hours policies.</a:t>
            </a:r>
            <a:endParaRPr lang="en-US" sz="1400" dirty="0">
              <a:solidFill>
                <a:schemeClr val="tx1">
                  <a:lumMod val="85000"/>
                  <a:lumOff val="15000"/>
                </a:schemeClr>
              </a:solidFill>
            </a:endParaRPr>
          </a:p>
        </p:txBody>
      </p:sp>
      <p:sp>
        <p:nvSpPr>
          <p:cNvPr id="17" name="Shape 5">
            <a:extLst>
              <a:ext uri="{FF2B5EF4-FFF2-40B4-BE49-F238E27FC236}">
                <a16:creationId xmlns:a16="http://schemas.microsoft.com/office/drawing/2014/main" id="{B4A472F8-2F1A-8093-18F2-4468997F846E}"/>
              </a:ext>
            </a:extLst>
          </p:cNvPr>
          <p:cNvSpPr/>
          <p:nvPr/>
        </p:nvSpPr>
        <p:spPr>
          <a:xfrm>
            <a:off x="838200" y="2798064"/>
            <a:ext cx="10515600" cy="841248"/>
          </a:xfrm>
          <a:prstGeom prst="rect">
            <a:avLst/>
          </a:prstGeom>
          <a:solidFill>
            <a:srgbClr val="DDE1D8"/>
          </a:solidFill>
          <a:ln/>
        </p:spPr>
        <p:txBody>
          <a:bodyPr/>
          <a:lstStyle/>
          <a:p>
            <a:endParaRPr lang="en-US"/>
          </a:p>
        </p:txBody>
      </p:sp>
      <p:sp>
        <p:nvSpPr>
          <p:cNvPr id="19" name="Shape 6">
            <a:extLst>
              <a:ext uri="{FF2B5EF4-FFF2-40B4-BE49-F238E27FC236}">
                <a16:creationId xmlns:a16="http://schemas.microsoft.com/office/drawing/2014/main" id="{1240E8DC-5E6E-DFED-0E5B-B2CC2B09C958}"/>
              </a:ext>
            </a:extLst>
          </p:cNvPr>
          <p:cNvSpPr/>
          <p:nvPr/>
        </p:nvSpPr>
        <p:spPr>
          <a:xfrm>
            <a:off x="1066800" y="2944368"/>
            <a:ext cx="548640" cy="548640"/>
          </a:xfrm>
          <a:prstGeom prst="ellipse">
            <a:avLst/>
          </a:prstGeom>
          <a:solidFill>
            <a:srgbClr val="22522C"/>
          </a:solidFill>
          <a:ln/>
        </p:spPr>
        <p:txBody>
          <a:bodyPr/>
          <a:lstStyle/>
          <a:p>
            <a:endParaRPr lang="en-US"/>
          </a:p>
        </p:txBody>
      </p:sp>
      <p:pic>
        <p:nvPicPr>
          <p:cNvPr id="21" name="Image 1" descr="/home/claude/webinar/icons/heart.png">
            <a:extLst>
              <a:ext uri="{FF2B5EF4-FFF2-40B4-BE49-F238E27FC236}">
                <a16:creationId xmlns:a16="http://schemas.microsoft.com/office/drawing/2014/main" id="{02ABCFFF-403B-310D-810D-ABACE979C2B3}"/>
              </a:ext>
            </a:extLst>
          </p:cNvPr>
          <p:cNvPicPr>
            <a:picLocks noChangeAspect="1"/>
          </p:cNvPicPr>
          <p:nvPr/>
        </p:nvPicPr>
        <p:blipFill>
          <a:blip r:embed="rId3"/>
          <a:stretch>
            <a:fillRect/>
          </a:stretch>
        </p:blipFill>
        <p:spPr>
          <a:xfrm>
            <a:off x="1209446" y="3087014"/>
            <a:ext cx="263347" cy="263347"/>
          </a:xfrm>
          <a:prstGeom prst="rect">
            <a:avLst/>
          </a:prstGeom>
        </p:spPr>
      </p:pic>
      <p:sp>
        <p:nvSpPr>
          <p:cNvPr id="23" name="Text 7">
            <a:extLst>
              <a:ext uri="{FF2B5EF4-FFF2-40B4-BE49-F238E27FC236}">
                <a16:creationId xmlns:a16="http://schemas.microsoft.com/office/drawing/2014/main" id="{8B054163-1CCB-C09B-9D7F-1FCE8240E669}"/>
              </a:ext>
            </a:extLst>
          </p:cNvPr>
          <p:cNvSpPr/>
          <p:nvPr/>
        </p:nvSpPr>
        <p:spPr>
          <a:xfrm>
            <a:off x="1889760" y="2871216"/>
            <a:ext cx="2377440" cy="685800"/>
          </a:xfrm>
          <a:prstGeom prst="rect">
            <a:avLst/>
          </a:prstGeom>
          <a:noFill/>
          <a:ln/>
        </p:spPr>
        <p:txBody>
          <a:bodyPr wrap="square" lIns="0" tIns="0" rIns="0" bIns="0" rtlCol="0" anchor="ctr"/>
          <a:lstStyle/>
          <a:p>
            <a:pPr marL="0" indent="0">
              <a:buNone/>
            </a:pPr>
            <a:r>
              <a:rPr lang="en-US" sz="1500" b="1" dirty="0">
                <a:solidFill>
                  <a:srgbClr val="22522C"/>
                </a:solidFill>
                <a:latin typeface="Calibri" pitchFamily="34" charset="0"/>
                <a:ea typeface="Calibri" pitchFamily="34" charset="-122"/>
                <a:cs typeface="Calibri" pitchFamily="34" charset="-120"/>
              </a:rPr>
              <a:t>Staff wellbeing support</a:t>
            </a:r>
            <a:endParaRPr lang="en-US" sz="1500" dirty="0">
              <a:solidFill>
                <a:srgbClr val="22522C"/>
              </a:solidFill>
            </a:endParaRPr>
          </a:p>
        </p:txBody>
      </p:sp>
      <p:sp>
        <p:nvSpPr>
          <p:cNvPr id="25" name="Text 8">
            <a:extLst>
              <a:ext uri="{FF2B5EF4-FFF2-40B4-BE49-F238E27FC236}">
                <a16:creationId xmlns:a16="http://schemas.microsoft.com/office/drawing/2014/main" id="{0C427194-4F29-9804-812B-0FCA587A609C}"/>
              </a:ext>
            </a:extLst>
          </p:cNvPr>
          <p:cNvSpPr/>
          <p:nvPr/>
        </p:nvSpPr>
        <p:spPr>
          <a:xfrm>
            <a:off x="4765305" y="2871216"/>
            <a:ext cx="6287706" cy="685800"/>
          </a:xfrm>
          <a:prstGeom prst="rect">
            <a:avLst/>
          </a:prstGeom>
          <a:noFill/>
          <a:ln/>
        </p:spPr>
        <p:txBody>
          <a:bodyPr wrap="square" lIns="0" tIns="0" rIns="0" bIns="0" rtlCol="0" anchor="ctr"/>
          <a:lstStyle/>
          <a:p>
            <a:pPr marL="0" indent="0">
              <a:lnSpc>
                <a:spcPct val="115000"/>
              </a:lnSpc>
              <a:buNone/>
            </a:pPr>
            <a:r>
              <a:rPr lang="en-US" sz="1400" dirty="0">
                <a:solidFill>
                  <a:schemeClr val="tx1">
                    <a:lumMod val="85000"/>
                    <a:lumOff val="15000"/>
                  </a:schemeClr>
                </a:solidFill>
                <a:latin typeface="Calibri" pitchFamily="34" charset="0"/>
                <a:ea typeface="Calibri" pitchFamily="34" charset="-122"/>
                <a:cs typeface="Calibri" pitchFamily="34" charset="-120"/>
              </a:rPr>
              <a:t>Growing investment in staff work-life balance and manageable-workload initiatives.</a:t>
            </a:r>
            <a:endParaRPr lang="en-US" sz="1400" dirty="0">
              <a:solidFill>
                <a:schemeClr val="tx1">
                  <a:lumMod val="85000"/>
                  <a:lumOff val="15000"/>
                </a:schemeClr>
              </a:solidFill>
            </a:endParaRPr>
          </a:p>
        </p:txBody>
      </p:sp>
      <p:sp>
        <p:nvSpPr>
          <p:cNvPr id="27" name="Shape 9">
            <a:extLst>
              <a:ext uri="{FF2B5EF4-FFF2-40B4-BE49-F238E27FC236}">
                <a16:creationId xmlns:a16="http://schemas.microsoft.com/office/drawing/2014/main" id="{EC0DE203-DDA2-79E1-A6ED-1950AF9C9282}"/>
              </a:ext>
            </a:extLst>
          </p:cNvPr>
          <p:cNvSpPr/>
          <p:nvPr/>
        </p:nvSpPr>
        <p:spPr>
          <a:xfrm>
            <a:off x="838200" y="3758184"/>
            <a:ext cx="10515600" cy="841248"/>
          </a:xfrm>
          <a:prstGeom prst="rect">
            <a:avLst/>
          </a:prstGeom>
          <a:solidFill>
            <a:srgbClr val="DDE1D8"/>
          </a:solidFill>
          <a:ln/>
        </p:spPr>
        <p:txBody>
          <a:bodyPr/>
          <a:lstStyle/>
          <a:p>
            <a:endParaRPr lang="en-US"/>
          </a:p>
        </p:txBody>
      </p:sp>
      <p:sp>
        <p:nvSpPr>
          <p:cNvPr id="29" name="Shape 10">
            <a:extLst>
              <a:ext uri="{FF2B5EF4-FFF2-40B4-BE49-F238E27FC236}">
                <a16:creationId xmlns:a16="http://schemas.microsoft.com/office/drawing/2014/main" id="{39F28869-3456-EE69-3ED6-F37088F8E134}"/>
              </a:ext>
            </a:extLst>
          </p:cNvPr>
          <p:cNvSpPr/>
          <p:nvPr/>
        </p:nvSpPr>
        <p:spPr>
          <a:xfrm>
            <a:off x="1066800" y="3904488"/>
            <a:ext cx="548640" cy="548640"/>
          </a:xfrm>
          <a:prstGeom prst="ellipse">
            <a:avLst/>
          </a:prstGeom>
          <a:solidFill>
            <a:srgbClr val="22522C"/>
          </a:solidFill>
          <a:ln/>
        </p:spPr>
        <p:txBody>
          <a:bodyPr/>
          <a:lstStyle/>
          <a:p>
            <a:endParaRPr lang="en-US"/>
          </a:p>
        </p:txBody>
      </p:sp>
      <p:pic>
        <p:nvPicPr>
          <p:cNvPr id="31" name="Image 2" descr="/home/claude/webinar/icons/calendar.png">
            <a:extLst>
              <a:ext uri="{FF2B5EF4-FFF2-40B4-BE49-F238E27FC236}">
                <a16:creationId xmlns:a16="http://schemas.microsoft.com/office/drawing/2014/main" id="{D8C48C54-59FB-E632-4F96-93F251416BF8}"/>
              </a:ext>
            </a:extLst>
          </p:cNvPr>
          <p:cNvPicPr>
            <a:picLocks noChangeAspect="1"/>
          </p:cNvPicPr>
          <p:nvPr/>
        </p:nvPicPr>
        <p:blipFill>
          <a:blip r:embed="rId4"/>
          <a:stretch>
            <a:fillRect/>
          </a:stretch>
        </p:blipFill>
        <p:spPr>
          <a:xfrm>
            <a:off x="1209446" y="4047134"/>
            <a:ext cx="263347" cy="263347"/>
          </a:xfrm>
          <a:prstGeom prst="rect">
            <a:avLst/>
          </a:prstGeom>
        </p:spPr>
      </p:pic>
      <p:sp>
        <p:nvSpPr>
          <p:cNvPr id="33" name="Text 11">
            <a:extLst>
              <a:ext uri="{FF2B5EF4-FFF2-40B4-BE49-F238E27FC236}">
                <a16:creationId xmlns:a16="http://schemas.microsoft.com/office/drawing/2014/main" id="{F59A8FD4-1E9D-C0B5-986C-A32F269DC106}"/>
              </a:ext>
            </a:extLst>
          </p:cNvPr>
          <p:cNvSpPr/>
          <p:nvPr/>
        </p:nvSpPr>
        <p:spPr>
          <a:xfrm>
            <a:off x="1889760" y="3831336"/>
            <a:ext cx="2377440" cy="685800"/>
          </a:xfrm>
          <a:prstGeom prst="rect">
            <a:avLst/>
          </a:prstGeom>
          <a:noFill/>
          <a:ln/>
        </p:spPr>
        <p:txBody>
          <a:bodyPr wrap="square" lIns="0" tIns="0" rIns="0" bIns="0" rtlCol="0" anchor="ctr"/>
          <a:lstStyle/>
          <a:p>
            <a:pPr marL="0" indent="0">
              <a:buNone/>
            </a:pPr>
            <a:r>
              <a:rPr lang="en-US" sz="1500" b="1" dirty="0">
                <a:solidFill>
                  <a:srgbClr val="22522C"/>
                </a:solidFill>
                <a:latin typeface="Calibri" pitchFamily="34" charset="0"/>
                <a:ea typeface="Calibri" pitchFamily="34" charset="-122"/>
                <a:cs typeface="Calibri" pitchFamily="34" charset="-120"/>
              </a:rPr>
              <a:t>Enhanced leave</a:t>
            </a:r>
            <a:endParaRPr lang="en-US" sz="1500" dirty="0">
              <a:solidFill>
                <a:srgbClr val="22522C"/>
              </a:solidFill>
            </a:endParaRPr>
          </a:p>
        </p:txBody>
      </p:sp>
      <p:sp>
        <p:nvSpPr>
          <p:cNvPr id="35" name="Text 12">
            <a:extLst>
              <a:ext uri="{FF2B5EF4-FFF2-40B4-BE49-F238E27FC236}">
                <a16:creationId xmlns:a16="http://schemas.microsoft.com/office/drawing/2014/main" id="{99579C50-ADDF-74CC-42F2-AD9305FD4A45}"/>
              </a:ext>
            </a:extLst>
          </p:cNvPr>
          <p:cNvSpPr/>
          <p:nvPr/>
        </p:nvSpPr>
        <p:spPr>
          <a:xfrm>
            <a:off x="4765305" y="3831336"/>
            <a:ext cx="6287706" cy="685800"/>
          </a:xfrm>
          <a:prstGeom prst="rect">
            <a:avLst/>
          </a:prstGeom>
          <a:noFill/>
          <a:ln/>
        </p:spPr>
        <p:txBody>
          <a:bodyPr wrap="square" lIns="0" tIns="0" rIns="0" bIns="0" rtlCol="0" anchor="ctr"/>
          <a:lstStyle/>
          <a:p>
            <a:pPr marL="0" indent="0">
              <a:lnSpc>
                <a:spcPct val="115000"/>
              </a:lnSpc>
              <a:buNone/>
            </a:pPr>
            <a:r>
              <a:rPr lang="en-US" sz="1400" dirty="0">
                <a:solidFill>
                  <a:schemeClr val="tx1">
                    <a:lumMod val="85000"/>
                    <a:lumOff val="15000"/>
                  </a:schemeClr>
                </a:solidFill>
                <a:latin typeface="Calibri" pitchFamily="34" charset="0"/>
                <a:ea typeface="Calibri" pitchFamily="34" charset="-122"/>
                <a:cs typeface="Calibri" pitchFamily="34" charset="-120"/>
              </a:rPr>
              <a:t>Expansion beyond statutory minimums - wellbeing days, enhanced parental leave.</a:t>
            </a:r>
            <a:endParaRPr lang="en-US" sz="1400" dirty="0">
              <a:solidFill>
                <a:schemeClr val="tx1">
                  <a:lumMod val="85000"/>
                  <a:lumOff val="15000"/>
                </a:schemeClr>
              </a:solidFill>
            </a:endParaRPr>
          </a:p>
        </p:txBody>
      </p:sp>
      <p:sp>
        <p:nvSpPr>
          <p:cNvPr id="37" name="Shape 13">
            <a:extLst>
              <a:ext uri="{FF2B5EF4-FFF2-40B4-BE49-F238E27FC236}">
                <a16:creationId xmlns:a16="http://schemas.microsoft.com/office/drawing/2014/main" id="{B7CED55B-72BF-B2F9-CD4C-327F1ACC4F2C}"/>
              </a:ext>
            </a:extLst>
          </p:cNvPr>
          <p:cNvSpPr/>
          <p:nvPr/>
        </p:nvSpPr>
        <p:spPr>
          <a:xfrm>
            <a:off x="838200" y="4718304"/>
            <a:ext cx="10515600" cy="841248"/>
          </a:xfrm>
          <a:prstGeom prst="rect">
            <a:avLst/>
          </a:prstGeom>
          <a:solidFill>
            <a:srgbClr val="DDE1D8"/>
          </a:solidFill>
          <a:ln/>
        </p:spPr>
        <p:txBody>
          <a:bodyPr/>
          <a:lstStyle/>
          <a:p>
            <a:endParaRPr lang="en-US"/>
          </a:p>
        </p:txBody>
      </p:sp>
      <p:sp>
        <p:nvSpPr>
          <p:cNvPr id="39" name="Shape 14">
            <a:extLst>
              <a:ext uri="{FF2B5EF4-FFF2-40B4-BE49-F238E27FC236}">
                <a16:creationId xmlns:a16="http://schemas.microsoft.com/office/drawing/2014/main" id="{FA83486D-1C64-4970-A6CC-D5AE1B63DB9B}"/>
              </a:ext>
            </a:extLst>
          </p:cNvPr>
          <p:cNvSpPr/>
          <p:nvPr/>
        </p:nvSpPr>
        <p:spPr>
          <a:xfrm>
            <a:off x="1066800" y="4864608"/>
            <a:ext cx="548640" cy="548640"/>
          </a:xfrm>
          <a:prstGeom prst="ellipse">
            <a:avLst/>
          </a:prstGeom>
          <a:solidFill>
            <a:srgbClr val="22522C"/>
          </a:solidFill>
          <a:ln/>
        </p:spPr>
        <p:txBody>
          <a:bodyPr/>
          <a:lstStyle/>
          <a:p>
            <a:endParaRPr lang="en-US"/>
          </a:p>
        </p:txBody>
      </p:sp>
      <p:pic>
        <p:nvPicPr>
          <p:cNvPr id="41" name="Image 3" descr="/home/claude/webinar/icons/book.png">
            <a:extLst>
              <a:ext uri="{FF2B5EF4-FFF2-40B4-BE49-F238E27FC236}">
                <a16:creationId xmlns:a16="http://schemas.microsoft.com/office/drawing/2014/main" id="{01AC0688-B50E-1743-4265-DB22E3C890C2}"/>
              </a:ext>
            </a:extLst>
          </p:cNvPr>
          <p:cNvPicPr>
            <a:picLocks noChangeAspect="1"/>
          </p:cNvPicPr>
          <p:nvPr/>
        </p:nvPicPr>
        <p:blipFill>
          <a:blip r:embed="rId5"/>
          <a:stretch>
            <a:fillRect/>
          </a:stretch>
        </p:blipFill>
        <p:spPr>
          <a:xfrm>
            <a:off x="1209446" y="5007254"/>
            <a:ext cx="263347" cy="263347"/>
          </a:xfrm>
          <a:prstGeom prst="rect">
            <a:avLst/>
          </a:prstGeom>
        </p:spPr>
      </p:pic>
      <p:sp>
        <p:nvSpPr>
          <p:cNvPr id="43" name="Text 15">
            <a:extLst>
              <a:ext uri="{FF2B5EF4-FFF2-40B4-BE49-F238E27FC236}">
                <a16:creationId xmlns:a16="http://schemas.microsoft.com/office/drawing/2014/main" id="{18CBCA14-EA6E-357E-C9BD-8FF13F0021FE}"/>
              </a:ext>
            </a:extLst>
          </p:cNvPr>
          <p:cNvSpPr/>
          <p:nvPr/>
        </p:nvSpPr>
        <p:spPr>
          <a:xfrm>
            <a:off x="1889760" y="4791456"/>
            <a:ext cx="2377440" cy="685800"/>
          </a:xfrm>
          <a:prstGeom prst="rect">
            <a:avLst/>
          </a:prstGeom>
          <a:noFill/>
          <a:ln/>
        </p:spPr>
        <p:txBody>
          <a:bodyPr wrap="square" lIns="0" tIns="0" rIns="0" bIns="0" rtlCol="0" anchor="ctr"/>
          <a:lstStyle/>
          <a:p>
            <a:pPr marL="0" indent="0">
              <a:buNone/>
            </a:pPr>
            <a:r>
              <a:rPr lang="en-US" sz="1500" b="1" dirty="0">
                <a:solidFill>
                  <a:srgbClr val="22522C"/>
                </a:solidFill>
                <a:latin typeface="Calibri" pitchFamily="34" charset="0"/>
                <a:ea typeface="Calibri" pitchFamily="34" charset="-122"/>
                <a:cs typeface="Calibri" pitchFamily="34" charset="-120"/>
              </a:rPr>
              <a:t>Learning and development</a:t>
            </a:r>
            <a:endParaRPr lang="en-US" sz="1500" dirty="0">
              <a:solidFill>
                <a:srgbClr val="22522C"/>
              </a:solidFill>
            </a:endParaRPr>
          </a:p>
        </p:txBody>
      </p:sp>
      <p:pic>
        <p:nvPicPr>
          <p:cNvPr id="57" name="Picture 56">
            <a:extLst>
              <a:ext uri="{FF2B5EF4-FFF2-40B4-BE49-F238E27FC236}">
                <a16:creationId xmlns:a16="http://schemas.microsoft.com/office/drawing/2014/main" id="{9716A565-2073-30E0-AB0B-AF6CECD9A1CB}"/>
              </a:ext>
            </a:extLst>
          </p:cNvPr>
          <p:cNvPicPr>
            <a:picLocks noChangeAspect="1"/>
          </p:cNvPicPr>
          <p:nvPr/>
        </p:nvPicPr>
        <p:blipFill>
          <a:blip r:embed="rId6"/>
          <a:srcRect/>
          <a:stretch>
            <a:fillRect/>
          </a:stretch>
        </p:blipFill>
        <p:spPr>
          <a:xfrm>
            <a:off x="8548661" y="6202879"/>
            <a:ext cx="1499976" cy="579991"/>
          </a:xfrm>
          <a:prstGeom prst="rect">
            <a:avLst/>
          </a:prstGeom>
        </p:spPr>
      </p:pic>
      <p:sp>
        <p:nvSpPr>
          <p:cNvPr id="45" name="Text 16">
            <a:extLst>
              <a:ext uri="{FF2B5EF4-FFF2-40B4-BE49-F238E27FC236}">
                <a16:creationId xmlns:a16="http://schemas.microsoft.com/office/drawing/2014/main" id="{D2330DC6-E4D8-759F-7A3D-CBB62DF90692}"/>
              </a:ext>
            </a:extLst>
          </p:cNvPr>
          <p:cNvSpPr/>
          <p:nvPr/>
        </p:nvSpPr>
        <p:spPr>
          <a:xfrm>
            <a:off x="4765305" y="4791456"/>
            <a:ext cx="6287706" cy="685800"/>
          </a:xfrm>
          <a:prstGeom prst="rect">
            <a:avLst/>
          </a:prstGeom>
          <a:noFill/>
          <a:ln/>
        </p:spPr>
        <p:txBody>
          <a:bodyPr wrap="square" lIns="0" tIns="0" rIns="0" bIns="0" rtlCol="0" anchor="ctr"/>
          <a:lstStyle/>
          <a:p>
            <a:pPr marL="0" indent="0">
              <a:lnSpc>
                <a:spcPct val="115000"/>
              </a:lnSpc>
              <a:buNone/>
            </a:pPr>
            <a:r>
              <a:rPr lang="en-US" sz="1400" dirty="0">
                <a:solidFill>
                  <a:schemeClr val="tx1">
                    <a:lumMod val="85000"/>
                    <a:lumOff val="15000"/>
                  </a:schemeClr>
                </a:solidFill>
                <a:latin typeface="Calibri" pitchFamily="34" charset="0"/>
                <a:ea typeface="Calibri" pitchFamily="34" charset="-122"/>
                <a:cs typeface="Calibri" pitchFamily="34" charset="-120"/>
              </a:rPr>
              <a:t>Structured and tailored development plans replacing one-off training budgets.</a:t>
            </a:r>
            <a:endParaRPr lang="en-US" sz="1400" dirty="0">
              <a:solidFill>
                <a:schemeClr val="tx1">
                  <a:lumMod val="85000"/>
                  <a:lumOff val="15000"/>
                </a:schemeClr>
              </a:solidFill>
            </a:endParaRPr>
          </a:p>
        </p:txBody>
      </p:sp>
      <p:sp>
        <p:nvSpPr>
          <p:cNvPr id="47" name="Shape 17">
            <a:extLst>
              <a:ext uri="{FF2B5EF4-FFF2-40B4-BE49-F238E27FC236}">
                <a16:creationId xmlns:a16="http://schemas.microsoft.com/office/drawing/2014/main" id="{0F780175-0F15-C796-2549-EE2B4ED8D96D}"/>
              </a:ext>
            </a:extLst>
          </p:cNvPr>
          <p:cNvSpPr/>
          <p:nvPr/>
        </p:nvSpPr>
        <p:spPr>
          <a:xfrm>
            <a:off x="838200" y="5678424"/>
            <a:ext cx="10515600" cy="841248"/>
          </a:xfrm>
          <a:prstGeom prst="rect">
            <a:avLst/>
          </a:prstGeom>
          <a:solidFill>
            <a:srgbClr val="DDE1D8"/>
          </a:solidFill>
          <a:ln/>
        </p:spPr>
        <p:txBody>
          <a:bodyPr/>
          <a:lstStyle/>
          <a:p>
            <a:endParaRPr lang="en-US"/>
          </a:p>
        </p:txBody>
      </p:sp>
      <p:sp>
        <p:nvSpPr>
          <p:cNvPr id="49" name="Shape 18">
            <a:extLst>
              <a:ext uri="{FF2B5EF4-FFF2-40B4-BE49-F238E27FC236}">
                <a16:creationId xmlns:a16="http://schemas.microsoft.com/office/drawing/2014/main" id="{ED0C6D42-89CF-9BB8-B2ED-AF3F93E0B548}"/>
              </a:ext>
            </a:extLst>
          </p:cNvPr>
          <p:cNvSpPr/>
          <p:nvPr/>
        </p:nvSpPr>
        <p:spPr>
          <a:xfrm>
            <a:off x="1066800" y="5824728"/>
            <a:ext cx="548640" cy="548640"/>
          </a:xfrm>
          <a:prstGeom prst="ellipse">
            <a:avLst/>
          </a:prstGeom>
          <a:solidFill>
            <a:srgbClr val="22522C"/>
          </a:solidFill>
          <a:ln/>
        </p:spPr>
        <p:txBody>
          <a:bodyPr/>
          <a:lstStyle/>
          <a:p>
            <a:endParaRPr lang="en-US"/>
          </a:p>
        </p:txBody>
      </p:sp>
      <p:pic>
        <p:nvPicPr>
          <p:cNvPr id="51" name="Image 4" descr="/home/claude/webinar/icons/award.png">
            <a:extLst>
              <a:ext uri="{FF2B5EF4-FFF2-40B4-BE49-F238E27FC236}">
                <a16:creationId xmlns:a16="http://schemas.microsoft.com/office/drawing/2014/main" id="{F2E41D55-F550-E5F2-DC66-557FEE30B841}"/>
              </a:ext>
            </a:extLst>
          </p:cNvPr>
          <p:cNvPicPr>
            <a:picLocks noChangeAspect="1"/>
          </p:cNvPicPr>
          <p:nvPr/>
        </p:nvPicPr>
        <p:blipFill>
          <a:blip r:embed="rId7"/>
          <a:stretch>
            <a:fillRect/>
          </a:stretch>
        </p:blipFill>
        <p:spPr>
          <a:xfrm>
            <a:off x="1209446" y="5967374"/>
            <a:ext cx="263347" cy="263347"/>
          </a:xfrm>
          <a:prstGeom prst="rect">
            <a:avLst/>
          </a:prstGeom>
        </p:spPr>
      </p:pic>
      <p:sp>
        <p:nvSpPr>
          <p:cNvPr id="53" name="Text 19">
            <a:extLst>
              <a:ext uri="{FF2B5EF4-FFF2-40B4-BE49-F238E27FC236}">
                <a16:creationId xmlns:a16="http://schemas.microsoft.com/office/drawing/2014/main" id="{A431ED78-4DA4-AD7B-5B42-B20D0EDDB930}"/>
              </a:ext>
            </a:extLst>
          </p:cNvPr>
          <p:cNvSpPr/>
          <p:nvPr/>
        </p:nvSpPr>
        <p:spPr>
          <a:xfrm>
            <a:off x="1889760" y="5751576"/>
            <a:ext cx="2377440" cy="685800"/>
          </a:xfrm>
          <a:prstGeom prst="rect">
            <a:avLst/>
          </a:prstGeom>
          <a:noFill/>
          <a:ln/>
        </p:spPr>
        <p:txBody>
          <a:bodyPr wrap="square" lIns="0" tIns="0" rIns="0" bIns="0" rtlCol="0" anchor="ctr"/>
          <a:lstStyle/>
          <a:p>
            <a:pPr marL="0" indent="0">
              <a:buNone/>
            </a:pPr>
            <a:r>
              <a:rPr lang="en-US" sz="1500" b="1" dirty="0">
                <a:solidFill>
                  <a:srgbClr val="22522C"/>
                </a:solidFill>
                <a:latin typeface="Calibri" pitchFamily="34" charset="0"/>
                <a:ea typeface="Calibri" pitchFamily="34" charset="-122"/>
                <a:cs typeface="Calibri" pitchFamily="34" charset="-120"/>
              </a:rPr>
              <a:t>Recognition initiatives</a:t>
            </a:r>
            <a:endParaRPr lang="en-US" sz="1500" dirty="0">
              <a:solidFill>
                <a:srgbClr val="22522C"/>
              </a:solidFill>
            </a:endParaRPr>
          </a:p>
        </p:txBody>
      </p:sp>
      <p:sp>
        <p:nvSpPr>
          <p:cNvPr id="55" name="Text 20">
            <a:extLst>
              <a:ext uri="{FF2B5EF4-FFF2-40B4-BE49-F238E27FC236}">
                <a16:creationId xmlns:a16="http://schemas.microsoft.com/office/drawing/2014/main" id="{DBC699A4-14CD-27D5-31AC-D4A8CEB7E9CB}"/>
              </a:ext>
            </a:extLst>
          </p:cNvPr>
          <p:cNvSpPr/>
          <p:nvPr/>
        </p:nvSpPr>
        <p:spPr>
          <a:xfrm>
            <a:off x="4765305" y="5751576"/>
            <a:ext cx="6287706" cy="685800"/>
          </a:xfrm>
          <a:prstGeom prst="rect">
            <a:avLst/>
          </a:prstGeom>
          <a:noFill/>
          <a:ln/>
        </p:spPr>
        <p:txBody>
          <a:bodyPr wrap="square" lIns="0" tIns="0" rIns="0" bIns="0" rtlCol="0" anchor="ctr"/>
          <a:lstStyle/>
          <a:p>
            <a:pPr marL="0" indent="0">
              <a:lnSpc>
                <a:spcPct val="115000"/>
              </a:lnSpc>
              <a:buNone/>
            </a:pPr>
            <a:r>
              <a:rPr lang="en-US" sz="1400" dirty="0">
                <a:solidFill>
                  <a:schemeClr val="tx1">
                    <a:lumMod val="85000"/>
                    <a:lumOff val="15000"/>
                  </a:schemeClr>
                </a:solidFill>
                <a:latin typeface="Calibri" pitchFamily="34" charset="0"/>
                <a:ea typeface="Calibri" pitchFamily="34" charset="-122"/>
                <a:cs typeface="Calibri" pitchFamily="34" charset="-120"/>
              </a:rPr>
              <a:t>More frequent, informal recognition moments alongside formal reward schemes.</a:t>
            </a:r>
            <a:endParaRPr lang="en-US" sz="1400" dirty="0">
              <a:solidFill>
                <a:schemeClr val="tx1">
                  <a:lumMod val="85000"/>
                  <a:lumOff val="15000"/>
                </a:schemeClr>
              </a:solidFill>
            </a:endParaRPr>
          </a:p>
        </p:txBody>
      </p:sp>
    </p:spTree>
    <p:extLst>
      <p:ext uri="{BB962C8B-B14F-4D97-AF65-F5344CB8AC3E}">
        <p14:creationId xmlns:p14="http://schemas.microsoft.com/office/powerpoint/2010/main" val="4791315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B6C99-52B7-4AF3-48C0-5D3DBF0AA399}"/>
              </a:ext>
            </a:extLst>
          </p:cNvPr>
          <p:cNvSpPr>
            <a:spLocks noGrp="1"/>
          </p:cNvSpPr>
          <p:nvPr>
            <p:ph type="title"/>
          </p:nvPr>
        </p:nvSpPr>
        <p:spPr/>
        <p:txBody>
          <a:bodyPr>
            <a:normAutofit/>
          </a:bodyPr>
          <a:lstStyle/>
          <a:p>
            <a:r>
              <a:rPr lang="en-US" sz="3600" dirty="0"/>
              <a:t>Low-cost, high-impact benefits</a:t>
            </a:r>
          </a:p>
        </p:txBody>
      </p:sp>
      <p:sp>
        <p:nvSpPr>
          <p:cNvPr id="5" name="Slide Number Placeholder 4">
            <a:extLst>
              <a:ext uri="{FF2B5EF4-FFF2-40B4-BE49-F238E27FC236}">
                <a16:creationId xmlns:a16="http://schemas.microsoft.com/office/drawing/2014/main" id="{4A2E356E-7751-E397-84A4-B67940CAC38C}"/>
              </a:ext>
            </a:extLst>
          </p:cNvPr>
          <p:cNvSpPr>
            <a:spLocks noGrp="1"/>
          </p:cNvSpPr>
          <p:nvPr>
            <p:ph type="sldNum" sz="quarter" idx="12"/>
          </p:nvPr>
        </p:nvSpPr>
        <p:spPr/>
        <p:txBody>
          <a:bodyPr/>
          <a:lstStyle/>
          <a:p>
            <a:fld id="{90123BB8-591A-1D4B-BDC4-B05C5107BB91}" type="slidenum">
              <a:rPr lang="en-US" smtClean="0"/>
              <a:pPr/>
              <a:t>13</a:t>
            </a:fld>
            <a:endParaRPr lang="en-US" dirty="0"/>
          </a:p>
        </p:txBody>
      </p:sp>
      <p:sp>
        <p:nvSpPr>
          <p:cNvPr id="7" name="Text 1">
            <a:extLst>
              <a:ext uri="{FF2B5EF4-FFF2-40B4-BE49-F238E27FC236}">
                <a16:creationId xmlns:a16="http://schemas.microsoft.com/office/drawing/2014/main" id="{4A14094C-40FC-5D79-CDD7-FDEFE22D59B0}"/>
              </a:ext>
            </a:extLst>
          </p:cNvPr>
          <p:cNvSpPr/>
          <p:nvPr/>
        </p:nvSpPr>
        <p:spPr>
          <a:xfrm>
            <a:off x="839788" y="1784684"/>
            <a:ext cx="9144000" cy="365760"/>
          </a:xfrm>
          <a:prstGeom prst="rect">
            <a:avLst/>
          </a:prstGeom>
          <a:noFill/>
          <a:ln/>
        </p:spPr>
        <p:txBody>
          <a:bodyPr wrap="square" lIns="0" tIns="0" rIns="0" bIns="0" rtlCol="0" anchor="ctr"/>
          <a:lstStyle/>
          <a:p>
            <a:pPr marL="0" indent="0">
              <a:buNone/>
            </a:pPr>
            <a:r>
              <a:rPr lang="en-US" sz="1600" dirty="0">
                <a:solidFill>
                  <a:srgbClr val="434344"/>
                </a:solidFill>
                <a:latin typeface="Poppins" panose="00000500000000000000" pitchFamily="2" charset="0"/>
                <a:ea typeface="Calibri" pitchFamily="34" charset="-122"/>
                <a:cs typeface="Poppins" panose="00000500000000000000" pitchFamily="2" charset="0"/>
              </a:rPr>
              <a:t>Ways to strengthen engagement without significantly increasing cost</a:t>
            </a:r>
            <a:endParaRPr lang="en-US" sz="1600" dirty="0">
              <a:solidFill>
                <a:srgbClr val="434344"/>
              </a:solidFill>
              <a:latin typeface="Poppins" panose="00000500000000000000" pitchFamily="2" charset="0"/>
              <a:cs typeface="Poppins" panose="00000500000000000000" pitchFamily="2" charset="0"/>
            </a:endParaRPr>
          </a:p>
        </p:txBody>
      </p:sp>
      <p:sp>
        <p:nvSpPr>
          <p:cNvPr id="9" name="Shape 2">
            <a:extLst>
              <a:ext uri="{FF2B5EF4-FFF2-40B4-BE49-F238E27FC236}">
                <a16:creationId xmlns:a16="http://schemas.microsoft.com/office/drawing/2014/main" id="{3A38BE3B-962E-A040-1B1C-7CD31471306C}"/>
              </a:ext>
            </a:extLst>
          </p:cNvPr>
          <p:cNvSpPr/>
          <p:nvPr/>
        </p:nvSpPr>
        <p:spPr>
          <a:xfrm>
            <a:off x="839788" y="2334127"/>
            <a:ext cx="5119854" cy="960120"/>
          </a:xfrm>
          <a:prstGeom prst="rect">
            <a:avLst/>
          </a:prstGeom>
          <a:solidFill>
            <a:schemeClr val="accent6">
              <a:lumMod val="50000"/>
            </a:schemeClr>
          </a:solidFill>
          <a:ln/>
        </p:spPr>
        <p:txBody>
          <a:bodyPr/>
          <a:lstStyle/>
          <a:p>
            <a:endParaRPr lang="en-US"/>
          </a:p>
        </p:txBody>
      </p:sp>
      <p:sp>
        <p:nvSpPr>
          <p:cNvPr id="11" name="Shape 3">
            <a:extLst>
              <a:ext uri="{FF2B5EF4-FFF2-40B4-BE49-F238E27FC236}">
                <a16:creationId xmlns:a16="http://schemas.microsoft.com/office/drawing/2014/main" id="{3E1D4188-6142-F7B6-D206-06FAC4D32A63}"/>
              </a:ext>
            </a:extLst>
          </p:cNvPr>
          <p:cNvSpPr/>
          <p:nvPr/>
        </p:nvSpPr>
        <p:spPr>
          <a:xfrm>
            <a:off x="1022668" y="2562727"/>
            <a:ext cx="502920" cy="502920"/>
          </a:xfrm>
          <a:prstGeom prst="ellipse">
            <a:avLst/>
          </a:prstGeom>
          <a:solidFill>
            <a:srgbClr val="66984B"/>
          </a:solidFill>
          <a:ln/>
        </p:spPr>
        <p:txBody>
          <a:bodyPr/>
          <a:lstStyle/>
          <a:p>
            <a:endParaRPr lang="en-US"/>
          </a:p>
        </p:txBody>
      </p:sp>
      <p:pic>
        <p:nvPicPr>
          <p:cNvPr id="13" name="Image 0" descr="/home/claude/webinar/icons/clock.png">
            <a:extLst>
              <a:ext uri="{FF2B5EF4-FFF2-40B4-BE49-F238E27FC236}">
                <a16:creationId xmlns:a16="http://schemas.microsoft.com/office/drawing/2014/main" id="{46730958-ED55-66B6-7B75-C5544C1D35E5}"/>
              </a:ext>
            </a:extLst>
          </p:cNvPr>
          <p:cNvPicPr>
            <a:picLocks noChangeAspect="1"/>
          </p:cNvPicPr>
          <p:nvPr/>
        </p:nvPicPr>
        <p:blipFill>
          <a:blip r:embed="rId2"/>
          <a:stretch>
            <a:fillRect/>
          </a:stretch>
        </p:blipFill>
        <p:spPr>
          <a:xfrm>
            <a:off x="1153427" y="2693486"/>
            <a:ext cx="241402" cy="241402"/>
          </a:xfrm>
          <a:prstGeom prst="rect">
            <a:avLst/>
          </a:prstGeom>
        </p:spPr>
      </p:pic>
      <p:sp>
        <p:nvSpPr>
          <p:cNvPr id="15" name="Text 4">
            <a:extLst>
              <a:ext uri="{FF2B5EF4-FFF2-40B4-BE49-F238E27FC236}">
                <a16:creationId xmlns:a16="http://schemas.microsoft.com/office/drawing/2014/main" id="{734A7646-E84D-AFB1-4947-8CBFF26F3FE3}"/>
              </a:ext>
            </a:extLst>
          </p:cNvPr>
          <p:cNvSpPr/>
          <p:nvPr/>
        </p:nvSpPr>
        <p:spPr>
          <a:xfrm>
            <a:off x="1708468" y="2334127"/>
            <a:ext cx="4160520" cy="960120"/>
          </a:xfrm>
          <a:prstGeom prst="rect">
            <a:avLst/>
          </a:prstGeom>
          <a:noFill/>
          <a:ln/>
        </p:spPr>
        <p:txBody>
          <a:bodyPr wrap="square" lIns="0" tIns="0" rIns="0" bIns="0" rtlCol="0" anchor="ctr"/>
          <a:lstStyle/>
          <a:p>
            <a:pPr marL="0" indent="0">
              <a:lnSpc>
                <a:spcPct val="110000"/>
              </a:lnSpc>
              <a:buNone/>
            </a:pPr>
            <a:r>
              <a:rPr lang="en-US" sz="1300" dirty="0">
                <a:solidFill>
                  <a:srgbClr val="FFFFFF"/>
                </a:solidFill>
                <a:latin typeface="Calibri" pitchFamily="34" charset="0"/>
                <a:ea typeface="Calibri" pitchFamily="34" charset="-122"/>
                <a:cs typeface="Calibri" pitchFamily="34" charset="-120"/>
              </a:rPr>
              <a:t>Flexible hours &amp; remote-friendly policies</a:t>
            </a:r>
            <a:endParaRPr lang="en-US" sz="1300" dirty="0"/>
          </a:p>
        </p:txBody>
      </p:sp>
      <p:sp>
        <p:nvSpPr>
          <p:cNvPr id="25" name="Shape 8">
            <a:extLst>
              <a:ext uri="{FF2B5EF4-FFF2-40B4-BE49-F238E27FC236}">
                <a16:creationId xmlns:a16="http://schemas.microsoft.com/office/drawing/2014/main" id="{D68700C4-12C2-8F47-9674-A70D3E692805}"/>
              </a:ext>
            </a:extLst>
          </p:cNvPr>
          <p:cNvSpPr/>
          <p:nvPr/>
        </p:nvSpPr>
        <p:spPr>
          <a:xfrm>
            <a:off x="839788" y="3614287"/>
            <a:ext cx="5119854" cy="960120"/>
          </a:xfrm>
          <a:prstGeom prst="rect">
            <a:avLst/>
          </a:prstGeom>
          <a:solidFill>
            <a:schemeClr val="accent6">
              <a:lumMod val="50000"/>
            </a:schemeClr>
          </a:solidFill>
          <a:ln/>
        </p:spPr>
        <p:txBody>
          <a:bodyPr/>
          <a:lstStyle/>
          <a:p>
            <a:endParaRPr lang="en-US"/>
          </a:p>
        </p:txBody>
      </p:sp>
      <p:sp>
        <p:nvSpPr>
          <p:cNvPr id="27" name="Shape 9">
            <a:extLst>
              <a:ext uri="{FF2B5EF4-FFF2-40B4-BE49-F238E27FC236}">
                <a16:creationId xmlns:a16="http://schemas.microsoft.com/office/drawing/2014/main" id="{57EC4D75-7C75-726B-B9E5-4C08B6D44E2B}"/>
              </a:ext>
            </a:extLst>
          </p:cNvPr>
          <p:cNvSpPr/>
          <p:nvPr/>
        </p:nvSpPr>
        <p:spPr>
          <a:xfrm>
            <a:off x="1022668" y="3842887"/>
            <a:ext cx="502920" cy="502920"/>
          </a:xfrm>
          <a:prstGeom prst="ellipse">
            <a:avLst/>
          </a:prstGeom>
          <a:solidFill>
            <a:srgbClr val="66984B"/>
          </a:solidFill>
          <a:ln/>
        </p:spPr>
        <p:txBody>
          <a:bodyPr/>
          <a:lstStyle/>
          <a:p>
            <a:endParaRPr lang="en-US"/>
          </a:p>
        </p:txBody>
      </p:sp>
      <p:pic>
        <p:nvPicPr>
          <p:cNvPr id="29" name="Image 2" descr="/home/claude/webinar/icons/message.png">
            <a:extLst>
              <a:ext uri="{FF2B5EF4-FFF2-40B4-BE49-F238E27FC236}">
                <a16:creationId xmlns:a16="http://schemas.microsoft.com/office/drawing/2014/main" id="{76CA0278-6FE6-21F8-FCA2-3B93C112DF38}"/>
              </a:ext>
            </a:extLst>
          </p:cNvPr>
          <p:cNvPicPr>
            <a:picLocks noChangeAspect="1"/>
          </p:cNvPicPr>
          <p:nvPr/>
        </p:nvPicPr>
        <p:blipFill>
          <a:blip r:embed="rId3"/>
          <a:stretch>
            <a:fillRect/>
          </a:stretch>
        </p:blipFill>
        <p:spPr>
          <a:xfrm>
            <a:off x="1153427" y="3973646"/>
            <a:ext cx="241402" cy="241402"/>
          </a:xfrm>
          <a:prstGeom prst="rect">
            <a:avLst/>
          </a:prstGeom>
        </p:spPr>
      </p:pic>
      <p:sp>
        <p:nvSpPr>
          <p:cNvPr id="31" name="Text 10">
            <a:extLst>
              <a:ext uri="{FF2B5EF4-FFF2-40B4-BE49-F238E27FC236}">
                <a16:creationId xmlns:a16="http://schemas.microsoft.com/office/drawing/2014/main" id="{E4A17D97-5F2F-DEB4-FFEC-B237DC2320E0}"/>
              </a:ext>
            </a:extLst>
          </p:cNvPr>
          <p:cNvSpPr/>
          <p:nvPr/>
        </p:nvSpPr>
        <p:spPr>
          <a:xfrm>
            <a:off x="1708468" y="3614287"/>
            <a:ext cx="4160520" cy="960120"/>
          </a:xfrm>
          <a:prstGeom prst="rect">
            <a:avLst/>
          </a:prstGeom>
          <a:noFill/>
          <a:ln/>
        </p:spPr>
        <p:txBody>
          <a:bodyPr wrap="square" lIns="0" tIns="0" rIns="0" bIns="0" rtlCol="0" anchor="ctr"/>
          <a:lstStyle/>
          <a:p>
            <a:pPr marL="0" indent="0">
              <a:lnSpc>
                <a:spcPct val="110000"/>
              </a:lnSpc>
              <a:buNone/>
            </a:pPr>
            <a:r>
              <a:rPr lang="en-US" sz="1300" dirty="0">
                <a:solidFill>
                  <a:srgbClr val="FFFFFF"/>
                </a:solidFill>
                <a:latin typeface="Calibri" pitchFamily="34" charset="0"/>
                <a:ea typeface="Calibri" pitchFamily="34" charset="-122"/>
                <a:cs typeface="Calibri" pitchFamily="34" charset="-120"/>
              </a:rPr>
              <a:t>Regular, low-cost recognition moments</a:t>
            </a:r>
            <a:endParaRPr lang="en-US" sz="1300" dirty="0"/>
          </a:p>
        </p:txBody>
      </p:sp>
      <p:sp>
        <p:nvSpPr>
          <p:cNvPr id="33" name="Shape 11">
            <a:extLst>
              <a:ext uri="{FF2B5EF4-FFF2-40B4-BE49-F238E27FC236}">
                <a16:creationId xmlns:a16="http://schemas.microsoft.com/office/drawing/2014/main" id="{7EC64177-402B-41A7-D8B0-38D1B6594BEA}"/>
              </a:ext>
            </a:extLst>
          </p:cNvPr>
          <p:cNvSpPr/>
          <p:nvPr/>
        </p:nvSpPr>
        <p:spPr>
          <a:xfrm>
            <a:off x="6140102" y="2334127"/>
            <a:ext cx="5119854" cy="960120"/>
          </a:xfrm>
          <a:prstGeom prst="rect">
            <a:avLst/>
          </a:prstGeom>
          <a:solidFill>
            <a:schemeClr val="accent6">
              <a:lumMod val="50000"/>
            </a:schemeClr>
          </a:solidFill>
          <a:ln/>
        </p:spPr>
        <p:txBody>
          <a:bodyPr/>
          <a:lstStyle/>
          <a:p>
            <a:endParaRPr lang="en-US"/>
          </a:p>
        </p:txBody>
      </p:sp>
      <p:sp>
        <p:nvSpPr>
          <p:cNvPr id="35" name="Shape 12">
            <a:extLst>
              <a:ext uri="{FF2B5EF4-FFF2-40B4-BE49-F238E27FC236}">
                <a16:creationId xmlns:a16="http://schemas.microsoft.com/office/drawing/2014/main" id="{0C1A6152-6E30-0CBB-79BC-B522AB5A4528}"/>
              </a:ext>
            </a:extLst>
          </p:cNvPr>
          <p:cNvSpPr/>
          <p:nvPr/>
        </p:nvSpPr>
        <p:spPr>
          <a:xfrm>
            <a:off x="6322982" y="2562727"/>
            <a:ext cx="502920" cy="502920"/>
          </a:xfrm>
          <a:prstGeom prst="ellipse">
            <a:avLst/>
          </a:prstGeom>
          <a:solidFill>
            <a:srgbClr val="66984B"/>
          </a:solidFill>
          <a:ln/>
        </p:spPr>
        <p:txBody>
          <a:bodyPr/>
          <a:lstStyle/>
          <a:p>
            <a:endParaRPr lang="en-US"/>
          </a:p>
        </p:txBody>
      </p:sp>
      <p:pic>
        <p:nvPicPr>
          <p:cNvPr id="37" name="Image 3" descr="/home/claude/webinar/icons/book.png">
            <a:extLst>
              <a:ext uri="{FF2B5EF4-FFF2-40B4-BE49-F238E27FC236}">
                <a16:creationId xmlns:a16="http://schemas.microsoft.com/office/drawing/2014/main" id="{53E42751-E5AF-116A-85AE-0278FC17F941}"/>
              </a:ext>
            </a:extLst>
          </p:cNvPr>
          <p:cNvPicPr>
            <a:picLocks noChangeAspect="1"/>
          </p:cNvPicPr>
          <p:nvPr/>
        </p:nvPicPr>
        <p:blipFill>
          <a:blip r:embed="rId4"/>
          <a:stretch>
            <a:fillRect/>
          </a:stretch>
        </p:blipFill>
        <p:spPr>
          <a:xfrm>
            <a:off x="6453741" y="2693486"/>
            <a:ext cx="241402" cy="241402"/>
          </a:xfrm>
          <a:prstGeom prst="rect">
            <a:avLst/>
          </a:prstGeom>
        </p:spPr>
      </p:pic>
      <p:sp>
        <p:nvSpPr>
          <p:cNvPr id="39" name="Text 13">
            <a:extLst>
              <a:ext uri="{FF2B5EF4-FFF2-40B4-BE49-F238E27FC236}">
                <a16:creationId xmlns:a16="http://schemas.microsoft.com/office/drawing/2014/main" id="{E200F0EF-E653-1BCB-B395-B372A951D21E}"/>
              </a:ext>
            </a:extLst>
          </p:cNvPr>
          <p:cNvSpPr/>
          <p:nvPr/>
        </p:nvSpPr>
        <p:spPr>
          <a:xfrm>
            <a:off x="7008782" y="2334127"/>
            <a:ext cx="4160520" cy="960120"/>
          </a:xfrm>
          <a:prstGeom prst="rect">
            <a:avLst/>
          </a:prstGeom>
          <a:noFill/>
          <a:ln/>
        </p:spPr>
        <p:txBody>
          <a:bodyPr wrap="square" lIns="0" tIns="0" rIns="0" bIns="0" rtlCol="0" anchor="ctr"/>
          <a:lstStyle/>
          <a:p>
            <a:pPr marL="0" indent="0">
              <a:lnSpc>
                <a:spcPct val="110000"/>
              </a:lnSpc>
              <a:buNone/>
            </a:pPr>
            <a:r>
              <a:rPr lang="en-US" sz="1300" dirty="0">
                <a:solidFill>
                  <a:srgbClr val="FFFFFF"/>
                </a:solidFill>
                <a:latin typeface="Calibri" pitchFamily="34" charset="0"/>
                <a:ea typeface="Calibri" pitchFamily="34" charset="-122"/>
                <a:cs typeface="Calibri" pitchFamily="34" charset="-120"/>
              </a:rPr>
              <a:t>Internal mentoring &amp; skills-sharing</a:t>
            </a:r>
            <a:endParaRPr lang="en-US" sz="1300" dirty="0"/>
          </a:p>
        </p:txBody>
      </p:sp>
      <p:sp>
        <p:nvSpPr>
          <p:cNvPr id="49" name="Shape 17">
            <a:extLst>
              <a:ext uri="{FF2B5EF4-FFF2-40B4-BE49-F238E27FC236}">
                <a16:creationId xmlns:a16="http://schemas.microsoft.com/office/drawing/2014/main" id="{0767AAC8-F1D5-5059-E59A-5AD05123211F}"/>
              </a:ext>
            </a:extLst>
          </p:cNvPr>
          <p:cNvSpPr/>
          <p:nvPr/>
        </p:nvSpPr>
        <p:spPr>
          <a:xfrm>
            <a:off x="6140102" y="3614287"/>
            <a:ext cx="5119854" cy="960120"/>
          </a:xfrm>
          <a:prstGeom prst="rect">
            <a:avLst/>
          </a:prstGeom>
          <a:solidFill>
            <a:schemeClr val="accent6">
              <a:lumMod val="50000"/>
            </a:schemeClr>
          </a:solidFill>
          <a:ln/>
        </p:spPr>
        <p:txBody>
          <a:bodyPr/>
          <a:lstStyle/>
          <a:p>
            <a:endParaRPr lang="en-US"/>
          </a:p>
        </p:txBody>
      </p:sp>
      <p:sp>
        <p:nvSpPr>
          <p:cNvPr id="51" name="Shape 18">
            <a:extLst>
              <a:ext uri="{FF2B5EF4-FFF2-40B4-BE49-F238E27FC236}">
                <a16:creationId xmlns:a16="http://schemas.microsoft.com/office/drawing/2014/main" id="{668150CF-20EB-74BD-4373-CFF810987F9C}"/>
              </a:ext>
            </a:extLst>
          </p:cNvPr>
          <p:cNvSpPr/>
          <p:nvPr/>
        </p:nvSpPr>
        <p:spPr>
          <a:xfrm>
            <a:off x="6322982" y="3842887"/>
            <a:ext cx="502920" cy="502920"/>
          </a:xfrm>
          <a:prstGeom prst="ellipse">
            <a:avLst/>
          </a:prstGeom>
          <a:solidFill>
            <a:srgbClr val="66984B"/>
          </a:solidFill>
          <a:ln/>
        </p:spPr>
        <p:txBody>
          <a:bodyPr/>
          <a:lstStyle/>
          <a:p>
            <a:endParaRPr lang="en-US"/>
          </a:p>
        </p:txBody>
      </p:sp>
      <p:pic>
        <p:nvPicPr>
          <p:cNvPr id="53" name="Image 5" descr="/home/claude/webinar/icons/smile.png">
            <a:extLst>
              <a:ext uri="{FF2B5EF4-FFF2-40B4-BE49-F238E27FC236}">
                <a16:creationId xmlns:a16="http://schemas.microsoft.com/office/drawing/2014/main" id="{20BF7C74-0161-6AC7-F099-9659C9FF838F}"/>
              </a:ext>
            </a:extLst>
          </p:cNvPr>
          <p:cNvPicPr>
            <a:picLocks noChangeAspect="1"/>
          </p:cNvPicPr>
          <p:nvPr/>
        </p:nvPicPr>
        <p:blipFill>
          <a:blip r:embed="rId5"/>
          <a:stretch>
            <a:fillRect/>
          </a:stretch>
        </p:blipFill>
        <p:spPr>
          <a:xfrm>
            <a:off x="6453741" y="3973646"/>
            <a:ext cx="241402" cy="241402"/>
          </a:xfrm>
          <a:prstGeom prst="rect">
            <a:avLst/>
          </a:prstGeom>
        </p:spPr>
      </p:pic>
      <p:sp>
        <p:nvSpPr>
          <p:cNvPr id="55" name="Text 19">
            <a:extLst>
              <a:ext uri="{FF2B5EF4-FFF2-40B4-BE49-F238E27FC236}">
                <a16:creationId xmlns:a16="http://schemas.microsoft.com/office/drawing/2014/main" id="{BECEA478-74AE-2E81-B60B-6F423D877825}"/>
              </a:ext>
            </a:extLst>
          </p:cNvPr>
          <p:cNvSpPr/>
          <p:nvPr/>
        </p:nvSpPr>
        <p:spPr>
          <a:xfrm>
            <a:off x="7008782" y="3614287"/>
            <a:ext cx="4160520" cy="960120"/>
          </a:xfrm>
          <a:prstGeom prst="rect">
            <a:avLst/>
          </a:prstGeom>
          <a:noFill/>
          <a:ln/>
        </p:spPr>
        <p:txBody>
          <a:bodyPr wrap="square" lIns="0" tIns="0" rIns="0" bIns="0" rtlCol="0" anchor="ctr"/>
          <a:lstStyle/>
          <a:p>
            <a:pPr marL="0" indent="0">
              <a:lnSpc>
                <a:spcPct val="110000"/>
              </a:lnSpc>
              <a:buNone/>
            </a:pPr>
            <a:r>
              <a:rPr lang="en-US" sz="1300" dirty="0">
                <a:solidFill>
                  <a:srgbClr val="FFFFFF"/>
                </a:solidFill>
                <a:latin typeface="Calibri" pitchFamily="34" charset="0"/>
                <a:ea typeface="Calibri" pitchFamily="34" charset="-122"/>
                <a:cs typeface="Calibri" pitchFamily="34" charset="-120"/>
              </a:rPr>
              <a:t>Manager check-ins focused on well-being</a:t>
            </a:r>
            <a:endParaRPr lang="en-US" sz="1300" dirty="0"/>
          </a:p>
        </p:txBody>
      </p:sp>
      <p:pic>
        <p:nvPicPr>
          <p:cNvPr id="57" name="Picture 56">
            <a:extLst>
              <a:ext uri="{FF2B5EF4-FFF2-40B4-BE49-F238E27FC236}">
                <a16:creationId xmlns:a16="http://schemas.microsoft.com/office/drawing/2014/main" id="{5E48F981-7173-DA89-24C3-5FA5767CBC38}"/>
              </a:ext>
            </a:extLst>
          </p:cNvPr>
          <p:cNvPicPr>
            <a:picLocks noChangeAspect="1"/>
          </p:cNvPicPr>
          <p:nvPr/>
        </p:nvPicPr>
        <p:blipFill>
          <a:blip r:embed="rId6"/>
          <a:srcRect/>
          <a:stretch>
            <a:fillRect/>
          </a:stretch>
        </p:blipFill>
        <p:spPr>
          <a:xfrm>
            <a:off x="8548661" y="6202879"/>
            <a:ext cx="1499976" cy="579991"/>
          </a:xfrm>
          <a:prstGeom prst="rect">
            <a:avLst/>
          </a:prstGeom>
        </p:spPr>
      </p:pic>
    </p:spTree>
    <p:extLst>
      <p:ext uri="{BB962C8B-B14F-4D97-AF65-F5344CB8AC3E}">
        <p14:creationId xmlns:p14="http://schemas.microsoft.com/office/powerpoint/2010/main" val="4062485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EC14F-F94D-C1B3-BE36-527B3C939DF1}"/>
              </a:ext>
            </a:extLst>
          </p:cNvPr>
          <p:cNvSpPr>
            <a:spLocks noGrp="1"/>
          </p:cNvSpPr>
          <p:nvPr>
            <p:ph type="title"/>
          </p:nvPr>
        </p:nvSpPr>
        <p:spPr/>
        <p:txBody>
          <a:bodyPr>
            <a:normAutofit/>
          </a:bodyPr>
          <a:lstStyle/>
          <a:p>
            <a:r>
              <a:rPr lang="en-US" sz="3600" dirty="0"/>
              <a:t>Benefits, Culture &amp; Mission Alignment</a:t>
            </a:r>
          </a:p>
        </p:txBody>
      </p:sp>
      <p:sp>
        <p:nvSpPr>
          <p:cNvPr id="5" name="Slide Number Placeholder 4">
            <a:extLst>
              <a:ext uri="{FF2B5EF4-FFF2-40B4-BE49-F238E27FC236}">
                <a16:creationId xmlns:a16="http://schemas.microsoft.com/office/drawing/2014/main" id="{DCDDEF04-0F95-44E6-7759-A48A5BE8E90D}"/>
              </a:ext>
            </a:extLst>
          </p:cNvPr>
          <p:cNvSpPr>
            <a:spLocks noGrp="1"/>
          </p:cNvSpPr>
          <p:nvPr>
            <p:ph type="sldNum" sz="quarter" idx="12"/>
          </p:nvPr>
        </p:nvSpPr>
        <p:spPr/>
        <p:txBody>
          <a:bodyPr/>
          <a:lstStyle/>
          <a:p>
            <a:fld id="{90123BB8-591A-1D4B-BDC4-B05C5107BB91}" type="slidenum">
              <a:rPr lang="en-US" smtClean="0"/>
              <a:pPr/>
              <a:t>14</a:t>
            </a:fld>
            <a:endParaRPr lang="en-US" dirty="0"/>
          </a:p>
        </p:txBody>
      </p:sp>
      <p:sp>
        <p:nvSpPr>
          <p:cNvPr id="7" name="Text 3">
            <a:extLst>
              <a:ext uri="{FF2B5EF4-FFF2-40B4-BE49-F238E27FC236}">
                <a16:creationId xmlns:a16="http://schemas.microsoft.com/office/drawing/2014/main" id="{59BFB0B8-9955-8F9E-7CBB-8B52136AF347}"/>
              </a:ext>
            </a:extLst>
          </p:cNvPr>
          <p:cNvSpPr/>
          <p:nvPr/>
        </p:nvSpPr>
        <p:spPr>
          <a:xfrm>
            <a:off x="914201" y="1903454"/>
            <a:ext cx="5919736" cy="777240"/>
          </a:xfrm>
          <a:prstGeom prst="rect">
            <a:avLst/>
          </a:prstGeom>
          <a:noFill/>
          <a:ln/>
        </p:spPr>
        <p:txBody>
          <a:bodyPr wrap="square" lIns="0" tIns="0" rIns="0" bIns="0" rtlCol="0" anchor="ctr"/>
          <a:lstStyle/>
          <a:p>
            <a:pPr marL="0" indent="0">
              <a:lnSpc>
                <a:spcPct val="120000"/>
              </a:lnSpc>
              <a:buNone/>
            </a:pPr>
            <a:r>
              <a:rPr lang="en-US" sz="1600" dirty="0">
                <a:solidFill>
                  <a:srgbClr val="434344"/>
                </a:solidFill>
                <a:latin typeface="Poppins" panose="00000500000000000000" pitchFamily="2" charset="0"/>
                <a:ea typeface="Calibri" pitchFamily="34" charset="-122"/>
                <a:cs typeface="Poppins" panose="00000500000000000000" pitchFamily="2" charset="0"/>
              </a:rPr>
              <a:t>The right benefits do more than retain staff, they reinforce why people chose mission-driven work in the first place.</a:t>
            </a:r>
            <a:endParaRPr lang="en-US" sz="1600" dirty="0">
              <a:solidFill>
                <a:srgbClr val="434344"/>
              </a:solidFill>
              <a:latin typeface="Poppins" panose="00000500000000000000" pitchFamily="2" charset="0"/>
              <a:cs typeface="Poppins" panose="00000500000000000000" pitchFamily="2" charset="0"/>
            </a:endParaRPr>
          </a:p>
        </p:txBody>
      </p:sp>
      <p:sp>
        <p:nvSpPr>
          <p:cNvPr id="9" name="Shape 4">
            <a:extLst>
              <a:ext uri="{FF2B5EF4-FFF2-40B4-BE49-F238E27FC236}">
                <a16:creationId xmlns:a16="http://schemas.microsoft.com/office/drawing/2014/main" id="{CA70A746-D3AD-FA75-32E8-D4DBF35E104F}"/>
              </a:ext>
            </a:extLst>
          </p:cNvPr>
          <p:cNvSpPr/>
          <p:nvPr/>
        </p:nvSpPr>
        <p:spPr>
          <a:xfrm>
            <a:off x="1140594" y="3038373"/>
            <a:ext cx="91440" cy="91440"/>
          </a:xfrm>
          <a:prstGeom prst="ellipse">
            <a:avLst/>
          </a:prstGeom>
          <a:solidFill>
            <a:srgbClr val="22522C"/>
          </a:solidFill>
          <a:ln/>
        </p:spPr>
        <p:txBody>
          <a:bodyPr/>
          <a:lstStyle/>
          <a:p>
            <a:endParaRPr lang="en-US"/>
          </a:p>
        </p:txBody>
      </p:sp>
      <p:sp>
        <p:nvSpPr>
          <p:cNvPr id="11" name="Text 5">
            <a:extLst>
              <a:ext uri="{FF2B5EF4-FFF2-40B4-BE49-F238E27FC236}">
                <a16:creationId xmlns:a16="http://schemas.microsoft.com/office/drawing/2014/main" id="{FD1CA4E6-856D-AB4F-1C83-516EB1660429}"/>
              </a:ext>
            </a:extLst>
          </p:cNvPr>
          <p:cNvSpPr/>
          <p:nvPr/>
        </p:nvSpPr>
        <p:spPr>
          <a:xfrm>
            <a:off x="1414914" y="2765979"/>
            <a:ext cx="4909073" cy="777240"/>
          </a:xfrm>
          <a:prstGeom prst="rect">
            <a:avLst/>
          </a:prstGeom>
          <a:noFill/>
          <a:ln/>
        </p:spPr>
        <p:txBody>
          <a:bodyPr wrap="square" lIns="0" tIns="0" rIns="0" bIns="0" rtlCol="0" anchor="ctr"/>
          <a:lstStyle/>
          <a:p>
            <a:pPr marL="0" indent="0">
              <a:lnSpc>
                <a:spcPct val="120000"/>
              </a:lnSpc>
              <a:buNone/>
            </a:pPr>
            <a:r>
              <a:rPr lang="en-US" sz="1600" dirty="0">
                <a:solidFill>
                  <a:srgbClr val="434344"/>
                </a:solidFill>
                <a:latin typeface="Calibri" pitchFamily="34" charset="0"/>
                <a:ea typeface="Calibri" pitchFamily="34" charset="-122"/>
                <a:cs typeface="Calibri" pitchFamily="34" charset="-120"/>
              </a:rPr>
              <a:t>Wellbeing and flexibility benefits signal that the organization practices the values it asks staff to deliver on.</a:t>
            </a:r>
            <a:endParaRPr lang="en-US" sz="1600" dirty="0">
              <a:solidFill>
                <a:srgbClr val="434344"/>
              </a:solidFill>
            </a:endParaRPr>
          </a:p>
        </p:txBody>
      </p:sp>
      <p:sp>
        <p:nvSpPr>
          <p:cNvPr id="13" name="Shape 6">
            <a:extLst>
              <a:ext uri="{FF2B5EF4-FFF2-40B4-BE49-F238E27FC236}">
                <a16:creationId xmlns:a16="http://schemas.microsoft.com/office/drawing/2014/main" id="{DD2911EC-81A2-4C8E-28BC-5D9EF5397E30}"/>
              </a:ext>
            </a:extLst>
          </p:cNvPr>
          <p:cNvSpPr/>
          <p:nvPr/>
        </p:nvSpPr>
        <p:spPr>
          <a:xfrm>
            <a:off x="1140594" y="3998493"/>
            <a:ext cx="91440" cy="91440"/>
          </a:xfrm>
          <a:prstGeom prst="ellipse">
            <a:avLst/>
          </a:prstGeom>
          <a:solidFill>
            <a:srgbClr val="22522C"/>
          </a:solidFill>
          <a:ln/>
        </p:spPr>
        <p:txBody>
          <a:bodyPr/>
          <a:lstStyle/>
          <a:p>
            <a:endParaRPr lang="en-US"/>
          </a:p>
        </p:txBody>
      </p:sp>
      <p:sp>
        <p:nvSpPr>
          <p:cNvPr id="15" name="Text 7">
            <a:extLst>
              <a:ext uri="{FF2B5EF4-FFF2-40B4-BE49-F238E27FC236}">
                <a16:creationId xmlns:a16="http://schemas.microsoft.com/office/drawing/2014/main" id="{1F74C7AF-646B-56C1-1C4F-359259C77F23}"/>
              </a:ext>
            </a:extLst>
          </p:cNvPr>
          <p:cNvSpPr/>
          <p:nvPr/>
        </p:nvSpPr>
        <p:spPr>
          <a:xfrm>
            <a:off x="1414914" y="3655593"/>
            <a:ext cx="4909073" cy="777240"/>
          </a:xfrm>
          <a:prstGeom prst="rect">
            <a:avLst/>
          </a:prstGeom>
          <a:noFill/>
          <a:ln/>
        </p:spPr>
        <p:txBody>
          <a:bodyPr wrap="square" lIns="0" tIns="0" rIns="0" bIns="0" rtlCol="0" anchor="ctr"/>
          <a:lstStyle/>
          <a:p>
            <a:pPr marL="0" indent="0">
              <a:lnSpc>
                <a:spcPct val="120000"/>
              </a:lnSpc>
              <a:buNone/>
            </a:pPr>
            <a:r>
              <a:rPr lang="en-US" sz="1600" dirty="0">
                <a:solidFill>
                  <a:srgbClr val="434344"/>
                </a:solidFill>
                <a:latin typeface="Calibri" pitchFamily="34" charset="0"/>
                <a:ea typeface="Calibri" pitchFamily="34" charset="-122"/>
                <a:cs typeface="Calibri" pitchFamily="34" charset="-120"/>
              </a:rPr>
              <a:t>Recognition programmes reinforce a sense of shared purpose, not just individual performance.</a:t>
            </a:r>
            <a:endParaRPr lang="en-US" sz="1600" dirty="0">
              <a:solidFill>
                <a:srgbClr val="434344"/>
              </a:solidFill>
            </a:endParaRPr>
          </a:p>
        </p:txBody>
      </p:sp>
      <p:sp>
        <p:nvSpPr>
          <p:cNvPr id="17" name="Shape 8">
            <a:extLst>
              <a:ext uri="{FF2B5EF4-FFF2-40B4-BE49-F238E27FC236}">
                <a16:creationId xmlns:a16="http://schemas.microsoft.com/office/drawing/2014/main" id="{8F9246FA-6937-6593-4694-B97F573F0718}"/>
              </a:ext>
            </a:extLst>
          </p:cNvPr>
          <p:cNvSpPr/>
          <p:nvPr/>
        </p:nvSpPr>
        <p:spPr>
          <a:xfrm>
            <a:off x="1140594" y="4958613"/>
            <a:ext cx="91440" cy="91440"/>
          </a:xfrm>
          <a:prstGeom prst="ellipse">
            <a:avLst/>
          </a:prstGeom>
          <a:solidFill>
            <a:srgbClr val="22522C"/>
          </a:solidFill>
          <a:ln/>
        </p:spPr>
        <p:txBody>
          <a:bodyPr/>
          <a:lstStyle/>
          <a:p>
            <a:endParaRPr lang="en-US"/>
          </a:p>
        </p:txBody>
      </p:sp>
      <p:sp>
        <p:nvSpPr>
          <p:cNvPr id="19" name="Text 9">
            <a:extLst>
              <a:ext uri="{FF2B5EF4-FFF2-40B4-BE49-F238E27FC236}">
                <a16:creationId xmlns:a16="http://schemas.microsoft.com/office/drawing/2014/main" id="{DFF43B2F-24B8-01CD-BCDC-FAAB1206E7BE}"/>
              </a:ext>
            </a:extLst>
          </p:cNvPr>
          <p:cNvSpPr/>
          <p:nvPr/>
        </p:nvSpPr>
        <p:spPr>
          <a:xfrm>
            <a:off x="1414914" y="4686219"/>
            <a:ext cx="4909073" cy="777240"/>
          </a:xfrm>
          <a:prstGeom prst="rect">
            <a:avLst/>
          </a:prstGeom>
          <a:noFill/>
          <a:ln/>
        </p:spPr>
        <p:txBody>
          <a:bodyPr wrap="square" lIns="0" tIns="0" rIns="0" bIns="0" rtlCol="0" anchor="ctr"/>
          <a:lstStyle/>
          <a:p>
            <a:pPr marL="0" indent="0">
              <a:lnSpc>
                <a:spcPct val="120000"/>
              </a:lnSpc>
              <a:buNone/>
            </a:pPr>
            <a:r>
              <a:rPr lang="en-US" sz="1600" dirty="0">
                <a:solidFill>
                  <a:srgbClr val="434344"/>
                </a:solidFill>
                <a:latin typeface="Calibri" pitchFamily="34" charset="0"/>
                <a:ea typeface="Calibri" pitchFamily="34" charset="-122"/>
                <a:cs typeface="Calibri" pitchFamily="34" charset="-120"/>
              </a:rPr>
              <a:t>Development opportunities show a long-term investment in people, strengthening loyalty beyond pay.</a:t>
            </a:r>
            <a:endParaRPr lang="en-US" sz="1600" dirty="0">
              <a:solidFill>
                <a:srgbClr val="434344"/>
              </a:solidFill>
            </a:endParaRPr>
          </a:p>
        </p:txBody>
      </p:sp>
      <p:sp>
        <p:nvSpPr>
          <p:cNvPr id="21" name="Shape 0">
            <a:extLst>
              <a:ext uri="{FF2B5EF4-FFF2-40B4-BE49-F238E27FC236}">
                <a16:creationId xmlns:a16="http://schemas.microsoft.com/office/drawing/2014/main" id="{F3E2D49A-224C-CC14-E5CD-E86E95953DAF}"/>
              </a:ext>
            </a:extLst>
          </p:cNvPr>
          <p:cNvSpPr/>
          <p:nvPr/>
        </p:nvSpPr>
        <p:spPr>
          <a:xfrm>
            <a:off x="7010201" y="2261058"/>
            <a:ext cx="5181799" cy="3474870"/>
          </a:xfrm>
          <a:prstGeom prst="rect">
            <a:avLst/>
          </a:prstGeom>
          <a:blipFill>
            <a:blip r:embed="rId2"/>
            <a:srcRect/>
            <a:stretch>
              <a:fillRect t="318" b="268"/>
            </a:stretch>
          </a:blipFill>
          <a:ln/>
        </p:spPr>
        <p:txBody>
          <a:bodyPr/>
          <a:lstStyle/>
          <a:p>
            <a:endParaRPr lang="en-US"/>
          </a:p>
        </p:txBody>
      </p:sp>
    </p:spTree>
    <p:extLst>
      <p:ext uri="{BB962C8B-B14F-4D97-AF65-F5344CB8AC3E}">
        <p14:creationId xmlns:p14="http://schemas.microsoft.com/office/powerpoint/2010/main" val="15083030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2F196-16F6-A0D1-3DB1-0D7D88EB3F7E}"/>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96D6362-EB0E-B1CE-21EC-5839564D69CB}"/>
              </a:ext>
            </a:extLst>
          </p:cNvPr>
          <p:cNvSpPr>
            <a:spLocks noGrp="1"/>
          </p:cNvSpPr>
          <p:nvPr>
            <p:ph type="sldNum" sz="quarter" idx="12"/>
          </p:nvPr>
        </p:nvSpPr>
        <p:spPr/>
        <p:txBody>
          <a:bodyPr/>
          <a:lstStyle/>
          <a:p>
            <a:fld id="{90123BB8-591A-1D4B-BDC4-B05C5107BB91}" type="slidenum">
              <a:rPr lang="en-US" smtClean="0"/>
              <a:pPr/>
              <a:t>15</a:t>
            </a:fld>
            <a:endParaRPr lang="en-US" dirty="0"/>
          </a:p>
        </p:txBody>
      </p:sp>
      <p:sp>
        <p:nvSpPr>
          <p:cNvPr id="5" name="Text 0">
            <a:extLst>
              <a:ext uri="{FF2B5EF4-FFF2-40B4-BE49-F238E27FC236}">
                <a16:creationId xmlns:a16="http://schemas.microsoft.com/office/drawing/2014/main" id="{1DD6DA76-5334-D527-68A3-81EBDBFAF29D}"/>
              </a:ext>
            </a:extLst>
          </p:cNvPr>
          <p:cNvSpPr/>
          <p:nvPr/>
        </p:nvSpPr>
        <p:spPr>
          <a:xfrm>
            <a:off x="7863840" y="274320"/>
            <a:ext cx="4114800" cy="6309360"/>
          </a:xfrm>
          <a:prstGeom prst="rect">
            <a:avLst/>
          </a:prstGeom>
          <a:noFill/>
          <a:ln/>
        </p:spPr>
        <p:txBody>
          <a:bodyPr wrap="square" lIns="0" tIns="0" rIns="0" bIns="0" rtlCol="0" anchor="ctr"/>
          <a:lstStyle/>
          <a:p>
            <a:pPr marL="0" indent="0" algn="r">
              <a:buNone/>
            </a:pPr>
            <a:r>
              <a:rPr lang="en-US" sz="34000" b="1" dirty="0">
                <a:solidFill>
                  <a:srgbClr val="62983E">
                    <a:alpha val="51000"/>
                  </a:srgbClr>
                </a:solidFill>
                <a:latin typeface="Cambria" pitchFamily="34" charset="0"/>
                <a:ea typeface="Cambria" pitchFamily="34" charset="-122"/>
              </a:rPr>
              <a:t>3</a:t>
            </a:r>
            <a:endParaRPr lang="en-US" sz="34000" dirty="0">
              <a:solidFill>
                <a:srgbClr val="62983E">
                  <a:alpha val="51000"/>
                </a:srgbClr>
              </a:solidFill>
            </a:endParaRPr>
          </a:p>
        </p:txBody>
      </p:sp>
      <p:sp>
        <p:nvSpPr>
          <p:cNvPr id="7" name="Shape 1">
            <a:extLst>
              <a:ext uri="{FF2B5EF4-FFF2-40B4-BE49-F238E27FC236}">
                <a16:creationId xmlns:a16="http://schemas.microsoft.com/office/drawing/2014/main" id="{357505EC-294B-A320-06DF-C61EECAF3336}"/>
              </a:ext>
            </a:extLst>
          </p:cNvPr>
          <p:cNvSpPr/>
          <p:nvPr/>
        </p:nvSpPr>
        <p:spPr>
          <a:xfrm>
            <a:off x="822960" y="2331720"/>
            <a:ext cx="82296" cy="1371600"/>
          </a:xfrm>
          <a:prstGeom prst="rect">
            <a:avLst/>
          </a:prstGeom>
          <a:solidFill>
            <a:srgbClr val="62983E"/>
          </a:solidFill>
          <a:ln/>
        </p:spPr>
        <p:txBody>
          <a:bodyPr/>
          <a:lstStyle/>
          <a:p>
            <a:endParaRPr lang="en-US">
              <a:solidFill>
                <a:srgbClr val="62983E"/>
              </a:solidFill>
            </a:endParaRPr>
          </a:p>
        </p:txBody>
      </p:sp>
      <p:sp>
        <p:nvSpPr>
          <p:cNvPr id="9" name="Text 2">
            <a:extLst>
              <a:ext uri="{FF2B5EF4-FFF2-40B4-BE49-F238E27FC236}">
                <a16:creationId xmlns:a16="http://schemas.microsoft.com/office/drawing/2014/main" id="{3F64F003-381C-432A-44C9-0FA6A8BF85EA}"/>
              </a:ext>
            </a:extLst>
          </p:cNvPr>
          <p:cNvSpPr/>
          <p:nvPr/>
        </p:nvSpPr>
        <p:spPr>
          <a:xfrm>
            <a:off x="1051560" y="2331720"/>
            <a:ext cx="5486400" cy="411480"/>
          </a:xfrm>
          <a:prstGeom prst="rect">
            <a:avLst/>
          </a:prstGeom>
          <a:noFill/>
          <a:ln/>
        </p:spPr>
        <p:txBody>
          <a:bodyPr wrap="square" lIns="0" tIns="0" rIns="0" bIns="0" rtlCol="0" anchor="ctr"/>
          <a:lstStyle/>
          <a:p>
            <a:pPr marL="0" indent="0">
              <a:buNone/>
            </a:pPr>
            <a:r>
              <a:rPr lang="en-US" sz="1600" b="1" kern="0" spc="300" dirty="0">
                <a:solidFill>
                  <a:srgbClr val="62983E"/>
                </a:solidFill>
                <a:latin typeface="Open Sans" panose="020B0606030504020204" pitchFamily="34" charset="0"/>
                <a:ea typeface="Open Sans" panose="020B0606030504020204" pitchFamily="34" charset="0"/>
                <a:cs typeface="Open Sans" panose="020B0606030504020204" pitchFamily="34" charset="0"/>
              </a:rPr>
              <a:t>SESSION 3</a:t>
            </a:r>
            <a:endParaRPr lang="en-US" sz="1600" dirty="0">
              <a:solidFill>
                <a:srgbClr val="62983E"/>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1" name="Text 3">
            <a:extLst>
              <a:ext uri="{FF2B5EF4-FFF2-40B4-BE49-F238E27FC236}">
                <a16:creationId xmlns:a16="http://schemas.microsoft.com/office/drawing/2014/main" id="{22378180-3BD1-6B4A-F109-7A3AC37482E1}"/>
              </a:ext>
            </a:extLst>
          </p:cNvPr>
          <p:cNvSpPr/>
          <p:nvPr/>
        </p:nvSpPr>
        <p:spPr>
          <a:xfrm>
            <a:off x="1005840" y="2743200"/>
            <a:ext cx="6949440" cy="1554480"/>
          </a:xfrm>
          <a:prstGeom prst="rect">
            <a:avLst/>
          </a:prstGeom>
          <a:noFill/>
          <a:ln/>
        </p:spPr>
        <p:txBody>
          <a:bodyPr wrap="square" lIns="0" tIns="0" rIns="0" bIns="0" rtlCol="0" anchor="t"/>
          <a:lstStyle/>
          <a:p>
            <a:pPr marL="0" indent="0">
              <a:lnSpc>
                <a:spcPct val="108000"/>
              </a:lnSpc>
              <a:buNone/>
            </a:pPr>
            <a:r>
              <a:rPr lang="en-US" sz="3400" dirty="0">
                <a:solidFill>
                  <a:srgbClr val="FFFFFF"/>
                </a:solidFill>
                <a:latin typeface="Poppins" panose="00000500000000000000" pitchFamily="2" charset="0"/>
                <a:ea typeface="Cambria" pitchFamily="34" charset="-122"/>
                <a:cs typeface="Poppins" panose="00000500000000000000" pitchFamily="2" charset="0"/>
              </a:rPr>
              <a:t>Using Market Data to Strengthen Your EVP</a:t>
            </a:r>
          </a:p>
        </p:txBody>
      </p:sp>
      <p:sp>
        <p:nvSpPr>
          <p:cNvPr id="13" name="Shape 4">
            <a:extLst>
              <a:ext uri="{FF2B5EF4-FFF2-40B4-BE49-F238E27FC236}">
                <a16:creationId xmlns:a16="http://schemas.microsoft.com/office/drawing/2014/main" id="{EEFC984C-9534-7090-2BF2-D543337B7817}"/>
              </a:ext>
            </a:extLst>
          </p:cNvPr>
          <p:cNvSpPr/>
          <p:nvPr/>
        </p:nvSpPr>
        <p:spPr>
          <a:xfrm>
            <a:off x="1051560" y="4370832"/>
            <a:ext cx="82296" cy="82296"/>
          </a:xfrm>
          <a:prstGeom prst="ellipse">
            <a:avLst/>
          </a:prstGeom>
          <a:solidFill>
            <a:srgbClr val="62983E"/>
          </a:solidFill>
          <a:ln/>
        </p:spPr>
        <p:txBody>
          <a:bodyPr/>
          <a:lstStyle/>
          <a:p>
            <a:endParaRPr lang="en-US"/>
          </a:p>
        </p:txBody>
      </p:sp>
      <p:sp>
        <p:nvSpPr>
          <p:cNvPr id="15" name="Text 5">
            <a:extLst>
              <a:ext uri="{FF2B5EF4-FFF2-40B4-BE49-F238E27FC236}">
                <a16:creationId xmlns:a16="http://schemas.microsoft.com/office/drawing/2014/main" id="{2D425FF4-627B-E69C-14AE-30AFE82E05D7}"/>
              </a:ext>
            </a:extLst>
          </p:cNvPr>
          <p:cNvSpPr/>
          <p:nvPr/>
        </p:nvSpPr>
        <p:spPr>
          <a:xfrm>
            <a:off x="1280160" y="4224528"/>
            <a:ext cx="6035040" cy="365760"/>
          </a:xfrm>
          <a:prstGeom prst="rect">
            <a:avLst/>
          </a:prstGeom>
          <a:noFill/>
          <a:ln/>
        </p:spPr>
        <p:txBody>
          <a:bodyPr wrap="square" lIns="0" tIns="0" rIns="0" bIns="0" rtlCol="0" anchor="ctr"/>
          <a:lstStyle/>
          <a:p>
            <a:pPr marL="0" indent="0">
              <a:buNone/>
            </a:pPr>
            <a:r>
              <a:rPr lang="en-US" sz="1450" dirty="0">
                <a:solidFill>
                  <a:srgbClr val="D7E3E7"/>
                </a:solidFill>
                <a:latin typeface="Calibri" pitchFamily="34" charset="0"/>
                <a:ea typeface="Calibri" pitchFamily="34" charset="-122"/>
                <a:cs typeface="Calibri" pitchFamily="34" charset="-120"/>
              </a:rPr>
              <a:t>Looking beyond salary benchmarks</a:t>
            </a:r>
          </a:p>
        </p:txBody>
      </p:sp>
      <p:sp>
        <p:nvSpPr>
          <p:cNvPr id="17" name="Shape 6">
            <a:extLst>
              <a:ext uri="{FF2B5EF4-FFF2-40B4-BE49-F238E27FC236}">
                <a16:creationId xmlns:a16="http://schemas.microsoft.com/office/drawing/2014/main" id="{FF0964D1-CFF7-B4AF-33A4-6304DC8C9016}"/>
              </a:ext>
            </a:extLst>
          </p:cNvPr>
          <p:cNvSpPr/>
          <p:nvPr/>
        </p:nvSpPr>
        <p:spPr>
          <a:xfrm>
            <a:off x="1051560" y="4791456"/>
            <a:ext cx="82296" cy="82296"/>
          </a:xfrm>
          <a:prstGeom prst="ellipse">
            <a:avLst/>
          </a:prstGeom>
          <a:solidFill>
            <a:srgbClr val="62983E"/>
          </a:solidFill>
          <a:ln/>
        </p:spPr>
        <p:txBody>
          <a:bodyPr/>
          <a:lstStyle/>
          <a:p>
            <a:endParaRPr lang="en-US"/>
          </a:p>
        </p:txBody>
      </p:sp>
      <p:sp>
        <p:nvSpPr>
          <p:cNvPr id="19" name="Text 7">
            <a:extLst>
              <a:ext uri="{FF2B5EF4-FFF2-40B4-BE49-F238E27FC236}">
                <a16:creationId xmlns:a16="http://schemas.microsoft.com/office/drawing/2014/main" id="{51C417C3-6653-D662-DCA4-9676970A8E44}"/>
              </a:ext>
            </a:extLst>
          </p:cNvPr>
          <p:cNvSpPr/>
          <p:nvPr/>
        </p:nvSpPr>
        <p:spPr>
          <a:xfrm>
            <a:off x="1280160" y="4645152"/>
            <a:ext cx="6035040" cy="365760"/>
          </a:xfrm>
          <a:prstGeom prst="rect">
            <a:avLst/>
          </a:prstGeom>
          <a:noFill/>
          <a:ln/>
        </p:spPr>
        <p:txBody>
          <a:bodyPr wrap="square" lIns="0" tIns="0" rIns="0" bIns="0" rtlCol="0" anchor="ctr"/>
          <a:lstStyle/>
          <a:p>
            <a:pPr marL="0" indent="0">
              <a:buNone/>
            </a:pPr>
            <a:r>
              <a:rPr lang="en-US" sz="1450" dirty="0">
                <a:solidFill>
                  <a:srgbClr val="D7E3E7"/>
                </a:solidFill>
                <a:latin typeface="Calibri" pitchFamily="34" charset="0"/>
                <a:ea typeface="Calibri" pitchFamily="34" charset="-122"/>
                <a:cs typeface="Calibri" pitchFamily="34" charset="-120"/>
              </a:rPr>
              <a:t>Leveraging benefits data to identify competitive gaps</a:t>
            </a:r>
          </a:p>
        </p:txBody>
      </p:sp>
      <p:sp>
        <p:nvSpPr>
          <p:cNvPr id="21" name="Shape 8">
            <a:extLst>
              <a:ext uri="{FF2B5EF4-FFF2-40B4-BE49-F238E27FC236}">
                <a16:creationId xmlns:a16="http://schemas.microsoft.com/office/drawing/2014/main" id="{EEA20BC7-525B-DD1A-ACB6-08D801693E1E}"/>
              </a:ext>
            </a:extLst>
          </p:cNvPr>
          <p:cNvSpPr/>
          <p:nvPr/>
        </p:nvSpPr>
        <p:spPr>
          <a:xfrm>
            <a:off x="1051560" y="5212080"/>
            <a:ext cx="82296" cy="82296"/>
          </a:xfrm>
          <a:prstGeom prst="ellipse">
            <a:avLst/>
          </a:prstGeom>
          <a:solidFill>
            <a:srgbClr val="62983E"/>
          </a:solidFill>
          <a:ln/>
        </p:spPr>
        <p:txBody>
          <a:bodyPr/>
          <a:lstStyle/>
          <a:p>
            <a:endParaRPr lang="en-US"/>
          </a:p>
        </p:txBody>
      </p:sp>
      <p:sp>
        <p:nvSpPr>
          <p:cNvPr id="23" name="Text 9">
            <a:extLst>
              <a:ext uri="{FF2B5EF4-FFF2-40B4-BE49-F238E27FC236}">
                <a16:creationId xmlns:a16="http://schemas.microsoft.com/office/drawing/2014/main" id="{96410435-1AD0-25B8-08BE-5FBC3BC0A5BE}"/>
              </a:ext>
            </a:extLst>
          </p:cNvPr>
          <p:cNvSpPr/>
          <p:nvPr/>
        </p:nvSpPr>
        <p:spPr>
          <a:xfrm>
            <a:off x="1280160" y="5065776"/>
            <a:ext cx="6035040" cy="365760"/>
          </a:xfrm>
          <a:prstGeom prst="rect">
            <a:avLst/>
          </a:prstGeom>
          <a:noFill/>
          <a:ln/>
        </p:spPr>
        <p:txBody>
          <a:bodyPr wrap="square" lIns="0" tIns="0" rIns="0" bIns="0" rtlCol="0" anchor="ctr"/>
          <a:lstStyle/>
          <a:p>
            <a:pPr marL="0" indent="0">
              <a:buNone/>
            </a:pPr>
            <a:r>
              <a:rPr lang="en-US" sz="1450" dirty="0">
                <a:solidFill>
                  <a:srgbClr val="D7E3E7"/>
                </a:solidFill>
                <a:latin typeface="Calibri" pitchFamily="34" charset="0"/>
                <a:ea typeface="Calibri" pitchFamily="34" charset="-122"/>
                <a:cs typeface="Calibri" pitchFamily="34" charset="-120"/>
              </a:rPr>
              <a:t>Positioning your organization within the UK NGO talent market</a:t>
            </a:r>
          </a:p>
        </p:txBody>
      </p:sp>
      <p:sp>
        <p:nvSpPr>
          <p:cNvPr id="25" name="Shape 10">
            <a:extLst>
              <a:ext uri="{FF2B5EF4-FFF2-40B4-BE49-F238E27FC236}">
                <a16:creationId xmlns:a16="http://schemas.microsoft.com/office/drawing/2014/main" id="{9B8DDCA2-1F01-9F95-422F-AD558F26B713}"/>
              </a:ext>
            </a:extLst>
          </p:cNvPr>
          <p:cNvSpPr/>
          <p:nvPr/>
        </p:nvSpPr>
        <p:spPr>
          <a:xfrm>
            <a:off x="1051560" y="5632704"/>
            <a:ext cx="82296" cy="82296"/>
          </a:xfrm>
          <a:prstGeom prst="ellipse">
            <a:avLst/>
          </a:prstGeom>
          <a:solidFill>
            <a:srgbClr val="62983E"/>
          </a:solidFill>
          <a:ln/>
        </p:spPr>
        <p:txBody>
          <a:bodyPr/>
          <a:lstStyle/>
          <a:p>
            <a:endParaRPr lang="en-US"/>
          </a:p>
        </p:txBody>
      </p:sp>
      <p:sp>
        <p:nvSpPr>
          <p:cNvPr id="27" name="Text 11">
            <a:extLst>
              <a:ext uri="{FF2B5EF4-FFF2-40B4-BE49-F238E27FC236}">
                <a16:creationId xmlns:a16="http://schemas.microsoft.com/office/drawing/2014/main" id="{7C603E61-BC13-409B-934F-0B1DB5033FCB}"/>
              </a:ext>
            </a:extLst>
          </p:cNvPr>
          <p:cNvSpPr/>
          <p:nvPr/>
        </p:nvSpPr>
        <p:spPr>
          <a:xfrm>
            <a:off x="1280160" y="5486400"/>
            <a:ext cx="6035040" cy="365760"/>
          </a:xfrm>
          <a:prstGeom prst="rect">
            <a:avLst/>
          </a:prstGeom>
          <a:noFill/>
          <a:ln/>
        </p:spPr>
        <p:txBody>
          <a:bodyPr wrap="square" lIns="0" tIns="0" rIns="0" bIns="0" rtlCol="0" anchor="ctr"/>
          <a:lstStyle/>
          <a:p>
            <a:pPr marL="0" indent="0">
              <a:buNone/>
            </a:pPr>
            <a:r>
              <a:rPr lang="en-US" sz="1450" dirty="0">
                <a:solidFill>
                  <a:srgbClr val="D7E3E7"/>
                </a:solidFill>
                <a:latin typeface="Calibri" pitchFamily="34" charset="0"/>
                <a:ea typeface="Calibri" pitchFamily="34" charset="-122"/>
                <a:cs typeface="Calibri" pitchFamily="34" charset="-120"/>
              </a:rPr>
              <a:t>Building a balanced reward strategy when budgets are limited</a:t>
            </a:r>
          </a:p>
        </p:txBody>
      </p:sp>
      <p:pic>
        <p:nvPicPr>
          <p:cNvPr id="4" name="Picture 3">
            <a:extLst>
              <a:ext uri="{FF2B5EF4-FFF2-40B4-BE49-F238E27FC236}">
                <a16:creationId xmlns:a16="http://schemas.microsoft.com/office/drawing/2014/main" id="{0DA8CAA7-C333-875D-8919-CDCB39766382}"/>
              </a:ext>
            </a:extLst>
          </p:cNvPr>
          <p:cNvPicPr>
            <a:picLocks noChangeAspect="1"/>
          </p:cNvPicPr>
          <p:nvPr/>
        </p:nvPicPr>
        <p:blipFill>
          <a:blip r:embed="rId2"/>
          <a:srcRect/>
          <a:stretch>
            <a:fillRect/>
          </a:stretch>
        </p:blipFill>
        <p:spPr>
          <a:xfrm>
            <a:off x="8548661" y="6202879"/>
            <a:ext cx="1499976" cy="579991"/>
          </a:xfrm>
          <a:prstGeom prst="rect">
            <a:avLst/>
          </a:prstGeom>
        </p:spPr>
      </p:pic>
    </p:spTree>
    <p:extLst>
      <p:ext uri="{BB962C8B-B14F-4D97-AF65-F5344CB8AC3E}">
        <p14:creationId xmlns:p14="http://schemas.microsoft.com/office/powerpoint/2010/main" val="9796123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924FF-F79D-E5C6-2CA1-2D7A02227C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5ACEA3-E7D8-D6D6-CA5F-17B9D2AC8EDE}"/>
              </a:ext>
            </a:extLst>
          </p:cNvPr>
          <p:cNvSpPr>
            <a:spLocks noGrp="1"/>
          </p:cNvSpPr>
          <p:nvPr>
            <p:ph type="title"/>
          </p:nvPr>
        </p:nvSpPr>
        <p:spPr/>
        <p:txBody>
          <a:bodyPr>
            <a:normAutofit/>
          </a:bodyPr>
          <a:lstStyle/>
          <a:p>
            <a:r>
              <a:rPr lang="en-US" sz="3600" dirty="0"/>
              <a:t>Looking beyond salary benchmarks</a:t>
            </a:r>
          </a:p>
        </p:txBody>
      </p:sp>
      <p:sp>
        <p:nvSpPr>
          <p:cNvPr id="5" name="Slide Number Placeholder 4">
            <a:extLst>
              <a:ext uri="{FF2B5EF4-FFF2-40B4-BE49-F238E27FC236}">
                <a16:creationId xmlns:a16="http://schemas.microsoft.com/office/drawing/2014/main" id="{8AB0D912-74F0-DC85-C565-C6D174FBA688}"/>
              </a:ext>
            </a:extLst>
          </p:cNvPr>
          <p:cNvSpPr>
            <a:spLocks noGrp="1"/>
          </p:cNvSpPr>
          <p:nvPr>
            <p:ph type="sldNum" sz="quarter" idx="12"/>
          </p:nvPr>
        </p:nvSpPr>
        <p:spPr/>
        <p:txBody>
          <a:bodyPr/>
          <a:lstStyle/>
          <a:p>
            <a:fld id="{90123BB8-591A-1D4B-BDC4-B05C5107BB91}" type="slidenum">
              <a:rPr lang="en-US" smtClean="0"/>
              <a:pPr/>
              <a:t>16</a:t>
            </a:fld>
            <a:endParaRPr lang="en-US" dirty="0"/>
          </a:p>
        </p:txBody>
      </p:sp>
      <p:sp>
        <p:nvSpPr>
          <p:cNvPr id="47" name="Shape 1">
            <a:extLst>
              <a:ext uri="{FF2B5EF4-FFF2-40B4-BE49-F238E27FC236}">
                <a16:creationId xmlns:a16="http://schemas.microsoft.com/office/drawing/2014/main" id="{7ADA0A72-7370-EB29-AABD-3D7FE14D2754}"/>
              </a:ext>
            </a:extLst>
          </p:cNvPr>
          <p:cNvSpPr/>
          <p:nvPr/>
        </p:nvSpPr>
        <p:spPr>
          <a:xfrm>
            <a:off x="858832" y="2330768"/>
            <a:ext cx="5212080" cy="3789295"/>
          </a:xfrm>
          <a:prstGeom prst="rect">
            <a:avLst/>
          </a:prstGeom>
          <a:solidFill>
            <a:srgbClr val="22522C"/>
          </a:solidFill>
          <a:ln/>
        </p:spPr>
        <p:txBody>
          <a:bodyPr/>
          <a:lstStyle/>
          <a:p>
            <a:endParaRPr lang="en-US"/>
          </a:p>
        </p:txBody>
      </p:sp>
      <p:sp>
        <p:nvSpPr>
          <p:cNvPr id="65" name="Shape 10">
            <a:extLst>
              <a:ext uri="{FF2B5EF4-FFF2-40B4-BE49-F238E27FC236}">
                <a16:creationId xmlns:a16="http://schemas.microsoft.com/office/drawing/2014/main" id="{CC94D8B6-9458-8238-BDB7-C5A5827AA0D0}"/>
              </a:ext>
            </a:extLst>
          </p:cNvPr>
          <p:cNvSpPr/>
          <p:nvPr/>
        </p:nvSpPr>
        <p:spPr>
          <a:xfrm>
            <a:off x="6141720" y="2330768"/>
            <a:ext cx="5212080" cy="3789295"/>
          </a:xfrm>
          <a:prstGeom prst="rect">
            <a:avLst/>
          </a:prstGeom>
          <a:solidFill>
            <a:srgbClr val="DDE1D8"/>
          </a:solidFill>
          <a:ln/>
        </p:spPr>
        <p:txBody>
          <a:bodyPr/>
          <a:lstStyle/>
          <a:p>
            <a:endParaRPr lang="en-US"/>
          </a:p>
        </p:txBody>
      </p:sp>
      <p:sp>
        <p:nvSpPr>
          <p:cNvPr id="4" name="Text 1">
            <a:extLst>
              <a:ext uri="{FF2B5EF4-FFF2-40B4-BE49-F238E27FC236}">
                <a16:creationId xmlns:a16="http://schemas.microsoft.com/office/drawing/2014/main" id="{0C8E546E-416D-2812-AC27-45B98D3000AC}"/>
              </a:ext>
            </a:extLst>
          </p:cNvPr>
          <p:cNvSpPr/>
          <p:nvPr/>
        </p:nvSpPr>
        <p:spPr>
          <a:xfrm>
            <a:off x="883920" y="1827848"/>
            <a:ext cx="9601200" cy="365760"/>
          </a:xfrm>
          <a:prstGeom prst="rect">
            <a:avLst/>
          </a:prstGeom>
          <a:noFill/>
          <a:ln/>
        </p:spPr>
        <p:txBody>
          <a:bodyPr wrap="square" lIns="0" tIns="0" rIns="0" bIns="0" rtlCol="0" anchor="ctr"/>
          <a:lstStyle/>
          <a:p>
            <a:pPr marL="0" indent="0">
              <a:buNone/>
            </a:pPr>
            <a:r>
              <a:rPr lang="en-US" sz="1600" dirty="0">
                <a:solidFill>
                  <a:srgbClr val="434344"/>
                </a:solidFill>
                <a:latin typeface="Poppins" panose="00000500000000000000" pitchFamily="2" charset="0"/>
                <a:ea typeface="Calibri" pitchFamily="34" charset="-122"/>
                <a:cs typeface="Poppins" panose="00000500000000000000" pitchFamily="2" charset="0"/>
              </a:rPr>
              <a:t>A full picture of the market means benchmarking pay AND benefits</a:t>
            </a:r>
            <a:endParaRPr lang="en-US" sz="1600" dirty="0">
              <a:solidFill>
                <a:srgbClr val="434344"/>
              </a:solidFill>
              <a:latin typeface="Poppins" panose="00000500000000000000" pitchFamily="2" charset="0"/>
              <a:cs typeface="Poppins" panose="00000500000000000000" pitchFamily="2" charset="0"/>
            </a:endParaRPr>
          </a:p>
        </p:txBody>
      </p:sp>
      <p:sp>
        <p:nvSpPr>
          <p:cNvPr id="7" name="Shape 3">
            <a:extLst>
              <a:ext uri="{FF2B5EF4-FFF2-40B4-BE49-F238E27FC236}">
                <a16:creationId xmlns:a16="http://schemas.microsoft.com/office/drawing/2014/main" id="{35D42625-0D3C-8D68-5AD6-02A96219E6B1}"/>
              </a:ext>
            </a:extLst>
          </p:cNvPr>
          <p:cNvSpPr/>
          <p:nvPr/>
        </p:nvSpPr>
        <p:spPr>
          <a:xfrm>
            <a:off x="1079907" y="2652713"/>
            <a:ext cx="594360" cy="594360"/>
          </a:xfrm>
          <a:prstGeom prst="ellipse">
            <a:avLst/>
          </a:prstGeom>
          <a:solidFill>
            <a:srgbClr val="62983E"/>
          </a:solidFill>
          <a:ln/>
        </p:spPr>
        <p:txBody>
          <a:bodyPr/>
          <a:lstStyle/>
          <a:p>
            <a:endParaRPr lang="en-US">
              <a:solidFill>
                <a:srgbClr val="DDE1D8"/>
              </a:solidFill>
            </a:endParaRPr>
          </a:p>
        </p:txBody>
      </p:sp>
      <p:pic>
        <p:nvPicPr>
          <p:cNvPr id="9" name="Image 0" descr="/home/claude/webinar/icons/piechart.png">
            <a:extLst>
              <a:ext uri="{FF2B5EF4-FFF2-40B4-BE49-F238E27FC236}">
                <a16:creationId xmlns:a16="http://schemas.microsoft.com/office/drawing/2014/main" id="{42606D89-D16C-ACC3-BDCB-C6E2CF155C22}"/>
              </a:ext>
            </a:extLst>
          </p:cNvPr>
          <p:cNvPicPr>
            <a:picLocks noChangeAspect="1"/>
          </p:cNvPicPr>
          <p:nvPr/>
        </p:nvPicPr>
        <p:blipFill>
          <a:blip r:embed="rId2"/>
          <a:stretch>
            <a:fillRect/>
          </a:stretch>
        </p:blipFill>
        <p:spPr>
          <a:xfrm>
            <a:off x="1234441" y="2807247"/>
            <a:ext cx="285293" cy="285293"/>
          </a:xfrm>
          <a:prstGeom prst="rect">
            <a:avLst/>
          </a:prstGeom>
        </p:spPr>
      </p:pic>
      <p:sp>
        <p:nvSpPr>
          <p:cNvPr id="11" name="Text 4">
            <a:extLst>
              <a:ext uri="{FF2B5EF4-FFF2-40B4-BE49-F238E27FC236}">
                <a16:creationId xmlns:a16="http://schemas.microsoft.com/office/drawing/2014/main" id="{F2612A60-5FF4-AF7C-49FE-B70675FC4DDF}"/>
              </a:ext>
            </a:extLst>
          </p:cNvPr>
          <p:cNvSpPr/>
          <p:nvPr/>
        </p:nvSpPr>
        <p:spPr>
          <a:xfrm>
            <a:off x="1857147" y="2698433"/>
            <a:ext cx="3931920" cy="502920"/>
          </a:xfrm>
          <a:prstGeom prst="rect">
            <a:avLst/>
          </a:prstGeom>
          <a:noFill/>
          <a:ln/>
        </p:spPr>
        <p:txBody>
          <a:bodyPr wrap="square" lIns="0" tIns="0" rIns="0" bIns="0" rtlCol="0" anchor="ctr"/>
          <a:lstStyle/>
          <a:p>
            <a:pPr marL="0" indent="0">
              <a:buNone/>
            </a:pPr>
            <a:r>
              <a:rPr lang="en-US" sz="1600" b="1" dirty="0">
                <a:solidFill>
                  <a:srgbClr val="DDE1D8"/>
                </a:solidFill>
                <a:latin typeface="Poppins" panose="00000500000000000000" pitchFamily="2" charset="0"/>
                <a:ea typeface="Calibri" pitchFamily="34" charset="-122"/>
                <a:cs typeface="Poppins" panose="00000500000000000000" pitchFamily="2" charset="0"/>
              </a:rPr>
              <a:t>Salary benchmarks alone</a:t>
            </a:r>
            <a:endParaRPr lang="en-US" sz="1600" dirty="0">
              <a:solidFill>
                <a:srgbClr val="DDE1D8"/>
              </a:solidFill>
              <a:latin typeface="Poppins" panose="00000500000000000000" pitchFamily="2" charset="0"/>
              <a:cs typeface="Poppins" panose="00000500000000000000" pitchFamily="2" charset="0"/>
            </a:endParaRPr>
          </a:p>
        </p:txBody>
      </p:sp>
      <p:sp>
        <p:nvSpPr>
          <p:cNvPr id="15" name="Text 6">
            <a:extLst>
              <a:ext uri="{FF2B5EF4-FFF2-40B4-BE49-F238E27FC236}">
                <a16:creationId xmlns:a16="http://schemas.microsoft.com/office/drawing/2014/main" id="{6D14AE01-6445-3583-F4E3-662ACE584F05}"/>
              </a:ext>
            </a:extLst>
          </p:cNvPr>
          <p:cNvSpPr/>
          <p:nvPr/>
        </p:nvSpPr>
        <p:spPr>
          <a:xfrm>
            <a:off x="1822896" y="3565158"/>
            <a:ext cx="3863212" cy="457200"/>
          </a:xfrm>
          <a:prstGeom prst="rect">
            <a:avLst/>
          </a:prstGeom>
          <a:noFill/>
          <a:ln/>
        </p:spPr>
        <p:txBody>
          <a:bodyPr wrap="square" lIns="0" tIns="0" rIns="0" bIns="0" rtlCol="0" anchor="ctr"/>
          <a:lstStyle/>
          <a:p>
            <a:pPr marL="0" indent="0">
              <a:buNone/>
            </a:pPr>
            <a:r>
              <a:rPr lang="en-US" sz="1400" dirty="0">
                <a:solidFill>
                  <a:srgbClr val="DDE1D8"/>
                </a:solidFill>
                <a:latin typeface="Calibri" pitchFamily="34" charset="0"/>
                <a:ea typeface="Calibri" pitchFamily="34" charset="-122"/>
                <a:cs typeface="Calibri" pitchFamily="34" charset="-120"/>
              </a:rPr>
              <a:t>Shows where base pay sits vs. market</a:t>
            </a:r>
            <a:endParaRPr lang="en-US" sz="1400" dirty="0">
              <a:solidFill>
                <a:srgbClr val="DDE1D8"/>
              </a:solidFill>
            </a:endParaRPr>
          </a:p>
        </p:txBody>
      </p:sp>
      <p:sp>
        <p:nvSpPr>
          <p:cNvPr id="19" name="Text 8">
            <a:extLst>
              <a:ext uri="{FF2B5EF4-FFF2-40B4-BE49-F238E27FC236}">
                <a16:creationId xmlns:a16="http://schemas.microsoft.com/office/drawing/2014/main" id="{A0E9F500-B23F-00FE-D02E-FD7BEBF01184}"/>
              </a:ext>
            </a:extLst>
          </p:cNvPr>
          <p:cNvSpPr/>
          <p:nvPr/>
        </p:nvSpPr>
        <p:spPr>
          <a:xfrm>
            <a:off x="1822896" y="4068078"/>
            <a:ext cx="3863212" cy="457200"/>
          </a:xfrm>
          <a:prstGeom prst="rect">
            <a:avLst/>
          </a:prstGeom>
          <a:noFill/>
          <a:ln/>
        </p:spPr>
        <p:txBody>
          <a:bodyPr wrap="square" lIns="0" tIns="0" rIns="0" bIns="0" rtlCol="0" anchor="ctr"/>
          <a:lstStyle/>
          <a:p>
            <a:pPr marL="0" indent="0">
              <a:buNone/>
            </a:pPr>
            <a:r>
              <a:rPr lang="en-US" sz="1400" dirty="0">
                <a:solidFill>
                  <a:srgbClr val="DDE1D8"/>
                </a:solidFill>
                <a:latin typeface="Calibri" pitchFamily="34" charset="0"/>
                <a:ea typeface="Calibri" pitchFamily="34" charset="-122"/>
                <a:cs typeface="Calibri" pitchFamily="34" charset="-120"/>
              </a:rPr>
              <a:t>Says little about the full value of employment</a:t>
            </a:r>
            <a:endParaRPr lang="en-US" sz="1400" dirty="0">
              <a:solidFill>
                <a:srgbClr val="DDE1D8"/>
              </a:solidFill>
            </a:endParaRPr>
          </a:p>
        </p:txBody>
      </p:sp>
      <p:sp>
        <p:nvSpPr>
          <p:cNvPr id="23" name="Text 10">
            <a:extLst>
              <a:ext uri="{FF2B5EF4-FFF2-40B4-BE49-F238E27FC236}">
                <a16:creationId xmlns:a16="http://schemas.microsoft.com/office/drawing/2014/main" id="{E42BC3CE-AEEC-6EC3-8323-D366647D745F}"/>
              </a:ext>
            </a:extLst>
          </p:cNvPr>
          <p:cNvSpPr/>
          <p:nvPr/>
        </p:nvSpPr>
        <p:spPr>
          <a:xfrm>
            <a:off x="1822896" y="4570998"/>
            <a:ext cx="3863212" cy="457200"/>
          </a:xfrm>
          <a:prstGeom prst="rect">
            <a:avLst/>
          </a:prstGeom>
          <a:noFill/>
          <a:ln/>
        </p:spPr>
        <p:txBody>
          <a:bodyPr wrap="square" lIns="0" tIns="0" rIns="0" bIns="0" rtlCol="0" anchor="ctr"/>
          <a:lstStyle/>
          <a:p>
            <a:pPr marL="0" indent="0">
              <a:buNone/>
            </a:pPr>
            <a:r>
              <a:rPr lang="en-US" sz="1400" dirty="0">
                <a:solidFill>
                  <a:srgbClr val="DDE1D8"/>
                </a:solidFill>
                <a:latin typeface="Calibri" pitchFamily="34" charset="0"/>
                <a:ea typeface="Calibri" pitchFamily="34" charset="-122"/>
                <a:cs typeface="Calibri" pitchFamily="34" charset="-120"/>
              </a:rPr>
              <a:t>Increasingly hard to act on when budgets are fixed</a:t>
            </a:r>
            <a:endParaRPr lang="en-US" sz="1400" dirty="0">
              <a:solidFill>
                <a:srgbClr val="DDE1D8"/>
              </a:solidFill>
            </a:endParaRPr>
          </a:p>
        </p:txBody>
      </p:sp>
      <p:sp>
        <p:nvSpPr>
          <p:cNvPr id="25" name="Shape 12">
            <a:extLst>
              <a:ext uri="{FF2B5EF4-FFF2-40B4-BE49-F238E27FC236}">
                <a16:creationId xmlns:a16="http://schemas.microsoft.com/office/drawing/2014/main" id="{81350646-4B75-204F-3CD4-9EC545E26C1E}"/>
              </a:ext>
            </a:extLst>
          </p:cNvPr>
          <p:cNvSpPr/>
          <p:nvPr/>
        </p:nvSpPr>
        <p:spPr>
          <a:xfrm>
            <a:off x="6311493" y="2652713"/>
            <a:ext cx="594360" cy="594360"/>
          </a:xfrm>
          <a:prstGeom prst="ellipse">
            <a:avLst/>
          </a:prstGeom>
          <a:solidFill>
            <a:srgbClr val="22522C"/>
          </a:solidFill>
          <a:ln/>
        </p:spPr>
        <p:txBody>
          <a:bodyPr/>
          <a:lstStyle/>
          <a:p>
            <a:endParaRPr lang="en-US"/>
          </a:p>
        </p:txBody>
      </p:sp>
      <p:pic>
        <p:nvPicPr>
          <p:cNvPr id="43" name="Picture 42">
            <a:extLst>
              <a:ext uri="{FF2B5EF4-FFF2-40B4-BE49-F238E27FC236}">
                <a16:creationId xmlns:a16="http://schemas.microsoft.com/office/drawing/2014/main" id="{E3D659CD-4C5C-7BF9-D8F9-29FC134D2B0D}"/>
              </a:ext>
            </a:extLst>
          </p:cNvPr>
          <p:cNvPicPr>
            <a:picLocks noChangeAspect="1"/>
          </p:cNvPicPr>
          <p:nvPr/>
        </p:nvPicPr>
        <p:blipFill>
          <a:blip r:embed="rId3"/>
          <a:srcRect/>
          <a:stretch>
            <a:fillRect/>
          </a:stretch>
        </p:blipFill>
        <p:spPr>
          <a:xfrm>
            <a:off x="8548661" y="6202879"/>
            <a:ext cx="1499976" cy="579991"/>
          </a:xfrm>
          <a:prstGeom prst="rect">
            <a:avLst/>
          </a:prstGeom>
        </p:spPr>
      </p:pic>
      <p:pic>
        <p:nvPicPr>
          <p:cNvPr id="27" name="Image 1" descr="/home/claude/webinar/icons/search.png">
            <a:extLst>
              <a:ext uri="{FF2B5EF4-FFF2-40B4-BE49-F238E27FC236}">
                <a16:creationId xmlns:a16="http://schemas.microsoft.com/office/drawing/2014/main" id="{A492DD55-89A5-9C31-5EFC-CE2851694D01}"/>
              </a:ext>
            </a:extLst>
          </p:cNvPr>
          <p:cNvPicPr>
            <a:picLocks noChangeAspect="1"/>
          </p:cNvPicPr>
          <p:nvPr/>
        </p:nvPicPr>
        <p:blipFill>
          <a:blip r:embed="rId4"/>
          <a:stretch>
            <a:fillRect/>
          </a:stretch>
        </p:blipFill>
        <p:spPr>
          <a:xfrm>
            <a:off x="6466027" y="2807247"/>
            <a:ext cx="285293" cy="285293"/>
          </a:xfrm>
          <a:prstGeom prst="rect">
            <a:avLst/>
          </a:prstGeom>
        </p:spPr>
      </p:pic>
      <p:sp>
        <p:nvSpPr>
          <p:cNvPr id="29" name="Text 13">
            <a:extLst>
              <a:ext uri="{FF2B5EF4-FFF2-40B4-BE49-F238E27FC236}">
                <a16:creationId xmlns:a16="http://schemas.microsoft.com/office/drawing/2014/main" id="{DA8B7E1C-926C-945D-FB9E-D5927168BF43}"/>
              </a:ext>
            </a:extLst>
          </p:cNvPr>
          <p:cNvSpPr/>
          <p:nvPr/>
        </p:nvSpPr>
        <p:spPr>
          <a:xfrm>
            <a:off x="7088733" y="2698433"/>
            <a:ext cx="4023360" cy="502920"/>
          </a:xfrm>
          <a:prstGeom prst="rect">
            <a:avLst/>
          </a:prstGeom>
          <a:noFill/>
          <a:ln/>
        </p:spPr>
        <p:txBody>
          <a:bodyPr wrap="square" lIns="0" tIns="0" rIns="0" bIns="0" rtlCol="0" anchor="ctr"/>
          <a:lstStyle/>
          <a:p>
            <a:pPr marL="0" indent="0">
              <a:buNone/>
            </a:pPr>
            <a:r>
              <a:rPr lang="en-US" sz="1600" b="1" dirty="0">
                <a:solidFill>
                  <a:srgbClr val="22522C"/>
                </a:solidFill>
                <a:latin typeface="Poppins" panose="00000500000000000000" pitchFamily="2" charset="0"/>
                <a:ea typeface="Calibri" pitchFamily="34" charset="-122"/>
                <a:cs typeface="Poppins" panose="00000500000000000000" pitchFamily="2" charset="0"/>
              </a:rPr>
              <a:t>Full pay + benefits benchmarking</a:t>
            </a:r>
            <a:endParaRPr lang="en-US" sz="1600" dirty="0">
              <a:solidFill>
                <a:srgbClr val="22522C"/>
              </a:solidFill>
              <a:latin typeface="Poppins" panose="00000500000000000000" pitchFamily="2" charset="0"/>
              <a:cs typeface="Poppins" panose="00000500000000000000" pitchFamily="2" charset="0"/>
            </a:endParaRPr>
          </a:p>
        </p:txBody>
      </p:sp>
      <p:sp>
        <p:nvSpPr>
          <p:cNvPr id="33" name="Text 15">
            <a:extLst>
              <a:ext uri="{FF2B5EF4-FFF2-40B4-BE49-F238E27FC236}">
                <a16:creationId xmlns:a16="http://schemas.microsoft.com/office/drawing/2014/main" id="{22D81FC4-1F26-5434-AEE0-90B6685BBAAE}"/>
              </a:ext>
            </a:extLst>
          </p:cNvPr>
          <p:cNvSpPr/>
          <p:nvPr/>
        </p:nvSpPr>
        <p:spPr>
          <a:xfrm>
            <a:off x="7088733" y="3565158"/>
            <a:ext cx="4023360" cy="457200"/>
          </a:xfrm>
          <a:prstGeom prst="rect">
            <a:avLst/>
          </a:prstGeom>
          <a:noFill/>
          <a:ln/>
        </p:spPr>
        <p:txBody>
          <a:bodyPr wrap="square" lIns="0" tIns="0" rIns="0" bIns="0" rtlCol="0" anchor="ctr"/>
          <a:lstStyle/>
          <a:p>
            <a:pPr marL="0" indent="0">
              <a:buNone/>
            </a:pPr>
            <a:r>
              <a:rPr lang="en-US" sz="1400" dirty="0">
                <a:solidFill>
                  <a:srgbClr val="22522C"/>
                </a:solidFill>
                <a:latin typeface="Calibri" pitchFamily="34" charset="0"/>
                <a:ea typeface="Calibri" pitchFamily="34" charset="-122"/>
                <a:cs typeface="Calibri" pitchFamily="34" charset="-120"/>
              </a:rPr>
              <a:t>Reveals gaps in leave, flexibility, wellbeing offerings</a:t>
            </a:r>
            <a:endParaRPr lang="en-US" sz="1400" dirty="0">
              <a:solidFill>
                <a:srgbClr val="22522C"/>
              </a:solidFill>
            </a:endParaRPr>
          </a:p>
        </p:txBody>
      </p:sp>
      <p:sp>
        <p:nvSpPr>
          <p:cNvPr id="37" name="Text 17">
            <a:extLst>
              <a:ext uri="{FF2B5EF4-FFF2-40B4-BE49-F238E27FC236}">
                <a16:creationId xmlns:a16="http://schemas.microsoft.com/office/drawing/2014/main" id="{8008E99C-3E5A-6D7E-E0D7-631B2FBF10FD}"/>
              </a:ext>
            </a:extLst>
          </p:cNvPr>
          <p:cNvSpPr/>
          <p:nvPr/>
        </p:nvSpPr>
        <p:spPr>
          <a:xfrm>
            <a:off x="7088733" y="4068078"/>
            <a:ext cx="4023360" cy="457200"/>
          </a:xfrm>
          <a:prstGeom prst="rect">
            <a:avLst/>
          </a:prstGeom>
          <a:noFill/>
          <a:ln/>
        </p:spPr>
        <p:txBody>
          <a:bodyPr wrap="square" lIns="0" tIns="0" rIns="0" bIns="0" rtlCol="0" anchor="ctr"/>
          <a:lstStyle/>
          <a:p>
            <a:pPr marL="0" indent="0">
              <a:buNone/>
            </a:pPr>
            <a:r>
              <a:rPr lang="en-US" sz="1400" dirty="0">
                <a:solidFill>
                  <a:srgbClr val="22522C"/>
                </a:solidFill>
                <a:latin typeface="Calibri" pitchFamily="34" charset="0"/>
                <a:ea typeface="Calibri" pitchFamily="34" charset="-122"/>
                <a:cs typeface="Calibri" pitchFamily="34" charset="-120"/>
              </a:rPr>
              <a:t>Identifies where small investments close big gaps</a:t>
            </a:r>
            <a:endParaRPr lang="en-US" sz="1400" dirty="0">
              <a:solidFill>
                <a:srgbClr val="22522C"/>
              </a:solidFill>
            </a:endParaRPr>
          </a:p>
        </p:txBody>
      </p:sp>
      <p:sp>
        <p:nvSpPr>
          <p:cNvPr id="41" name="Text 19">
            <a:extLst>
              <a:ext uri="{FF2B5EF4-FFF2-40B4-BE49-F238E27FC236}">
                <a16:creationId xmlns:a16="http://schemas.microsoft.com/office/drawing/2014/main" id="{109ACB27-8DCB-FC8E-E308-C9B13571F9FF}"/>
              </a:ext>
            </a:extLst>
          </p:cNvPr>
          <p:cNvSpPr/>
          <p:nvPr/>
        </p:nvSpPr>
        <p:spPr>
          <a:xfrm>
            <a:off x="7088733" y="4570998"/>
            <a:ext cx="4023360" cy="457200"/>
          </a:xfrm>
          <a:prstGeom prst="rect">
            <a:avLst/>
          </a:prstGeom>
          <a:noFill/>
          <a:ln/>
        </p:spPr>
        <p:txBody>
          <a:bodyPr wrap="square" lIns="0" tIns="0" rIns="0" bIns="0" rtlCol="0" anchor="ctr"/>
          <a:lstStyle/>
          <a:p>
            <a:pPr marL="0" indent="0">
              <a:buNone/>
            </a:pPr>
            <a:r>
              <a:rPr lang="en-US" sz="1400" dirty="0">
                <a:solidFill>
                  <a:srgbClr val="22522C"/>
                </a:solidFill>
                <a:latin typeface="Calibri" pitchFamily="34" charset="0"/>
                <a:ea typeface="Calibri" pitchFamily="34" charset="-122"/>
                <a:cs typeface="Calibri" pitchFamily="34" charset="-120"/>
              </a:rPr>
              <a:t>Supports a defensible, evidence-based reward story</a:t>
            </a:r>
            <a:endParaRPr lang="en-US" sz="1400" dirty="0">
              <a:solidFill>
                <a:srgbClr val="22522C"/>
              </a:solidFill>
            </a:endParaRPr>
          </a:p>
        </p:txBody>
      </p:sp>
      <p:sp>
        <p:nvSpPr>
          <p:cNvPr id="45" name="Shape 4">
            <a:extLst>
              <a:ext uri="{FF2B5EF4-FFF2-40B4-BE49-F238E27FC236}">
                <a16:creationId xmlns:a16="http://schemas.microsoft.com/office/drawing/2014/main" id="{70C1427C-1D29-D436-7226-73ABE7224B98}"/>
              </a:ext>
            </a:extLst>
          </p:cNvPr>
          <p:cNvSpPr/>
          <p:nvPr/>
        </p:nvSpPr>
        <p:spPr>
          <a:xfrm>
            <a:off x="1591170" y="3768652"/>
            <a:ext cx="82296" cy="82296"/>
          </a:xfrm>
          <a:prstGeom prst="ellipse">
            <a:avLst/>
          </a:prstGeom>
          <a:solidFill>
            <a:srgbClr val="62983E"/>
          </a:solidFill>
          <a:ln/>
        </p:spPr>
        <p:txBody>
          <a:bodyPr/>
          <a:lstStyle/>
          <a:p>
            <a:endParaRPr lang="en-US"/>
          </a:p>
        </p:txBody>
      </p:sp>
      <p:sp>
        <p:nvSpPr>
          <p:cNvPr id="48" name="Shape 4">
            <a:extLst>
              <a:ext uri="{FF2B5EF4-FFF2-40B4-BE49-F238E27FC236}">
                <a16:creationId xmlns:a16="http://schemas.microsoft.com/office/drawing/2014/main" id="{76C4BB11-2847-C653-D5FD-2EAC846695B0}"/>
              </a:ext>
            </a:extLst>
          </p:cNvPr>
          <p:cNvSpPr/>
          <p:nvPr/>
        </p:nvSpPr>
        <p:spPr>
          <a:xfrm>
            <a:off x="1591170" y="4255530"/>
            <a:ext cx="82296" cy="82296"/>
          </a:xfrm>
          <a:prstGeom prst="ellipse">
            <a:avLst/>
          </a:prstGeom>
          <a:solidFill>
            <a:srgbClr val="62983E"/>
          </a:solidFill>
          <a:ln/>
        </p:spPr>
        <p:txBody>
          <a:bodyPr/>
          <a:lstStyle/>
          <a:p>
            <a:endParaRPr lang="en-US"/>
          </a:p>
        </p:txBody>
      </p:sp>
      <p:sp>
        <p:nvSpPr>
          <p:cNvPr id="52" name="Shape 4">
            <a:extLst>
              <a:ext uri="{FF2B5EF4-FFF2-40B4-BE49-F238E27FC236}">
                <a16:creationId xmlns:a16="http://schemas.microsoft.com/office/drawing/2014/main" id="{211FAACF-6AD1-5894-78C1-6169ED97E3D9}"/>
              </a:ext>
            </a:extLst>
          </p:cNvPr>
          <p:cNvSpPr/>
          <p:nvPr/>
        </p:nvSpPr>
        <p:spPr>
          <a:xfrm>
            <a:off x="1591971" y="4758450"/>
            <a:ext cx="82296" cy="82296"/>
          </a:xfrm>
          <a:prstGeom prst="ellipse">
            <a:avLst/>
          </a:prstGeom>
          <a:solidFill>
            <a:srgbClr val="62983E"/>
          </a:solidFill>
          <a:ln/>
        </p:spPr>
        <p:txBody>
          <a:bodyPr/>
          <a:lstStyle/>
          <a:p>
            <a:endParaRPr lang="en-US"/>
          </a:p>
        </p:txBody>
      </p:sp>
      <p:sp>
        <p:nvSpPr>
          <p:cNvPr id="56" name="Shape 4">
            <a:extLst>
              <a:ext uri="{FF2B5EF4-FFF2-40B4-BE49-F238E27FC236}">
                <a16:creationId xmlns:a16="http://schemas.microsoft.com/office/drawing/2014/main" id="{57619416-4152-2D17-5929-DBEE441EDC33}"/>
              </a:ext>
            </a:extLst>
          </p:cNvPr>
          <p:cNvSpPr/>
          <p:nvPr/>
        </p:nvSpPr>
        <p:spPr>
          <a:xfrm>
            <a:off x="6860728" y="3768652"/>
            <a:ext cx="82296" cy="82296"/>
          </a:xfrm>
          <a:prstGeom prst="ellipse">
            <a:avLst/>
          </a:prstGeom>
          <a:solidFill>
            <a:srgbClr val="22522C"/>
          </a:solidFill>
          <a:ln/>
        </p:spPr>
        <p:txBody>
          <a:bodyPr/>
          <a:lstStyle/>
          <a:p>
            <a:endParaRPr lang="en-US"/>
          </a:p>
        </p:txBody>
      </p:sp>
      <p:sp>
        <p:nvSpPr>
          <p:cNvPr id="60" name="Shape 4">
            <a:extLst>
              <a:ext uri="{FF2B5EF4-FFF2-40B4-BE49-F238E27FC236}">
                <a16:creationId xmlns:a16="http://schemas.microsoft.com/office/drawing/2014/main" id="{5DA3CDAC-D053-74AD-EBC2-BFB19B3D896B}"/>
              </a:ext>
            </a:extLst>
          </p:cNvPr>
          <p:cNvSpPr/>
          <p:nvPr/>
        </p:nvSpPr>
        <p:spPr>
          <a:xfrm>
            <a:off x="6860728" y="4258567"/>
            <a:ext cx="82296" cy="82296"/>
          </a:xfrm>
          <a:prstGeom prst="ellipse">
            <a:avLst/>
          </a:prstGeom>
          <a:solidFill>
            <a:srgbClr val="22522C"/>
          </a:solidFill>
          <a:ln/>
        </p:spPr>
        <p:txBody>
          <a:bodyPr/>
          <a:lstStyle/>
          <a:p>
            <a:endParaRPr lang="en-US"/>
          </a:p>
        </p:txBody>
      </p:sp>
      <p:sp>
        <p:nvSpPr>
          <p:cNvPr id="64" name="Shape 4">
            <a:extLst>
              <a:ext uri="{FF2B5EF4-FFF2-40B4-BE49-F238E27FC236}">
                <a16:creationId xmlns:a16="http://schemas.microsoft.com/office/drawing/2014/main" id="{98BDC9DC-FC71-7D62-1067-064A1E679DD5}"/>
              </a:ext>
            </a:extLst>
          </p:cNvPr>
          <p:cNvSpPr/>
          <p:nvPr/>
        </p:nvSpPr>
        <p:spPr>
          <a:xfrm>
            <a:off x="6860728" y="4758450"/>
            <a:ext cx="82296" cy="82296"/>
          </a:xfrm>
          <a:prstGeom prst="ellipse">
            <a:avLst/>
          </a:prstGeom>
          <a:solidFill>
            <a:srgbClr val="22522C"/>
          </a:solidFill>
          <a:ln/>
        </p:spPr>
        <p:txBody>
          <a:bodyPr/>
          <a:lstStyle/>
          <a:p>
            <a:endParaRPr lang="en-US"/>
          </a:p>
        </p:txBody>
      </p:sp>
    </p:spTree>
    <p:extLst>
      <p:ext uri="{BB962C8B-B14F-4D97-AF65-F5344CB8AC3E}">
        <p14:creationId xmlns:p14="http://schemas.microsoft.com/office/powerpoint/2010/main" val="39914010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62AFD-5C0C-EF72-816E-FE27AA125551}"/>
              </a:ext>
            </a:extLst>
          </p:cNvPr>
          <p:cNvSpPr>
            <a:spLocks noGrp="1"/>
          </p:cNvSpPr>
          <p:nvPr>
            <p:ph type="title"/>
          </p:nvPr>
        </p:nvSpPr>
        <p:spPr>
          <a:xfrm>
            <a:off x="865632" y="365125"/>
            <a:ext cx="10515600" cy="1325563"/>
          </a:xfrm>
        </p:spPr>
        <p:txBody>
          <a:bodyPr>
            <a:normAutofit/>
          </a:bodyPr>
          <a:lstStyle/>
          <a:p>
            <a:r>
              <a:rPr lang="en-US" sz="3600" dirty="0"/>
              <a:t>A framework for a balanced reward strategy</a:t>
            </a:r>
          </a:p>
        </p:txBody>
      </p:sp>
      <p:sp>
        <p:nvSpPr>
          <p:cNvPr id="5" name="Slide Number Placeholder 4">
            <a:extLst>
              <a:ext uri="{FF2B5EF4-FFF2-40B4-BE49-F238E27FC236}">
                <a16:creationId xmlns:a16="http://schemas.microsoft.com/office/drawing/2014/main" id="{35BF1FAD-9B51-D5D5-7760-EDB5B3C271F5}"/>
              </a:ext>
            </a:extLst>
          </p:cNvPr>
          <p:cNvSpPr>
            <a:spLocks noGrp="1"/>
          </p:cNvSpPr>
          <p:nvPr>
            <p:ph type="sldNum" sz="quarter" idx="12"/>
          </p:nvPr>
        </p:nvSpPr>
        <p:spPr/>
        <p:txBody>
          <a:bodyPr/>
          <a:lstStyle/>
          <a:p>
            <a:fld id="{90123BB8-591A-1D4B-BDC4-B05C5107BB91}" type="slidenum">
              <a:rPr lang="en-US" smtClean="0"/>
              <a:pPr/>
              <a:t>17</a:t>
            </a:fld>
            <a:endParaRPr lang="en-US" dirty="0"/>
          </a:p>
        </p:txBody>
      </p:sp>
      <p:sp>
        <p:nvSpPr>
          <p:cNvPr id="7" name="Text 1">
            <a:extLst>
              <a:ext uri="{FF2B5EF4-FFF2-40B4-BE49-F238E27FC236}">
                <a16:creationId xmlns:a16="http://schemas.microsoft.com/office/drawing/2014/main" id="{CD06650C-967A-22DF-900D-7E5EDB1430B3}"/>
              </a:ext>
            </a:extLst>
          </p:cNvPr>
          <p:cNvSpPr/>
          <p:nvPr/>
        </p:nvSpPr>
        <p:spPr>
          <a:xfrm>
            <a:off x="839788" y="1812437"/>
            <a:ext cx="9601200" cy="365760"/>
          </a:xfrm>
          <a:prstGeom prst="rect">
            <a:avLst/>
          </a:prstGeom>
          <a:noFill/>
          <a:ln/>
        </p:spPr>
        <p:txBody>
          <a:bodyPr wrap="square" lIns="0" tIns="0" rIns="0" bIns="0" rtlCol="0" anchor="ctr"/>
          <a:lstStyle/>
          <a:p>
            <a:pPr marL="0" indent="0">
              <a:buNone/>
            </a:pPr>
            <a:r>
              <a:rPr lang="en-US" sz="1600" dirty="0">
                <a:solidFill>
                  <a:srgbClr val="434344"/>
                </a:solidFill>
                <a:latin typeface="Poppins" panose="00000500000000000000" pitchFamily="2" charset="0"/>
                <a:ea typeface="Calibri" pitchFamily="34" charset="-122"/>
                <a:cs typeface="Poppins" panose="00000500000000000000" pitchFamily="2" charset="0"/>
              </a:rPr>
              <a:t>Positioning your organization effectively when budgets are limited</a:t>
            </a:r>
            <a:endParaRPr lang="en-US" sz="1600" dirty="0">
              <a:solidFill>
                <a:srgbClr val="434344"/>
              </a:solidFill>
              <a:latin typeface="Poppins" panose="00000500000000000000" pitchFamily="2" charset="0"/>
              <a:cs typeface="Poppins" panose="00000500000000000000" pitchFamily="2" charset="0"/>
            </a:endParaRPr>
          </a:p>
        </p:txBody>
      </p:sp>
      <p:sp>
        <p:nvSpPr>
          <p:cNvPr id="9" name="Shape 2">
            <a:extLst>
              <a:ext uri="{FF2B5EF4-FFF2-40B4-BE49-F238E27FC236}">
                <a16:creationId xmlns:a16="http://schemas.microsoft.com/office/drawing/2014/main" id="{96C8CC21-9CC3-D6D4-F016-E3CFCAFFB3A3}"/>
              </a:ext>
            </a:extLst>
          </p:cNvPr>
          <p:cNvSpPr/>
          <p:nvPr/>
        </p:nvSpPr>
        <p:spPr>
          <a:xfrm>
            <a:off x="838200" y="2340518"/>
            <a:ext cx="2514600" cy="3566160"/>
          </a:xfrm>
          <a:prstGeom prst="rect">
            <a:avLst/>
          </a:prstGeom>
          <a:solidFill>
            <a:srgbClr val="DDE1D8"/>
          </a:solidFill>
          <a:ln/>
        </p:spPr>
        <p:txBody>
          <a:bodyPr/>
          <a:lstStyle/>
          <a:p>
            <a:endParaRPr lang="en-US"/>
          </a:p>
        </p:txBody>
      </p:sp>
      <p:sp>
        <p:nvSpPr>
          <p:cNvPr id="11" name="Text 3">
            <a:extLst>
              <a:ext uri="{FF2B5EF4-FFF2-40B4-BE49-F238E27FC236}">
                <a16:creationId xmlns:a16="http://schemas.microsoft.com/office/drawing/2014/main" id="{1718E749-B968-C462-558F-D322692603EE}"/>
              </a:ext>
            </a:extLst>
          </p:cNvPr>
          <p:cNvSpPr/>
          <p:nvPr/>
        </p:nvSpPr>
        <p:spPr>
          <a:xfrm>
            <a:off x="1021080" y="2505110"/>
            <a:ext cx="2148840" cy="274320"/>
          </a:xfrm>
          <a:prstGeom prst="rect">
            <a:avLst/>
          </a:prstGeom>
          <a:noFill/>
          <a:ln/>
        </p:spPr>
        <p:txBody>
          <a:bodyPr wrap="square" lIns="0" tIns="0" rIns="0" bIns="0" rtlCol="0" anchor="ctr"/>
          <a:lstStyle/>
          <a:p>
            <a:pPr marL="0" indent="0">
              <a:buNone/>
            </a:pPr>
            <a:r>
              <a:rPr lang="en-US" sz="1400" b="1" kern="0" spc="200" dirty="0">
                <a:solidFill>
                  <a:srgbClr val="22522C"/>
                </a:solidFill>
                <a:latin typeface="Calibri" pitchFamily="34" charset="0"/>
                <a:ea typeface="Calibri" pitchFamily="34" charset="-122"/>
                <a:cs typeface="Calibri" pitchFamily="34" charset="-120"/>
              </a:rPr>
              <a:t>1</a:t>
            </a:r>
            <a:endParaRPr lang="en-US" sz="1400" dirty="0">
              <a:solidFill>
                <a:srgbClr val="22522C"/>
              </a:solidFill>
            </a:endParaRPr>
          </a:p>
        </p:txBody>
      </p:sp>
      <p:sp>
        <p:nvSpPr>
          <p:cNvPr id="13" name="Shape 4">
            <a:extLst>
              <a:ext uri="{FF2B5EF4-FFF2-40B4-BE49-F238E27FC236}">
                <a16:creationId xmlns:a16="http://schemas.microsoft.com/office/drawing/2014/main" id="{3791E218-1AF8-2EB9-9411-A84FEB11AF23}"/>
              </a:ext>
            </a:extLst>
          </p:cNvPr>
          <p:cNvSpPr/>
          <p:nvPr/>
        </p:nvSpPr>
        <p:spPr>
          <a:xfrm>
            <a:off x="1729740" y="2889158"/>
            <a:ext cx="731520" cy="731520"/>
          </a:xfrm>
          <a:prstGeom prst="ellipse">
            <a:avLst/>
          </a:prstGeom>
          <a:solidFill>
            <a:srgbClr val="22522C"/>
          </a:solidFill>
          <a:ln/>
        </p:spPr>
        <p:txBody>
          <a:bodyPr/>
          <a:lstStyle/>
          <a:p>
            <a:endParaRPr lang="en-US"/>
          </a:p>
        </p:txBody>
      </p:sp>
      <p:pic>
        <p:nvPicPr>
          <p:cNvPr id="15" name="Image 0" descr="/home/claude/webinar/icons/search.png">
            <a:extLst>
              <a:ext uri="{FF2B5EF4-FFF2-40B4-BE49-F238E27FC236}">
                <a16:creationId xmlns:a16="http://schemas.microsoft.com/office/drawing/2014/main" id="{24F9D6B7-707A-F03C-AF8D-6AED98CDE56C}"/>
              </a:ext>
            </a:extLst>
          </p:cNvPr>
          <p:cNvPicPr>
            <a:picLocks noChangeAspect="1"/>
          </p:cNvPicPr>
          <p:nvPr/>
        </p:nvPicPr>
        <p:blipFill>
          <a:blip r:embed="rId2"/>
          <a:stretch>
            <a:fillRect/>
          </a:stretch>
        </p:blipFill>
        <p:spPr>
          <a:xfrm>
            <a:off x="1919935" y="3079353"/>
            <a:ext cx="351130" cy="351130"/>
          </a:xfrm>
          <a:prstGeom prst="rect">
            <a:avLst/>
          </a:prstGeom>
        </p:spPr>
      </p:pic>
      <p:sp>
        <p:nvSpPr>
          <p:cNvPr id="17" name="Text 5">
            <a:extLst>
              <a:ext uri="{FF2B5EF4-FFF2-40B4-BE49-F238E27FC236}">
                <a16:creationId xmlns:a16="http://schemas.microsoft.com/office/drawing/2014/main" id="{007250C9-1A61-7A89-1418-57CBDDD1F6BC}"/>
              </a:ext>
            </a:extLst>
          </p:cNvPr>
          <p:cNvSpPr/>
          <p:nvPr/>
        </p:nvSpPr>
        <p:spPr>
          <a:xfrm>
            <a:off x="1021080" y="3803558"/>
            <a:ext cx="2148840" cy="411480"/>
          </a:xfrm>
          <a:prstGeom prst="rect">
            <a:avLst/>
          </a:prstGeom>
          <a:noFill/>
          <a:ln/>
        </p:spPr>
        <p:txBody>
          <a:bodyPr wrap="square" lIns="0" tIns="0" rIns="0" bIns="0" rtlCol="0" anchor="ctr"/>
          <a:lstStyle/>
          <a:p>
            <a:pPr marL="0" indent="0" algn="ctr">
              <a:buNone/>
            </a:pPr>
            <a:r>
              <a:rPr lang="en-US" sz="1550" b="1" dirty="0">
                <a:solidFill>
                  <a:srgbClr val="22522C"/>
                </a:solidFill>
                <a:latin typeface="Calibri" pitchFamily="34" charset="0"/>
                <a:ea typeface="Calibri" pitchFamily="34" charset="-122"/>
                <a:cs typeface="Calibri" pitchFamily="34" charset="-120"/>
              </a:rPr>
              <a:t>Benchmark</a:t>
            </a:r>
            <a:endParaRPr lang="en-US" sz="1550" dirty="0">
              <a:solidFill>
                <a:srgbClr val="22522C"/>
              </a:solidFill>
            </a:endParaRPr>
          </a:p>
        </p:txBody>
      </p:sp>
      <p:sp>
        <p:nvSpPr>
          <p:cNvPr id="19" name="Text 6">
            <a:extLst>
              <a:ext uri="{FF2B5EF4-FFF2-40B4-BE49-F238E27FC236}">
                <a16:creationId xmlns:a16="http://schemas.microsoft.com/office/drawing/2014/main" id="{A2916E0C-C41C-4239-94F0-0460EA187F6C}"/>
              </a:ext>
            </a:extLst>
          </p:cNvPr>
          <p:cNvSpPr/>
          <p:nvPr/>
        </p:nvSpPr>
        <p:spPr>
          <a:xfrm>
            <a:off x="1066800" y="4260758"/>
            <a:ext cx="2057400" cy="1463040"/>
          </a:xfrm>
          <a:prstGeom prst="rect">
            <a:avLst/>
          </a:prstGeom>
          <a:noFill/>
          <a:ln/>
        </p:spPr>
        <p:txBody>
          <a:bodyPr wrap="square" lIns="0" tIns="0" rIns="0" bIns="0" rtlCol="0" anchor="ctr"/>
          <a:lstStyle/>
          <a:p>
            <a:pPr marL="0" indent="0" algn="ctr">
              <a:lnSpc>
                <a:spcPct val="120000"/>
              </a:lnSpc>
              <a:buNone/>
            </a:pPr>
            <a:r>
              <a:rPr lang="en-US" sz="1150" dirty="0">
                <a:solidFill>
                  <a:srgbClr val="1B2B33"/>
                </a:solidFill>
                <a:latin typeface="Calibri" pitchFamily="34" charset="0"/>
                <a:ea typeface="Calibri" pitchFamily="34" charset="-122"/>
                <a:cs typeface="Calibri" pitchFamily="34" charset="-120"/>
              </a:rPr>
              <a:t>Compare pay and benefits against the UK NGO market</a:t>
            </a:r>
            <a:endParaRPr lang="en-US" sz="1150" dirty="0"/>
          </a:p>
        </p:txBody>
      </p:sp>
      <p:sp>
        <p:nvSpPr>
          <p:cNvPr id="23" name="Shape 8">
            <a:extLst>
              <a:ext uri="{FF2B5EF4-FFF2-40B4-BE49-F238E27FC236}">
                <a16:creationId xmlns:a16="http://schemas.microsoft.com/office/drawing/2014/main" id="{E2BD246F-7D50-6781-2FEF-93B3B57D4498}"/>
              </a:ext>
            </a:extLst>
          </p:cNvPr>
          <p:cNvSpPr/>
          <p:nvPr/>
        </p:nvSpPr>
        <p:spPr>
          <a:xfrm>
            <a:off x="3608832" y="2340518"/>
            <a:ext cx="2514600" cy="3566160"/>
          </a:xfrm>
          <a:prstGeom prst="rect">
            <a:avLst/>
          </a:prstGeom>
          <a:solidFill>
            <a:srgbClr val="DDE1D8"/>
          </a:solidFill>
          <a:ln/>
        </p:spPr>
        <p:txBody>
          <a:bodyPr/>
          <a:lstStyle/>
          <a:p>
            <a:endParaRPr lang="en-US"/>
          </a:p>
        </p:txBody>
      </p:sp>
      <p:sp>
        <p:nvSpPr>
          <p:cNvPr id="25" name="Text 9">
            <a:extLst>
              <a:ext uri="{FF2B5EF4-FFF2-40B4-BE49-F238E27FC236}">
                <a16:creationId xmlns:a16="http://schemas.microsoft.com/office/drawing/2014/main" id="{B98DF181-89A1-C1EF-122D-79C2A413E1F9}"/>
              </a:ext>
            </a:extLst>
          </p:cNvPr>
          <p:cNvSpPr/>
          <p:nvPr/>
        </p:nvSpPr>
        <p:spPr>
          <a:xfrm>
            <a:off x="3791712" y="2505110"/>
            <a:ext cx="2148840" cy="274320"/>
          </a:xfrm>
          <a:prstGeom prst="rect">
            <a:avLst/>
          </a:prstGeom>
          <a:noFill/>
          <a:ln/>
        </p:spPr>
        <p:txBody>
          <a:bodyPr wrap="square" lIns="0" tIns="0" rIns="0" bIns="0" rtlCol="0" anchor="ctr"/>
          <a:lstStyle/>
          <a:p>
            <a:pPr marL="0" indent="0">
              <a:buNone/>
            </a:pPr>
            <a:r>
              <a:rPr lang="en-US" sz="1400" b="1" kern="0" spc="200" dirty="0">
                <a:solidFill>
                  <a:srgbClr val="22522C"/>
                </a:solidFill>
                <a:latin typeface="Calibri" pitchFamily="34" charset="0"/>
                <a:ea typeface="Calibri" pitchFamily="34" charset="-122"/>
                <a:cs typeface="Calibri" pitchFamily="34" charset="-120"/>
              </a:rPr>
              <a:t>2</a:t>
            </a:r>
            <a:endParaRPr lang="en-US" sz="1400" dirty="0">
              <a:solidFill>
                <a:srgbClr val="22522C"/>
              </a:solidFill>
            </a:endParaRPr>
          </a:p>
        </p:txBody>
      </p:sp>
      <p:sp>
        <p:nvSpPr>
          <p:cNvPr id="27" name="Shape 10">
            <a:extLst>
              <a:ext uri="{FF2B5EF4-FFF2-40B4-BE49-F238E27FC236}">
                <a16:creationId xmlns:a16="http://schemas.microsoft.com/office/drawing/2014/main" id="{7F3317C8-AB58-2DD9-610B-BBD105D93A09}"/>
              </a:ext>
            </a:extLst>
          </p:cNvPr>
          <p:cNvSpPr/>
          <p:nvPr/>
        </p:nvSpPr>
        <p:spPr>
          <a:xfrm>
            <a:off x="4500372" y="2889158"/>
            <a:ext cx="731520" cy="731520"/>
          </a:xfrm>
          <a:prstGeom prst="ellipse">
            <a:avLst/>
          </a:prstGeom>
          <a:solidFill>
            <a:srgbClr val="22522C"/>
          </a:solidFill>
          <a:ln/>
        </p:spPr>
        <p:txBody>
          <a:bodyPr/>
          <a:lstStyle/>
          <a:p>
            <a:endParaRPr lang="en-US"/>
          </a:p>
        </p:txBody>
      </p:sp>
      <p:pic>
        <p:nvPicPr>
          <p:cNvPr id="29" name="Image 1" descr="/home/claude/webinar/icons/target.png">
            <a:extLst>
              <a:ext uri="{FF2B5EF4-FFF2-40B4-BE49-F238E27FC236}">
                <a16:creationId xmlns:a16="http://schemas.microsoft.com/office/drawing/2014/main" id="{67FAC826-BC32-06C8-1D23-E245DF888715}"/>
              </a:ext>
            </a:extLst>
          </p:cNvPr>
          <p:cNvPicPr>
            <a:picLocks noChangeAspect="1"/>
          </p:cNvPicPr>
          <p:nvPr/>
        </p:nvPicPr>
        <p:blipFill>
          <a:blip r:embed="rId3"/>
          <a:stretch>
            <a:fillRect/>
          </a:stretch>
        </p:blipFill>
        <p:spPr>
          <a:xfrm>
            <a:off x="4690567" y="3079353"/>
            <a:ext cx="351130" cy="351130"/>
          </a:xfrm>
          <a:prstGeom prst="rect">
            <a:avLst/>
          </a:prstGeom>
        </p:spPr>
      </p:pic>
      <p:sp>
        <p:nvSpPr>
          <p:cNvPr id="31" name="Text 11">
            <a:extLst>
              <a:ext uri="{FF2B5EF4-FFF2-40B4-BE49-F238E27FC236}">
                <a16:creationId xmlns:a16="http://schemas.microsoft.com/office/drawing/2014/main" id="{4C9BF617-317C-FE90-E318-4BAE4DB5793F}"/>
              </a:ext>
            </a:extLst>
          </p:cNvPr>
          <p:cNvSpPr/>
          <p:nvPr/>
        </p:nvSpPr>
        <p:spPr>
          <a:xfrm>
            <a:off x="3791712" y="3803558"/>
            <a:ext cx="2148840" cy="411480"/>
          </a:xfrm>
          <a:prstGeom prst="rect">
            <a:avLst/>
          </a:prstGeom>
          <a:noFill/>
          <a:ln/>
        </p:spPr>
        <p:txBody>
          <a:bodyPr wrap="square" lIns="0" tIns="0" rIns="0" bIns="0" rtlCol="0" anchor="ctr"/>
          <a:lstStyle/>
          <a:p>
            <a:pPr marL="0" indent="0" algn="ctr">
              <a:buNone/>
            </a:pPr>
            <a:r>
              <a:rPr lang="en-US" sz="1550" b="1" dirty="0">
                <a:solidFill>
                  <a:srgbClr val="22522C"/>
                </a:solidFill>
                <a:latin typeface="Calibri" pitchFamily="34" charset="0"/>
                <a:ea typeface="Calibri" pitchFamily="34" charset="-122"/>
                <a:cs typeface="Calibri" pitchFamily="34" charset="-120"/>
              </a:rPr>
              <a:t>Identify gaps</a:t>
            </a:r>
            <a:endParaRPr lang="en-US" sz="1550" dirty="0">
              <a:solidFill>
                <a:srgbClr val="22522C"/>
              </a:solidFill>
            </a:endParaRPr>
          </a:p>
        </p:txBody>
      </p:sp>
      <p:sp>
        <p:nvSpPr>
          <p:cNvPr id="33" name="Text 12">
            <a:extLst>
              <a:ext uri="{FF2B5EF4-FFF2-40B4-BE49-F238E27FC236}">
                <a16:creationId xmlns:a16="http://schemas.microsoft.com/office/drawing/2014/main" id="{907A947B-48CD-C496-5446-6A4FA65287D9}"/>
              </a:ext>
            </a:extLst>
          </p:cNvPr>
          <p:cNvSpPr/>
          <p:nvPr/>
        </p:nvSpPr>
        <p:spPr>
          <a:xfrm>
            <a:off x="3837432" y="4260758"/>
            <a:ext cx="2057400" cy="1463040"/>
          </a:xfrm>
          <a:prstGeom prst="rect">
            <a:avLst/>
          </a:prstGeom>
          <a:noFill/>
          <a:ln/>
        </p:spPr>
        <p:txBody>
          <a:bodyPr wrap="square" lIns="0" tIns="0" rIns="0" bIns="0" rtlCol="0" anchor="ctr"/>
          <a:lstStyle/>
          <a:p>
            <a:pPr marL="0" indent="0" algn="ctr">
              <a:lnSpc>
                <a:spcPct val="120000"/>
              </a:lnSpc>
              <a:buNone/>
            </a:pPr>
            <a:r>
              <a:rPr lang="en-US" sz="1150" dirty="0">
                <a:solidFill>
                  <a:srgbClr val="1B2B33"/>
                </a:solidFill>
                <a:latin typeface="Calibri" pitchFamily="34" charset="0"/>
                <a:ea typeface="Calibri" pitchFamily="34" charset="-122"/>
                <a:cs typeface="Calibri" pitchFamily="34" charset="-120"/>
              </a:rPr>
              <a:t>Find where you lag competitors on things your employees value</a:t>
            </a:r>
            <a:endParaRPr lang="en-US" sz="1150" dirty="0"/>
          </a:p>
        </p:txBody>
      </p:sp>
      <p:sp>
        <p:nvSpPr>
          <p:cNvPr id="37" name="Shape 14">
            <a:extLst>
              <a:ext uri="{FF2B5EF4-FFF2-40B4-BE49-F238E27FC236}">
                <a16:creationId xmlns:a16="http://schemas.microsoft.com/office/drawing/2014/main" id="{4DD2B2E2-8299-8F44-03B9-609188607CD7}"/>
              </a:ext>
            </a:extLst>
          </p:cNvPr>
          <p:cNvSpPr/>
          <p:nvPr/>
        </p:nvSpPr>
        <p:spPr>
          <a:xfrm>
            <a:off x="6379464" y="2340518"/>
            <a:ext cx="2514600" cy="3566160"/>
          </a:xfrm>
          <a:prstGeom prst="rect">
            <a:avLst/>
          </a:prstGeom>
          <a:solidFill>
            <a:srgbClr val="DDE1D8"/>
          </a:solidFill>
          <a:ln/>
        </p:spPr>
        <p:txBody>
          <a:bodyPr/>
          <a:lstStyle/>
          <a:p>
            <a:endParaRPr lang="en-US"/>
          </a:p>
        </p:txBody>
      </p:sp>
      <p:sp>
        <p:nvSpPr>
          <p:cNvPr id="39" name="Text 15">
            <a:extLst>
              <a:ext uri="{FF2B5EF4-FFF2-40B4-BE49-F238E27FC236}">
                <a16:creationId xmlns:a16="http://schemas.microsoft.com/office/drawing/2014/main" id="{8964444D-A598-9F85-89E5-82178A14C9C7}"/>
              </a:ext>
            </a:extLst>
          </p:cNvPr>
          <p:cNvSpPr/>
          <p:nvPr/>
        </p:nvSpPr>
        <p:spPr>
          <a:xfrm>
            <a:off x="6562344" y="2505110"/>
            <a:ext cx="2148840" cy="274320"/>
          </a:xfrm>
          <a:prstGeom prst="rect">
            <a:avLst/>
          </a:prstGeom>
          <a:noFill/>
          <a:ln/>
        </p:spPr>
        <p:txBody>
          <a:bodyPr wrap="square" lIns="0" tIns="0" rIns="0" bIns="0" rtlCol="0" anchor="ctr"/>
          <a:lstStyle/>
          <a:p>
            <a:pPr marL="0" indent="0">
              <a:buNone/>
            </a:pPr>
            <a:r>
              <a:rPr lang="en-US" sz="1400" b="1" kern="0" spc="200" dirty="0">
                <a:solidFill>
                  <a:srgbClr val="22522C"/>
                </a:solidFill>
                <a:latin typeface="Calibri" pitchFamily="34" charset="0"/>
                <a:ea typeface="Calibri" pitchFamily="34" charset="-122"/>
                <a:cs typeface="Calibri" pitchFamily="34" charset="-120"/>
              </a:rPr>
              <a:t>3</a:t>
            </a:r>
            <a:endParaRPr lang="en-US" sz="1400" dirty="0">
              <a:solidFill>
                <a:srgbClr val="22522C"/>
              </a:solidFill>
            </a:endParaRPr>
          </a:p>
        </p:txBody>
      </p:sp>
      <p:sp>
        <p:nvSpPr>
          <p:cNvPr id="41" name="Shape 16">
            <a:extLst>
              <a:ext uri="{FF2B5EF4-FFF2-40B4-BE49-F238E27FC236}">
                <a16:creationId xmlns:a16="http://schemas.microsoft.com/office/drawing/2014/main" id="{9800CB91-123B-5481-FCBC-D1F446103443}"/>
              </a:ext>
            </a:extLst>
          </p:cNvPr>
          <p:cNvSpPr/>
          <p:nvPr/>
        </p:nvSpPr>
        <p:spPr>
          <a:xfrm>
            <a:off x="7271004" y="2889158"/>
            <a:ext cx="731520" cy="731520"/>
          </a:xfrm>
          <a:prstGeom prst="ellipse">
            <a:avLst/>
          </a:prstGeom>
          <a:solidFill>
            <a:srgbClr val="22522C"/>
          </a:solidFill>
          <a:ln/>
        </p:spPr>
        <p:txBody>
          <a:bodyPr/>
          <a:lstStyle/>
          <a:p>
            <a:endParaRPr lang="en-US"/>
          </a:p>
        </p:txBody>
      </p:sp>
      <p:pic>
        <p:nvPicPr>
          <p:cNvPr id="43" name="Image 2" descr="/home/claude/webinar/icons/zap.png">
            <a:extLst>
              <a:ext uri="{FF2B5EF4-FFF2-40B4-BE49-F238E27FC236}">
                <a16:creationId xmlns:a16="http://schemas.microsoft.com/office/drawing/2014/main" id="{5BD9E1D2-1D59-3183-F55F-125595CDE26C}"/>
              </a:ext>
            </a:extLst>
          </p:cNvPr>
          <p:cNvPicPr>
            <a:picLocks noChangeAspect="1"/>
          </p:cNvPicPr>
          <p:nvPr/>
        </p:nvPicPr>
        <p:blipFill>
          <a:blip r:embed="rId4"/>
          <a:stretch>
            <a:fillRect/>
          </a:stretch>
        </p:blipFill>
        <p:spPr>
          <a:xfrm>
            <a:off x="7461199" y="3079353"/>
            <a:ext cx="351130" cy="351130"/>
          </a:xfrm>
          <a:prstGeom prst="rect">
            <a:avLst/>
          </a:prstGeom>
        </p:spPr>
      </p:pic>
      <p:sp>
        <p:nvSpPr>
          <p:cNvPr id="45" name="Text 17">
            <a:extLst>
              <a:ext uri="{FF2B5EF4-FFF2-40B4-BE49-F238E27FC236}">
                <a16:creationId xmlns:a16="http://schemas.microsoft.com/office/drawing/2014/main" id="{AAF4090D-9D38-163E-C84C-9BF043034313}"/>
              </a:ext>
            </a:extLst>
          </p:cNvPr>
          <p:cNvSpPr/>
          <p:nvPr/>
        </p:nvSpPr>
        <p:spPr>
          <a:xfrm>
            <a:off x="6562344" y="3803558"/>
            <a:ext cx="2148840" cy="411480"/>
          </a:xfrm>
          <a:prstGeom prst="rect">
            <a:avLst/>
          </a:prstGeom>
          <a:noFill/>
          <a:ln/>
        </p:spPr>
        <p:txBody>
          <a:bodyPr wrap="square" lIns="0" tIns="0" rIns="0" bIns="0" rtlCol="0" anchor="ctr"/>
          <a:lstStyle/>
          <a:p>
            <a:pPr marL="0" indent="0" algn="ctr">
              <a:buNone/>
            </a:pPr>
            <a:r>
              <a:rPr lang="en-US" sz="1550" b="1" dirty="0">
                <a:solidFill>
                  <a:srgbClr val="22522C"/>
                </a:solidFill>
                <a:latin typeface="Calibri" pitchFamily="34" charset="0"/>
                <a:ea typeface="Calibri" pitchFamily="34" charset="-122"/>
                <a:cs typeface="Calibri" pitchFamily="34" charset="-120"/>
              </a:rPr>
              <a:t>Prioritise investment</a:t>
            </a:r>
            <a:endParaRPr lang="en-US" sz="1550" dirty="0">
              <a:solidFill>
                <a:srgbClr val="22522C"/>
              </a:solidFill>
            </a:endParaRPr>
          </a:p>
        </p:txBody>
      </p:sp>
      <p:sp>
        <p:nvSpPr>
          <p:cNvPr id="47" name="Text 18">
            <a:extLst>
              <a:ext uri="{FF2B5EF4-FFF2-40B4-BE49-F238E27FC236}">
                <a16:creationId xmlns:a16="http://schemas.microsoft.com/office/drawing/2014/main" id="{4A6980E4-3457-6E7D-2BFA-B8C0F860838A}"/>
              </a:ext>
            </a:extLst>
          </p:cNvPr>
          <p:cNvSpPr/>
          <p:nvPr/>
        </p:nvSpPr>
        <p:spPr>
          <a:xfrm>
            <a:off x="6608064" y="4260758"/>
            <a:ext cx="2057400" cy="1463040"/>
          </a:xfrm>
          <a:prstGeom prst="rect">
            <a:avLst/>
          </a:prstGeom>
          <a:noFill/>
          <a:ln/>
        </p:spPr>
        <p:txBody>
          <a:bodyPr wrap="square" lIns="0" tIns="0" rIns="0" bIns="0" rtlCol="0" anchor="ctr"/>
          <a:lstStyle/>
          <a:p>
            <a:pPr marL="0" indent="0" algn="ctr">
              <a:lnSpc>
                <a:spcPct val="120000"/>
              </a:lnSpc>
              <a:buNone/>
            </a:pPr>
            <a:r>
              <a:rPr lang="en-US" sz="1150" dirty="0">
                <a:solidFill>
                  <a:srgbClr val="1B2B33"/>
                </a:solidFill>
                <a:latin typeface="Calibri" pitchFamily="34" charset="0"/>
                <a:ea typeface="Calibri" pitchFamily="34" charset="-122"/>
                <a:cs typeface="Calibri" pitchFamily="34" charset="-120"/>
              </a:rPr>
              <a:t>Focus limited budget on the highest-impact benefits</a:t>
            </a:r>
            <a:endParaRPr lang="en-US" sz="1150" dirty="0"/>
          </a:p>
        </p:txBody>
      </p:sp>
      <p:sp>
        <p:nvSpPr>
          <p:cNvPr id="51" name="Shape 20">
            <a:extLst>
              <a:ext uri="{FF2B5EF4-FFF2-40B4-BE49-F238E27FC236}">
                <a16:creationId xmlns:a16="http://schemas.microsoft.com/office/drawing/2014/main" id="{8E507F44-626F-F1E7-E36C-D5FA7C5C58B6}"/>
              </a:ext>
            </a:extLst>
          </p:cNvPr>
          <p:cNvSpPr/>
          <p:nvPr/>
        </p:nvSpPr>
        <p:spPr>
          <a:xfrm>
            <a:off x="9150096" y="2340518"/>
            <a:ext cx="2514600" cy="3566160"/>
          </a:xfrm>
          <a:prstGeom prst="rect">
            <a:avLst/>
          </a:prstGeom>
          <a:solidFill>
            <a:srgbClr val="DDE1D8"/>
          </a:solidFill>
          <a:ln/>
        </p:spPr>
        <p:txBody>
          <a:bodyPr/>
          <a:lstStyle/>
          <a:p>
            <a:endParaRPr lang="en-US"/>
          </a:p>
        </p:txBody>
      </p:sp>
      <p:sp>
        <p:nvSpPr>
          <p:cNvPr id="53" name="Text 21">
            <a:extLst>
              <a:ext uri="{FF2B5EF4-FFF2-40B4-BE49-F238E27FC236}">
                <a16:creationId xmlns:a16="http://schemas.microsoft.com/office/drawing/2014/main" id="{FE4E7E9F-91B7-E8DE-3016-9A51ABE917AF}"/>
              </a:ext>
            </a:extLst>
          </p:cNvPr>
          <p:cNvSpPr/>
          <p:nvPr/>
        </p:nvSpPr>
        <p:spPr>
          <a:xfrm>
            <a:off x="9332976" y="2505110"/>
            <a:ext cx="2148840" cy="274320"/>
          </a:xfrm>
          <a:prstGeom prst="rect">
            <a:avLst/>
          </a:prstGeom>
          <a:noFill/>
          <a:ln/>
        </p:spPr>
        <p:txBody>
          <a:bodyPr wrap="square" lIns="0" tIns="0" rIns="0" bIns="0" rtlCol="0" anchor="ctr"/>
          <a:lstStyle/>
          <a:p>
            <a:pPr marL="0" indent="0">
              <a:buNone/>
            </a:pPr>
            <a:r>
              <a:rPr lang="en-US" sz="1400" b="1" kern="0" spc="200" dirty="0">
                <a:solidFill>
                  <a:srgbClr val="22522C"/>
                </a:solidFill>
                <a:latin typeface="Calibri" pitchFamily="34" charset="0"/>
                <a:ea typeface="Calibri" pitchFamily="34" charset="-122"/>
                <a:cs typeface="Calibri" pitchFamily="34" charset="-120"/>
              </a:rPr>
              <a:t>4</a:t>
            </a:r>
            <a:endParaRPr lang="en-US" sz="1400" dirty="0">
              <a:solidFill>
                <a:srgbClr val="22522C"/>
              </a:solidFill>
            </a:endParaRPr>
          </a:p>
        </p:txBody>
      </p:sp>
      <p:sp>
        <p:nvSpPr>
          <p:cNvPr id="55" name="Shape 22">
            <a:extLst>
              <a:ext uri="{FF2B5EF4-FFF2-40B4-BE49-F238E27FC236}">
                <a16:creationId xmlns:a16="http://schemas.microsoft.com/office/drawing/2014/main" id="{C5FA824B-00B7-2A97-7EDF-5544DCFF379A}"/>
              </a:ext>
            </a:extLst>
          </p:cNvPr>
          <p:cNvSpPr/>
          <p:nvPr/>
        </p:nvSpPr>
        <p:spPr>
          <a:xfrm>
            <a:off x="10041636" y="2889158"/>
            <a:ext cx="731520" cy="731520"/>
          </a:xfrm>
          <a:prstGeom prst="ellipse">
            <a:avLst/>
          </a:prstGeom>
          <a:solidFill>
            <a:srgbClr val="22522C"/>
          </a:solidFill>
          <a:ln/>
        </p:spPr>
        <p:txBody>
          <a:bodyPr/>
          <a:lstStyle/>
          <a:p>
            <a:endParaRPr lang="en-US"/>
          </a:p>
        </p:txBody>
      </p:sp>
      <p:pic>
        <p:nvPicPr>
          <p:cNvPr id="57" name="Image 3" descr="/home/claude/webinar/icons/message.png">
            <a:extLst>
              <a:ext uri="{FF2B5EF4-FFF2-40B4-BE49-F238E27FC236}">
                <a16:creationId xmlns:a16="http://schemas.microsoft.com/office/drawing/2014/main" id="{FE2F1FC7-B088-6791-1E18-94BF0BFD26DF}"/>
              </a:ext>
            </a:extLst>
          </p:cNvPr>
          <p:cNvPicPr>
            <a:picLocks noChangeAspect="1"/>
          </p:cNvPicPr>
          <p:nvPr/>
        </p:nvPicPr>
        <p:blipFill>
          <a:blip r:embed="rId5"/>
          <a:stretch>
            <a:fillRect/>
          </a:stretch>
        </p:blipFill>
        <p:spPr>
          <a:xfrm>
            <a:off x="10231831" y="3079353"/>
            <a:ext cx="351130" cy="351130"/>
          </a:xfrm>
          <a:prstGeom prst="rect">
            <a:avLst/>
          </a:prstGeom>
        </p:spPr>
      </p:pic>
      <p:sp>
        <p:nvSpPr>
          <p:cNvPr id="59" name="Text 23">
            <a:extLst>
              <a:ext uri="{FF2B5EF4-FFF2-40B4-BE49-F238E27FC236}">
                <a16:creationId xmlns:a16="http://schemas.microsoft.com/office/drawing/2014/main" id="{FCAB5A02-7577-2B05-5113-1C8F28D8AFC5}"/>
              </a:ext>
            </a:extLst>
          </p:cNvPr>
          <p:cNvSpPr/>
          <p:nvPr/>
        </p:nvSpPr>
        <p:spPr>
          <a:xfrm>
            <a:off x="9332976" y="3803558"/>
            <a:ext cx="2148840" cy="411480"/>
          </a:xfrm>
          <a:prstGeom prst="rect">
            <a:avLst/>
          </a:prstGeom>
          <a:noFill/>
          <a:ln/>
        </p:spPr>
        <p:txBody>
          <a:bodyPr wrap="square" lIns="0" tIns="0" rIns="0" bIns="0" rtlCol="0" anchor="ctr"/>
          <a:lstStyle/>
          <a:p>
            <a:pPr marL="0" indent="0" algn="ctr">
              <a:buNone/>
            </a:pPr>
            <a:r>
              <a:rPr lang="en-US" sz="1550" b="1" dirty="0">
                <a:solidFill>
                  <a:srgbClr val="22522C"/>
                </a:solidFill>
                <a:latin typeface="Calibri" pitchFamily="34" charset="0"/>
                <a:ea typeface="Calibri" pitchFamily="34" charset="-122"/>
                <a:cs typeface="Calibri" pitchFamily="34" charset="-120"/>
              </a:rPr>
              <a:t>Communicate value</a:t>
            </a:r>
            <a:endParaRPr lang="en-US" sz="1550" dirty="0">
              <a:solidFill>
                <a:srgbClr val="22522C"/>
              </a:solidFill>
            </a:endParaRPr>
          </a:p>
        </p:txBody>
      </p:sp>
      <p:sp>
        <p:nvSpPr>
          <p:cNvPr id="61" name="Text 24">
            <a:extLst>
              <a:ext uri="{FF2B5EF4-FFF2-40B4-BE49-F238E27FC236}">
                <a16:creationId xmlns:a16="http://schemas.microsoft.com/office/drawing/2014/main" id="{E3BF0479-57C7-0397-D903-65BFA0525D06}"/>
              </a:ext>
            </a:extLst>
          </p:cNvPr>
          <p:cNvSpPr/>
          <p:nvPr/>
        </p:nvSpPr>
        <p:spPr>
          <a:xfrm>
            <a:off x="9378696" y="4260758"/>
            <a:ext cx="2057400" cy="1463040"/>
          </a:xfrm>
          <a:prstGeom prst="rect">
            <a:avLst/>
          </a:prstGeom>
          <a:noFill/>
          <a:ln/>
        </p:spPr>
        <p:txBody>
          <a:bodyPr wrap="square" lIns="0" tIns="0" rIns="0" bIns="0" rtlCol="0" anchor="ctr"/>
          <a:lstStyle/>
          <a:p>
            <a:pPr marL="0" indent="0" algn="ctr">
              <a:lnSpc>
                <a:spcPct val="120000"/>
              </a:lnSpc>
              <a:buNone/>
            </a:pPr>
            <a:r>
              <a:rPr lang="en-US" sz="1150" dirty="0">
                <a:solidFill>
                  <a:srgbClr val="1B2B33"/>
                </a:solidFill>
                <a:latin typeface="Calibri" pitchFamily="34" charset="0"/>
                <a:ea typeface="Calibri" pitchFamily="34" charset="-122"/>
                <a:cs typeface="Calibri" pitchFamily="34" charset="-120"/>
              </a:rPr>
              <a:t>Make the full reward package visible to staff and candidates</a:t>
            </a:r>
            <a:endParaRPr lang="en-US" sz="1150" dirty="0"/>
          </a:p>
        </p:txBody>
      </p:sp>
      <p:pic>
        <p:nvPicPr>
          <p:cNvPr id="63" name="Picture 62">
            <a:extLst>
              <a:ext uri="{FF2B5EF4-FFF2-40B4-BE49-F238E27FC236}">
                <a16:creationId xmlns:a16="http://schemas.microsoft.com/office/drawing/2014/main" id="{295F7BE2-606D-C346-FB29-426E15181F02}"/>
              </a:ext>
            </a:extLst>
          </p:cNvPr>
          <p:cNvPicPr>
            <a:picLocks noChangeAspect="1"/>
          </p:cNvPicPr>
          <p:nvPr/>
        </p:nvPicPr>
        <p:blipFill>
          <a:blip r:embed="rId6"/>
          <a:srcRect/>
          <a:stretch>
            <a:fillRect/>
          </a:stretch>
        </p:blipFill>
        <p:spPr>
          <a:xfrm>
            <a:off x="8548661" y="6202879"/>
            <a:ext cx="1499976" cy="579991"/>
          </a:xfrm>
          <a:prstGeom prst="rect">
            <a:avLst/>
          </a:prstGeom>
        </p:spPr>
      </p:pic>
    </p:spTree>
    <p:extLst>
      <p:ext uri="{BB962C8B-B14F-4D97-AF65-F5344CB8AC3E}">
        <p14:creationId xmlns:p14="http://schemas.microsoft.com/office/powerpoint/2010/main" val="3060029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128CC4-FD4C-2773-A556-B809A7A8A045}"/>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F02481C-7559-7B3C-2FD5-8816AC0CD6B5}"/>
              </a:ext>
            </a:extLst>
          </p:cNvPr>
          <p:cNvSpPr>
            <a:spLocks noGrp="1"/>
          </p:cNvSpPr>
          <p:nvPr>
            <p:ph type="sldNum" sz="quarter" idx="12"/>
          </p:nvPr>
        </p:nvSpPr>
        <p:spPr/>
        <p:txBody>
          <a:bodyPr/>
          <a:lstStyle/>
          <a:p>
            <a:fld id="{90123BB8-591A-1D4B-BDC4-B05C5107BB91}" type="slidenum">
              <a:rPr lang="en-US" smtClean="0"/>
              <a:pPr/>
              <a:t>18</a:t>
            </a:fld>
            <a:endParaRPr lang="en-US" dirty="0"/>
          </a:p>
        </p:txBody>
      </p:sp>
      <p:sp>
        <p:nvSpPr>
          <p:cNvPr id="5" name="Text 0">
            <a:extLst>
              <a:ext uri="{FF2B5EF4-FFF2-40B4-BE49-F238E27FC236}">
                <a16:creationId xmlns:a16="http://schemas.microsoft.com/office/drawing/2014/main" id="{F1BAB38E-5B75-2F56-433F-9307E82FD946}"/>
              </a:ext>
            </a:extLst>
          </p:cNvPr>
          <p:cNvSpPr/>
          <p:nvPr/>
        </p:nvSpPr>
        <p:spPr>
          <a:xfrm>
            <a:off x="7863840" y="274320"/>
            <a:ext cx="4114800" cy="6309360"/>
          </a:xfrm>
          <a:prstGeom prst="rect">
            <a:avLst/>
          </a:prstGeom>
          <a:noFill/>
          <a:ln/>
        </p:spPr>
        <p:txBody>
          <a:bodyPr wrap="square" lIns="0" tIns="0" rIns="0" bIns="0" rtlCol="0" anchor="ctr"/>
          <a:lstStyle/>
          <a:p>
            <a:pPr marL="0" indent="0" algn="r">
              <a:buNone/>
            </a:pPr>
            <a:r>
              <a:rPr lang="en-US" sz="34000" b="1" dirty="0">
                <a:solidFill>
                  <a:srgbClr val="62983E">
                    <a:alpha val="51000"/>
                  </a:srgbClr>
                </a:solidFill>
                <a:latin typeface="Cambria" pitchFamily="34" charset="0"/>
                <a:ea typeface="Cambria" pitchFamily="34" charset="-122"/>
              </a:rPr>
              <a:t>4</a:t>
            </a:r>
            <a:endParaRPr lang="en-US" sz="34000" dirty="0">
              <a:solidFill>
                <a:srgbClr val="62983E">
                  <a:alpha val="51000"/>
                </a:srgbClr>
              </a:solidFill>
            </a:endParaRPr>
          </a:p>
        </p:txBody>
      </p:sp>
      <p:sp>
        <p:nvSpPr>
          <p:cNvPr id="7" name="Shape 1">
            <a:extLst>
              <a:ext uri="{FF2B5EF4-FFF2-40B4-BE49-F238E27FC236}">
                <a16:creationId xmlns:a16="http://schemas.microsoft.com/office/drawing/2014/main" id="{F6DE8E42-D097-2834-0EB6-B7117F74DE88}"/>
              </a:ext>
            </a:extLst>
          </p:cNvPr>
          <p:cNvSpPr/>
          <p:nvPr/>
        </p:nvSpPr>
        <p:spPr>
          <a:xfrm>
            <a:off x="822960" y="2331720"/>
            <a:ext cx="82296" cy="1371600"/>
          </a:xfrm>
          <a:prstGeom prst="rect">
            <a:avLst/>
          </a:prstGeom>
          <a:solidFill>
            <a:srgbClr val="62983E"/>
          </a:solidFill>
          <a:ln/>
        </p:spPr>
        <p:txBody>
          <a:bodyPr/>
          <a:lstStyle/>
          <a:p>
            <a:endParaRPr lang="en-US">
              <a:solidFill>
                <a:srgbClr val="62983E"/>
              </a:solidFill>
            </a:endParaRPr>
          </a:p>
        </p:txBody>
      </p:sp>
      <p:sp>
        <p:nvSpPr>
          <p:cNvPr id="9" name="Text 2">
            <a:extLst>
              <a:ext uri="{FF2B5EF4-FFF2-40B4-BE49-F238E27FC236}">
                <a16:creationId xmlns:a16="http://schemas.microsoft.com/office/drawing/2014/main" id="{AB21A2B2-1370-BEFA-33C4-C12F0D8F7AC7}"/>
              </a:ext>
            </a:extLst>
          </p:cNvPr>
          <p:cNvSpPr/>
          <p:nvPr/>
        </p:nvSpPr>
        <p:spPr>
          <a:xfrm>
            <a:off x="1051560" y="2331720"/>
            <a:ext cx="5486400" cy="411480"/>
          </a:xfrm>
          <a:prstGeom prst="rect">
            <a:avLst/>
          </a:prstGeom>
          <a:noFill/>
          <a:ln/>
        </p:spPr>
        <p:txBody>
          <a:bodyPr wrap="square" lIns="0" tIns="0" rIns="0" bIns="0" rtlCol="0" anchor="ctr"/>
          <a:lstStyle/>
          <a:p>
            <a:pPr marL="0" indent="0">
              <a:buNone/>
            </a:pPr>
            <a:r>
              <a:rPr lang="en-US" sz="1600" b="1" kern="0" spc="300" dirty="0">
                <a:solidFill>
                  <a:srgbClr val="62983E"/>
                </a:solidFill>
                <a:latin typeface="Open Sans" panose="020B0606030504020204" pitchFamily="34" charset="0"/>
                <a:ea typeface="Open Sans" panose="020B0606030504020204" pitchFamily="34" charset="0"/>
                <a:cs typeface="Open Sans" panose="020B0606030504020204" pitchFamily="34" charset="0"/>
              </a:rPr>
              <a:t>SESSION 4</a:t>
            </a:r>
            <a:endParaRPr lang="en-US" sz="1600" dirty="0">
              <a:solidFill>
                <a:srgbClr val="62983E"/>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1" name="Text 3">
            <a:extLst>
              <a:ext uri="{FF2B5EF4-FFF2-40B4-BE49-F238E27FC236}">
                <a16:creationId xmlns:a16="http://schemas.microsoft.com/office/drawing/2014/main" id="{348EB0D2-7D50-8527-CA4E-46E1E66CC73D}"/>
              </a:ext>
            </a:extLst>
          </p:cNvPr>
          <p:cNvSpPr/>
          <p:nvPr/>
        </p:nvSpPr>
        <p:spPr>
          <a:xfrm>
            <a:off x="1005840" y="2743200"/>
            <a:ext cx="6949440" cy="1554480"/>
          </a:xfrm>
          <a:prstGeom prst="rect">
            <a:avLst/>
          </a:prstGeom>
          <a:noFill/>
          <a:ln/>
        </p:spPr>
        <p:txBody>
          <a:bodyPr wrap="square" lIns="0" tIns="0" rIns="0" bIns="0" rtlCol="0" anchor="t"/>
          <a:lstStyle/>
          <a:p>
            <a:pPr marL="0" indent="0">
              <a:lnSpc>
                <a:spcPct val="108000"/>
              </a:lnSpc>
              <a:buNone/>
            </a:pPr>
            <a:r>
              <a:rPr lang="en-US" sz="3400" dirty="0">
                <a:solidFill>
                  <a:srgbClr val="FFFFFF"/>
                </a:solidFill>
                <a:latin typeface="Poppins" panose="00000500000000000000" pitchFamily="2" charset="0"/>
                <a:ea typeface="Cambria" pitchFamily="34" charset="-122"/>
                <a:cs typeface="Poppins" panose="00000500000000000000" pitchFamily="2" charset="0"/>
              </a:rPr>
              <a:t>Stories from Organizations Like You: Blue Ventures</a:t>
            </a:r>
          </a:p>
        </p:txBody>
      </p:sp>
      <p:pic>
        <p:nvPicPr>
          <p:cNvPr id="4" name="Picture 3">
            <a:extLst>
              <a:ext uri="{FF2B5EF4-FFF2-40B4-BE49-F238E27FC236}">
                <a16:creationId xmlns:a16="http://schemas.microsoft.com/office/drawing/2014/main" id="{692BF65F-9B40-CA8C-D777-96B606F828F5}"/>
              </a:ext>
            </a:extLst>
          </p:cNvPr>
          <p:cNvPicPr>
            <a:picLocks noChangeAspect="1"/>
          </p:cNvPicPr>
          <p:nvPr/>
        </p:nvPicPr>
        <p:blipFill>
          <a:blip r:embed="rId2"/>
          <a:srcRect/>
          <a:stretch>
            <a:fillRect/>
          </a:stretch>
        </p:blipFill>
        <p:spPr>
          <a:xfrm>
            <a:off x="8548661" y="6202879"/>
            <a:ext cx="1499976" cy="579991"/>
          </a:xfrm>
          <a:prstGeom prst="rect">
            <a:avLst/>
          </a:prstGeom>
        </p:spPr>
      </p:pic>
    </p:spTree>
    <p:extLst>
      <p:ext uri="{BB962C8B-B14F-4D97-AF65-F5344CB8AC3E}">
        <p14:creationId xmlns:p14="http://schemas.microsoft.com/office/powerpoint/2010/main" val="40702131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00A002-C542-2161-25D4-1BFF5CADE2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6EDA0B-4855-09A6-45E3-715B4011698A}"/>
              </a:ext>
            </a:extLst>
          </p:cNvPr>
          <p:cNvSpPr>
            <a:spLocks noGrp="1"/>
          </p:cNvSpPr>
          <p:nvPr>
            <p:ph type="title"/>
          </p:nvPr>
        </p:nvSpPr>
        <p:spPr>
          <a:xfrm>
            <a:off x="865632" y="365125"/>
            <a:ext cx="10515600" cy="1325563"/>
          </a:xfrm>
        </p:spPr>
        <p:txBody>
          <a:bodyPr>
            <a:normAutofit/>
          </a:bodyPr>
          <a:lstStyle/>
          <a:p>
            <a:r>
              <a:rPr lang="en-US" sz="3600" dirty="0"/>
              <a:t>Our reward philosophy</a:t>
            </a:r>
          </a:p>
        </p:txBody>
      </p:sp>
      <p:sp>
        <p:nvSpPr>
          <p:cNvPr id="5" name="Slide Number Placeholder 4">
            <a:extLst>
              <a:ext uri="{FF2B5EF4-FFF2-40B4-BE49-F238E27FC236}">
                <a16:creationId xmlns:a16="http://schemas.microsoft.com/office/drawing/2014/main" id="{0C213659-9928-38FA-F13D-1E55002C83E7}"/>
              </a:ext>
            </a:extLst>
          </p:cNvPr>
          <p:cNvSpPr>
            <a:spLocks noGrp="1"/>
          </p:cNvSpPr>
          <p:nvPr>
            <p:ph type="sldNum" sz="quarter" idx="12"/>
          </p:nvPr>
        </p:nvSpPr>
        <p:spPr/>
        <p:txBody>
          <a:bodyPr/>
          <a:lstStyle/>
          <a:p>
            <a:fld id="{90123BB8-591A-1D4B-BDC4-B05C5107BB91}" type="slidenum">
              <a:rPr lang="en-US" smtClean="0"/>
              <a:pPr/>
              <a:t>19</a:t>
            </a:fld>
            <a:endParaRPr lang="en-US" dirty="0"/>
          </a:p>
        </p:txBody>
      </p:sp>
      <p:pic>
        <p:nvPicPr>
          <p:cNvPr id="4" name="Picture 3">
            <a:extLst>
              <a:ext uri="{FF2B5EF4-FFF2-40B4-BE49-F238E27FC236}">
                <a16:creationId xmlns:a16="http://schemas.microsoft.com/office/drawing/2014/main" id="{D8844F82-93EA-C68C-F059-756E54D934EC}"/>
              </a:ext>
            </a:extLst>
          </p:cNvPr>
          <p:cNvPicPr>
            <a:picLocks noChangeAspect="1"/>
          </p:cNvPicPr>
          <p:nvPr/>
        </p:nvPicPr>
        <p:blipFill>
          <a:blip r:embed="rId2"/>
          <a:stretch>
            <a:fillRect/>
          </a:stretch>
        </p:blipFill>
        <p:spPr>
          <a:xfrm>
            <a:off x="9315251" y="6096000"/>
            <a:ext cx="762000" cy="762000"/>
          </a:xfrm>
          <a:prstGeom prst="rect">
            <a:avLst/>
          </a:prstGeom>
        </p:spPr>
      </p:pic>
      <p:sp>
        <p:nvSpPr>
          <p:cNvPr id="8" name="TextBox 7">
            <a:extLst>
              <a:ext uri="{FF2B5EF4-FFF2-40B4-BE49-F238E27FC236}">
                <a16:creationId xmlns:a16="http://schemas.microsoft.com/office/drawing/2014/main" id="{95054399-6AC7-CE57-683F-29563B79AF8F}"/>
              </a:ext>
            </a:extLst>
          </p:cNvPr>
          <p:cNvSpPr txBox="1"/>
          <p:nvPr/>
        </p:nvSpPr>
        <p:spPr>
          <a:xfrm>
            <a:off x="865632" y="5345933"/>
            <a:ext cx="10241280" cy="411480"/>
          </a:xfrm>
          <a:prstGeom prst="rect">
            <a:avLst/>
          </a:prstGeom>
          <a:noFill/>
        </p:spPr>
        <p:txBody>
          <a:bodyPr wrap="square" anchor="t">
            <a:spAutoFit/>
          </a:bodyPr>
          <a:lstStyle/>
          <a:p>
            <a:pPr algn="l"/>
            <a:r>
              <a:rPr sz="1250" b="0" dirty="0">
                <a:solidFill>
                  <a:srgbClr val="69747B"/>
                </a:solidFill>
                <a:latin typeface="Aptos"/>
              </a:rPr>
              <a:t>Competitive pay is the foundation. Differentiation comes from the full employee proposition.</a:t>
            </a:r>
          </a:p>
        </p:txBody>
      </p:sp>
      <p:sp>
        <p:nvSpPr>
          <p:cNvPr id="12" name="Rounded Rectangle 4">
            <a:extLst>
              <a:ext uri="{FF2B5EF4-FFF2-40B4-BE49-F238E27FC236}">
                <a16:creationId xmlns:a16="http://schemas.microsoft.com/office/drawing/2014/main" id="{A60A2242-EDDF-7D40-7C18-58A492E37A9E}"/>
              </a:ext>
            </a:extLst>
          </p:cNvPr>
          <p:cNvSpPr/>
          <p:nvPr/>
        </p:nvSpPr>
        <p:spPr>
          <a:xfrm>
            <a:off x="777240" y="1828800"/>
            <a:ext cx="3108960" cy="3291840"/>
          </a:xfrm>
          <a:prstGeom prst="roundRect">
            <a:avLst/>
          </a:prstGeom>
          <a:solidFill>
            <a:srgbClr val="FFFF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a:extLst>
              <a:ext uri="{FF2B5EF4-FFF2-40B4-BE49-F238E27FC236}">
                <a16:creationId xmlns:a16="http://schemas.microsoft.com/office/drawing/2014/main" id="{4B49C1F9-53B8-3CEF-8279-933664D1CC5A}"/>
              </a:ext>
            </a:extLst>
          </p:cNvPr>
          <p:cNvSpPr txBox="1"/>
          <p:nvPr/>
        </p:nvSpPr>
        <p:spPr>
          <a:xfrm>
            <a:off x="4480560" y="1874519"/>
            <a:ext cx="2926080" cy="320040"/>
          </a:xfrm>
          <a:prstGeom prst="rect">
            <a:avLst/>
          </a:prstGeom>
          <a:noFill/>
        </p:spPr>
        <p:txBody>
          <a:bodyPr wrap="square" anchor="t">
            <a:spAutoFit/>
          </a:bodyPr>
          <a:lstStyle/>
          <a:p>
            <a:pPr algn="l"/>
            <a:r>
              <a:rPr sz="1500" b="1">
                <a:solidFill>
                  <a:srgbClr val="E06F5D"/>
                </a:solidFill>
                <a:latin typeface="Aptos"/>
              </a:rPr>
              <a:t>The strategic tension</a:t>
            </a:r>
          </a:p>
        </p:txBody>
      </p:sp>
      <p:sp>
        <p:nvSpPr>
          <p:cNvPr id="20" name="TextBox 19">
            <a:extLst>
              <a:ext uri="{FF2B5EF4-FFF2-40B4-BE49-F238E27FC236}">
                <a16:creationId xmlns:a16="http://schemas.microsoft.com/office/drawing/2014/main" id="{9F9885CC-C65D-5C89-8397-06A07FEA5B71}"/>
              </a:ext>
            </a:extLst>
          </p:cNvPr>
          <p:cNvSpPr txBox="1"/>
          <p:nvPr/>
        </p:nvSpPr>
        <p:spPr>
          <a:xfrm>
            <a:off x="4480560" y="2331720"/>
            <a:ext cx="6217920" cy="1143000"/>
          </a:xfrm>
          <a:prstGeom prst="rect">
            <a:avLst/>
          </a:prstGeom>
          <a:noFill/>
        </p:spPr>
        <p:txBody>
          <a:bodyPr wrap="square" anchor="t">
            <a:spAutoFit/>
          </a:bodyPr>
          <a:lstStyle/>
          <a:p>
            <a:pPr algn="l"/>
            <a:r>
              <a:rPr sz="2700" b="1" dirty="0">
                <a:solidFill>
                  <a:srgbClr val="18304A"/>
                </a:solidFill>
                <a:latin typeface="Aptos"/>
              </a:rPr>
              <a:t>We may not compete with</a:t>
            </a:r>
            <a:br>
              <a:rPr dirty="0"/>
            </a:br>
            <a:r>
              <a:rPr dirty="0"/>
              <a:t>high-paying employers on salary alone.</a:t>
            </a:r>
          </a:p>
        </p:txBody>
      </p:sp>
      <p:sp>
        <p:nvSpPr>
          <p:cNvPr id="22" name="TextBox 21">
            <a:extLst>
              <a:ext uri="{FF2B5EF4-FFF2-40B4-BE49-F238E27FC236}">
                <a16:creationId xmlns:a16="http://schemas.microsoft.com/office/drawing/2014/main" id="{00E151FD-E9E2-EC24-957A-E89F8780C1EB}"/>
              </a:ext>
            </a:extLst>
          </p:cNvPr>
          <p:cNvSpPr txBox="1"/>
          <p:nvPr/>
        </p:nvSpPr>
        <p:spPr>
          <a:xfrm>
            <a:off x="4480560" y="3794760"/>
            <a:ext cx="3657600" cy="320040"/>
          </a:xfrm>
          <a:prstGeom prst="rect">
            <a:avLst/>
          </a:prstGeom>
          <a:noFill/>
        </p:spPr>
        <p:txBody>
          <a:bodyPr wrap="square" anchor="t">
            <a:spAutoFit/>
          </a:bodyPr>
          <a:lstStyle/>
          <a:p>
            <a:pPr algn="l"/>
            <a:r>
              <a:rPr sz="1400" b="0" dirty="0">
                <a:solidFill>
                  <a:srgbClr val="69747B"/>
                </a:solidFill>
                <a:latin typeface="Aptos"/>
              </a:rPr>
              <a:t>So the question becomes:</a:t>
            </a:r>
          </a:p>
        </p:txBody>
      </p:sp>
      <p:sp>
        <p:nvSpPr>
          <p:cNvPr id="26" name="TextBox 25">
            <a:extLst>
              <a:ext uri="{FF2B5EF4-FFF2-40B4-BE49-F238E27FC236}">
                <a16:creationId xmlns:a16="http://schemas.microsoft.com/office/drawing/2014/main" id="{E59EE8FF-B6BE-CD65-EF88-29901354D63C}"/>
              </a:ext>
            </a:extLst>
          </p:cNvPr>
          <p:cNvSpPr txBox="1"/>
          <p:nvPr/>
        </p:nvSpPr>
        <p:spPr>
          <a:xfrm>
            <a:off x="4480560" y="4206240"/>
            <a:ext cx="6400800" cy="822960"/>
          </a:xfrm>
          <a:prstGeom prst="rect">
            <a:avLst/>
          </a:prstGeom>
          <a:noFill/>
        </p:spPr>
        <p:txBody>
          <a:bodyPr wrap="square" anchor="t">
            <a:spAutoFit/>
          </a:bodyPr>
          <a:lstStyle/>
          <a:p>
            <a:pPr algn="l"/>
            <a:r>
              <a:rPr sz="2300" b="1">
                <a:solidFill>
                  <a:srgbClr val="489768"/>
                </a:solidFill>
                <a:latin typeface="Aptos"/>
              </a:rPr>
              <a:t>Where can Total Rewards create meaningful points of difference?</a:t>
            </a:r>
          </a:p>
        </p:txBody>
      </p:sp>
      <p:sp>
        <p:nvSpPr>
          <p:cNvPr id="30" name="TextBox 29">
            <a:extLst>
              <a:ext uri="{FF2B5EF4-FFF2-40B4-BE49-F238E27FC236}">
                <a16:creationId xmlns:a16="http://schemas.microsoft.com/office/drawing/2014/main" id="{414BDE99-5DDA-A5AB-0089-6E9C81550A2B}"/>
              </a:ext>
            </a:extLst>
          </p:cNvPr>
          <p:cNvSpPr txBox="1"/>
          <p:nvPr/>
        </p:nvSpPr>
        <p:spPr>
          <a:xfrm>
            <a:off x="1051560" y="2331720"/>
            <a:ext cx="2560320" cy="731520"/>
          </a:xfrm>
          <a:prstGeom prst="rect">
            <a:avLst/>
          </a:prstGeom>
          <a:noFill/>
        </p:spPr>
        <p:txBody>
          <a:bodyPr wrap="square" anchor="t">
            <a:spAutoFit/>
          </a:bodyPr>
          <a:lstStyle/>
          <a:p>
            <a:pPr algn="ctr"/>
            <a:r>
              <a:rPr sz="4200" b="1" dirty="0">
                <a:solidFill>
                  <a:srgbClr val="278987"/>
                </a:solidFill>
                <a:latin typeface="Aptos"/>
              </a:rPr>
              <a:t>50th</a:t>
            </a:r>
          </a:p>
        </p:txBody>
      </p:sp>
      <p:sp>
        <p:nvSpPr>
          <p:cNvPr id="34" name="TextBox 33">
            <a:extLst>
              <a:ext uri="{FF2B5EF4-FFF2-40B4-BE49-F238E27FC236}">
                <a16:creationId xmlns:a16="http://schemas.microsoft.com/office/drawing/2014/main" id="{A073C2C0-A113-6021-02D3-6DE31485AE22}"/>
              </a:ext>
            </a:extLst>
          </p:cNvPr>
          <p:cNvSpPr txBox="1"/>
          <p:nvPr/>
        </p:nvSpPr>
        <p:spPr>
          <a:xfrm>
            <a:off x="1051560" y="3063240"/>
            <a:ext cx="2560320" cy="411480"/>
          </a:xfrm>
          <a:prstGeom prst="rect">
            <a:avLst/>
          </a:prstGeom>
          <a:noFill/>
        </p:spPr>
        <p:txBody>
          <a:bodyPr wrap="square" anchor="t">
            <a:spAutoFit/>
          </a:bodyPr>
          <a:lstStyle/>
          <a:p>
            <a:pPr algn="ctr"/>
            <a:r>
              <a:rPr sz="1800" b="1" dirty="0">
                <a:solidFill>
                  <a:srgbClr val="18304A"/>
                </a:solidFill>
                <a:latin typeface="Aptos"/>
              </a:rPr>
              <a:t>percentile</a:t>
            </a:r>
          </a:p>
        </p:txBody>
      </p:sp>
      <p:sp>
        <p:nvSpPr>
          <p:cNvPr id="36" name="TextBox 35">
            <a:extLst>
              <a:ext uri="{FF2B5EF4-FFF2-40B4-BE49-F238E27FC236}">
                <a16:creationId xmlns:a16="http://schemas.microsoft.com/office/drawing/2014/main" id="{859A7DF1-89CB-DF4F-8BA5-3D212259E94A}"/>
              </a:ext>
            </a:extLst>
          </p:cNvPr>
          <p:cNvSpPr txBox="1"/>
          <p:nvPr/>
        </p:nvSpPr>
        <p:spPr>
          <a:xfrm>
            <a:off x="1051560" y="3794760"/>
            <a:ext cx="2560320" cy="731520"/>
          </a:xfrm>
          <a:prstGeom prst="rect">
            <a:avLst/>
          </a:prstGeom>
          <a:noFill/>
        </p:spPr>
        <p:txBody>
          <a:bodyPr wrap="square" anchor="t">
            <a:spAutoFit/>
          </a:bodyPr>
          <a:lstStyle/>
          <a:p>
            <a:pPr algn="ctr"/>
            <a:r>
              <a:rPr sz="1400" b="0">
                <a:solidFill>
                  <a:srgbClr val="69747B"/>
                </a:solidFill>
                <a:latin typeface="Aptos"/>
              </a:rPr>
              <a:t>Our target market position for base pay</a:t>
            </a:r>
          </a:p>
        </p:txBody>
      </p:sp>
    </p:spTree>
    <p:extLst>
      <p:ext uri="{BB962C8B-B14F-4D97-AF65-F5344CB8AC3E}">
        <p14:creationId xmlns:p14="http://schemas.microsoft.com/office/powerpoint/2010/main" val="4837216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0EB0B-7E10-C045-B455-00E117103B2D}"/>
              </a:ext>
            </a:extLst>
          </p:cNvPr>
          <p:cNvSpPr>
            <a:spLocks noGrp="1"/>
          </p:cNvSpPr>
          <p:nvPr>
            <p:ph type="title"/>
          </p:nvPr>
        </p:nvSpPr>
        <p:spPr/>
        <p:txBody>
          <a:bodyPr>
            <a:normAutofit/>
          </a:bodyPr>
          <a:lstStyle/>
          <a:p>
            <a:r>
              <a:rPr lang="en-US" sz="3600" dirty="0"/>
              <a:t>What we’ll cover</a:t>
            </a:r>
          </a:p>
        </p:txBody>
      </p:sp>
      <p:sp>
        <p:nvSpPr>
          <p:cNvPr id="5" name="Slide Number Placeholder 4">
            <a:extLst>
              <a:ext uri="{FF2B5EF4-FFF2-40B4-BE49-F238E27FC236}">
                <a16:creationId xmlns:a16="http://schemas.microsoft.com/office/drawing/2014/main" id="{FEF074BE-F03E-D846-BCC3-95C277A3A196}"/>
              </a:ext>
            </a:extLst>
          </p:cNvPr>
          <p:cNvSpPr>
            <a:spLocks noGrp="1"/>
          </p:cNvSpPr>
          <p:nvPr>
            <p:ph type="sldNum" sz="quarter" idx="12"/>
          </p:nvPr>
        </p:nvSpPr>
        <p:spPr>
          <a:xfrm>
            <a:off x="838200" y="6001158"/>
            <a:ext cx="2743200" cy="365125"/>
          </a:xfrm>
        </p:spPr>
        <p:txBody>
          <a:bodyPr/>
          <a:lstStyle/>
          <a:p>
            <a:fld id="{90123BB8-591A-1D4B-BDC4-B05C5107BB91}" type="slidenum">
              <a:rPr lang="en-US" smtClean="0"/>
              <a:pPr/>
              <a:t>2</a:t>
            </a:fld>
            <a:endParaRPr lang="en-US" dirty="0"/>
          </a:p>
        </p:txBody>
      </p:sp>
      <p:sp>
        <p:nvSpPr>
          <p:cNvPr id="9" name="Shape 2">
            <a:extLst>
              <a:ext uri="{FF2B5EF4-FFF2-40B4-BE49-F238E27FC236}">
                <a16:creationId xmlns:a16="http://schemas.microsoft.com/office/drawing/2014/main" id="{6A9EAF8A-F107-3D5E-217C-6E97DBE717B0}"/>
              </a:ext>
            </a:extLst>
          </p:cNvPr>
          <p:cNvSpPr/>
          <p:nvPr/>
        </p:nvSpPr>
        <p:spPr>
          <a:xfrm>
            <a:off x="868680" y="1824471"/>
            <a:ext cx="10486708" cy="768096"/>
          </a:xfrm>
          <a:prstGeom prst="rect">
            <a:avLst/>
          </a:prstGeom>
          <a:solidFill>
            <a:srgbClr val="FFFFFF"/>
          </a:solidFill>
          <a:ln/>
        </p:spPr>
        <p:txBody>
          <a:bodyPr/>
          <a:lstStyle/>
          <a:p>
            <a:endParaRPr lang="en-US"/>
          </a:p>
        </p:txBody>
      </p:sp>
      <p:sp>
        <p:nvSpPr>
          <p:cNvPr id="11" name="Text 3">
            <a:extLst>
              <a:ext uri="{FF2B5EF4-FFF2-40B4-BE49-F238E27FC236}">
                <a16:creationId xmlns:a16="http://schemas.microsoft.com/office/drawing/2014/main" id="{E06C6780-AF02-ED41-C175-D23C8A1FB036}"/>
              </a:ext>
            </a:extLst>
          </p:cNvPr>
          <p:cNvSpPr/>
          <p:nvPr/>
        </p:nvSpPr>
        <p:spPr>
          <a:xfrm>
            <a:off x="1097280" y="1816450"/>
            <a:ext cx="822960" cy="768096"/>
          </a:xfrm>
          <a:prstGeom prst="rect">
            <a:avLst/>
          </a:prstGeom>
          <a:noFill/>
          <a:ln/>
        </p:spPr>
        <p:txBody>
          <a:bodyPr wrap="square" lIns="0" tIns="0" rIns="0" bIns="0" rtlCol="0" anchor="ctr"/>
          <a:lstStyle/>
          <a:p>
            <a:pPr marL="0" indent="0">
              <a:buNone/>
            </a:pPr>
            <a:r>
              <a:rPr lang="en-US" sz="2400" b="1" dirty="0">
                <a:solidFill>
                  <a:schemeClr val="accent6">
                    <a:lumMod val="60000"/>
                    <a:lumOff val="40000"/>
                  </a:schemeClr>
                </a:solidFill>
                <a:latin typeface="Cambria" pitchFamily="34" charset="0"/>
                <a:ea typeface="Cambria" pitchFamily="34" charset="-122"/>
                <a:cs typeface="Cambria" pitchFamily="34" charset="-120"/>
              </a:rPr>
              <a:t>01</a:t>
            </a:r>
            <a:endParaRPr lang="en-US" sz="2400" dirty="0">
              <a:solidFill>
                <a:schemeClr val="accent6">
                  <a:lumMod val="60000"/>
                  <a:lumOff val="40000"/>
                </a:schemeClr>
              </a:solidFill>
            </a:endParaRPr>
          </a:p>
        </p:txBody>
      </p:sp>
      <p:sp>
        <p:nvSpPr>
          <p:cNvPr id="13" name="Shape 4">
            <a:extLst>
              <a:ext uri="{FF2B5EF4-FFF2-40B4-BE49-F238E27FC236}">
                <a16:creationId xmlns:a16="http://schemas.microsoft.com/office/drawing/2014/main" id="{3B62BF47-6ADF-5174-8693-1571560617D4}"/>
              </a:ext>
            </a:extLst>
          </p:cNvPr>
          <p:cNvSpPr/>
          <p:nvPr/>
        </p:nvSpPr>
        <p:spPr>
          <a:xfrm>
            <a:off x="1828800" y="1979919"/>
            <a:ext cx="457200" cy="457200"/>
          </a:xfrm>
          <a:prstGeom prst="ellipse">
            <a:avLst/>
          </a:prstGeom>
          <a:solidFill>
            <a:srgbClr val="22522C"/>
          </a:solidFill>
          <a:ln/>
        </p:spPr>
        <p:txBody>
          <a:bodyPr/>
          <a:lstStyle/>
          <a:p>
            <a:endParaRPr lang="en-US"/>
          </a:p>
        </p:txBody>
      </p:sp>
      <p:pic>
        <p:nvPicPr>
          <p:cNvPr id="15" name="Image 0" descr="/home/claude/webinar/icons/flag.png">
            <a:extLst>
              <a:ext uri="{FF2B5EF4-FFF2-40B4-BE49-F238E27FC236}">
                <a16:creationId xmlns:a16="http://schemas.microsoft.com/office/drawing/2014/main" id="{CF5491F2-0137-B143-B3BE-93E24D88BD54}"/>
              </a:ext>
            </a:extLst>
          </p:cNvPr>
          <p:cNvPicPr>
            <a:picLocks noChangeAspect="1"/>
          </p:cNvPicPr>
          <p:nvPr/>
        </p:nvPicPr>
        <p:blipFill>
          <a:blip r:embed="rId2"/>
          <a:stretch>
            <a:fillRect/>
          </a:stretch>
        </p:blipFill>
        <p:spPr>
          <a:xfrm>
            <a:off x="1947672" y="2098791"/>
            <a:ext cx="219456" cy="219456"/>
          </a:xfrm>
          <a:prstGeom prst="rect">
            <a:avLst/>
          </a:prstGeom>
        </p:spPr>
      </p:pic>
      <p:sp>
        <p:nvSpPr>
          <p:cNvPr id="17" name="Text 5">
            <a:extLst>
              <a:ext uri="{FF2B5EF4-FFF2-40B4-BE49-F238E27FC236}">
                <a16:creationId xmlns:a16="http://schemas.microsoft.com/office/drawing/2014/main" id="{9F69E17C-C677-B98B-5028-A6DBE38BB205}"/>
              </a:ext>
            </a:extLst>
          </p:cNvPr>
          <p:cNvSpPr/>
          <p:nvPr/>
        </p:nvSpPr>
        <p:spPr>
          <a:xfrm>
            <a:off x="2560320" y="1903398"/>
            <a:ext cx="8046720" cy="365760"/>
          </a:xfrm>
          <a:prstGeom prst="rect">
            <a:avLst/>
          </a:prstGeom>
          <a:noFill/>
          <a:ln/>
        </p:spPr>
        <p:txBody>
          <a:bodyPr wrap="square" lIns="0" tIns="0" rIns="0" bIns="0" rtlCol="0" anchor="ctr"/>
          <a:lstStyle/>
          <a:p>
            <a:r>
              <a:rPr lang="en-US" sz="1400" b="1" dirty="0">
                <a:solidFill>
                  <a:srgbClr val="22522C"/>
                </a:solidFill>
                <a:latin typeface="Poppins" panose="00000500000000000000" pitchFamily="2" charset="0"/>
                <a:ea typeface="Calibri" pitchFamily="34" charset="-122"/>
                <a:cs typeface="Poppins" panose="00000500000000000000" pitchFamily="2" charset="0"/>
              </a:rPr>
              <a:t>The UK NGO Reward Landscape in 2026</a:t>
            </a:r>
            <a:endParaRPr lang="en-US" sz="1400" dirty="0">
              <a:solidFill>
                <a:srgbClr val="22522C"/>
              </a:solidFill>
              <a:latin typeface="Poppins" panose="00000500000000000000" pitchFamily="2" charset="0"/>
              <a:cs typeface="Poppins" panose="00000500000000000000" pitchFamily="2" charset="0"/>
            </a:endParaRPr>
          </a:p>
        </p:txBody>
      </p:sp>
      <p:sp>
        <p:nvSpPr>
          <p:cNvPr id="19" name="Text 6">
            <a:extLst>
              <a:ext uri="{FF2B5EF4-FFF2-40B4-BE49-F238E27FC236}">
                <a16:creationId xmlns:a16="http://schemas.microsoft.com/office/drawing/2014/main" id="{C50A9F2A-9C33-B493-30D5-085FA8EA04B6}"/>
              </a:ext>
            </a:extLst>
          </p:cNvPr>
          <p:cNvSpPr/>
          <p:nvPr/>
        </p:nvSpPr>
        <p:spPr>
          <a:xfrm>
            <a:off x="2560320" y="2192477"/>
            <a:ext cx="8046720" cy="320040"/>
          </a:xfrm>
          <a:prstGeom prst="rect">
            <a:avLst/>
          </a:prstGeom>
          <a:noFill/>
          <a:ln/>
        </p:spPr>
        <p:txBody>
          <a:bodyPr wrap="square" lIns="0" tIns="0" rIns="0" bIns="0" rtlCol="0" anchor="ctr"/>
          <a:lstStyle/>
          <a:p>
            <a:pPr marL="0" indent="0">
              <a:buNone/>
            </a:pPr>
            <a:r>
              <a:rPr lang="en-US" sz="1400" dirty="0">
                <a:solidFill>
                  <a:srgbClr val="434344"/>
                </a:solidFill>
                <a:latin typeface="Calibri" pitchFamily="34" charset="0"/>
                <a:ea typeface="Calibri" pitchFamily="34" charset="-122"/>
                <a:cs typeface="Calibri" pitchFamily="34" charset="-120"/>
              </a:rPr>
              <a:t>Workforce and funding challenges facing UK NGOs today, key survey findings, and current salary movement</a:t>
            </a:r>
            <a:endParaRPr lang="en-US" sz="1400" dirty="0">
              <a:solidFill>
                <a:srgbClr val="434344"/>
              </a:solidFill>
            </a:endParaRPr>
          </a:p>
        </p:txBody>
      </p:sp>
      <p:sp>
        <p:nvSpPr>
          <p:cNvPr id="21" name="Shape 7">
            <a:extLst>
              <a:ext uri="{FF2B5EF4-FFF2-40B4-BE49-F238E27FC236}">
                <a16:creationId xmlns:a16="http://schemas.microsoft.com/office/drawing/2014/main" id="{46962859-0CB3-0EEE-0884-0252B203AA36}"/>
              </a:ext>
            </a:extLst>
          </p:cNvPr>
          <p:cNvSpPr/>
          <p:nvPr/>
        </p:nvSpPr>
        <p:spPr>
          <a:xfrm>
            <a:off x="868680" y="2720583"/>
            <a:ext cx="10486708" cy="768096"/>
          </a:xfrm>
          <a:prstGeom prst="rect">
            <a:avLst/>
          </a:prstGeom>
          <a:solidFill>
            <a:srgbClr val="F7F7F5"/>
          </a:solidFill>
          <a:ln/>
        </p:spPr>
        <p:txBody>
          <a:bodyPr/>
          <a:lstStyle/>
          <a:p>
            <a:endParaRPr lang="en-US"/>
          </a:p>
        </p:txBody>
      </p:sp>
      <p:sp>
        <p:nvSpPr>
          <p:cNvPr id="23" name="Text 8">
            <a:extLst>
              <a:ext uri="{FF2B5EF4-FFF2-40B4-BE49-F238E27FC236}">
                <a16:creationId xmlns:a16="http://schemas.microsoft.com/office/drawing/2014/main" id="{68AFBD5A-8EDB-6545-795C-450173439431}"/>
              </a:ext>
            </a:extLst>
          </p:cNvPr>
          <p:cNvSpPr/>
          <p:nvPr/>
        </p:nvSpPr>
        <p:spPr>
          <a:xfrm>
            <a:off x="1097280" y="2712562"/>
            <a:ext cx="822960" cy="768096"/>
          </a:xfrm>
          <a:prstGeom prst="rect">
            <a:avLst/>
          </a:prstGeom>
          <a:noFill/>
          <a:ln/>
        </p:spPr>
        <p:txBody>
          <a:bodyPr wrap="square" lIns="0" tIns="0" rIns="0" bIns="0" rtlCol="0" anchor="ctr"/>
          <a:lstStyle/>
          <a:p>
            <a:pPr marL="0" indent="0">
              <a:buNone/>
            </a:pPr>
            <a:r>
              <a:rPr lang="en-US" sz="2400" b="1" dirty="0">
                <a:solidFill>
                  <a:schemeClr val="accent6">
                    <a:lumMod val="60000"/>
                    <a:lumOff val="40000"/>
                  </a:schemeClr>
                </a:solidFill>
                <a:latin typeface="Cambria" pitchFamily="34" charset="0"/>
                <a:ea typeface="Cambria" pitchFamily="34" charset="-122"/>
                <a:cs typeface="Cambria" pitchFamily="34" charset="-120"/>
              </a:rPr>
              <a:t>02</a:t>
            </a:r>
            <a:endParaRPr lang="en-US" sz="2400" dirty="0">
              <a:solidFill>
                <a:schemeClr val="accent6">
                  <a:lumMod val="60000"/>
                  <a:lumOff val="40000"/>
                </a:schemeClr>
              </a:solidFill>
            </a:endParaRPr>
          </a:p>
        </p:txBody>
      </p:sp>
      <p:sp>
        <p:nvSpPr>
          <p:cNvPr id="25" name="Shape 9">
            <a:extLst>
              <a:ext uri="{FF2B5EF4-FFF2-40B4-BE49-F238E27FC236}">
                <a16:creationId xmlns:a16="http://schemas.microsoft.com/office/drawing/2014/main" id="{2135AF3A-CA45-1041-2E4A-F7A6B0B57FE4}"/>
              </a:ext>
            </a:extLst>
          </p:cNvPr>
          <p:cNvSpPr/>
          <p:nvPr/>
        </p:nvSpPr>
        <p:spPr>
          <a:xfrm>
            <a:off x="1828800" y="2876031"/>
            <a:ext cx="457200" cy="457200"/>
          </a:xfrm>
          <a:prstGeom prst="ellipse">
            <a:avLst/>
          </a:prstGeom>
          <a:solidFill>
            <a:srgbClr val="22522C"/>
          </a:solidFill>
          <a:ln/>
        </p:spPr>
        <p:txBody>
          <a:bodyPr/>
          <a:lstStyle/>
          <a:p>
            <a:endParaRPr lang="en-US"/>
          </a:p>
        </p:txBody>
      </p:sp>
      <p:pic>
        <p:nvPicPr>
          <p:cNvPr id="27" name="Image 1" descr="/home/claude/webinar/icons/barchart.png">
            <a:extLst>
              <a:ext uri="{FF2B5EF4-FFF2-40B4-BE49-F238E27FC236}">
                <a16:creationId xmlns:a16="http://schemas.microsoft.com/office/drawing/2014/main" id="{C08F051F-6FA0-E621-35CE-A04E9799DD86}"/>
              </a:ext>
            </a:extLst>
          </p:cNvPr>
          <p:cNvPicPr>
            <a:picLocks noChangeAspect="1"/>
          </p:cNvPicPr>
          <p:nvPr/>
        </p:nvPicPr>
        <p:blipFill>
          <a:blip r:embed="rId3"/>
          <a:stretch>
            <a:fillRect/>
          </a:stretch>
        </p:blipFill>
        <p:spPr>
          <a:xfrm>
            <a:off x="1947672" y="2994903"/>
            <a:ext cx="219456" cy="219456"/>
          </a:xfrm>
          <a:prstGeom prst="rect">
            <a:avLst/>
          </a:prstGeom>
        </p:spPr>
      </p:pic>
      <p:sp>
        <p:nvSpPr>
          <p:cNvPr id="29" name="Text 10">
            <a:extLst>
              <a:ext uri="{FF2B5EF4-FFF2-40B4-BE49-F238E27FC236}">
                <a16:creationId xmlns:a16="http://schemas.microsoft.com/office/drawing/2014/main" id="{573970A9-B1CB-3CE8-2D97-EF1EDB81112A}"/>
              </a:ext>
            </a:extLst>
          </p:cNvPr>
          <p:cNvSpPr/>
          <p:nvPr/>
        </p:nvSpPr>
        <p:spPr>
          <a:xfrm>
            <a:off x="2560320" y="2799510"/>
            <a:ext cx="8046720" cy="365760"/>
          </a:xfrm>
          <a:prstGeom prst="rect">
            <a:avLst/>
          </a:prstGeom>
          <a:noFill/>
          <a:ln/>
        </p:spPr>
        <p:txBody>
          <a:bodyPr wrap="square" lIns="0" tIns="0" rIns="0" bIns="0" rtlCol="0" anchor="ctr"/>
          <a:lstStyle/>
          <a:p>
            <a:r>
              <a:rPr lang="en-US" sz="1400" b="1" dirty="0">
                <a:solidFill>
                  <a:srgbClr val="22522C"/>
                </a:solidFill>
                <a:latin typeface="Poppins" panose="00000500000000000000" pitchFamily="2" charset="0"/>
                <a:ea typeface="Calibri" pitchFamily="34" charset="-122"/>
                <a:cs typeface="Poppins" panose="00000500000000000000" pitchFamily="2" charset="0"/>
              </a:rPr>
              <a:t>Beyond Compliance: Benefits as a Strategic Advantage</a:t>
            </a:r>
            <a:endParaRPr lang="en-US" sz="1400" dirty="0">
              <a:solidFill>
                <a:srgbClr val="22522C"/>
              </a:solidFill>
              <a:latin typeface="Poppins" panose="00000500000000000000" pitchFamily="2" charset="0"/>
              <a:cs typeface="Poppins" panose="00000500000000000000" pitchFamily="2" charset="0"/>
            </a:endParaRPr>
          </a:p>
        </p:txBody>
      </p:sp>
      <p:sp>
        <p:nvSpPr>
          <p:cNvPr id="31" name="Text 11">
            <a:extLst>
              <a:ext uri="{FF2B5EF4-FFF2-40B4-BE49-F238E27FC236}">
                <a16:creationId xmlns:a16="http://schemas.microsoft.com/office/drawing/2014/main" id="{17B684C2-5F6D-D90B-FD60-081FE4B560F7}"/>
              </a:ext>
            </a:extLst>
          </p:cNvPr>
          <p:cNvSpPr/>
          <p:nvPr/>
        </p:nvSpPr>
        <p:spPr>
          <a:xfrm>
            <a:off x="2560320" y="3088589"/>
            <a:ext cx="8046720" cy="320040"/>
          </a:xfrm>
          <a:prstGeom prst="rect">
            <a:avLst/>
          </a:prstGeom>
          <a:noFill/>
          <a:ln/>
        </p:spPr>
        <p:txBody>
          <a:bodyPr wrap="square" lIns="0" tIns="0" rIns="0" bIns="0" rtlCol="0" anchor="ctr"/>
          <a:lstStyle/>
          <a:p>
            <a:r>
              <a:rPr lang="en-US" sz="1400" dirty="0">
                <a:solidFill>
                  <a:srgbClr val="434344"/>
                </a:solidFill>
                <a:latin typeface="Calibri" pitchFamily="34" charset="0"/>
                <a:ea typeface="Calibri" pitchFamily="34" charset="-122"/>
                <a:cs typeface="Calibri" pitchFamily="34" charset="-120"/>
              </a:rPr>
              <a:t>The benefits employees value most and why</a:t>
            </a:r>
            <a:endParaRPr lang="en-US" sz="1400" dirty="0">
              <a:solidFill>
                <a:srgbClr val="434344"/>
              </a:solidFill>
            </a:endParaRPr>
          </a:p>
        </p:txBody>
      </p:sp>
      <p:sp>
        <p:nvSpPr>
          <p:cNvPr id="33" name="Shape 12">
            <a:extLst>
              <a:ext uri="{FF2B5EF4-FFF2-40B4-BE49-F238E27FC236}">
                <a16:creationId xmlns:a16="http://schemas.microsoft.com/office/drawing/2014/main" id="{0F548053-2132-1004-D59E-3D0B7E3E731A}"/>
              </a:ext>
            </a:extLst>
          </p:cNvPr>
          <p:cNvSpPr/>
          <p:nvPr/>
        </p:nvSpPr>
        <p:spPr>
          <a:xfrm>
            <a:off x="868680" y="3616695"/>
            <a:ext cx="10486708" cy="768096"/>
          </a:xfrm>
          <a:prstGeom prst="rect">
            <a:avLst/>
          </a:prstGeom>
          <a:solidFill>
            <a:srgbClr val="FFFFFF"/>
          </a:solidFill>
          <a:ln/>
        </p:spPr>
        <p:txBody>
          <a:bodyPr/>
          <a:lstStyle/>
          <a:p>
            <a:endParaRPr lang="en-US"/>
          </a:p>
        </p:txBody>
      </p:sp>
      <p:sp>
        <p:nvSpPr>
          <p:cNvPr id="35" name="Text 13">
            <a:extLst>
              <a:ext uri="{FF2B5EF4-FFF2-40B4-BE49-F238E27FC236}">
                <a16:creationId xmlns:a16="http://schemas.microsoft.com/office/drawing/2014/main" id="{2450B9D5-68BA-B8B4-1E46-51465F952237}"/>
              </a:ext>
            </a:extLst>
          </p:cNvPr>
          <p:cNvSpPr/>
          <p:nvPr/>
        </p:nvSpPr>
        <p:spPr>
          <a:xfrm>
            <a:off x="1097280" y="3608674"/>
            <a:ext cx="822960" cy="768096"/>
          </a:xfrm>
          <a:prstGeom prst="rect">
            <a:avLst/>
          </a:prstGeom>
          <a:noFill/>
          <a:ln/>
        </p:spPr>
        <p:txBody>
          <a:bodyPr wrap="square" lIns="0" tIns="0" rIns="0" bIns="0" rtlCol="0" anchor="ctr"/>
          <a:lstStyle/>
          <a:p>
            <a:pPr marL="0" indent="0">
              <a:buNone/>
            </a:pPr>
            <a:r>
              <a:rPr lang="en-US" sz="2400" b="1" dirty="0">
                <a:solidFill>
                  <a:schemeClr val="accent6">
                    <a:lumMod val="60000"/>
                    <a:lumOff val="40000"/>
                  </a:schemeClr>
                </a:solidFill>
                <a:latin typeface="Cambria" pitchFamily="34" charset="0"/>
                <a:ea typeface="Cambria" pitchFamily="34" charset="-122"/>
                <a:cs typeface="Cambria" pitchFamily="34" charset="-120"/>
              </a:rPr>
              <a:t>03</a:t>
            </a:r>
            <a:endParaRPr lang="en-US" sz="2400" dirty="0">
              <a:solidFill>
                <a:schemeClr val="accent6">
                  <a:lumMod val="60000"/>
                  <a:lumOff val="40000"/>
                </a:schemeClr>
              </a:solidFill>
            </a:endParaRPr>
          </a:p>
        </p:txBody>
      </p:sp>
      <p:sp>
        <p:nvSpPr>
          <p:cNvPr id="37" name="Shape 14">
            <a:extLst>
              <a:ext uri="{FF2B5EF4-FFF2-40B4-BE49-F238E27FC236}">
                <a16:creationId xmlns:a16="http://schemas.microsoft.com/office/drawing/2014/main" id="{D8F08F44-2C1D-31FD-8FF8-8EDF8EB0A37E}"/>
              </a:ext>
            </a:extLst>
          </p:cNvPr>
          <p:cNvSpPr/>
          <p:nvPr/>
        </p:nvSpPr>
        <p:spPr>
          <a:xfrm>
            <a:off x="1828800" y="3772143"/>
            <a:ext cx="457200" cy="457200"/>
          </a:xfrm>
          <a:prstGeom prst="ellipse">
            <a:avLst/>
          </a:prstGeom>
          <a:solidFill>
            <a:srgbClr val="22522C"/>
          </a:solidFill>
          <a:ln/>
        </p:spPr>
        <p:txBody>
          <a:bodyPr/>
          <a:lstStyle/>
          <a:p>
            <a:endParaRPr lang="en-US"/>
          </a:p>
        </p:txBody>
      </p:sp>
      <p:pic>
        <p:nvPicPr>
          <p:cNvPr id="39" name="Image 2" descr="/home/claude/webinar/icons/heart.png">
            <a:extLst>
              <a:ext uri="{FF2B5EF4-FFF2-40B4-BE49-F238E27FC236}">
                <a16:creationId xmlns:a16="http://schemas.microsoft.com/office/drawing/2014/main" id="{13803AAC-D0BA-9987-3B97-52986C6DDD99}"/>
              </a:ext>
            </a:extLst>
          </p:cNvPr>
          <p:cNvPicPr>
            <a:picLocks noChangeAspect="1"/>
          </p:cNvPicPr>
          <p:nvPr/>
        </p:nvPicPr>
        <p:blipFill>
          <a:blip r:embed="rId4"/>
          <a:stretch>
            <a:fillRect/>
          </a:stretch>
        </p:blipFill>
        <p:spPr>
          <a:xfrm>
            <a:off x="1947672" y="3891015"/>
            <a:ext cx="219456" cy="219456"/>
          </a:xfrm>
          <a:prstGeom prst="rect">
            <a:avLst/>
          </a:prstGeom>
        </p:spPr>
      </p:pic>
      <p:sp>
        <p:nvSpPr>
          <p:cNvPr id="41" name="Text 15">
            <a:extLst>
              <a:ext uri="{FF2B5EF4-FFF2-40B4-BE49-F238E27FC236}">
                <a16:creationId xmlns:a16="http://schemas.microsoft.com/office/drawing/2014/main" id="{57FE74E4-BE13-A7B1-0949-F41055FABA2F}"/>
              </a:ext>
            </a:extLst>
          </p:cNvPr>
          <p:cNvSpPr/>
          <p:nvPr/>
        </p:nvSpPr>
        <p:spPr>
          <a:xfrm>
            <a:off x="2560320" y="3695622"/>
            <a:ext cx="8046720" cy="365760"/>
          </a:xfrm>
          <a:prstGeom prst="rect">
            <a:avLst/>
          </a:prstGeom>
          <a:noFill/>
          <a:ln/>
        </p:spPr>
        <p:txBody>
          <a:bodyPr wrap="square" lIns="0" tIns="0" rIns="0" bIns="0" rtlCol="0" anchor="ctr"/>
          <a:lstStyle/>
          <a:p>
            <a:r>
              <a:rPr lang="en-US" sz="1400" b="1" dirty="0">
                <a:solidFill>
                  <a:srgbClr val="22522C"/>
                </a:solidFill>
                <a:latin typeface="Poppins" panose="00000500000000000000" pitchFamily="2" charset="0"/>
                <a:ea typeface="Calibri" pitchFamily="34" charset="-122"/>
                <a:cs typeface="Poppins" panose="00000500000000000000" pitchFamily="2" charset="0"/>
              </a:rPr>
              <a:t>Using Market Data to Strengthen Your EVP</a:t>
            </a:r>
            <a:endParaRPr lang="en-US" sz="1400" dirty="0">
              <a:solidFill>
                <a:srgbClr val="22522C"/>
              </a:solidFill>
              <a:latin typeface="Poppins" panose="00000500000000000000" pitchFamily="2" charset="0"/>
              <a:cs typeface="Poppins" panose="00000500000000000000" pitchFamily="2" charset="0"/>
            </a:endParaRPr>
          </a:p>
        </p:txBody>
      </p:sp>
      <p:sp>
        <p:nvSpPr>
          <p:cNvPr id="43" name="Text 16">
            <a:extLst>
              <a:ext uri="{FF2B5EF4-FFF2-40B4-BE49-F238E27FC236}">
                <a16:creationId xmlns:a16="http://schemas.microsoft.com/office/drawing/2014/main" id="{988E2A56-1F9F-C88E-FD69-6EF9A7A9047C}"/>
              </a:ext>
            </a:extLst>
          </p:cNvPr>
          <p:cNvSpPr/>
          <p:nvPr/>
        </p:nvSpPr>
        <p:spPr>
          <a:xfrm>
            <a:off x="2560320" y="3984701"/>
            <a:ext cx="8046720" cy="320040"/>
          </a:xfrm>
          <a:prstGeom prst="rect">
            <a:avLst/>
          </a:prstGeom>
          <a:noFill/>
          <a:ln/>
        </p:spPr>
        <p:txBody>
          <a:bodyPr wrap="square" lIns="0" tIns="0" rIns="0" bIns="0" rtlCol="0" anchor="ctr"/>
          <a:lstStyle/>
          <a:p>
            <a:r>
              <a:rPr lang="en-US" sz="1400" dirty="0">
                <a:solidFill>
                  <a:srgbClr val="434344"/>
                </a:solidFill>
                <a:latin typeface="Calibri" pitchFamily="34" charset="0"/>
                <a:ea typeface="Calibri" pitchFamily="34" charset="-122"/>
                <a:cs typeface="Calibri" pitchFamily="34" charset="-120"/>
              </a:rPr>
              <a:t>Turning benchmarking data into reward decisions and practical frameworks to take back to your team</a:t>
            </a:r>
            <a:endParaRPr lang="en-US" sz="1400" dirty="0">
              <a:solidFill>
                <a:srgbClr val="434344"/>
              </a:solidFill>
            </a:endParaRPr>
          </a:p>
        </p:txBody>
      </p:sp>
      <p:sp>
        <p:nvSpPr>
          <p:cNvPr id="45" name="Shape 17">
            <a:extLst>
              <a:ext uri="{FF2B5EF4-FFF2-40B4-BE49-F238E27FC236}">
                <a16:creationId xmlns:a16="http://schemas.microsoft.com/office/drawing/2014/main" id="{F8C19658-C5C1-C2D6-7877-4904A5C52B20}"/>
              </a:ext>
            </a:extLst>
          </p:cNvPr>
          <p:cNvSpPr/>
          <p:nvPr/>
        </p:nvSpPr>
        <p:spPr>
          <a:xfrm>
            <a:off x="868680" y="4512807"/>
            <a:ext cx="10486708" cy="768096"/>
          </a:xfrm>
          <a:prstGeom prst="rect">
            <a:avLst/>
          </a:prstGeom>
          <a:solidFill>
            <a:srgbClr val="F7F7F5"/>
          </a:solidFill>
          <a:ln/>
        </p:spPr>
        <p:txBody>
          <a:bodyPr/>
          <a:lstStyle/>
          <a:p>
            <a:endParaRPr lang="en-US"/>
          </a:p>
        </p:txBody>
      </p:sp>
      <p:sp>
        <p:nvSpPr>
          <p:cNvPr id="47" name="Text 18">
            <a:extLst>
              <a:ext uri="{FF2B5EF4-FFF2-40B4-BE49-F238E27FC236}">
                <a16:creationId xmlns:a16="http://schemas.microsoft.com/office/drawing/2014/main" id="{D2F6C221-EA09-42F4-F50A-840CAFE6B0C9}"/>
              </a:ext>
            </a:extLst>
          </p:cNvPr>
          <p:cNvSpPr/>
          <p:nvPr/>
        </p:nvSpPr>
        <p:spPr>
          <a:xfrm>
            <a:off x="1097280" y="4504786"/>
            <a:ext cx="822960" cy="768096"/>
          </a:xfrm>
          <a:prstGeom prst="rect">
            <a:avLst/>
          </a:prstGeom>
          <a:noFill/>
          <a:ln/>
        </p:spPr>
        <p:txBody>
          <a:bodyPr wrap="square" lIns="0" tIns="0" rIns="0" bIns="0" rtlCol="0" anchor="ctr"/>
          <a:lstStyle/>
          <a:p>
            <a:pPr marL="0" indent="0">
              <a:buNone/>
            </a:pPr>
            <a:r>
              <a:rPr lang="en-US" sz="2400" b="1" dirty="0">
                <a:solidFill>
                  <a:schemeClr val="accent6">
                    <a:lumMod val="60000"/>
                    <a:lumOff val="40000"/>
                  </a:schemeClr>
                </a:solidFill>
                <a:latin typeface="Cambria" pitchFamily="34" charset="0"/>
                <a:ea typeface="Cambria" pitchFamily="34" charset="-122"/>
                <a:cs typeface="Cambria" pitchFamily="34" charset="-120"/>
              </a:rPr>
              <a:t>04</a:t>
            </a:r>
            <a:endParaRPr lang="en-US" sz="2400" dirty="0">
              <a:solidFill>
                <a:schemeClr val="accent6">
                  <a:lumMod val="60000"/>
                  <a:lumOff val="40000"/>
                </a:schemeClr>
              </a:solidFill>
            </a:endParaRPr>
          </a:p>
        </p:txBody>
      </p:sp>
      <p:sp>
        <p:nvSpPr>
          <p:cNvPr id="49" name="Shape 19">
            <a:extLst>
              <a:ext uri="{FF2B5EF4-FFF2-40B4-BE49-F238E27FC236}">
                <a16:creationId xmlns:a16="http://schemas.microsoft.com/office/drawing/2014/main" id="{65BE41B4-9C82-C89D-52E2-79D605970C44}"/>
              </a:ext>
            </a:extLst>
          </p:cNvPr>
          <p:cNvSpPr/>
          <p:nvPr/>
        </p:nvSpPr>
        <p:spPr>
          <a:xfrm>
            <a:off x="1828800" y="4668255"/>
            <a:ext cx="457200" cy="457200"/>
          </a:xfrm>
          <a:prstGeom prst="ellipse">
            <a:avLst/>
          </a:prstGeom>
          <a:solidFill>
            <a:srgbClr val="22522C"/>
          </a:solidFill>
          <a:ln/>
        </p:spPr>
        <p:txBody>
          <a:bodyPr/>
          <a:lstStyle/>
          <a:p>
            <a:endParaRPr lang="en-US"/>
          </a:p>
        </p:txBody>
      </p:sp>
      <p:pic>
        <p:nvPicPr>
          <p:cNvPr id="51" name="Image 3" descr="/home/claude/webinar/icons/compass.png">
            <a:extLst>
              <a:ext uri="{FF2B5EF4-FFF2-40B4-BE49-F238E27FC236}">
                <a16:creationId xmlns:a16="http://schemas.microsoft.com/office/drawing/2014/main" id="{8A24D2CB-7F4B-38F8-F37D-496C6C8370F7}"/>
              </a:ext>
            </a:extLst>
          </p:cNvPr>
          <p:cNvPicPr>
            <a:picLocks noChangeAspect="1"/>
          </p:cNvPicPr>
          <p:nvPr/>
        </p:nvPicPr>
        <p:blipFill>
          <a:blip r:embed="rId5"/>
          <a:stretch>
            <a:fillRect/>
          </a:stretch>
        </p:blipFill>
        <p:spPr>
          <a:xfrm>
            <a:off x="1947672" y="4787127"/>
            <a:ext cx="219456" cy="219456"/>
          </a:xfrm>
          <a:prstGeom prst="rect">
            <a:avLst/>
          </a:prstGeom>
        </p:spPr>
      </p:pic>
      <p:pic>
        <p:nvPicPr>
          <p:cNvPr id="55" name="Picture 54">
            <a:extLst>
              <a:ext uri="{FF2B5EF4-FFF2-40B4-BE49-F238E27FC236}">
                <a16:creationId xmlns:a16="http://schemas.microsoft.com/office/drawing/2014/main" id="{3B4D67F0-09E5-6ABE-EC8D-7D4E3139ED89}"/>
              </a:ext>
            </a:extLst>
          </p:cNvPr>
          <p:cNvPicPr>
            <a:picLocks noChangeAspect="1"/>
          </p:cNvPicPr>
          <p:nvPr/>
        </p:nvPicPr>
        <p:blipFill>
          <a:blip r:embed="rId6"/>
          <a:srcRect/>
          <a:stretch>
            <a:fillRect/>
          </a:stretch>
        </p:blipFill>
        <p:spPr>
          <a:xfrm>
            <a:off x="8548661" y="6202879"/>
            <a:ext cx="1499976" cy="579991"/>
          </a:xfrm>
          <a:prstGeom prst="rect">
            <a:avLst/>
          </a:prstGeom>
        </p:spPr>
      </p:pic>
      <p:sp>
        <p:nvSpPr>
          <p:cNvPr id="57" name="Shape 12">
            <a:extLst>
              <a:ext uri="{FF2B5EF4-FFF2-40B4-BE49-F238E27FC236}">
                <a16:creationId xmlns:a16="http://schemas.microsoft.com/office/drawing/2014/main" id="{0F947E75-AA2A-DACD-A24D-1CD2160AFAA9}"/>
              </a:ext>
            </a:extLst>
          </p:cNvPr>
          <p:cNvSpPr/>
          <p:nvPr/>
        </p:nvSpPr>
        <p:spPr>
          <a:xfrm>
            <a:off x="868680" y="5436351"/>
            <a:ext cx="10486708" cy="768096"/>
          </a:xfrm>
          <a:prstGeom prst="rect">
            <a:avLst/>
          </a:prstGeom>
          <a:solidFill>
            <a:srgbClr val="FFFFFF">
              <a:alpha val="16000"/>
            </a:srgbClr>
          </a:solidFill>
          <a:ln/>
        </p:spPr>
        <p:txBody>
          <a:bodyPr/>
          <a:lstStyle/>
          <a:p>
            <a:endParaRPr lang="en-US"/>
          </a:p>
        </p:txBody>
      </p:sp>
      <p:sp>
        <p:nvSpPr>
          <p:cNvPr id="59" name="Text 13">
            <a:extLst>
              <a:ext uri="{FF2B5EF4-FFF2-40B4-BE49-F238E27FC236}">
                <a16:creationId xmlns:a16="http://schemas.microsoft.com/office/drawing/2014/main" id="{CE8F9A53-D5AA-48BA-60F0-EC53E927C09E}"/>
              </a:ext>
            </a:extLst>
          </p:cNvPr>
          <p:cNvSpPr/>
          <p:nvPr/>
        </p:nvSpPr>
        <p:spPr>
          <a:xfrm>
            <a:off x="1097280" y="5428330"/>
            <a:ext cx="822960" cy="768096"/>
          </a:xfrm>
          <a:prstGeom prst="rect">
            <a:avLst/>
          </a:prstGeom>
          <a:noFill/>
          <a:ln/>
        </p:spPr>
        <p:txBody>
          <a:bodyPr wrap="square" lIns="0" tIns="0" rIns="0" bIns="0" rtlCol="0" anchor="ctr"/>
          <a:lstStyle/>
          <a:p>
            <a:pPr marL="0" indent="0">
              <a:buNone/>
            </a:pPr>
            <a:r>
              <a:rPr lang="en-US" sz="2400" b="1" dirty="0">
                <a:solidFill>
                  <a:schemeClr val="accent6">
                    <a:lumMod val="60000"/>
                    <a:lumOff val="40000"/>
                  </a:schemeClr>
                </a:solidFill>
                <a:latin typeface="Cambria" pitchFamily="34" charset="0"/>
                <a:ea typeface="Cambria" pitchFamily="34" charset="-122"/>
                <a:cs typeface="Cambria" pitchFamily="34" charset="-120"/>
              </a:rPr>
              <a:t>05</a:t>
            </a:r>
            <a:endParaRPr lang="en-US" sz="2400" dirty="0">
              <a:solidFill>
                <a:schemeClr val="accent6">
                  <a:lumMod val="60000"/>
                  <a:lumOff val="40000"/>
                </a:schemeClr>
              </a:solidFill>
            </a:endParaRPr>
          </a:p>
        </p:txBody>
      </p:sp>
      <p:sp>
        <p:nvSpPr>
          <p:cNvPr id="53" name="Text 20">
            <a:extLst>
              <a:ext uri="{FF2B5EF4-FFF2-40B4-BE49-F238E27FC236}">
                <a16:creationId xmlns:a16="http://schemas.microsoft.com/office/drawing/2014/main" id="{185028F5-A040-62C7-965C-AB9E3773A368}"/>
              </a:ext>
            </a:extLst>
          </p:cNvPr>
          <p:cNvSpPr/>
          <p:nvPr/>
        </p:nvSpPr>
        <p:spPr>
          <a:xfrm>
            <a:off x="2560320" y="5599883"/>
            <a:ext cx="8046720" cy="365760"/>
          </a:xfrm>
          <a:prstGeom prst="rect">
            <a:avLst/>
          </a:prstGeom>
          <a:noFill/>
          <a:ln/>
        </p:spPr>
        <p:txBody>
          <a:bodyPr wrap="square" lIns="0" tIns="0" rIns="0" bIns="0" rtlCol="0" anchor="ctr"/>
          <a:lstStyle/>
          <a:p>
            <a:r>
              <a:rPr lang="en-US" sz="1400" b="1" dirty="0">
                <a:solidFill>
                  <a:srgbClr val="22522C"/>
                </a:solidFill>
                <a:latin typeface="Poppins" panose="00000500000000000000" pitchFamily="2" charset="0"/>
                <a:ea typeface="Calibri" pitchFamily="34" charset="-122"/>
                <a:cs typeface="Poppins" panose="00000500000000000000" pitchFamily="2" charset="0"/>
              </a:rPr>
              <a:t>Q&amp;A</a:t>
            </a:r>
            <a:endParaRPr lang="en-US" sz="1400" dirty="0">
              <a:solidFill>
                <a:srgbClr val="22522C"/>
              </a:solidFill>
              <a:latin typeface="Poppins" panose="00000500000000000000" pitchFamily="2" charset="0"/>
              <a:cs typeface="Poppins" panose="00000500000000000000" pitchFamily="2" charset="0"/>
            </a:endParaRPr>
          </a:p>
        </p:txBody>
      </p:sp>
      <p:sp>
        <p:nvSpPr>
          <p:cNvPr id="61" name="Shape 14">
            <a:extLst>
              <a:ext uri="{FF2B5EF4-FFF2-40B4-BE49-F238E27FC236}">
                <a16:creationId xmlns:a16="http://schemas.microsoft.com/office/drawing/2014/main" id="{26FF5EBE-0031-DF50-988E-4F95AEA6FE1D}"/>
              </a:ext>
            </a:extLst>
          </p:cNvPr>
          <p:cNvSpPr/>
          <p:nvPr/>
        </p:nvSpPr>
        <p:spPr>
          <a:xfrm>
            <a:off x="1828800" y="5591799"/>
            <a:ext cx="457200" cy="457200"/>
          </a:xfrm>
          <a:prstGeom prst="ellipse">
            <a:avLst/>
          </a:prstGeom>
          <a:solidFill>
            <a:srgbClr val="22522C"/>
          </a:solidFill>
          <a:ln/>
        </p:spPr>
        <p:txBody>
          <a:bodyPr/>
          <a:lstStyle/>
          <a:p>
            <a:endParaRPr lang="en-US"/>
          </a:p>
        </p:txBody>
      </p:sp>
      <p:sp>
        <p:nvSpPr>
          <p:cNvPr id="69" name="Text 15">
            <a:extLst>
              <a:ext uri="{FF2B5EF4-FFF2-40B4-BE49-F238E27FC236}">
                <a16:creationId xmlns:a16="http://schemas.microsoft.com/office/drawing/2014/main" id="{F9DB6980-4174-08E8-8148-4B646649B7AA}"/>
              </a:ext>
            </a:extLst>
          </p:cNvPr>
          <p:cNvSpPr/>
          <p:nvPr/>
        </p:nvSpPr>
        <p:spPr>
          <a:xfrm>
            <a:off x="2560320" y="4588428"/>
            <a:ext cx="8046720" cy="365760"/>
          </a:xfrm>
          <a:prstGeom prst="rect">
            <a:avLst/>
          </a:prstGeom>
          <a:noFill/>
          <a:ln/>
        </p:spPr>
        <p:txBody>
          <a:bodyPr wrap="square" lIns="0" tIns="0" rIns="0" bIns="0" rtlCol="0" anchor="ctr"/>
          <a:lstStyle/>
          <a:p>
            <a:r>
              <a:rPr lang="en-US" sz="1400" b="1" dirty="0">
                <a:solidFill>
                  <a:srgbClr val="22522C"/>
                </a:solidFill>
                <a:latin typeface="Poppins" panose="00000500000000000000" pitchFamily="2" charset="0"/>
                <a:ea typeface="Calibri" pitchFamily="34" charset="-122"/>
                <a:cs typeface="Poppins" panose="00000500000000000000" pitchFamily="2" charset="0"/>
              </a:rPr>
              <a:t>Stories from Organizations Like You: Blue Ventures</a:t>
            </a:r>
          </a:p>
        </p:txBody>
      </p:sp>
      <p:sp>
        <p:nvSpPr>
          <p:cNvPr id="71" name="Text 16">
            <a:extLst>
              <a:ext uri="{FF2B5EF4-FFF2-40B4-BE49-F238E27FC236}">
                <a16:creationId xmlns:a16="http://schemas.microsoft.com/office/drawing/2014/main" id="{93EBCD85-D24A-628B-A48F-8141DEB43720}"/>
              </a:ext>
            </a:extLst>
          </p:cNvPr>
          <p:cNvSpPr/>
          <p:nvPr/>
        </p:nvSpPr>
        <p:spPr>
          <a:xfrm>
            <a:off x="2560319" y="4877507"/>
            <a:ext cx="8621027" cy="320040"/>
          </a:xfrm>
          <a:prstGeom prst="rect">
            <a:avLst/>
          </a:prstGeom>
          <a:noFill/>
          <a:ln/>
        </p:spPr>
        <p:txBody>
          <a:bodyPr wrap="square" lIns="0" tIns="0" rIns="0" bIns="0" rtlCol="0" anchor="ctr"/>
          <a:lstStyle/>
          <a:p>
            <a:r>
              <a:rPr lang="en-US" sz="1400" dirty="0">
                <a:solidFill>
                  <a:srgbClr val="434344"/>
                </a:solidFill>
                <a:latin typeface="Calibri" pitchFamily="34" charset="0"/>
                <a:ea typeface="Calibri" pitchFamily="34" charset="-122"/>
                <a:cs typeface="Calibri" pitchFamily="34" charset="-120"/>
              </a:rPr>
              <a:t>Blue Ventures sharing their experience and perspectives on leveraging market data to inform compensation decisions</a:t>
            </a:r>
            <a:endParaRPr lang="en-US" sz="1400" dirty="0">
              <a:solidFill>
                <a:srgbClr val="434344"/>
              </a:solidFill>
            </a:endParaRPr>
          </a:p>
        </p:txBody>
      </p:sp>
      <p:pic>
        <p:nvPicPr>
          <p:cNvPr id="4" name="Image 2" descr="/home/claude/webinar/icons/message.png">
            <a:extLst>
              <a:ext uri="{FF2B5EF4-FFF2-40B4-BE49-F238E27FC236}">
                <a16:creationId xmlns:a16="http://schemas.microsoft.com/office/drawing/2014/main" id="{89508174-3398-2962-FAEA-E4CA756B8E99}"/>
              </a:ext>
            </a:extLst>
          </p:cNvPr>
          <p:cNvPicPr>
            <a:picLocks noChangeAspect="1"/>
          </p:cNvPicPr>
          <p:nvPr/>
        </p:nvPicPr>
        <p:blipFill>
          <a:blip r:embed="rId7"/>
          <a:stretch>
            <a:fillRect/>
          </a:stretch>
        </p:blipFill>
        <p:spPr>
          <a:xfrm>
            <a:off x="1932311" y="5699698"/>
            <a:ext cx="241402" cy="241402"/>
          </a:xfrm>
          <a:prstGeom prst="rect">
            <a:avLst/>
          </a:prstGeom>
        </p:spPr>
      </p:pic>
    </p:spTree>
    <p:extLst>
      <p:ext uri="{BB962C8B-B14F-4D97-AF65-F5344CB8AC3E}">
        <p14:creationId xmlns:p14="http://schemas.microsoft.com/office/powerpoint/2010/main" val="16438444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EA4E58-53E9-BF84-308E-4544146A17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D29A00-0DE2-F77F-5929-8049229D8296}"/>
              </a:ext>
            </a:extLst>
          </p:cNvPr>
          <p:cNvSpPr>
            <a:spLocks noGrp="1"/>
          </p:cNvSpPr>
          <p:nvPr>
            <p:ph type="title"/>
          </p:nvPr>
        </p:nvSpPr>
        <p:spPr>
          <a:xfrm>
            <a:off x="865632" y="365125"/>
            <a:ext cx="10515600" cy="1325563"/>
          </a:xfrm>
        </p:spPr>
        <p:txBody>
          <a:bodyPr>
            <a:normAutofit/>
          </a:bodyPr>
          <a:lstStyle/>
          <a:p>
            <a:r>
              <a:rPr lang="en-US" sz="3600" dirty="0"/>
              <a:t>How we use Birches Group data</a:t>
            </a:r>
          </a:p>
        </p:txBody>
      </p:sp>
      <p:sp>
        <p:nvSpPr>
          <p:cNvPr id="5" name="Slide Number Placeholder 4">
            <a:extLst>
              <a:ext uri="{FF2B5EF4-FFF2-40B4-BE49-F238E27FC236}">
                <a16:creationId xmlns:a16="http://schemas.microsoft.com/office/drawing/2014/main" id="{F258F903-BE13-2B0C-4EC8-827A011BE09E}"/>
              </a:ext>
            </a:extLst>
          </p:cNvPr>
          <p:cNvSpPr>
            <a:spLocks noGrp="1"/>
          </p:cNvSpPr>
          <p:nvPr>
            <p:ph type="sldNum" sz="quarter" idx="12"/>
          </p:nvPr>
        </p:nvSpPr>
        <p:spPr/>
        <p:txBody>
          <a:bodyPr/>
          <a:lstStyle/>
          <a:p>
            <a:fld id="{90123BB8-591A-1D4B-BDC4-B05C5107BB91}" type="slidenum">
              <a:rPr lang="en-US" smtClean="0"/>
              <a:pPr/>
              <a:t>20</a:t>
            </a:fld>
            <a:endParaRPr lang="en-US" dirty="0"/>
          </a:p>
        </p:txBody>
      </p:sp>
      <p:pic>
        <p:nvPicPr>
          <p:cNvPr id="4" name="Picture 3">
            <a:extLst>
              <a:ext uri="{FF2B5EF4-FFF2-40B4-BE49-F238E27FC236}">
                <a16:creationId xmlns:a16="http://schemas.microsoft.com/office/drawing/2014/main" id="{5F7744FA-B7CA-F00E-4400-A0577ABC6722}"/>
              </a:ext>
            </a:extLst>
          </p:cNvPr>
          <p:cNvPicPr>
            <a:picLocks noChangeAspect="1"/>
          </p:cNvPicPr>
          <p:nvPr/>
        </p:nvPicPr>
        <p:blipFill>
          <a:blip r:embed="rId2"/>
          <a:stretch>
            <a:fillRect/>
          </a:stretch>
        </p:blipFill>
        <p:spPr>
          <a:xfrm>
            <a:off x="9315251" y="6096000"/>
            <a:ext cx="762000" cy="762000"/>
          </a:xfrm>
          <a:prstGeom prst="rect">
            <a:avLst/>
          </a:prstGeom>
        </p:spPr>
      </p:pic>
      <p:sp>
        <p:nvSpPr>
          <p:cNvPr id="8" name="TextBox 7">
            <a:extLst>
              <a:ext uri="{FF2B5EF4-FFF2-40B4-BE49-F238E27FC236}">
                <a16:creationId xmlns:a16="http://schemas.microsoft.com/office/drawing/2014/main" id="{8D166BBD-F00A-FBE6-A55D-663DC3E07495}"/>
              </a:ext>
            </a:extLst>
          </p:cNvPr>
          <p:cNvSpPr txBox="1"/>
          <p:nvPr/>
        </p:nvSpPr>
        <p:spPr>
          <a:xfrm>
            <a:off x="865632" y="5345933"/>
            <a:ext cx="10241280" cy="284693"/>
          </a:xfrm>
          <a:prstGeom prst="rect">
            <a:avLst/>
          </a:prstGeom>
          <a:noFill/>
        </p:spPr>
        <p:txBody>
          <a:bodyPr wrap="square" anchor="t">
            <a:spAutoFit/>
          </a:bodyPr>
          <a:lstStyle/>
          <a:p>
            <a:r>
              <a:rPr lang="en-GB" sz="1250" dirty="0">
                <a:solidFill>
                  <a:srgbClr val="69747B"/>
                </a:solidFill>
                <a:latin typeface="Aptos"/>
              </a:rPr>
              <a:t>The survey is a decision tool, not a prescription.</a:t>
            </a:r>
          </a:p>
        </p:txBody>
      </p:sp>
      <p:sp>
        <p:nvSpPr>
          <p:cNvPr id="6" name="Oval 5">
            <a:extLst>
              <a:ext uri="{FF2B5EF4-FFF2-40B4-BE49-F238E27FC236}">
                <a16:creationId xmlns:a16="http://schemas.microsoft.com/office/drawing/2014/main" id="{75F49A63-04CA-A1CC-4B93-4D60D8A0F7C9}"/>
              </a:ext>
            </a:extLst>
          </p:cNvPr>
          <p:cNvSpPr/>
          <p:nvPr/>
        </p:nvSpPr>
        <p:spPr>
          <a:xfrm>
            <a:off x="685800" y="1828800"/>
            <a:ext cx="658368" cy="658368"/>
          </a:xfrm>
          <a:prstGeom prst="ellipse">
            <a:avLst/>
          </a:prstGeom>
          <a:solidFill>
            <a:srgbClr val="27898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a:extLst>
              <a:ext uri="{FF2B5EF4-FFF2-40B4-BE49-F238E27FC236}">
                <a16:creationId xmlns:a16="http://schemas.microsoft.com/office/drawing/2014/main" id="{7375DFB2-5385-9080-34BA-3FF377CB5114}"/>
              </a:ext>
            </a:extLst>
          </p:cNvPr>
          <p:cNvSpPr txBox="1"/>
          <p:nvPr/>
        </p:nvSpPr>
        <p:spPr>
          <a:xfrm>
            <a:off x="685800" y="1984248"/>
            <a:ext cx="658368" cy="228600"/>
          </a:xfrm>
          <a:prstGeom prst="rect">
            <a:avLst/>
          </a:prstGeom>
          <a:noFill/>
        </p:spPr>
        <p:txBody>
          <a:bodyPr wrap="square" anchor="t">
            <a:spAutoFit/>
          </a:bodyPr>
          <a:lstStyle/>
          <a:p>
            <a:pPr algn="ctr"/>
            <a:r>
              <a:rPr sz="1000" b="1">
                <a:solidFill>
                  <a:srgbClr val="FFFFFF"/>
                </a:solidFill>
                <a:latin typeface="Aptos"/>
              </a:rPr>
              <a:t>01</a:t>
            </a:r>
          </a:p>
        </p:txBody>
      </p:sp>
      <p:sp>
        <p:nvSpPr>
          <p:cNvPr id="11" name="TextBox 10">
            <a:extLst>
              <a:ext uri="{FF2B5EF4-FFF2-40B4-BE49-F238E27FC236}">
                <a16:creationId xmlns:a16="http://schemas.microsoft.com/office/drawing/2014/main" id="{A3C04228-69EA-66A2-EE06-7D0A12159C11}"/>
              </a:ext>
            </a:extLst>
          </p:cNvPr>
          <p:cNvSpPr txBox="1"/>
          <p:nvPr/>
        </p:nvSpPr>
        <p:spPr>
          <a:xfrm>
            <a:off x="685800" y="2697480"/>
            <a:ext cx="2240280" cy="274320"/>
          </a:xfrm>
          <a:prstGeom prst="rect">
            <a:avLst/>
          </a:prstGeom>
          <a:noFill/>
        </p:spPr>
        <p:txBody>
          <a:bodyPr wrap="square" anchor="t">
            <a:spAutoFit/>
          </a:bodyPr>
          <a:lstStyle/>
          <a:p>
            <a:pPr algn="l"/>
            <a:r>
              <a:rPr sz="1300" b="1">
                <a:solidFill>
                  <a:srgbClr val="18304A"/>
                </a:solidFill>
                <a:latin typeface="Aptos"/>
              </a:rPr>
              <a:t>BENCHMARK</a:t>
            </a:r>
          </a:p>
        </p:txBody>
      </p:sp>
      <p:sp>
        <p:nvSpPr>
          <p:cNvPr id="14" name="TextBox 13">
            <a:extLst>
              <a:ext uri="{FF2B5EF4-FFF2-40B4-BE49-F238E27FC236}">
                <a16:creationId xmlns:a16="http://schemas.microsoft.com/office/drawing/2014/main" id="{122912FF-B882-225B-F9CA-14D75FEC9747}"/>
              </a:ext>
            </a:extLst>
          </p:cNvPr>
          <p:cNvSpPr txBox="1"/>
          <p:nvPr/>
        </p:nvSpPr>
        <p:spPr>
          <a:xfrm>
            <a:off x="685800" y="3090672"/>
            <a:ext cx="2240280" cy="685800"/>
          </a:xfrm>
          <a:prstGeom prst="rect">
            <a:avLst/>
          </a:prstGeom>
          <a:noFill/>
        </p:spPr>
        <p:txBody>
          <a:bodyPr wrap="square" anchor="t">
            <a:spAutoFit/>
          </a:bodyPr>
          <a:lstStyle/>
          <a:p>
            <a:pPr algn="l"/>
            <a:r>
              <a:rPr sz="1400" b="0" dirty="0">
                <a:solidFill>
                  <a:srgbClr val="69747B"/>
                </a:solidFill>
                <a:latin typeface="Aptos"/>
              </a:rPr>
              <a:t>Understand market practice</a:t>
            </a:r>
          </a:p>
        </p:txBody>
      </p:sp>
      <p:sp>
        <p:nvSpPr>
          <p:cNvPr id="17" name="TextBox 16">
            <a:extLst>
              <a:ext uri="{FF2B5EF4-FFF2-40B4-BE49-F238E27FC236}">
                <a16:creationId xmlns:a16="http://schemas.microsoft.com/office/drawing/2014/main" id="{FC239FC9-5F51-1B49-3056-22B61ADF0DA4}"/>
              </a:ext>
            </a:extLst>
          </p:cNvPr>
          <p:cNvSpPr txBox="1"/>
          <p:nvPr/>
        </p:nvSpPr>
        <p:spPr>
          <a:xfrm>
            <a:off x="3017520" y="1947672"/>
            <a:ext cx="320040" cy="320040"/>
          </a:xfrm>
          <a:prstGeom prst="rect">
            <a:avLst/>
          </a:prstGeom>
          <a:noFill/>
        </p:spPr>
        <p:txBody>
          <a:bodyPr wrap="square" anchor="t">
            <a:spAutoFit/>
          </a:bodyPr>
          <a:lstStyle/>
          <a:p>
            <a:pPr algn="ctr"/>
            <a:r>
              <a:rPr sz="2400" b="1">
                <a:solidFill>
                  <a:srgbClr val="69747B"/>
                </a:solidFill>
                <a:latin typeface="Aptos"/>
              </a:rPr>
              <a:t>→</a:t>
            </a:r>
          </a:p>
        </p:txBody>
      </p:sp>
      <p:sp>
        <p:nvSpPr>
          <p:cNvPr id="19" name="Oval 18">
            <a:extLst>
              <a:ext uri="{FF2B5EF4-FFF2-40B4-BE49-F238E27FC236}">
                <a16:creationId xmlns:a16="http://schemas.microsoft.com/office/drawing/2014/main" id="{EFF07436-7029-4606-A8F0-928DAF38BEC2}"/>
              </a:ext>
            </a:extLst>
          </p:cNvPr>
          <p:cNvSpPr/>
          <p:nvPr/>
        </p:nvSpPr>
        <p:spPr>
          <a:xfrm>
            <a:off x="3502152" y="1828800"/>
            <a:ext cx="658368" cy="658368"/>
          </a:xfrm>
          <a:prstGeom prst="ellipse">
            <a:avLst/>
          </a:prstGeom>
          <a:solidFill>
            <a:srgbClr val="E8AF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TextBox 22">
            <a:extLst>
              <a:ext uri="{FF2B5EF4-FFF2-40B4-BE49-F238E27FC236}">
                <a16:creationId xmlns:a16="http://schemas.microsoft.com/office/drawing/2014/main" id="{D8DEB189-98D0-16E7-9F57-242600353A21}"/>
              </a:ext>
            </a:extLst>
          </p:cNvPr>
          <p:cNvSpPr txBox="1"/>
          <p:nvPr/>
        </p:nvSpPr>
        <p:spPr>
          <a:xfrm>
            <a:off x="3502152" y="1984248"/>
            <a:ext cx="658368" cy="228600"/>
          </a:xfrm>
          <a:prstGeom prst="rect">
            <a:avLst/>
          </a:prstGeom>
          <a:noFill/>
        </p:spPr>
        <p:txBody>
          <a:bodyPr wrap="square" anchor="t">
            <a:spAutoFit/>
          </a:bodyPr>
          <a:lstStyle/>
          <a:p>
            <a:pPr algn="ctr"/>
            <a:r>
              <a:rPr sz="1000" b="1">
                <a:solidFill>
                  <a:srgbClr val="FFFFFF"/>
                </a:solidFill>
                <a:latin typeface="Aptos"/>
              </a:rPr>
              <a:t>02</a:t>
            </a:r>
          </a:p>
        </p:txBody>
      </p:sp>
      <p:sp>
        <p:nvSpPr>
          <p:cNvPr id="25" name="TextBox 24">
            <a:extLst>
              <a:ext uri="{FF2B5EF4-FFF2-40B4-BE49-F238E27FC236}">
                <a16:creationId xmlns:a16="http://schemas.microsoft.com/office/drawing/2014/main" id="{B87669A2-B7CA-53CC-3260-846250D198D1}"/>
              </a:ext>
            </a:extLst>
          </p:cNvPr>
          <p:cNvSpPr txBox="1"/>
          <p:nvPr/>
        </p:nvSpPr>
        <p:spPr>
          <a:xfrm>
            <a:off x="3502152" y="2697480"/>
            <a:ext cx="2240280" cy="274320"/>
          </a:xfrm>
          <a:prstGeom prst="rect">
            <a:avLst/>
          </a:prstGeom>
          <a:noFill/>
        </p:spPr>
        <p:txBody>
          <a:bodyPr wrap="square" anchor="t">
            <a:spAutoFit/>
          </a:bodyPr>
          <a:lstStyle/>
          <a:p>
            <a:pPr algn="l"/>
            <a:r>
              <a:rPr sz="1300" b="1">
                <a:solidFill>
                  <a:srgbClr val="18304A"/>
                </a:solidFill>
                <a:latin typeface="Aptos"/>
              </a:rPr>
              <a:t>IDENTIFY</a:t>
            </a:r>
          </a:p>
        </p:txBody>
      </p:sp>
      <p:sp>
        <p:nvSpPr>
          <p:cNvPr id="28" name="TextBox 27">
            <a:extLst>
              <a:ext uri="{FF2B5EF4-FFF2-40B4-BE49-F238E27FC236}">
                <a16:creationId xmlns:a16="http://schemas.microsoft.com/office/drawing/2014/main" id="{8DBADFE8-6718-55C9-1518-939D64003465}"/>
              </a:ext>
            </a:extLst>
          </p:cNvPr>
          <p:cNvSpPr txBox="1"/>
          <p:nvPr/>
        </p:nvSpPr>
        <p:spPr>
          <a:xfrm>
            <a:off x="3502152" y="3090672"/>
            <a:ext cx="2240280" cy="685800"/>
          </a:xfrm>
          <a:prstGeom prst="rect">
            <a:avLst/>
          </a:prstGeom>
          <a:noFill/>
        </p:spPr>
        <p:txBody>
          <a:bodyPr wrap="square" anchor="t">
            <a:spAutoFit/>
          </a:bodyPr>
          <a:lstStyle/>
          <a:p>
            <a:pPr algn="l"/>
            <a:r>
              <a:rPr sz="1400" b="0" dirty="0">
                <a:solidFill>
                  <a:srgbClr val="69747B"/>
                </a:solidFill>
                <a:latin typeface="Aptos"/>
              </a:rPr>
              <a:t>Spot gaps and opportunities</a:t>
            </a:r>
          </a:p>
        </p:txBody>
      </p:sp>
      <p:sp>
        <p:nvSpPr>
          <p:cNvPr id="31" name="TextBox 30">
            <a:extLst>
              <a:ext uri="{FF2B5EF4-FFF2-40B4-BE49-F238E27FC236}">
                <a16:creationId xmlns:a16="http://schemas.microsoft.com/office/drawing/2014/main" id="{CC296196-49BE-7460-8740-73D11C8C2C70}"/>
              </a:ext>
            </a:extLst>
          </p:cNvPr>
          <p:cNvSpPr txBox="1"/>
          <p:nvPr/>
        </p:nvSpPr>
        <p:spPr>
          <a:xfrm>
            <a:off x="5833872" y="1947672"/>
            <a:ext cx="320040" cy="320040"/>
          </a:xfrm>
          <a:prstGeom prst="rect">
            <a:avLst/>
          </a:prstGeom>
          <a:noFill/>
        </p:spPr>
        <p:txBody>
          <a:bodyPr wrap="square" anchor="t">
            <a:spAutoFit/>
          </a:bodyPr>
          <a:lstStyle/>
          <a:p>
            <a:pPr algn="ctr"/>
            <a:r>
              <a:rPr sz="2400" b="1">
                <a:solidFill>
                  <a:srgbClr val="69747B"/>
                </a:solidFill>
                <a:latin typeface="Aptos"/>
              </a:rPr>
              <a:t>→</a:t>
            </a:r>
          </a:p>
        </p:txBody>
      </p:sp>
      <p:sp>
        <p:nvSpPr>
          <p:cNvPr id="33" name="Oval 32">
            <a:extLst>
              <a:ext uri="{FF2B5EF4-FFF2-40B4-BE49-F238E27FC236}">
                <a16:creationId xmlns:a16="http://schemas.microsoft.com/office/drawing/2014/main" id="{42DF8BC0-D783-F2D6-2E4F-C408405CB9D3}"/>
              </a:ext>
            </a:extLst>
          </p:cNvPr>
          <p:cNvSpPr/>
          <p:nvPr/>
        </p:nvSpPr>
        <p:spPr>
          <a:xfrm>
            <a:off x="6318504" y="1828800"/>
            <a:ext cx="658368" cy="658368"/>
          </a:xfrm>
          <a:prstGeom prst="ellipse">
            <a:avLst/>
          </a:prstGeom>
          <a:solidFill>
            <a:srgbClr val="E06F5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7" name="TextBox 36">
            <a:extLst>
              <a:ext uri="{FF2B5EF4-FFF2-40B4-BE49-F238E27FC236}">
                <a16:creationId xmlns:a16="http://schemas.microsoft.com/office/drawing/2014/main" id="{AA28CEA3-1536-09B2-7154-36B779947797}"/>
              </a:ext>
            </a:extLst>
          </p:cNvPr>
          <p:cNvSpPr txBox="1"/>
          <p:nvPr/>
        </p:nvSpPr>
        <p:spPr>
          <a:xfrm>
            <a:off x="6318504" y="1984248"/>
            <a:ext cx="658368" cy="228600"/>
          </a:xfrm>
          <a:prstGeom prst="rect">
            <a:avLst/>
          </a:prstGeom>
          <a:noFill/>
        </p:spPr>
        <p:txBody>
          <a:bodyPr wrap="square" anchor="t">
            <a:spAutoFit/>
          </a:bodyPr>
          <a:lstStyle/>
          <a:p>
            <a:pPr algn="ctr"/>
            <a:r>
              <a:rPr sz="1000" b="1">
                <a:solidFill>
                  <a:srgbClr val="FFFFFF"/>
                </a:solidFill>
                <a:latin typeface="Aptos"/>
              </a:rPr>
              <a:t>03</a:t>
            </a:r>
          </a:p>
        </p:txBody>
      </p:sp>
      <p:sp>
        <p:nvSpPr>
          <p:cNvPr id="39" name="TextBox 38">
            <a:extLst>
              <a:ext uri="{FF2B5EF4-FFF2-40B4-BE49-F238E27FC236}">
                <a16:creationId xmlns:a16="http://schemas.microsoft.com/office/drawing/2014/main" id="{66EB31E0-5C60-2BEC-AEE3-7507C0F059B7}"/>
              </a:ext>
            </a:extLst>
          </p:cNvPr>
          <p:cNvSpPr txBox="1"/>
          <p:nvPr/>
        </p:nvSpPr>
        <p:spPr>
          <a:xfrm>
            <a:off x="6318504" y="2697480"/>
            <a:ext cx="2240280" cy="274320"/>
          </a:xfrm>
          <a:prstGeom prst="rect">
            <a:avLst/>
          </a:prstGeom>
          <a:noFill/>
        </p:spPr>
        <p:txBody>
          <a:bodyPr wrap="square" anchor="t">
            <a:spAutoFit/>
          </a:bodyPr>
          <a:lstStyle/>
          <a:p>
            <a:pPr algn="l"/>
            <a:r>
              <a:rPr sz="1300" b="1">
                <a:solidFill>
                  <a:srgbClr val="18304A"/>
                </a:solidFill>
                <a:latin typeface="Aptos"/>
              </a:rPr>
              <a:t>PRIORITISE</a:t>
            </a:r>
          </a:p>
        </p:txBody>
      </p:sp>
      <p:sp>
        <p:nvSpPr>
          <p:cNvPr id="41" name="TextBox 40">
            <a:extLst>
              <a:ext uri="{FF2B5EF4-FFF2-40B4-BE49-F238E27FC236}">
                <a16:creationId xmlns:a16="http://schemas.microsoft.com/office/drawing/2014/main" id="{DD88EA09-BB3F-4A76-C41B-8CC96D4DCC89}"/>
              </a:ext>
            </a:extLst>
          </p:cNvPr>
          <p:cNvSpPr txBox="1"/>
          <p:nvPr/>
        </p:nvSpPr>
        <p:spPr>
          <a:xfrm>
            <a:off x="6318504" y="3090672"/>
            <a:ext cx="2240280" cy="685800"/>
          </a:xfrm>
          <a:prstGeom prst="rect">
            <a:avLst/>
          </a:prstGeom>
          <a:noFill/>
        </p:spPr>
        <p:txBody>
          <a:bodyPr wrap="square" anchor="t">
            <a:spAutoFit/>
          </a:bodyPr>
          <a:lstStyle/>
          <a:p>
            <a:pPr algn="l"/>
            <a:r>
              <a:rPr sz="1400" b="0" dirty="0">
                <a:solidFill>
                  <a:srgbClr val="69747B"/>
                </a:solidFill>
                <a:latin typeface="Aptos"/>
              </a:rPr>
              <a:t>Choose where to invest</a:t>
            </a:r>
          </a:p>
        </p:txBody>
      </p:sp>
      <p:sp>
        <p:nvSpPr>
          <p:cNvPr id="43" name="TextBox 42">
            <a:extLst>
              <a:ext uri="{FF2B5EF4-FFF2-40B4-BE49-F238E27FC236}">
                <a16:creationId xmlns:a16="http://schemas.microsoft.com/office/drawing/2014/main" id="{9440AF3B-9078-8144-F573-A6EAB7CB5F30}"/>
              </a:ext>
            </a:extLst>
          </p:cNvPr>
          <p:cNvSpPr txBox="1"/>
          <p:nvPr/>
        </p:nvSpPr>
        <p:spPr>
          <a:xfrm>
            <a:off x="8650224" y="1947672"/>
            <a:ext cx="320040" cy="320040"/>
          </a:xfrm>
          <a:prstGeom prst="rect">
            <a:avLst/>
          </a:prstGeom>
          <a:noFill/>
        </p:spPr>
        <p:txBody>
          <a:bodyPr wrap="square" anchor="t">
            <a:spAutoFit/>
          </a:bodyPr>
          <a:lstStyle/>
          <a:p>
            <a:pPr algn="ctr"/>
            <a:r>
              <a:rPr sz="2400" b="1">
                <a:solidFill>
                  <a:srgbClr val="69747B"/>
                </a:solidFill>
                <a:latin typeface="Aptos"/>
              </a:rPr>
              <a:t>→</a:t>
            </a:r>
          </a:p>
        </p:txBody>
      </p:sp>
      <p:sp>
        <p:nvSpPr>
          <p:cNvPr id="45" name="Oval 44">
            <a:extLst>
              <a:ext uri="{FF2B5EF4-FFF2-40B4-BE49-F238E27FC236}">
                <a16:creationId xmlns:a16="http://schemas.microsoft.com/office/drawing/2014/main" id="{0261D527-95B3-B76C-B453-97BBDB8C7EC6}"/>
              </a:ext>
            </a:extLst>
          </p:cNvPr>
          <p:cNvSpPr/>
          <p:nvPr/>
        </p:nvSpPr>
        <p:spPr>
          <a:xfrm>
            <a:off x="9134856" y="1828800"/>
            <a:ext cx="658368" cy="658368"/>
          </a:xfrm>
          <a:prstGeom prst="ellipse">
            <a:avLst/>
          </a:prstGeom>
          <a:solidFill>
            <a:srgbClr val="48976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7" name="TextBox 46">
            <a:extLst>
              <a:ext uri="{FF2B5EF4-FFF2-40B4-BE49-F238E27FC236}">
                <a16:creationId xmlns:a16="http://schemas.microsoft.com/office/drawing/2014/main" id="{BEA830A5-7441-FE78-61D3-001AC49BA508}"/>
              </a:ext>
            </a:extLst>
          </p:cNvPr>
          <p:cNvSpPr txBox="1"/>
          <p:nvPr/>
        </p:nvSpPr>
        <p:spPr>
          <a:xfrm>
            <a:off x="9134856" y="1984248"/>
            <a:ext cx="658368" cy="228600"/>
          </a:xfrm>
          <a:prstGeom prst="rect">
            <a:avLst/>
          </a:prstGeom>
          <a:noFill/>
        </p:spPr>
        <p:txBody>
          <a:bodyPr wrap="square" anchor="t">
            <a:spAutoFit/>
          </a:bodyPr>
          <a:lstStyle/>
          <a:p>
            <a:pPr algn="ctr"/>
            <a:r>
              <a:rPr sz="1000" b="1">
                <a:solidFill>
                  <a:srgbClr val="FFFFFF"/>
                </a:solidFill>
                <a:latin typeface="Aptos"/>
              </a:rPr>
              <a:t>04</a:t>
            </a:r>
          </a:p>
        </p:txBody>
      </p:sp>
      <p:sp>
        <p:nvSpPr>
          <p:cNvPr id="49" name="TextBox 48">
            <a:extLst>
              <a:ext uri="{FF2B5EF4-FFF2-40B4-BE49-F238E27FC236}">
                <a16:creationId xmlns:a16="http://schemas.microsoft.com/office/drawing/2014/main" id="{713C3FEB-94EA-0A2C-6F69-FC3E92156A9A}"/>
              </a:ext>
            </a:extLst>
          </p:cNvPr>
          <p:cNvSpPr txBox="1"/>
          <p:nvPr/>
        </p:nvSpPr>
        <p:spPr>
          <a:xfrm>
            <a:off x="9134856" y="2697480"/>
            <a:ext cx="2240280" cy="274320"/>
          </a:xfrm>
          <a:prstGeom prst="rect">
            <a:avLst/>
          </a:prstGeom>
          <a:noFill/>
        </p:spPr>
        <p:txBody>
          <a:bodyPr wrap="square" anchor="t">
            <a:spAutoFit/>
          </a:bodyPr>
          <a:lstStyle/>
          <a:p>
            <a:pPr algn="l"/>
            <a:r>
              <a:rPr sz="1300" b="1">
                <a:solidFill>
                  <a:srgbClr val="18304A"/>
                </a:solidFill>
                <a:latin typeface="Aptos"/>
              </a:rPr>
              <a:t>DIFFERENTIATE</a:t>
            </a:r>
          </a:p>
        </p:txBody>
      </p:sp>
      <p:sp>
        <p:nvSpPr>
          <p:cNvPr id="51" name="TextBox 50">
            <a:extLst>
              <a:ext uri="{FF2B5EF4-FFF2-40B4-BE49-F238E27FC236}">
                <a16:creationId xmlns:a16="http://schemas.microsoft.com/office/drawing/2014/main" id="{C40C5C3D-9E4A-8447-E934-67A2B6FECC61}"/>
              </a:ext>
            </a:extLst>
          </p:cNvPr>
          <p:cNvSpPr txBox="1"/>
          <p:nvPr/>
        </p:nvSpPr>
        <p:spPr>
          <a:xfrm>
            <a:off x="9134856" y="3090672"/>
            <a:ext cx="2240280" cy="685800"/>
          </a:xfrm>
          <a:prstGeom prst="rect">
            <a:avLst/>
          </a:prstGeom>
          <a:noFill/>
        </p:spPr>
        <p:txBody>
          <a:bodyPr wrap="square" anchor="t">
            <a:spAutoFit/>
          </a:bodyPr>
          <a:lstStyle/>
          <a:p>
            <a:pPr algn="l"/>
            <a:r>
              <a:rPr sz="1400" b="0" dirty="0">
                <a:solidFill>
                  <a:srgbClr val="69747B"/>
                </a:solidFill>
                <a:latin typeface="Aptos"/>
              </a:rPr>
              <a:t>Create meaningful value</a:t>
            </a:r>
          </a:p>
        </p:txBody>
      </p:sp>
      <p:sp>
        <p:nvSpPr>
          <p:cNvPr id="53" name="Rounded Rectangle 23">
            <a:extLst>
              <a:ext uri="{FF2B5EF4-FFF2-40B4-BE49-F238E27FC236}">
                <a16:creationId xmlns:a16="http://schemas.microsoft.com/office/drawing/2014/main" id="{F3C5C1F4-E181-5D0E-E3CD-DEC769907F5B}"/>
              </a:ext>
            </a:extLst>
          </p:cNvPr>
          <p:cNvSpPr/>
          <p:nvPr/>
        </p:nvSpPr>
        <p:spPr>
          <a:xfrm>
            <a:off x="1558091" y="3961883"/>
            <a:ext cx="8138160" cy="868680"/>
          </a:xfrm>
          <a:prstGeom prst="roundRect">
            <a:avLst/>
          </a:prstGeom>
          <a:solidFill>
            <a:srgbClr val="1830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5" name="TextBox 54">
            <a:extLst>
              <a:ext uri="{FF2B5EF4-FFF2-40B4-BE49-F238E27FC236}">
                <a16:creationId xmlns:a16="http://schemas.microsoft.com/office/drawing/2014/main" id="{76E54E77-8FD6-D22B-CD61-245DA8F2B510}"/>
              </a:ext>
            </a:extLst>
          </p:cNvPr>
          <p:cNvSpPr txBox="1"/>
          <p:nvPr/>
        </p:nvSpPr>
        <p:spPr>
          <a:xfrm>
            <a:off x="1558091" y="4127427"/>
            <a:ext cx="7680960" cy="523220"/>
          </a:xfrm>
          <a:prstGeom prst="rect">
            <a:avLst/>
          </a:prstGeom>
          <a:noFill/>
        </p:spPr>
        <p:txBody>
          <a:bodyPr wrap="square" anchor="t">
            <a:spAutoFit/>
          </a:bodyPr>
          <a:lstStyle/>
          <a:p>
            <a:pPr algn="ctr"/>
            <a:r>
              <a:rPr sz="1400" b="1" dirty="0">
                <a:solidFill>
                  <a:srgbClr val="FFFFFF"/>
                </a:solidFill>
                <a:latin typeface="Aptos"/>
              </a:rPr>
              <a:t>“We don't use market data to copy the market. We use it to understand the market and make informed choices about where to </a:t>
            </a:r>
            <a:r>
              <a:rPr lang="en-US" sz="1400" b="1" dirty="0">
                <a:solidFill>
                  <a:srgbClr val="FFFFFF"/>
                </a:solidFill>
                <a:latin typeface="Aptos"/>
              </a:rPr>
              <a:t>differentiate</a:t>
            </a:r>
            <a:r>
              <a:rPr sz="1400" b="1" dirty="0">
                <a:solidFill>
                  <a:srgbClr val="FFFFFF"/>
                </a:solidFill>
                <a:latin typeface="Aptos"/>
              </a:rPr>
              <a:t>.”</a:t>
            </a:r>
          </a:p>
        </p:txBody>
      </p:sp>
    </p:spTree>
    <p:extLst>
      <p:ext uri="{BB962C8B-B14F-4D97-AF65-F5344CB8AC3E}">
        <p14:creationId xmlns:p14="http://schemas.microsoft.com/office/powerpoint/2010/main" val="3152551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B3CD77-73B0-E909-518C-FFD2F3875C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269339-F9B7-2965-7A8F-F96EA4BE691F}"/>
              </a:ext>
            </a:extLst>
          </p:cNvPr>
          <p:cNvSpPr>
            <a:spLocks noGrp="1"/>
          </p:cNvSpPr>
          <p:nvPr>
            <p:ph type="title"/>
          </p:nvPr>
        </p:nvSpPr>
        <p:spPr>
          <a:xfrm>
            <a:off x="865632" y="365125"/>
            <a:ext cx="10515600" cy="1325563"/>
          </a:xfrm>
        </p:spPr>
        <p:txBody>
          <a:bodyPr>
            <a:normAutofit/>
          </a:bodyPr>
          <a:lstStyle/>
          <a:p>
            <a:r>
              <a:rPr lang="en-US" sz="3600" dirty="0"/>
              <a:t>How we use Birches Group data</a:t>
            </a:r>
          </a:p>
        </p:txBody>
      </p:sp>
      <p:sp>
        <p:nvSpPr>
          <p:cNvPr id="5" name="Slide Number Placeholder 4">
            <a:extLst>
              <a:ext uri="{FF2B5EF4-FFF2-40B4-BE49-F238E27FC236}">
                <a16:creationId xmlns:a16="http://schemas.microsoft.com/office/drawing/2014/main" id="{2632F883-33F5-3839-B069-61BCDB06BA49}"/>
              </a:ext>
            </a:extLst>
          </p:cNvPr>
          <p:cNvSpPr>
            <a:spLocks noGrp="1"/>
          </p:cNvSpPr>
          <p:nvPr>
            <p:ph type="sldNum" sz="quarter" idx="12"/>
          </p:nvPr>
        </p:nvSpPr>
        <p:spPr/>
        <p:txBody>
          <a:bodyPr/>
          <a:lstStyle/>
          <a:p>
            <a:fld id="{90123BB8-591A-1D4B-BDC4-B05C5107BB91}" type="slidenum">
              <a:rPr lang="en-US" smtClean="0"/>
              <a:pPr/>
              <a:t>21</a:t>
            </a:fld>
            <a:endParaRPr lang="en-US" dirty="0"/>
          </a:p>
        </p:txBody>
      </p:sp>
      <p:pic>
        <p:nvPicPr>
          <p:cNvPr id="4" name="Picture 3">
            <a:extLst>
              <a:ext uri="{FF2B5EF4-FFF2-40B4-BE49-F238E27FC236}">
                <a16:creationId xmlns:a16="http://schemas.microsoft.com/office/drawing/2014/main" id="{A827F63A-2659-77F6-6E74-D4DD03E9E6A2}"/>
              </a:ext>
            </a:extLst>
          </p:cNvPr>
          <p:cNvPicPr>
            <a:picLocks noChangeAspect="1"/>
          </p:cNvPicPr>
          <p:nvPr/>
        </p:nvPicPr>
        <p:blipFill>
          <a:blip r:embed="rId2"/>
          <a:stretch>
            <a:fillRect/>
          </a:stretch>
        </p:blipFill>
        <p:spPr>
          <a:xfrm>
            <a:off x="9315251" y="6096000"/>
            <a:ext cx="762000" cy="762000"/>
          </a:xfrm>
          <a:prstGeom prst="rect">
            <a:avLst/>
          </a:prstGeom>
        </p:spPr>
      </p:pic>
      <p:sp>
        <p:nvSpPr>
          <p:cNvPr id="6" name="TextBox 5">
            <a:extLst>
              <a:ext uri="{FF2B5EF4-FFF2-40B4-BE49-F238E27FC236}">
                <a16:creationId xmlns:a16="http://schemas.microsoft.com/office/drawing/2014/main" id="{CBD2B2FF-2720-FE35-B70C-E7AA33BC338E}"/>
              </a:ext>
            </a:extLst>
          </p:cNvPr>
          <p:cNvSpPr txBox="1"/>
          <p:nvPr/>
        </p:nvSpPr>
        <p:spPr>
          <a:xfrm>
            <a:off x="762000" y="2019921"/>
            <a:ext cx="10543031" cy="4247317"/>
          </a:xfrm>
          <a:prstGeom prst="rect">
            <a:avLst/>
          </a:prstGeom>
          <a:noFill/>
        </p:spPr>
        <p:txBody>
          <a:bodyPr wrap="square">
            <a:spAutoFit/>
          </a:bodyPr>
          <a:lstStyle/>
          <a:p>
            <a:pPr>
              <a:buNone/>
            </a:pPr>
            <a:r>
              <a:rPr lang="" dirty="0">
                <a:latin typeface="Poppins" panose="00000500000000000000" pitchFamily="2" charset="0"/>
                <a:cs typeface="Poppins" panose="00000500000000000000" pitchFamily="2" charset="0"/>
              </a:rPr>
              <a:t>Birches Group data is much more than a benchmarking exercise. We use it as an input into our Total Rewards decision-making.</a:t>
            </a:r>
          </a:p>
          <a:p>
            <a:pPr>
              <a:buNone/>
            </a:pPr>
            <a:r>
              <a:rPr lang="" dirty="0">
                <a:latin typeface="Poppins" panose="00000500000000000000" pitchFamily="2" charset="0"/>
                <a:cs typeface="Poppins" panose="00000500000000000000" pitchFamily="2" charset="0"/>
              </a:rPr>
              <a:t>We start by looking at what the market is doing and understanding where we sit relative to our peers. But we don't necessarily take the view that we need to match every market practice.</a:t>
            </a:r>
          </a:p>
          <a:p>
            <a:pPr>
              <a:buNone/>
            </a:pPr>
            <a:endParaRPr lang="" dirty="0">
              <a:latin typeface="Poppins" panose="00000500000000000000" pitchFamily="2" charset="0"/>
              <a:cs typeface="Poppins" panose="00000500000000000000" pitchFamily="2" charset="0"/>
            </a:endParaRPr>
          </a:p>
          <a:p>
            <a:pPr>
              <a:buNone/>
            </a:pPr>
            <a:r>
              <a:rPr lang="" dirty="0">
                <a:latin typeface="Poppins" panose="00000500000000000000" pitchFamily="2" charset="0"/>
                <a:cs typeface="Poppins" panose="00000500000000000000" pitchFamily="2" charset="0"/>
              </a:rPr>
              <a:t>Our pay philosophy is to position ourselves around the 50th percentile, so we know there will be organisations that pay more than we do. That makes it particularly important for us to understand where we can create additional value through our broader Total Rewards offering.</a:t>
            </a:r>
          </a:p>
          <a:p>
            <a:pPr>
              <a:buNone/>
            </a:pPr>
            <a:endParaRPr lang="" dirty="0">
              <a:latin typeface="Poppins" panose="00000500000000000000" pitchFamily="2" charset="0"/>
              <a:cs typeface="Poppins" panose="00000500000000000000" pitchFamily="2" charset="0"/>
            </a:endParaRPr>
          </a:p>
          <a:p>
            <a:r>
              <a:rPr lang="" dirty="0">
                <a:latin typeface="Poppins" panose="00000500000000000000" pitchFamily="2" charset="0"/>
                <a:cs typeface="Poppins" panose="00000500000000000000" pitchFamily="2" charset="0"/>
              </a:rPr>
              <a:t>So when we see something in the data, we ask ourselves: Is this an area where we need to catch up? Is it an area where we are already competitive? Or, perhaps more importantly, is this an area where we have an opportunity to differentiate?</a:t>
            </a:r>
          </a:p>
          <a:p>
            <a:pPr>
              <a:buNone/>
            </a:pPr>
            <a:endParaRPr lang="" dirty="0">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9527452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41CA62-D700-8855-51AA-282D53BF47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C8CB5E-9800-8D99-6B6F-0EA8A8039839}"/>
              </a:ext>
            </a:extLst>
          </p:cNvPr>
          <p:cNvSpPr>
            <a:spLocks noGrp="1"/>
          </p:cNvSpPr>
          <p:nvPr>
            <p:ph type="title"/>
          </p:nvPr>
        </p:nvSpPr>
        <p:spPr>
          <a:xfrm>
            <a:off x="865632" y="365125"/>
            <a:ext cx="10515600" cy="1325563"/>
          </a:xfrm>
        </p:spPr>
        <p:txBody>
          <a:bodyPr>
            <a:normAutofit/>
          </a:bodyPr>
          <a:lstStyle/>
          <a:p>
            <a:r>
              <a:rPr lang="en-US" sz="3600" dirty="0"/>
              <a:t>How we use Birches Group data</a:t>
            </a:r>
          </a:p>
        </p:txBody>
      </p:sp>
      <p:sp>
        <p:nvSpPr>
          <p:cNvPr id="5" name="Slide Number Placeholder 4">
            <a:extLst>
              <a:ext uri="{FF2B5EF4-FFF2-40B4-BE49-F238E27FC236}">
                <a16:creationId xmlns:a16="http://schemas.microsoft.com/office/drawing/2014/main" id="{D052DEC1-E2A8-E44F-D564-B0E96FC4CEA4}"/>
              </a:ext>
            </a:extLst>
          </p:cNvPr>
          <p:cNvSpPr>
            <a:spLocks noGrp="1"/>
          </p:cNvSpPr>
          <p:nvPr>
            <p:ph type="sldNum" sz="quarter" idx="12"/>
          </p:nvPr>
        </p:nvSpPr>
        <p:spPr/>
        <p:txBody>
          <a:bodyPr/>
          <a:lstStyle/>
          <a:p>
            <a:fld id="{90123BB8-591A-1D4B-BDC4-B05C5107BB91}" type="slidenum">
              <a:rPr lang="en-US" smtClean="0"/>
              <a:pPr/>
              <a:t>22</a:t>
            </a:fld>
            <a:endParaRPr lang="en-US" dirty="0"/>
          </a:p>
        </p:txBody>
      </p:sp>
      <p:pic>
        <p:nvPicPr>
          <p:cNvPr id="4" name="Picture 3">
            <a:extLst>
              <a:ext uri="{FF2B5EF4-FFF2-40B4-BE49-F238E27FC236}">
                <a16:creationId xmlns:a16="http://schemas.microsoft.com/office/drawing/2014/main" id="{6E48C168-A52B-A97F-8B1F-5E4EF1F4F8E5}"/>
              </a:ext>
            </a:extLst>
          </p:cNvPr>
          <p:cNvPicPr>
            <a:picLocks noChangeAspect="1"/>
          </p:cNvPicPr>
          <p:nvPr/>
        </p:nvPicPr>
        <p:blipFill>
          <a:blip r:embed="rId2"/>
          <a:stretch>
            <a:fillRect/>
          </a:stretch>
        </p:blipFill>
        <p:spPr>
          <a:xfrm>
            <a:off x="9315251" y="6096000"/>
            <a:ext cx="762000" cy="762000"/>
          </a:xfrm>
          <a:prstGeom prst="rect">
            <a:avLst/>
          </a:prstGeom>
        </p:spPr>
      </p:pic>
      <p:sp>
        <p:nvSpPr>
          <p:cNvPr id="6" name="TextBox 5">
            <a:extLst>
              <a:ext uri="{FF2B5EF4-FFF2-40B4-BE49-F238E27FC236}">
                <a16:creationId xmlns:a16="http://schemas.microsoft.com/office/drawing/2014/main" id="{2CAA813C-89E3-E6FC-C051-00D621BD11A5}"/>
              </a:ext>
            </a:extLst>
          </p:cNvPr>
          <p:cNvSpPr txBox="1"/>
          <p:nvPr/>
        </p:nvSpPr>
        <p:spPr>
          <a:xfrm>
            <a:off x="703729" y="1952685"/>
            <a:ext cx="10543031" cy="3139321"/>
          </a:xfrm>
          <a:prstGeom prst="rect">
            <a:avLst/>
          </a:prstGeom>
          <a:noFill/>
        </p:spPr>
        <p:txBody>
          <a:bodyPr wrap="square">
            <a:spAutoFit/>
          </a:bodyPr>
          <a:lstStyle/>
          <a:p>
            <a:pPr>
              <a:buNone/>
            </a:pPr>
            <a:r>
              <a:rPr lang="" dirty="0">
                <a:latin typeface="Poppins" panose="00000500000000000000" pitchFamily="2" charset="0"/>
                <a:cs typeface="Poppins" panose="00000500000000000000" pitchFamily="2" charset="0"/>
              </a:rPr>
              <a:t>The maternity and paternity benefits are good examples of this. The Birches data showed us that the market was largely clustered around one to four months, depending on the benefit. Rather than simply matching the market, we saw an opportunity to deliberately go further.</a:t>
            </a:r>
          </a:p>
          <a:p>
            <a:pPr>
              <a:buNone/>
            </a:pPr>
            <a:endParaRPr lang="" dirty="0">
              <a:latin typeface="Poppins" panose="00000500000000000000" pitchFamily="2" charset="0"/>
              <a:cs typeface="Poppins" panose="00000500000000000000" pitchFamily="2" charset="0"/>
            </a:endParaRPr>
          </a:p>
          <a:p>
            <a:pPr>
              <a:buNone/>
            </a:pPr>
            <a:r>
              <a:rPr lang="" dirty="0">
                <a:latin typeface="Poppins" panose="00000500000000000000" pitchFamily="2" charset="0"/>
                <a:cs typeface="Poppins" panose="00000500000000000000" pitchFamily="2" charset="0"/>
              </a:rPr>
              <a:t>That led to six months of fully paid maternity leave and, more recently, three months of paternity leave.</a:t>
            </a:r>
          </a:p>
          <a:p>
            <a:pPr>
              <a:buNone/>
            </a:pPr>
            <a:endParaRPr lang="" dirty="0">
              <a:latin typeface="Poppins" panose="00000500000000000000" pitchFamily="2" charset="0"/>
              <a:cs typeface="Poppins" panose="00000500000000000000" pitchFamily="2" charset="0"/>
            </a:endParaRPr>
          </a:p>
          <a:p>
            <a:pPr>
              <a:buNone/>
            </a:pPr>
            <a:r>
              <a:rPr lang="" dirty="0">
                <a:latin typeface="Poppins" panose="00000500000000000000" pitchFamily="2" charset="0"/>
                <a:cs typeface="Poppins" panose="00000500000000000000" pitchFamily="2" charset="0"/>
              </a:rPr>
              <a:t>So, for us, the value of the survey is not necessarily in telling us what to do. It's in giving us the market intelligence to make informed choices about where we want to compete and where we want to differentiate.</a:t>
            </a:r>
          </a:p>
        </p:txBody>
      </p:sp>
    </p:spTree>
    <p:extLst>
      <p:ext uri="{BB962C8B-B14F-4D97-AF65-F5344CB8AC3E}">
        <p14:creationId xmlns:p14="http://schemas.microsoft.com/office/powerpoint/2010/main" val="20113184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A3E760-035D-25AA-766D-AEDB67C90B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9CBC8A-71F0-129E-D66D-420B9BF4F7CD}"/>
              </a:ext>
            </a:extLst>
          </p:cNvPr>
          <p:cNvSpPr>
            <a:spLocks noGrp="1"/>
          </p:cNvSpPr>
          <p:nvPr>
            <p:ph type="title"/>
          </p:nvPr>
        </p:nvSpPr>
        <p:spPr>
          <a:xfrm>
            <a:off x="865632" y="365125"/>
            <a:ext cx="10515600" cy="1325563"/>
          </a:xfrm>
        </p:spPr>
        <p:txBody>
          <a:bodyPr>
            <a:normAutofit/>
          </a:bodyPr>
          <a:lstStyle/>
          <a:p>
            <a:r>
              <a:rPr lang="en-US" sz="3600" dirty="0"/>
              <a:t>Market insight: maternity leave</a:t>
            </a:r>
          </a:p>
        </p:txBody>
      </p:sp>
      <p:sp>
        <p:nvSpPr>
          <p:cNvPr id="5" name="Slide Number Placeholder 4">
            <a:extLst>
              <a:ext uri="{FF2B5EF4-FFF2-40B4-BE49-F238E27FC236}">
                <a16:creationId xmlns:a16="http://schemas.microsoft.com/office/drawing/2014/main" id="{3BAE507B-C57C-86AA-CBAA-7E3267BB57D3}"/>
              </a:ext>
            </a:extLst>
          </p:cNvPr>
          <p:cNvSpPr>
            <a:spLocks noGrp="1"/>
          </p:cNvSpPr>
          <p:nvPr>
            <p:ph type="sldNum" sz="quarter" idx="12"/>
          </p:nvPr>
        </p:nvSpPr>
        <p:spPr/>
        <p:txBody>
          <a:bodyPr/>
          <a:lstStyle/>
          <a:p>
            <a:fld id="{90123BB8-591A-1D4B-BDC4-B05C5107BB91}" type="slidenum">
              <a:rPr lang="en-US" smtClean="0"/>
              <a:pPr/>
              <a:t>23</a:t>
            </a:fld>
            <a:endParaRPr lang="en-US" dirty="0"/>
          </a:p>
        </p:txBody>
      </p:sp>
      <p:pic>
        <p:nvPicPr>
          <p:cNvPr id="4" name="Picture 3">
            <a:extLst>
              <a:ext uri="{FF2B5EF4-FFF2-40B4-BE49-F238E27FC236}">
                <a16:creationId xmlns:a16="http://schemas.microsoft.com/office/drawing/2014/main" id="{35E1ACAE-EA92-F006-8D1E-2B9304CEDADF}"/>
              </a:ext>
            </a:extLst>
          </p:cNvPr>
          <p:cNvPicPr>
            <a:picLocks noChangeAspect="1"/>
          </p:cNvPicPr>
          <p:nvPr/>
        </p:nvPicPr>
        <p:blipFill>
          <a:blip r:embed="rId2"/>
          <a:stretch>
            <a:fillRect/>
          </a:stretch>
        </p:blipFill>
        <p:spPr>
          <a:xfrm>
            <a:off x="9315251" y="6096000"/>
            <a:ext cx="762000" cy="762000"/>
          </a:xfrm>
          <a:prstGeom prst="rect">
            <a:avLst/>
          </a:prstGeom>
        </p:spPr>
      </p:pic>
      <p:sp>
        <p:nvSpPr>
          <p:cNvPr id="8" name="TextBox 7">
            <a:extLst>
              <a:ext uri="{FF2B5EF4-FFF2-40B4-BE49-F238E27FC236}">
                <a16:creationId xmlns:a16="http://schemas.microsoft.com/office/drawing/2014/main" id="{34733F7A-4185-192C-C117-658F40DE9430}"/>
              </a:ext>
            </a:extLst>
          </p:cNvPr>
          <p:cNvSpPr txBox="1"/>
          <p:nvPr/>
        </p:nvSpPr>
        <p:spPr>
          <a:xfrm>
            <a:off x="865632" y="5345933"/>
            <a:ext cx="10241280" cy="284693"/>
          </a:xfrm>
          <a:prstGeom prst="rect">
            <a:avLst/>
          </a:prstGeom>
          <a:noFill/>
        </p:spPr>
        <p:txBody>
          <a:bodyPr wrap="square" anchor="t">
            <a:spAutoFit/>
          </a:bodyPr>
          <a:lstStyle/>
          <a:p>
            <a:r>
              <a:rPr lang="en-GB" sz="1250" dirty="0">
                <a:solidFill>
                  <a:srgbClr val="69747B"/>
                </a:solidFill>
                <a:latin typeface="Aptos"/>
              </a:rPr>
              <a:t>Birches Group data highlighted a clear opportunity to differentiate.</a:t>
            </a:r>
          </a:p>
        </p:txBody>
      </p:sp>
      <p:sp>
        <p:nvSpPr>
          <p:cNvPr id="7" name="TextBox 6">
            <a:extLst>
              <a:ext uri="{FF2B5EF4-FFF2-40B4-BE49-F238E27FC236}">
                <a16:creationId xmlns:a16="http://schemas.microsoft.com/office/drawing/2014/main" id="{07795650-552E-042E-9745-5303288C4BD4}"/>
              </a:ext>
            </a:extLst>
          </p:cNvPr>
          <p:cNvSpPr txBox="1"/>
          <p:nvPr/>
        </p:nvSpPr>
        <p:spPr>
          <a:xfrm>
            <a:off x="822960" y="1783080"/>
            <a:ext cx="1371600" cy="292388"/>
          </a:xfrm>
          <a:prstGeom prst="rect">
            <a:avLst/>
          </a:prstGeom>
          <a:noFill/>
        </p:spPr>
        <p:txBody>
          <a:bodyPr wrap="square" anchor="t">
            <a:spAutoFit/>
          </a:bodyPr>
          <a:lstStyle/>
          <a:p>
            <a:pPr algn="l"/>
            <a:r>
              <a:rPr lang="en-US" sz="1300" b="1" dirty="0">
                <a:solidFill>
                  <a:srgbClr val="69747B"/>
                </a:solidFill>
                <a:latin typeface="Aptos"/>
              </a:rPr>
              <a:t>Market insights</a:t>
            </a:r>
            <a:endParaRPr sz="1300" b="1" dirty="0">
              <a:solidFill>
                <a:srgbClr val="69747B"/>
              </a:solidFill>
              <a:latin typeface="Aptos"/>
            </a:endParaRPr>
          </a:p>
        </p:txBody>
      </p:sp>
      <p:sp>
        <p:nvSpPr>
          <p:cNvPr id="12" name="Rounded Rectangle 5">
            <a:extLst>
              <a:ext uri="{FF2B5EF4-FFF2-40B4-BE49-F238E27FC236}">
                <a16:creationId xmlns:a16="http://schemas.microsoft.com/office/drawing/2014/main" id="{D54A33A1-31BF-ED73-5753-B5660CBBD76D}"/>
              </a:ext>
            </a:extLst>
          </p:cNvPr>
          <p:cNvSpPr/>
          <p:nvPr/>
        </p:nvSpPr>
        <p:spPr>
          <a:xfrm>
            <a:off x="822960" y="2331720"/>
            <a:ext cx="5486400" cy="777240"/>
          </a:xfrm>
          <a:prstGeom prst="roundRect">
            <a:avLst/>
          </a:prstGeom>
          <a:solidFill>
            <a:srgbClr val="E2E8E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Rounded Rectangle 6">
            <a:extLst>
              <a:ext uri="{FF2B5EF4-FFF2-40B4-BE49-F238E27FC236}">
                <a16:creationId xmlns:a16="http://schemas.microsoft.com/office/drawing/2014/main" id="{FBBFECAA-9AD1-3D23-C7B6-DDA044DFBEDD}"/>
              </a:ext>
            </a:extLst>
          </p:cNvPr>
          <p:cNvSpPr/>
          <p:nvPr/>
        </p:nvSpPr>
        <p:spPr>
          <a:xfrm>
            <a:off x="822960" y="2331720"/>
            <a:ext cx="3566160" cy="777240"/>
          </a:xfrm>
          <a:prstGeom prst="roundRect">
            <a:avLst/>
          </a:prstGeom>
          <a:solidFill>
            <a:srgbClr val="27898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a:extLst>
              <a:ext uri="{FF2B5EF4-FFF2-40B4-BE49-F238E27FC236}">
                <a16:creationId xmlns:a16="http://schemas.microsoft.com/office/drawing/2014/main" id="{B0428307-B805-ECAA-C0FC-689D2F7DF668}"/>
              </a:ext>
            </a:extLst>
          </p:cNvPr>
          <p:cNvSpPr txBox="1"/>
          <p:nvPr/>
        </p:nvSpPr>
        <p:spPr>
          <a:xfrm>
            <a:off x="1051560" y="2514600"/>
            <a:ext cx="822960" cy="320040"/>
          </a:xfrm>
          <a:prstGeom prst="rect">
            <a:avLst/>
          </a:prstGeom>
          <a:noFill/>
        </p:spPr>
        <p:txBody>
          <a:bodyPr wrap="square" anchor="t">
            <a:spAutoFit/>
          </a:bodyPr>
          <a:lstStyle/>
          <a:p>
            <a:pPr algn="l"/>
            <a:r>
              <a:rPr sz="2000" b="1">
                <a:solidFill>
                  <a:srgbClr val="FFFFFF"/>
                </a:solidFill>
                <a:latin typeface="Aptos"/>
              </a:rPr>
              <a:t>65%</a:t>
            </a:r>
          </a:p>
        </p:txBody>
      </p:sp>
      <p:sp>
        <p:nvSpPr>
          <p:cNvPr id="21" name="TextBox 20">
            <a:extLst>
              <a:ext uri="{FF2B5EF4-FFF2-40B4-BE49-F238E27FC236}">
                <a16:creationId xmlns:a16="http://schemas.microsoft.com/office/drawing/2014/main" id="{36332812-A046-8131-B08A-CFDBD9177CEF}"/>
              </a:ext>
            </a:extLst>
          </p:cNvPr>
          <p:cNvSpPr txBox="1"/>
          <p:nvPr/>
        </p:nvSpPr>
        <p:spPr>
          <a:xfrm>
            <a:off x="3703320" y="2542032"/>
            <a:ext cx="2103120" cy="274320"/>
          </a:xfrm>
          <a:prstGeom prst="rect">
            <a:avLst/>
          </a:prstGeom>
          <a:noFill/>
        </p:spPr>
        <p:txBody>
          <a:bodyPr wrap="square" anchor="t">
            <a:spAutoFit/>
          </a:bodyPr>
          <a:lstStyle/>
          <a:p>
            <a:pPr algn="l"/>
            <a:r>
              <a:rPr sz="1200" b="1" dirty="0">
                <a:solidFill>
                  <a:srgbClr val="18304A"/>
                </a:solidFill>
                <a:latin typeface="Aptos"/>
              </a:rPr>
              <a:t>offer around 3 months</a:t>
            </a:r>
          </a:p>
        </p:txBody>
      </p:sp>
      <p:sp>
        <p:nvSpPr>
          <p:cNvPr id="24" name="Rounded Rectangle 9">
            <a:extLst>
              <a:ext uri="{FF2B5EF4-FFF2-40B4-BE49-F238E27FC236}">
                <a16:creationId xmlns:a16="http://schemas.microsoft.com/office/drawing/2014/main" id="{035CCD3F-04A6-32D7-0951-B773B8381E42}"/>
              </a:ext>
            </a:extLst>
          </p:cNvPr>
          <p:cNvSpPr/>
          <p:nvPr/>
        </p:nvSpPr>
        <p:spPr>
          <a:xfrm>
            <a:off x="822960" y="3429000"/>
            <a:ext cx="5486400" cy="777240"/>
          </a:xfrm>
          <a:prstGeom prst="roundRect">
            <a:avLst/>
          </a:prstGeom>
          <a:solidFill>
            <a:srgbClr val="E2E8E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Rounded Rectangle 10">
            <a:extLst>
              <a:ext uri="{FF2B5EF4-FFF2-40B4-BE49-F238E27FC236}">
                <a16:creationId xmlns:a16="http://schemas.microsoft.com/office/drawing/2014/main" id="{6497EC65-E4A8-13D1-07BB-14D0755B79CF}"/>
              </a:ext>
            </a:extLst>
          </p:cNvPr>
          <p:cNvSpPr/>
          <p:nvPr/>
        </p:nvSpPr>
        <p:spPr>
          <a:xfrm>
            <a:off x="822960" y="3429000"/>
            <a:ext cx="1371600" cy="777240"/>
          </a:xfrm>
          <a:prstGeom prst="roundRect">
            <a:avLst/>
          </a:prstGeom>
          <a:solidFill>
            <a:srgbClr val="E8AF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TextBox 29">
            <a:extLst>
              <a:ext uri="{FF2B5EF4-FFF2-40B4-BE49-F238E27FC236}">
                <a16:creationId xmlns:a16="http://schemas.microsoft.com/office/drawing/2014/main" id="{FF57F2FE-E315-0172-1DB8-FF40B3BEFA18}"/>
              </a:ext>
            </a:extLst>
          </p:cNvPr>
          <p:cNvSpPr txBox="1"/>
          <p:nvPr/>
        </p:nvSpPr>
        <p:spPr>
          <a:xfrm>
            <a:off x="1051560" y="3611880"/>
            <a:ext cx="822960" cy="320040"/>
          </a:xfrm>
          <a:prstGeom prst="rect">
            <a:avLst/>
          </a:prstGeom>
          <a:noFill/>
        </p:spPr>
        <p:txBody>
          <a:bodyPr wrap="square" anchor="t">
            <a:spAutoFit/>
          </a:bodyPr>
          <a:lstStyle/>
          <a:p>
            <a:pPr algn="l"/>
            <a:r>
              <a:rPr sz="2000" b="1">
                <a:solidFill>
                  <a:srgbClr val="18304A"/>
                </a:solidFill>
                <a:latin typeface="Aptos"/>
              </a:rPr>
              <a:t>25%</a:t>
            </a:r>
          </a:p>
        </p:txBody>
      </p:sp>
      <p:sp>
        <p:nvSpPr>
          <p:cNvPr id="34" name="TextBox 33">
            <a:extLst>
              <a:ext uri="{FF2B5EF4-FFF2-40B4-BE49-F238E27FC236}">
                <a16:creationId xmlns:a16="http://schemas.microsoft.com/office/drawing/2014/main" id="{09F83EC2-F9F9-5163-E8FB-38DC7BB79CD9}"/>
              </a:ext>
            </a:extLst>
          </p:cNvPr>
          <p:cNvSpPr txBox="1"/>
          <p:nvPr/>
        </p:nvSpPr>
        <p:spPr>
          <a:xfrm>
            <a:off x="3703320" y="3639312"/>
            <a:ext cx="1828800" cy="274320"/>
          </a:xfrm>
          <a:prstGeom prst="rect">
            <a:avLst/>
          </a:prstGeom>
          <a:noFill/>
        </p:spPr>
        <p:txBody>
          <a:bodyPr wrap="square" anchor="t">
            <a:spAutoFit/>
          </a:bodyPr>
          <a:lstStyle/>
          <a:p>
            <a:pPr algn="l"/>
            <a:r>
              <a:rPr sz="1200" b="1" dirty="0">
                <a:solidFill>
                  <a:srgbClr val="18304A"/>
                </a:solidFill>
                <a:latin typeface="Aptos"/>
              </a:rPr>
              <a:t>offer 4 months</a:t>
            </a:r>
          </a:p>
        </p:txBody>
      </p:sp>
      <p:sp>
        <p:nvSpPr>
          <p:cNvPr id="36" name="Rounded Rectangle 13">
            <a:extLst>
              <a:ext uri="{FF2B5EF4-FFF2-40B4-BE49-F238E27FC236}">
                <a16:creationId xmlns:a16="http://schemas.microsoft.com/office/drawing/2014/main" id="{D5D1E862-1BE6-86DD-4881-46AFD8F25F73}"/>
              </a:ext>
            </a:extLst>
          </p:cNvPr>
          <p:cNvSpPr/>
          <p:nvPr/>
        </p:nvSpPr>
        <p:spPr>
          <a:xfrm>
            <a:off x="7315200" y="1874519"/>
            <a:ext cx="3977639" cy="2971800"/>
          </a:xfrm>
          <a:prstGeom prst="roundRect">
            <a:avLst/>
          </a:prstGeom>
          <a:solidFill>
            <a:srgbClr val="1830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0" name="TextBox 39">
            <a:extLst>
              <a:ext uri="{FF2B5EF4-FFF2-40B4-BE49-F238E27FC236}">
                <a16:creationId xmlns:a16="http://schemas.microsoft.com/office/drawing/2014/main" id="{D10C11BA-E82F-2392-D22B-B3C626310273}"/>
              </a:ext>
            </a:extLst>
          </p:cNvPr>
          <p:cNvSpPr txBox="1"/>
          <p:nvPr/>
        </p:nvSpPr>
        <p:spPr>
          <a:xfrm>
            <a:off x="7635240" y="2194560"/>
            <a:ext cx="3291840" cy="274320"/>
          </a:xfrm>
          <a:prstGeom prst="rect">
            <a:avLst/>
          </a:prstGeom>
          <a:noFill/>
        </p:spPr>
        <p:txBody>
          <a:bodyPr wrap="square" anchor="t">
            <a:spAutoFit/>
          </a:bodyPr>
          <a:lstStyle/>
          <a:p>
            <a:pPr algn="l"/>
            <a:r>
              <a:rPr sz="1100" b="1">
                <a:solidFill>
                  <a:srgbClr val="AACDCC"/>
                </a:solidFill>
                <a:latin typeface="Aptos"/>
              </a:rPr>
              <a:t>BLUE VENTURES</a:t>
            </a:r>
          </a:p>
        </p:txBody>
      </p:sp>
      <p:sp>
        <p:nvSpPr>
          <p:cNvPr id="44" name="TextBox 43">
            <a:extLst>
              <a:ext uri="{FF2B5EF4-FFF2-40B4-BE49-F238E27FC236}">
                <a16:creationId xmlns:a16="http://schemas.microsoft.com/office/drawing/2014/main" id="{10BDCBEE-F8BD-89CE-24E6-AF1F33DF7637}"/>
              </a:ext>
            </a:extLst>
          </p:cNvPr>
          <p:cNvSpPr txBox="1"/>
          <p:nvPr/>
        </p:nvSpPr>
        <p:spPr>
          <a:xfrm>
            <a:off x="7635240" y="2697480"/>
            <a:ext cx="3291840" cy="731520"/>
          </a:xfrm>
          <a:prstGeom prst="rect">
            <a:avLst/>
          </a:prstGeom>
          <a:noFill/>
        </p:spPr>
        <p:txBody>
          <a:bodyPr wrap="square" anchor="t">
            <a:spAutoFit/>
          </a:bodyPr>
          <a:lstStyle/>
          <a:p>
            <a:pPr algn="l"/>
            <a:r>
              <a:rPr sz="3500" b="1">
                <a:solidFill>
                  <a:srgbClr val="FFFFFF"/>
                </a:solidFill>
                <a:latin typeface="Aptos"/>
              </a:rPr>
              <a:t>6 months</a:t>
            </a:r>
          </a:p>
        </p:txBody>
      </p:sp>
      <p:sp>
        <p:nvSpPr>
          <p:cNvPr id="48" name="TextBox 47">
            <a:extLst>
              <a:ext uri="{FF2B5EF4-FFF2-40B4-BE49-F238E27FC236}">
                <a16:creationId xmlns:a16="http://schemas.microsoft.com/office/drawing/2014/main" id="{525547E3-C0C9-02CD-4776-7CC4468AF26B}"/>
              </a:ext>
            </a:extLst>
          </p:cNvPr>
          <p:cNvSpPr txBox="1"/>
          <p:nvPr/>
        </p:nvSpPr>
        <p:spPr>
          <a:xfrm>
            <a:off x="7635240" y="3474720"/>
            <a:ext cx="3200400" cy="411480"/>
          </a:xfrm>
          <a:prstGeom prst="rect">
            <a:avLst/>
          </a:prstGeom>
          <a:noFill/>
        </p:spPr>
        <p:txBody>
          <a:bodyPr wrap="square" anchor="t">
            <a:spAutoFit/>
          </a:bodyPr>
          <a:lstStyle/>
          <a:p>
            <a:pPr algn="l"/>
            <a:r>
              <a:rPr sz="1600" b="1">
                <a:solidFill>
                  <a:srgbClr val="FFFFFF"/>
                </a:solidFill>
                <a:latin typeface="Aptos"/>
              </a:rPr>
              <a:t>fully paid maternity leave</a:t>
            </a:r>
          </a:p>
        </p:txBody>
      </p:sp>
      <p:sp>
        <p:nvSpPr>
          <p:cNvPr id="52" name="TextBox 51">
            <a:extLst>
              <a:ext uri="{FF2B5EF4-FFF2-40B4-BE49-F238E27FC236}">
                <a16:creationId xmlns:a16="http://schemas.microsoft.com/office/drawing/2014/main" id="{27E702A4-6D2D-C406-6E0C-6857249A37EB}"/>
              </a:ext>
            </a:extLst>
          </p:cNvPr>
          <p:cNvSpPr txBox="1"/>
          <p:nvPr/>
        </p:nvSpPr>
        <p:spPr>
          <a:xfrm>
            <a:off x="7635240" y="4069080"/>
            <a:ext cx="3200400" cy="477054"/>
          </a:xfrm>
          <a:prstGeom prst="rect">
            <a:avLst/>
          </a:prstGeom>
          <a:noFill/>
        </p:spPr>
        <p:txBody>
          <a:bodyPr wrap="square" anchor="t">
            <a:spAutoFit/>
          </a:bodyPr>
          <a:lstStyle/>
          <a:p>
            <a:pPr algn="l"/>
            <a:r>
              <a:rPr sz="1250" b="0" dirty="0">
                <a:solidFill>
                  <a:srgbClr val="DAE7E6"/>
                </a:solidFill>
                <a:latin typeface="Aptos"/>
              </a:rPr>
              <a:t>A deliberate choice to go beyond </a:t>
            </a:r>
            <a:r>
              <a:rPr lang="en-US" sz="1250" b="0" dirty="0">
                <a:solidFill>
                  <a:srgbClr val="DAE7E6"/>
                </a:solidFill>
                <a:latin typeface="Aptos"/>
              </a:rPr>
              <a:t>the </a:t>
            </a:r>
            <a:r>
              <a:rPr sz="1250" b="0" dirty="0">
                <a:solidFill>
                  <a:srgbClr val="DAE7E6"/>
                </a:solidFill>
                <a:latin typeface="Aptos"/>
              </a:rPr>
              <a:t>prevailing market practice.</a:t>
            </a:r>
          </a:p>
        </p:txBody>
      </p:sp>
    </p:spTree>
    <p:extLst>
      <p:ext uri="{BB962C8B-B14F-4D97-AF65-F5344CB8AC3E}">
        <p14:creationId xmlns:p14="http://schemas.microsoft.com/office/powerpoint/2010/main" val="32635720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BC8D1B-0AE1-393C-4FEA-19BCE69C23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FC3A69-488E-28DD-98B7-4A3FDAFB29CD}"/>
              </a:ext>
            </a:extLst>
          </p:cNvPr>
          <p:cNvSpPr>
            <a:spLocks noGrp="1"/>
          </p:cNvSpPr>
          <p:nvPr>
            <p:ph type="title"/>
          </p:nvPr>
        </p:nvSpPr>
        <p:spPr>
          <a:xfrm>
            <a:off x="865632" y="365125"/>
            <a:ext cx="10515600" cy="1325563"/>
          </a:xfrm>
        </p:spPr>
        <p:txBody>
          <a:bodyPr>
            <a:normAutofit/>
          </a:bodyPr>
          <a:lstStyle/>
          <a:p>
            <a:r>
              <a:rPr lang="en-US" sz="3600" dirty="0"/>
              <a:t>From insights to action</a:t>
            </a:r>
          </a:p>
        </p:txBody>
      </p:sp>
      <p:sp>
        <p:nvSpPr>
          <p:cNvPr id="5" name="Slide Number Placeholder 4">
            <a:extLst>
              <a:ext uri="{FF2B5EF4-FFF2-40B4-BE49-F238E27FC236}">
                <a16:creationId xmlns:a16="http://schemas.microsoft.com/office/drawing/2014/main" id="{910576C6-44E9-20F7-8298-D0CA9249EEB6}"/>
              </a:ext>
            </a:extLst>
          </p:cNvPr>
          <p:cNvSpPr>
            <a:spLocks noGrp="1"/>
          </p:cNvSpPr>
          <p:nvPr>
            <p:ph type="sldNum" sz="quarter" idx="12"/>
          </p:nvPr>
        </p:nvSpPr>
        <p:spPr/>
        <p:txBody>
          <a:bodyPr/>
          <a:lstStyle/>
          <a:p>
            <a:fld id="{90123BB8-591A-1D4B-BDC4-B05C5107BB91}" type="slidenum">
              <a:rPr lang="en-US" smtClean="0"/>
              <a:pPr/>
              <a:t>24</a:t>
            </a:fld>
            <a:endParaRPr lang="en-US" dirty="0"/>
          </a:p>
        </p:txBody>
      </p:sp>
      <p:pic>
        <p:nvPicPr>
          <p:cNvPr id="4" name="Picture 3">
            <a:extLst>
              <a:ext uri="{FF2B5EF4-FFF2-40B4-BE49-F238E27FC236}">
                <a16:creationId xmlns:a16="http://schemas.microsoft.com/office/drawing/2014/main" id="{C2BB7E3A-5B90-F83B-3199-4CA8AA27F7FA}"/>
              </a:ext>
            </a:extLst>
          </p:cNvPr>
          <p:cNvPicPr>
            <a:picLocks noChangeAspect="1"/>
          </p:cNvPicPr>
          <p:nvPr/>
        </p:nvPicPr>
        <p:blipFill>
          <a:blip r:embed="rId2"/>
          <a:stretch>
            <a:fillRect/>
          </a:stretch>
        </p:blipFill>
        <p:spPr>
          <a:xfrm>
            <a:off x="9315251" y="6096000"/>
            <a:ext cx="762000" cy="762000"/>
          </a:xfrm>
          <a:prstGeom prst="rect">
            <a:avLst/>
          </a:prstGeom>
        </p:spPr>
      </p:pic>
      <p:sp>
        <p:nvSpPr>
          <p:cNvPr id="8" name="TextBox 7">
            <a:extLst>
              <a:ext uri="{FF2B5EF4-FFF2-40B4-BE49-F238E27FC236}">
                <a16:creationId xmlns:a16="http://schemas.microsoft.com/office/drawing/2014/main" id="{C63BEC0B-E3C5-CE95-AFD6-C5941A09DEF4}"/>
              </a:ext>
            </a:extLst>
          </p:cNvPr>
          <p:cNvSpPr txBox="1"/>
          <p:nvPr/>
        </p:nvSpPr>
        <p:spPr>
          <a:xfrm>
            <a:off x="865632" y="5715293"/>
            <a:ext cx="10241280" cy="284693"/>
          </a:xfrm>
          <a:prstGeom prst="rect">
            <a:avLst/>
          </a:prstGeom>
          <a:noFill/>
        </p:spPr>
        <p:txBody>
          <a:bodyPr wrap="square" anchor="t">
            <a:spAutoFit/>
          </a:bodyPr>
          <a:lstStyle/>
          <a:p>
            <a:r>
              <a:rPr lang="en-GB" sz="1250" dirty="0">
                <a:solidFill>
                  <a:srgbClr val="69747B"/>
                </a:solidFill>
                <a:latin typeface="Aptos"/>
              </a:rPr>
              <a:t>The maternity benefit became a practical example of strategic differentiation.</a:t>
            </a:r>
          </a:p>
        </p:txBody>
      </p:sp>
      <p:sp>
        <p:nvSpPr>
          <p:cNvPr id="6" name="Rectangle 5">
            <a:extLst>
              <a:ext uri="{FF2B5EF4-FFF2-40B4-BE49-F238E27FC236}">
                <a16:creationId xmlns:a16="http://schemas.microsoft.com/office/drawing/2014/main" id="{5BB6693A-5E16-5FD8-F06D-995486904BAF}"/>
              </a:ext>
            </a:extLst>
          </p:cNvPr>
          <p:cNvSpPr/>
          <p:nvPr/>
        </p:nvSpPr>
        <p:spPr>
          <a:xfrm>
            <a:off x="1586484" y="2921362"/>
            <a:ext cx="9601200" cy="73152"/>
          </a:xfrm>
          <a:prstGeom prst="rect">
            <a:avLst/>
          </a:prstGeom>
          <a:solidFill>
            <a:srgbClr val="E2E8E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Oval 9">
            <a:extLst>
              <a:ext uri="{FF2B5EF4-FFF2-40B4-BE49-F238E27FC236}">
                <a16:creationId xmlns:a16="http://schemas.microsoft.com/office/drawing/2014/main" id="{4A048E0C-0874-E676-5563-94027F70A119}"/>
              </a:ext>
            </a:extLst>
          </p:cNvPr>
          <p:cNvSpPr/>
          <p:nvPr/>
        </p:nvSpPr>
        <p:spPr>
          <a:xfrm>
            <a:off x="1568196" y="2698543"/>
            <a:ext cx="566928" cy="566928"/>
          </a:xfrm>
          <a:prstGeom prst="ellipse">
            <a:avLst/>
          </a:prstGeom>
          <a:solidFill>
            <a:srgbClr val="27898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a:extLst>
              <a:ext uri="{FF2B5EF4-FFF2-40B4-BE49-F238E27FC236}">
                <a16:creationId xmlns:a16="http://schemas.microsoft.com/office/drawing/2014/main" id="{444D20BA-FE38-5BEB-396C-8B02BA1BFC7B}"/>
              </a:ext>
            </a:extLst>
          </p:cNvPr>
          <p:cNvSpPr txBox="1"/>
          <p:nvPr/>
        </p:nvSpPr>
        <p:spPr>
          <a:xfrm>
            <a:off x="822960" y="1965960"/>
            <a:ext cx="2057400" cy="320040"/>
          </a:xfrm>
          <a:prstGeom prst="rect">
            <a:avLst/>
          </a:prstGeom>
          <a:noFill/>
        </p:spPr>
        <p:txBody>
          <a:bodyPr wrap="square" anchor="t">
            <a:spAutoFit/>
          </a:bodyPr>
          <a:lstStyle/>
          <a:p>
            <a:pPr algn="ctr"/>
            <a:r>
              <a:rPr sz="1100" b="1" dirty="0">
                <a:solidFill>
                  <a:srgbClr val="18304A"/>
                </a:solidFill>
                <a:latin typeface="Aptos"/>
              </a:rPr>
              <a:t>MARKET DATA</a:t>
            </a:r>
          </a:p>
        </p:txBody>
      </p:sp>
      <p:sp>
        <p:nvSpPr>
          <p:cNvPr id="16" name="TextBox 15">
            <a:extLst>
              <a:ext uri="{FF2B5EF4-FFF2-40B4-BE49-F238E27FC236}">
                <a16:creationId xmlns:a16="http://schemas.microsoft.com/office/drawing/2014/main" id="{3DEC820E-9292-CCFA-ABFE-0580C5F5036F}"/>
              </a:ext>
            </a:extLst>
          </p:cNvPr>
          <p:cNvSpPr txBox="1"/>
          <p:nvPr/>
        </p:nvSpPr>
        <p:spPr>
          <a:xfrm>
            <a:off x="822960" y="3657600"/>
            <a:ext cx="2057400" cy="731520"/>
          </a:xfrm>
          <a:prstGeom prst="rect">
            <a:avLst/>
          </a:prstGeom>
          <a:noFill/>
        </p:spPr>
        <p:txBody>
          <a:bodyPr wrap="square" anchor="t">
            <a:spAutoFit/>
          </a:bodyPr>
          <a:lstStyle/>
          <a:p>
            <a:pPr algn="ctr"/>
            <a:r>
              <a:rPr sz="1250" b="0">
                <a:solidFill>
                  <a:srgbClr val="69747B"/>
                </a:solidFill>
                <a:latin typeface="Aptos"/>
              </a:rPr>
              <a:t>3–4 months was the</a:t>
            </a:r>
            <a:br/>
            <a:r>
              <a:t>prevailing pattern</a:t>
            </a:r>
          </a:p>
        </p:txBody>
      </p:sp>
      <p:sp>
        <p:nvSpPr>
          <p:cNvPr id="19" name="Oval 18">
            <a:extLst>
              <a:ext uri="{FF2B5EF4-FFF2-40B4-BE49-F238E27FC236}">
                <a16:creationId xmlns:a16="http://schemas.microsoft.com/office/drawing/2014/main" id="{6A335521-6423-EB81-E454-4E61FFABD182}"/>
              </a:ext>
            </a:extLst>
          </p:cNvPr>
          <p:cNvSpPr/>
          <p:nvPr/>
        </p:nvSpPr>
        <p:spPr>
          <a:xfrm>
            <a:off x="4677156" y="2696471"/>
            <a:ext cx="566928" cy="566928"/>
          </a:xfrm>
          <a:prstGeom prst="ellipse">
            <a:avLst/>
          </a:prstGeom>
          <a:solidFill>
            <a:srgbClr val="E8AF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a:extLst>
              <a:ext uri="{FF2B5EF4-FFF2-40B4-BE49-F238E27FC236}">
                <a16:creationId xmlns:a16="http://schemas.microsoft.com/office/drawing/2014/main" id="{A88FFB9C-18AF-FCF9-B004-2CF6953F75DA}"/>
              </a:ext>
            </a:extLst>
          </p:cNvPr>
          <p:cNvSpPr txBox="1"/>
          <p:nvPr/>
        </p:nvSpPr>
        <p:spPr>
          <a:xfrm>
            <a:off x="3931920" y="1965960"/>
            <a:ext cx="2057400" cy="320040"/>
          </a:xfrm>
          <a:prstGeom prst="rect">
            <a:avLst/>
          </a:prstGeom>
          <a:noFill/>
        </p:spPr>
        <p:txBody>
          <a:bodyPr wrap="square" anchor="t">
            <a:spAutoFit/>
          </a:bodyPr>
          <a:lstStyle/>
          <a:p>
            <a:pPr algn="ctr"/>
            <a:r>
              <a:rPr sz="1100" b="1" dirty="0">
                <a:solidFill>
                  <a:srgbClr val="18304A"/>
                </a:solidFill>
                <a:latin typeface="Aptos"/>
              </a:rPr>
              <a:t>DECISION</a:t>
            </a:r>
          </a:p>
        </p:txBody>
      </p:sp>
      <p:sp>
        <p:nvSpPr>
          <p:cNvPr id="25" name="TextBox 24">
            <a:extLst>
              <a:ext uri="{FF2B5EF4-FFF2-40B4-BE49-F238E27FC236}">
                <a16:creationId xmlns:a16="http://schemas.microsoft.com/office/drawing/2014/main" id="{13BAA286-1D49-22AF-045D-CAE39102D672}"/>
              </a:ext>
            </a:extLst>
          </p:cNvPr>
          <p:cNvSpPr txBox="1"/>
          <p:nvPr/>
        </p:nvSpPr>
        <p:spPr>
          <a:xfrm>
            <a:off x="3931920" y="3657600"/>
            <a:ext cx="2057400" cy="731520"/>
          </a:xfrm>
          <a:prstGeom prst="rect">
            <a:avLst/>
          </a:prstGeom>
          <a:noFill/>
        </p:spPr>
        <p:txBody>
          <a:bodyPr wrap="square" anchor="t">
            <a:spAutoFit/>
          </a:bodyPr>
          <a:lstStyle/>
          <a:p>
            <a:pPr algn="ctr"/>
            <a:r>
              <a:rPr sz="1250" b="0">
                <a:solidFill>
                  <a:srgbClr val="69747B"/>
                </a:solidFill>
                <a:latin typeface="Aptos"/>
              </a:rPr>
              <a:t>Opportunity identified</a:t>
            </a:r>
            <a:br/>
            <a:r>
              <a:t>to differentiate</a:t>
            </a:r>
          </a:p>
        </p:txBody>
      </p:sp>
      <p:sp>
        <p:nvSpPr>
          <p:cNvPr id="28" name="Oval 27">
            <a:extLst>
              <a:ext uri="{FF2B5EF4-FFF2-40B4-BE49-F238E27FC236}">
                <a16:creationId xmlns:a16="http://schemas.microsoft.com/office/drawing/2014/main" id="{4458DBDA-E457-4948-E6D0-A344883075AE}"/>
              </a:ext>
            </a:extLst>
          </p:cNvPr>
          <p:cNvSpPr/>
          <p:nvPr/>
        </p:nvSpPr>
        <p:spPr>
          <a:xfrm>
            <a:off x="7786116" y="2696471"/>
            <a:ext cx="566928" cy="566928"/>
          </a:xfrm>
          <a:prstGeom prst="ellipse">
            <a:avLst/>
          </a:prstGeom>
          <a:solidFill>
            <a:srgbClr val="E06F5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TextBox 30">
            <a:extLst>
              <a:ext uri="{FF2B5EF4-FFF2-40B4-BE49-F238E27FC236}">
                <a16:creationId xmlns:a16="http://schemas.microsoft.com/office/drawing/2014/main" id="{53FBBEAF-2381-2590-3093-C4A467AE024A}"/>
              </a:ext>
            </a:extLst>
          </p:cNvPr>
          <p:cNvSpPr txBox="1"/>
          <p:nvPr/>
        </p:nvSpPr>
        <p:spPr>
          <a:xfrm>
            <a:off x="7040880" y="1965960"/>
            <a:ext cx="2057400" cy="320040"/>
          </a:xfrm>
          <a:prstGeom prst="rect">
            <a:avLst/>
          </a:prstGeom>
          <a:noFill/>
        </p:spPr>
        <p:txBody>
          <a:bodyPr wrap="square" anchor="t">
            <a:spAutoFit/>
          </a:bodyPr>
          <a:lstStyle/>
          <a:p>
            <a:pPr algn="ctr"/>
            <a:r>
              <a:rPr sz="1100" b="1">
                <a:solidFill>
                  <a:srgbClr val="18304A"/>
                </a:solidFill>
                <a:latin typeface="Aptos"/>
              </a:rPr>
              <a:t>ENHANCEMENT</a:t>
            </a:r>
          </a:p>
        </p:txBody>
      </p:sp>
      <p:sp>
        <p:nvSpPr>
          <p:cNvPr id="33" name="TextBox 32">
            <a:extLst>
              <a:ext uri="{FF2B5EF4-FFF2-40B4-BE49-F238E27FC236}">
                <a16:creationId xmlns:a16="http://schemas.microsoft.com/office/drawing/2014/main" id="{98DD875A-77A6-0816-6930-9FF1E619E227}"/>
              </a:ext>
            </a:extLst>
          </p:cNvPr>
          <p:cNvSpPr txBox="1"/>
          <p:nvPr/>
        </p:nvSpPr>
        <p:spPr>
          <a:xfrm>
            <a:off x="7040880" y="3657600"/>
            <a:ext cx="2057400" cy="731520"/>
          </a:xfrm>
          <a:prstGeom prst="rect">
            <a:avLst/>
          </a:prstGeom>
          <a:noFill/>
        </p:spPr>
        <p:txBody>
          <a:bodyPr wrap="square" anchor="t">
            <a:spAutoFit/>
          </a:bodyPr>
          <a:lstStyle/>
          <a:p>
            <a:pPr algn="ctr"/>
            <a:r>
              <a:rPr sz="1250" b="0" dirty="0">
                <a:solidFill>
                  <a:srgbClr val="69747B"/>
                </a:solidFill>
                <a:latin typeface="Aptos"/>
              </a:rPr>
              <a:t>6 months fully paid</a:t>
            </a:r>
            <a:br>
              <a:rPr dirty="0"/>
            </a:br>
            <a:r>
              <a:rPr dirty="0"/>
              <a:t>introduced</a:t>
            </a:r>
          </a:p>
        </p:txBody>
      </p:sp>
      <p:sp>
        <p:nvSpPr>
          <p:cNvPr id="37" name="Oval 36">
            <a:extLst>
              <a:ext uri="{FF2B5EF4-FFF2-40B4-BE49-F238E27FC236}">
                <a16:creationId xmlns:a16="http://schemas.microsoft.com/office/drawing/2014/main" id="{7B606C34-EB17-47E4-C304-EE2E58E45466}"/>
              </a:ext>
            </a:extLst>
          </p:cNvPr>
          <p:cNvSpPr/>
          <p:nvPr/>
        </p:nvSpPr>
        <p:spPr>
          <a:xfrm>
            <a:off x="10620756" y="2674474"/>
            <a:ext cx="566928" cy="566928"/>
          </a:xfrm>
          <a:prstGeom prst="ellipse">
            <a:avLst/>
          </a:prstGeom>
          <a:solidFill>
            <a:srgbClr val="48976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9" name="TextBox 38">
            <a:extLst>
              <a:ext uri="{FF2B5EF4-FFF2-40B4-BE49-F238E27FC236}">
                <a16:creationId xmlns:a16="http://schemas.microsoft.com/office/drawing/2014/main" id="{FB0EAD30-07F0-A66C-FBE0-C9F08ADBB735}"/>
              </a:ext>
            </a:extLst>
          </p:cNvPr>
          <p:cNvSpPr txBox="1"/>
          <p:nvPr/>
        </p:nvSpPr>
        <p:spPr>
          <a:xfrm>
            <a:off x="9875520" y="1965960"/>
            <a:ext cx="2057400" cy="320040"/>
          </a:xfrm>
          <a:prstGeom prst="rect">
            <a:avLst/>
          </a:prstGeom>
          <a:noFill/>
        </p:spPr>
        <p:txBody>
          <a:bodyPr wrap="square" anchor="t">
            <a:spAutoFit/>
          </a:bodyPr>
          <a:lstStyle/>
          <a:p>
            <a:pPr algn="ctr"/>
            <a:r>
              <a:rPr sz="1100" b="1">
                <a:solidFill>
                  <a:srgbClr val="18304A"/>
                </a:solidFill>
                <a:latin typeface="Aptos"/>
              </a:rPr>
              <a:t>GLOBAL PRINCIPLE</a:t>
            </a:r>
          </a:p>
        </p:txBody>
      </p:sp>
      <p:sp>
        <p:nvSpPr>
          <p:cNvPr id="42" name="TextBox 41">
            <a:extLst>
              <a:ext uri="{FF2B5EF4-FFF2-40B4-BE49-F238E27FC236}">
                <a16:creationId xmlns:a16="http://schemas.microsoft.com/office/drawing/2014/main" id="{CC0CC3EE-E252-3D0A-7A66-0E717EC61A00}"/>
              </a:ext>
            </a:extLst>
          </p:cNvPr>
          <p:cNvSpPr txBox="1"/>
          <p:nvPr/>
        </p:nvSpPr>
        <p:spPr>
          <a:xfrm>
            <a:off x="9875520" y="3657600"/>
            <a:ext cx="2057400" cy="731520"/>
          </a:xfrm>
          <a:prstGeom prst="rect">
            <a:avLst/>
          </a:prstGeom>
          <a:noFill/>
        </p:spPr>
        <p:txBody>
          <a:bodyPr wrap="square" anchor="t">
            <a:spAutoFit/>
          </a:bodyPr>
          <a:lstStyle/>
          <a:p>
            <a:pPr algn="ctr"/>
            <a:r>
              <a:rPr sz="1250" b="0" dirty="0">
                <a:solidFill>
                  <a:srgbClr val="69747B"/>
                </a:solidFill>
                <a:latin typeface="Aptos"/>
              </a:rPr>
              <a:t>Applied regardless of</a:t>
            </a:r>
            <a:br>
              <a:rPr dirty="0"/>
            </a:br>
            <a:r>
              <a:rPr dirty="0"/>
              <a:t>country of operation</a:t>
            </a:r>
          </a:p>
        </p:txBody>
      </p:sp>
      <p:sp>
        <p:nvSpPr>
          <p:cNvPr id="45" name="TextBox 44">
            <a:extLst>
              <a:ext uri="{FF2B5EF4-FFF2-40B4-BE49-F238E27FC236}">
                <a16:creationId xmlns:a16="http://schemas.microsoft.com/office/drawing/2014/main" id="{A9BDABA7-4C7D-4639-9164-6644645ADD88}"/>
              </a:ext>
            </a:extLst>
          </p:cNvPr>
          <p:cNvSpPr txBox="1"/>
          <p:nvPr/>
        </p:nvSpPr>
        <p:spPr>
          <a:xfrm>
            <a:off x="1211580" y="4878113"/>
            <a:ext cx="9692640" cy="640080"/>
          </a:xfrm>
          <a:prstGeom prst="rect">
            <a:avLst/>
          </a:prstGeom>
          <a:noFill/>
        </p:spPr>
        <p:txBody>
          <a:bodyPr wrap="square" anchor="t">
            <a:spAutoFit/>
          </a:bodyPr>
          <a:lstStyle/>
          <a:p>
            <a:pPr algn="ctr"/>
            <a:r>
              <a:rPr sz="1600" b="1" dirty="0">
                <a:solidFill>
                  <a:srgbClr val="18304A"/>
                </a:solidFill>
                <a:latin typeface="Aptos"/>
              </a:rPr>
              <a:t>The point was not simply to exceed the benchmark. It was to make a deliberate choice about where Blue Ventures wanted to lead.</a:t>
            </a:r>
          </a:p>
        </p:txBody>
      </p:sp>
    </p:spTree>
    <p:extLst>
      <p:ext uri="{BB962C8B-B14F-4D97-AF65-F5344CB8AC3E}">
        <p14:creationId xmlns:p14="http://schemas.microsoft.com/office/powerpoint/2010/main" val="29107217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5322F7-F1E2-23DC-7613-9824A43EA7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69BB80-DAF6-D43E-1CCE-E69AAECEECC9}"/>
              </a:ext>
            </a:extLst>
          </p:cNvPr>
          <p:cNvSpPr>
            <a:spLocks noGrp="1"/>
          </p:cNvSpPr>
          <p:nvPr>
            <p:ph type="title"/>
          </p:nvPr>
        </p:nvSpPr>
        <p:spPr>
          <a:xfrm>
            <a:off x="865632" y="365125"/>
            <a:ext cx="10515600" cy="1325563"/>
          </a:xfrm>
        </p:spPr>
        <p:txBody>
          <a:bodyPr>
            <a:normAutofit/>
          </a:bodyPr>
          <a:lstStyle/>
          <a:p>
            <a:r>
              <a:rPr lang="en-US" sz="3600" dirty="0"/>
              <a:t>Differentiation without borders</a:t>
            </a:r>
          </a:p>
        </p:txBody>
      </p:sp>
      <p:sp>
        <p:nvSpPr>
          <p:cNvPr id="5" name="Slide Number Placeholder 4">
            <a:extLst>
              <a:ext uri="{FF2B5EF4-FFF2-40B4-BE49-F238E27FC236}">
                <a16:creationId xmlns:a16="http://schemas.microsoft.com/office/drawing/2014/main" id="{20EEEE3E-D817-0DA5-0B3F-EEF70B7F2D0C}"/>
              </a:ext>
            </a:extLst>
          </p:cNvPr>
          <p:cNvSpPr>
            <a:spLocks noGrp="1"/>
          </p:cNvSpPr>
          <p:nvPr>
            <p:ph type="sldNum" sz="quarter" idx="12"/>
          </p:nvPr>
        </p:nvSpPr>
        <p:spPr/>
        <p:txBody>
          <a:bodyPr/>
          <a:lstStyle/>
          <a:p>
            <a:fld id="{90123BB8-591A-1D4B-BDC4-B05C5107BB91}" type="slidenum">
              <a:rPr lang="en-US" smtClean="0"/>
              <a:pPr/>
              <a:t>25</a:t>
            </a:fld>
            <a:endParaRPr lang="en-US" dirty="0"/>
          </a:p>
        </p:txBody>
      </p:sp>
      <p:pic>
        <p:nvPicPr>
          <p:cNvPr id="4" name="Picture 3">
            <a:extLst>
              <a:ext uri="{FF2B5EF4-FFF2-40B4-BE49-F238E27FC236}">
                <a16:creationId xmlns:a16="http://schemas.microsoft.com/office/drawing/2014/main" id="{B8D1A0D5-E7F6-3CCB-1042-FE9363585E9E}"/>
              </a:ext>
            </a:extLst>
          </p:cNvPr>
          <p:cNvPicPr>
            <a:picLocks noChangeAspect="1"/>
          </p:cNvPicPr>
          <p:nvPr/>
        </p:nvPicPr>
        <p:blipFill>
          <a:blip r:embed="rId2"/>
          <a:stretch>
            <a:fillRect/>
          </a:stretch>
        </p:blipFill>
        <p:spPr>
          <a:xfrm>
            <a:off x="9315251" y="6096000"/>
            <a:ext cx="762000" cy="762000"/>
          </a:xfrm>
          <a:prstGeom prst="rect">
            <a:avLst/>
          </a:prstGeom>
        </p:spPr>
      </p:pic>
      <p:sp>
        <p:nvSpPr>
          <p:cNvPr id="8" name="TextBox 7">
            <a:extLst>
              <a:ext uri="{FF2B5EF4-FFF2-40B4-BE49-F238E27FC236}">
                <a16:creationId xmlns:a16="http://schemas.microsoft.com/office/drawing/2014/main" id="{A1214745-360C-FE7B-16D5-33275DD40F3C}"/>
              </a:ext>
            </a:extLst>
          </p:cNvPr>
          <p:cNvSpPr txBox="1"/>
          <p:nvPr/>
        </p:nvSpPr>
        <p:spPr>
          <a:xfrm>
            <a:off x="865632" y="5345933"/>
            <a:ext cx="10241280" cy="477054"/>
          </a:xfrm>
          <a:prstGeom prst="rect">
            <a:avLst/>
          </a:prstGeom>
          <a:noFill/>
        </p:spPr>
        <p:txBody>
          <a:bodyPr wrap="square" anchor="t">
            <a:spAutoFit/>
          </a:bodyPr>
          <a:lstStyle/>
          <a:p>
            <a:r>
              <a:rPr lang="en-GB" sz="1250" dirty="0">
                <a:solidFill>
                  <a:srgbClr val="69747B"/>
                </a:solidFill>
                <a:latin typeface="Aptos"/>
              </a:rPr>
              <a:t>A global benefit can reinforce both employee value and organisational values.</a:t>
            </a:r>
          </a:p>
          <a:p>
            <a:endParaRPr lang="en-GB" sz="1250" dirty="0">
              <a:solidFill>
                <a:srgbClr val="69747B"/>
              </a:solidFill>
              <a:latin typeface="Aptos"/>
            </a:endParaRPr>
          </a:p>
        </p:txBody>
      </p:sp>
      <p:sp>
        <p:nvSpPr>
          <p:cNvPr id="13" name="Rounded Rectangle 7">
            <a:extLst>
              <a:ext uri="{FF2B5EF4-FFF2-40B4-BE49-F238E27FC236}">
                <a16:creationId xmlns:a16="http://schemas.microsoft.com/office/drawing/2014/main" id="{F31225EB-E3FE-67DC-767E-6CB768DD1C8E}"/>
              </a:ext>
            </a:extLst>
          </p:cNvPr>
          <p:cNvSpPr/>
          <p:nvPr/>
        </p:nvSpPr>
        <p:spPr>
          <a:xfrm>
            <a:off x="1874520" y="1911771"/>
            <a:ext cx="2331720" cy="2788920"/>
          </a:xfrm>
          <a:prstGeom prst="roundRect">
            <a:avLst/>
          </a:prstGeom>
          <a:solidFill>
            <a:srgbClr val="27405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Oval 14">
            <a:extLst>
              <a:ext uri="{FF2B5EF4-FFF2-40B4-BE49-F238E27FC236}">
                <a16:creationId xmlns:a16="http://schemas.microsoft.com/office/drawing/2014/main" id="{73EC61C3-EFE3-6483-BCF3-0BBFC176AE31}"/>
              </a:ext>
            </a:extLst>
          </p:cNvPr>
          <p:cNvSpPr/>
          <p:nvPr/>
        </p:nvSpPr>
        <p:spPr>
          <a:xfrm>
            <a:off x="2103120" y="2186092"/>
            <a:ext cx="411480" cy="411480"/>
          </a:xfrm>
          <a:prstGeom prst="ellipse">
            <a:avLst/>
          </a:prstGeom>
          <a:solidFill>
            <a:srgbClr val="E8AF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a:extLst>
              <a:ext uri="{FF2B5EF4-FFF2-40B4-BE49-F238E27FC236}">
                <a16:creationId xmlns:a16="http://schemas.microsoft.com/office/drawing/2014/main" id="{5FB39BD0-5D7F-4042-7FB3-A7C9040AA620}"/>
              </a:ext>
            </a:extLst>
          </p:cNvPr>
          <p:cNvSpPr txBox="1"/>
          <p:nvPr/>
        </p:nvSpPr>
        <p:spPr>
          <a:xfrm>
            <a:off x="2103120" y="2780452"/>
            <a:ext cx="1828800" cy="320040"/>
          </a:xfrm>
          <a:prstGeom prst="rect">
            <a:avLst/>
          </a:prstGeom>
          <a:noFill/>
        </p:spPr>
        <p:txBody>
          <a:bodyPr wrap="square" anchor="t">
            <a:spAutoFit/>
          </a:bodyPr>
          <a:lstStyle/>
          <a:p>
            <a:pPr algn="l"/>
            <a:r>
              <a:rPr sz="1500" b="1">
                <a:solidFill>
                  <a:srgbClr val="FFFFFF"/>
                </a:solidFill>
                <a:latin typeface="Aptos"/>
              </a:rPr>
              <a:t>Consistency</a:t>
            </a:r>
          </a:p>
        </p:txBody>
      </p:sp>
      <p:sp>
        <p:nvSpPr>
          <p:cNvPr id="19" name="TextBox 18">
            <a:extLst>
              <a:ext uri="{FF2B5EF4-FFF2-40B4-BE49-F238E27FC236}">
                <a16:creationId xmlns:a16="http://schemas.microsoft.com/office/drawing/2014/main" id="{70D99F22-6FEF-BA7E-00CD-9BC1B311505C}"/>
              </a:ext>
            </a:extLst>
          </p:cNvPr>
          <p:cNvSpPr txBox="1"/>
          <p:nvPr/>
        </p:nvSpPr>
        <p:spPr>
          <a:xfrm>
            <a:off x="2103120" y="3283372"/>
            <a:ext cx="1828800" cy="1051560"/>
          </a:xfrm>
          <a:prstGeom prst="rect">
            <a:avLst/>
          </a:prstGeom>
          <a:noFill/>
        </p:spPr>
        <p:txBody>
          <a:bodyPr wrap="square" anchor="t">
            <a:spAutoFit/>
          </a:bodyPr>
          <a:lstStyle/>
          <a:p>
            <a:pPr algn="l"/>
            <a:r>
              <a:rPr sz="1250" b="0" dirty="0">
                <a:solidFill>
                  <a:srgbClr val="DAE7E6"/>
                </a:solidFill>
                <a:latin typeface="Aptos"/>
              </a:rPr>
              <a:t>A stronger, more coherent employee proposition across countries.</a:t>
            </a:r>
          </a:p>
        </p:txBody>
      </p:sp>
      <p:sp>
        <p:nvSpPr>
          <p:cNvPr id="21" name="Rounded Rectangle 11">
            <a:extLst>
              <a:ext uri="{FF2B5EF4-FFF2-40B4-BE49-F238E27FC236}">
                <a16:creationId xmlns:a16="http://schemas.microsoft.com/office/drawing/2014/main" id="{D71AE31B-333F-1F29-2376-2982E2C60F51}"/>
              </a:ext>
            </a:extLst>
          </p:cNvPr>
          <p:cNvSpPr/>
          <p:nvPr/>
        </p:nvSpPr>
        <p:spPr>
          <a:xfrm>
            <a:off x="4572000" y="1911771"/>
            <a:ext cx="2331720" cy="2788920"/>
          </a:xfrm>
          <a:prstGeom prst="roundRect">
            <a:avLst/>
          </a:prstGeom>
          <a:solidFill>
            <a:srgbClr val="27405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Oval 22">
            <a:extLst>
              <a:ext uri="{FF2B5EF4-FFF2-40B4-BE49-F238E27FC236}">
                <a16:creationId xmlns:a16="http://schemas.microsoft.com/office/drawing/2014/main" id="{FC020558-28B2-4915-37F7-1416F230F15D}"/>
              </a:ext>
            </a:extLst>
          </p:cNvPr>
          <p:cNvSpPr/>
          <p:nvPr/>
        </p:nvSpPr>
        <p:spPr>
          <a:xfrm>
            <a:off x="4800600" y="2186092"/>
            <a:ext cx="411480" cy="411480"/>
          </a:xfrm>
          <a:prstGeom prst="ellipse">
            <a:avLst/>
          </a:prstGeom>
          <a:solidFill>
            <a:srgbClr val="E06F5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TextBox 24">
            <a:extLst>
              <a:ext uri="{FF2B5EF4-FFF2-40B4-BE49-F238E27FC236}">
                <a16:creationId xmlns:a16="http://schemas.microsoft.com/office/drawing/2014/main" id="{39C40F81-C522-FC29-1AFD-E5DD1EB4A0BE}"/>
              </a:ext>
            </a:extLst>
          </p:cNvPr>
          <p:cNvSpPr txBox="1"/>
          <p:nvPr/>
        </p:nvSpPr>
        <p:spPr>
          <a:xfrm>
            <a:off x="4800600" y="2780452"/>
            <a:ext cx="1828800" cy="320040"/>
          </a:xfrm>
          <a:prstGeom prst="rect">
            <a:avLst/>
          </a:prstGeom>
          <a:noFill/>
        </p:spPr>
        <p:txBody>
          <a:bodyPr wrap="square" anchor="t">
            <a:spAutoFit/>
          </a:bodyPr>
          <a:lstStyle/>
          <a:p>
            <a:pPr algn="l"/>
            <a:r>
              <a:rPr sz="1500" b="1">
                <a:solidFill>
                  <a:srgbClr val="FFFFFF"/>
                </a:solidFill>
                <a:latin typeface="Aptos"/>
              </a:rPr>
              <a:t>Equity</a:t>
            </a:r>
          </a:p>
        </p:txBody>
      </p:sp>
      <p:sp>
        <p:nvSpPr>
          <p:cNvPr id="27" name="TextBox 26">
            <a:extLst>
              <a:ext uri="{FF2B5EF4-FFF2-40B4-BE49-F238E27FC236}">
                <a16:creationId xmlns:a16="http://schemas.microsoft.com/office/drawing/2014/main" id="{0A226D74-C3CA-3400-D235-3471949A7A42}"/>
              </a:ext>
            </a:extLst>
          </p:cNvPr>
          <p:cNvSpPr txBox="1"/>
          <p:nvPr/>
        </p:nvSpPr>
        <p:spPr>
          <a:xfrm>
            <a:off x="4800600" y="3283372"/>
            <a:ext cx="1828800" cy="1051560"/>
          </a:xfrm>
          <a:prstGeom prst="rect">
            <a:avLst/>
          </a:prstGeom>
          <a:noFill/>
        </p:spPr>
        <p:txBody>
          <a:bodyPr wrap="square" anchor="t">
            <a:spAutoFit/>
          </a:bodyPr>
          <a:lstStyle/>
          <a:p>
            <a:pPr algn="l"/>
            <a:r>
              <a:rPr sz="1250" b="0">
                <a:solidFill>
                  <a:srgbClr val="DAE7E6"/>
                </a:solidFill>
                <a:latin typeface="Aptos"/>
              </a:rPr>
              <a:t>The benefit is not determined by where a colleague happens to operate.</a:t>
            </a:r>
          </a:p>
        </p:txBody>
      </p:sp>
      <p:sp>
        <p:nvSpPr>
          <p:cNvPr id="29" name="Rounded Rectangle 15">
            <a:extLst>
              <a:ext uri="{FF2B5EF4-FFF2-40B4-BE49-F238E27FC236}">
                <a16:creationId xmlns:a16="http://schemas.microsoft.com/office/drawing/2014/main" id="{53209D8D-6DBD-8409-3BBE-7120D488A9DB}"/>
              </a:ext>
            </a:extLst>
          </p:cNvPr>
          <p:cNvSpPr/>
          <p:nvPr/>
        </p:nvSpPr>
        <p:spPr>
          <a:xfrm>
            <a:off x="7269480" y="1911771"/>
            <a:ext cx="2331720" cy="2788920"/>
          </a:xfrm>
          <a:prstGeom prst="roundRect">
            <a:avLst/>
          </a:prstGeom>
          <a:solidFill>
            <a:srgbClr val="27405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Oval 30">
            <a:extLst>
              <a:ext uri="{FF2B5EF4-FFF2-40B4-BE49-F238E27FC236}">
                <a16:creationId xmlns:a16="http://schemas.microsoft.com/office/drawing/2014/main" id="{B1775CA1-649A-4A56-C217-C8CD1FA2153B}"/>
              </a:ext>
            </a:extLst>
          </p:cNvPr>
          <p:cNvSpPr/>
          <p:nvPr/>
        </p:nvSpPr>
        <p:spPr>
          <a:xfrm>
            <a:off x="7498080" y="2186092"/>
            <a:ext cx="411480" cy="411480"/>
          </a:xfrm>
          <a:prstGeom prst="ellipse">
            <a:avLst/>
          </a:prstGeom>
          <a:solidFill>
            <a:srgbClr val="48976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 name="TextBox 32">
            <a:extLst>
              <a:ext uri="{FF2B5EF4-FFF2-40B4-BE49-F238E27FC236}">
                <a16:creationId xmlns:a16="http://schemas.microsoft.com/office/drawing/2014/main" id="{731A62A3-FE98-F305-5717-6B67C68787BB}"/>
              </a:ext>
            </a:extLst>
          </p:cNvPr>
          <p:cNvSpPr txBox="1"/>
          <p:nvPr/>
        </p:nvSpPr>
        <p:spPr>
          <a:xfrm>
            <a:off x="7498080" y="2780452"/>
            <a:ext cx="1828800" cy="320040"/>
          </a:xfrm>
          <a:prstGeom prst="rect">
            <a:avLst/>
          </a:prstGeom>
          <a:noFill/>
        </p:spPr>
        <p:txBody>
          <a:bodyPr wrap="square" anchor="t">
            <a:spAutoFit/>
          </a:bodyPr>
          <a:lstStyle/>
          <a:p>
            <a:pPr algn="l"/>
            <a:r>
              <a:rPr sz="1500" b="1">
                <a:solidFill>
                  <a:srgbClr val="FFFFFF"/>
                </a:solidFill>
                <a:latin typeface="Aptos"/>
              </a:rPr>
              <a:t>Values</a:t>
            </a:r>
          </a:p>
        </p:txBody>
      </p:sp>
      <p:sp>
        <p:nvSpPr>
          <p:cNvPr id="35" name="TextBox 34">
            <a:extLst>
              <a:ext uri="{FF2B5EF4-FFF2-40B4-BE49-F238E27FC236}">
                <a16:creationId xmlns:a16="http://schemas.microsoft.com/office/drawing/2014/main" id="{1DFB5C78-8568-A099-68A1-774FA13025CD}"/>
              </a:ext>
            </a:extLst>
          </p:cNvPr>
          <p:cNvSpPr txBox="1"/>
          <p:nvPr/>
        </p:nvSpPr>
        <p:spPr>
          <a:xfrm>
            <a:off x="7498080" y="3283372"/>
            <a:ext cx="1828800" cy="1051560"/>
          </a:xfrm>
          <a:prstGeom prst="rect">
            <a:avLst/>
          </a:prstGeom>
          <a:noFill/>
        </p:spPr>
        <p:txBody>
          <a:bodyPr wrap="square" anchor="t">
            <a:spAutoFit/>
          </a:bodyPr>
          <a:lstStyle/>
          <a:p>
            <a:pPr algn="l"/>
            <a:r>
              <a:rPr sz="1250" b="0">
                <a:solidFill>
                  <a:srgbClr val="DAE7E6"/>
                </a:solidFill>
                <a:latin typeface="Aptos"/>
              </a:rPr>
              <a:t>A tangible benefit can demonstrate what the organisation values.</a:t>
            </a:r>
          </a:p>
        </p:txBody>
      </p:sp>
    </p:spTree>
    <p:extLst>
      <p:ext uri="{BB962C8B-B14F-4D97-AF65-F5344CB8AC3E}">
        <p14:creationId xmlns:p14="http://schemas.microsoft.com/office/powerpoint/2010/main" val="12552668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F2037C-DF43-DB2A-54F4-93D1E1AC98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1BE861-ADB8-8421-F166-D01666B1CC8A}"/>
              </a:ext>
            </a:extLst>
          </p:cNvPr>
          <p:cNvSpPr>
            <a:spLocks noGrp="1"/>
          </p:cNvSpPr>
          <p:nvPr>
            <p:ph type="title"/>
          </p:nvPr>
        </p:nvSpPr>
        <p:spPr>
          <a:xfrm>
            <a:off x="865632" y="365125"/>
            <a:ext cx="10515600" cy="1325563"/>
          </a:xfrm>
        </p:spPr>
        <p:txBody>
          <a:bodyPr>
            <a:normAutofit/>
          </a:bodyPr>
          <a:lstStyle/>
          <a:p>
            <a:r>
              <a:rPr lang="en-US" sz="3600" dirty="0"/>
              <a:t>Paternity leave: another deliberate choice</a:t>
            </a:r>
          </a:p>
        </p:txBody>
      </p:sp>
      <p:sp>
        <p:nvSpPr>
          <p:cNvPr id="5" name="Slide Number Placeholder 4">
            <a:extLst>
              <a:ext uri="{FF2B5EF4-FFF2-40B4-BE49-F238E27FC236}">
                <a16:creationId xmlns:a16="http://schemas.microsoft.com/office/drawing/2014/main" id="{C119E13D-B967-FE3C-85FD-860F29E86F45}"/>
              </a:ext>
            </a:extLst>
          </p:cNvPr>
          <p:cNvSpPr>
            <a:spLocks noGrp="1"/>
          </p:cNvSpPr>
          <p:nvPr>
            <p:ph type="sldNum" sz="quarter" idx="12"/>
          </p:nvPr>
        </p:nvSpPr>
        <p:spPr/>
        <p:txBody>
          <a:bodyPr/>
          <a:lstStyle/>
          <a:p>
            <a:fld id="{90123BB8-591A-1D4B-BDC4-B05C5107BB91}" type="slidenum">
              <a:rPr lang="en-US" smtClean="0"/>
              <a:pPr/>
              <a:t>26</a:t>
            </a:fld>
            <a:endParaRPr lang="en-US" dirty="0"/>
          </a:p>
        </p:txBody>
      </p:sp>
      <p:pic>
        <p:nvPicPr>
          <p:cNvPr id="4" name="Picture 3">
            <a:extLst>
              <a:ext uri="{FF2B5EF4-FFF2-40B4-BE49-F238E27FC236}">
                <a16:creationId xmlns:a16="http://schemas.microsoft.com/office/drawing/2014/main" id="{1B3FBEF9-EAF7-F4FB-A41D-ED5FD6988244}"/>
              </a:ext>
            </a:extLst>
          </p:cNvPr>
          <p:cNvPicPr>
            <a:picLocks noChangeAspect="1"/>
          </p:cNvPicPr>
          <p:nvPr/>
        </p:nvPicPr>
        <p:blipFill>
          <a:blip r:embed="rId2"/>
          <a:stretch>
            <a:fillRect/>
          </a:stretch>
        </p:blipFill>
        <p:spPr>
          <a:xfrm>
            <a:off x="9315251" y="6096000"/>
            <a:ext cx="762000" cy="762000"/>
          </a:xfrm>
          <a:prstGeom prst="rect">
            <a:avLst/>
          </a:prstGeom>
        </p:spPr>
      </p:pic>
      <p:sp>
        <p:nvSpPr>
          <p:cNvPr id="8" name="TextBox 7">
            <a:extLst>
              <a:ext uri="{FF2B5EF4-FFF2-40B4-BE49-F238E27FC236}">
                <a16:creationId xmlns:a16="http://schemas.microsoft.com/office/drawing/2014/main" id="{3BDFFED4-02BB-DD1F-0E23-8ACF300CCC98}"/>
              </a:ext>
            </a:extLst>
          </p:cNvPr>
          <p:cNvSpPr txBox="1"/>
          <p:nvPr/>
        </p:nvSpPr>
        <p:spPr>
          <a:xfrm>
            <a:off x="865632" y="5345933"/>
            <a:ext cx="10241280" cy="284693"/>
          </a:xfrm>
          <a:prstGeom prst="rect">
            <a:avLst/>
          </a:prstGeom>
          <a:noFill/>
        </p:spPr>
        <p:txBody>
          <a:bodyPr wrap="square" anchor="t">
            <a:spAutoFit/>
          </a:bodyPr>
          <a:lstStyle/>
          <a:p>
            <a:r>
              <a:rPr lang="en-GB" sz="1250" dirty="0">
                <a:solidFill>
                  <a:srgbClr val="69747B"/>
                </a:solidFill>
                <a:latin typeface="Aptos"/>
              </a:rPr>
              <a:t>The same Birches market lens helped us identify and act on a second opportunity.</a:t>
            </a:r>
          </a:p>
        </p:txBody>
      </p:sp>
      <p:sp>
        <p:nvSpPr>
          <p:cNvPr id="101" name="TextBox 100">
            <a:extLst>
              <a:ext uri="{FF2B5EF4-FFF2-40B4-BE49-F238E27FC236}">
                <a16:creationId xmlns:a16="http://schemas.microsoft.com/office/drawing/2014/main" id="{5AE449D7-2548-4BD9-A54A-E265B924034A}"/>
              </a:ext>
            </a:extLst>
          </p:cNvPr>
          <p:cNvSpPr txBox="1"/>
          <p:nvPr/>
        </p:nvSpPr>
        <p:spPr>
          <a:xfrm>
            <a:off x="838200" y="1818704"/>
            <a:ext cx="3108960" cy="274320"/>
          </a:xfrm>
          <a:prstGeom prst="rect">
            <a:avLst/>
          </a:prstGeom>
          <a:noFill/>
        </p:spPr>
        <p:txBody>
          <a:bodyPr wrap="square">
            <a:spAutoFit/>
          </a:bodyPr>
          <a:lstStyle/>
          <a:p>
            <a:pPr algn="l"/>
            <a:r>
              <a:rPr sz="1300" b="1" dirty="0">
                <a:solidFill>
                  <a:srgbClr val="69747B"/>
                </a:solidFill>
                <a:latin typeface="Aptos"/>
              </a:rPr>
              <a:t>BIRCHES GROUP MARKET ANALYSIS</a:t>
            </a:r>
          </a:p>
        </p:txBody>
      </p:sp>
      <p:sp>
        <p:nvSpPr>
          <p:cNvPr id="103" name="Rounded Rectangle 5">
            <a:extLst>
              <a:ext uri="{FF2B5EF4-FFF2-40B4-BE49-F238E27FC236}">
                <a16:creationId xmlns:a16="http://schemas.microsoft.com/office/drawing/2014/main" id="{58B6F51F-6712-13AE-6583-F276FC953945}"/>
              </a:ext>
            </a:extLst>
          </p:cNvPr>
          <p:cNvSpPr/>
          <p:nvPr/>
        </p:nvSpPr>
        <p:spPr>
          <a:xfrm>
            <a:off x="822960" y="2240280"/>
            <a:ext cx="6309360" cy="868680"/>
          </a:xfrm>
          <a:prstGeom prst="roundRect">
            <a:avLst/>
          </a:prstGeom>
          <a:solidFill>
            <a:srgbClr val="E2E8E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5" name="Rounded Rectangle 6">
            <a:extLst>
              <a:ext uri="{FF2B5EF4-FFF2-40B4-BE49-F238E27FC236}">
                <a16:creationId xmlns:a16="http://schemas.microsoft.com/office/drawing/2014/main" id="{1B3D4000-6C41-034F-2724-F8A6B2F83CD8}"/>
              </a:ext>
            </a:extLst>
          </p:cNvPr>
          <p:cNvSpPr/>
          <p:nvPr/>
        </p:nvSpPr>
        <p:spPr>
          <a:xfrm>
            <a:off x="822960" y="2240280"/>
            <a:ext cx="4736592" cy="868680"/>
          </a:xfrm>
          <a:prstGeom prst="roundRect">
            <a:avLst/>
          </a:prstGeom>
          <a:solidFill>
            <a:srgbClr val="27898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7" name="TextBox 106">
            <a:extLst>
              <a:ext uri="{FF2B5EF4-FFF2-40B4-BE49-F238E27FC236}">
                <a16:creationId xmlns:a16="http://schemas.microsoft.com/office/drawing/2014/main" id="{49413F0D-F1E4-C1F0-4B9D-C6B765BB7748}"/>
              </a:ext>
            </a:extLst>
          </p:cNvPr>
          <p:cNvSpPr txBox="1"/>
          <p:nvPr/>
        </p:nvSpPr>
        <p:spPr>
          <a:xfrm>
            <a:off x="1097280" y="2487168"/>
            <a:ext cx="914400" cy="320040"/>
          </a:xfrm>
          <a:prstGeom prst="rect">
            <a:avLst/>
          </a:prstGeom>
          <a:noFill/>
        </p:spPr>
        <p:txBody>
          <a:bodyPr wrap="square">
            <a:spAutoFit/>
          </a:bodyPr>
          <a:lstStyle/>
          <a:p>
            <a:pPr algn="l"/>
            <a:r>
              <a:rPr sz="2200" b="1" dirty="0">
                <a:solidFill>
                  <a:srgbClr val="FFFFFF"/>
                </a:solidFill>
                <a:latin typeface="Aptos"/>
              </a:rPr>
              <a:t>75%</a:t>
            </a:r>
          </a:p>
        </p:txBody>
      </p:sp>
      <p:sp>
        <p:nvSpPr>
          <p:cNvPr id="109" name="TextBox 108">
            <a:extLst>
              <a:ext uri="{FF2B5EF4-FFF2-40B4-BE49-F238E27FC236}">
                <a16:creationId xmlns:a16="http://schemas.microsoft.com/office/drawing/2014/main" id="{3875062B-D99B-E4F8-0EAD-CD7D19B5DC5D}"/>
              </a:ext>
            </a:extLst>
          </p:cNvPr>
          <p:cNvSpPr txBox="1"/>
          <p:nvPr/>
        </p:nvSpPr>
        <p:spPr>
          <a:xfrm>
            <a:off x="3566160" y="2505456"/>
            <a:ext cx="2194560" cy="274320"/>
          </a:xfrm>
          <a:prstGeom prst="rect">
            <a:avLst/>
          </a:prstGeom>
          <a:noFill/>
        </p:spPr>
        <p:txBody>
          <a:bodyPr wrap="square">
            <a:spAutoFit/>
          </a:bodyPr>
          <a:lstStyle/>
          <a:p>
            <a:pPr algn="l"/>
            <a:r>
              <a:rPr sz="1300" b="1" dirty="0">
                <a:solidFill>
                  <a:srgbClr val="18304A"/>
                </a:solidFill>
                <a:latin typeface="Aptos"/>
              </a:rPr>
              <a:t>offer 1 month</a:t>
            </a:r>
          </a:p>
        </p:txBody>
      </p:sp>
      <p:sp>
        <p:nvSpPr>
          <p:cNvPr id="111" name="Rounded Rectangle 9">
            <a:extLst>
              <a:ext uri="{FF2B5EF4-FFF2-40B4-BE49-F238E27FC236}">
                <a16:creationId xmlns:a16="http://schemas.microsoft.com/office/drawing/2014/main" id="{3E26787D-8F92-379C-4729-7B7C7DF769BD}"/>
              </a:ext>
            </a:extLst>
          </p:cNvPr>
          <p:cNvSpPr/>
          <p:nvPr/>
        </p:nvSpPr>
        <p:spPr>
          <a:xfrm>
            <a:off x="822960" y="3401568"/>
            <a:ext cx="6309360" cy="868680"/>
          </a:xfrm>
          <a:prstGeom prst="roundRect">
            <a:avLst/>
          </a:prstGeom>
          <a:solidFill>
            <a:srgbClr val="E2E8E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3" name="Rounded Rectangle 10">
            <a:extLst>
              <a:ext uri="{FF2B5EF4-FFF2-40B4-BE49-F238E27FC236}">
                <a16:creationId xmlns:a16="http://schemas.microsoft.com/office/drawing/2014/main" id="{0F78E685-F934-5A6A-DFB4-715C51BFE802}"/>
              </a:ext>
            </a:extLst>
          </p:cNvPr>
          <p:cNvSpPr/>
          <p:nvPr/>
        </p:nvSpPr>
        <p:spPr>
          <a:xfrm>
            <a:off x="822960" y="3401568"/>
            <a:ext cx="384048" cy="868680"/>
          </a:xfrm>
          <a:prstGeom prst="roundRect">
            <a:avLst/>
          </a:prstGeom>
          <a:solidFill>
            <a:srgbClr val="E8AF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5" name="TextBox 114">
            <a:extLst>
              <a:ext uri="{FF2B5EF4-FFF2-40B4-BE49-F238E27FC236}">
                <a16:creationId xmlns:a16="http://schemas.microsoft.com/office/drawing/2014/main" id="{6B8BCB00-C774-7D54-229B-70180B3342F7}"/>
              </a:ext>
            </a:extLst>
          </p:cNvPr>
          <p:cNvSpPr txBox="1"/>
          <p:nvPr/>
        </p:nvSpPr>
        <p:spPr>
          <a:xfrm>
            <a:off x="1097280" y="3648456"/>
            <a:ext cx="914400" cy="320040"/>
          </a:xfrm>
          <a:prstGeom prst="rect">
            <a:avLst/>
          </a:prstGeom>
          <a:noFill/>
        </p:spPr>
        <p:txBody>
          <a:bodyPr wrap="square">
            <a:spAutoFit/>
          </a:bodyPr>
          <a:lstStyle/>
          <a:p>
            <a:pPr algn="l"/>
            <a:r>
              <a:rPr sz="2200" b="1" dirty="0">
                <a:solidFill>
                  <a:srgbClr val="18304A"/>
                </a:solidFill>
                <a:latin typeface="Aptos"/>
              </a:rPr>
              <a:t>6%</a:t>
            </a:r>
          </a:p>
        </p:txBody>
      </p:sp>
      <p:sp>
        <p:nvSpPr>
          <p:cNvPr id="117" name="TextBox 116">
            <a:extLst>
              <a:ext uri="{FF2B5EF4-FFF2-40B4-BE49-F238E27FC236}">
                <a16:creationId xmlns:a16="http://schemas.microsoft.com/office/drawing/2014/main" id="{B1813123-CD60-D124-E863-62364FA61BA7}"/>
              </a:ext>
            </a:extLst>
          </p:cNvPr>
          <p:cNvSpPr txBox="1"/>
          <p:nvPr/>
        </p:nvSpPr>
        <p:spPr>
          <a:xfrm>
            <a:off x="3566160" y="3666744"/>
            <a:ext cx="2194560" cy="274320"/>
          </a:xfrm>
          <a:prstGeom prst="rect">
            <a:avLst/>
          </a:prstGeom>
          <a:noFill/>
        </p:spPr>
        <p:txBody>
          <a:bodyPr wrap="square">
            <a:spAutoFit/>
          </a:bodyPr>
          <a:lstStyle/>
          <a:p>
            <a:pPr algn="l"/>
            <a:r>
              <a:rPr sz="1300" b="1" dirty="0">
                <a:solidFill>
                  <a:srgbClr val="18304A"/>
                </a:solidFill>
                <a:latin typeface="Aptos"/>
              </a:rPr>
              <a:t>offer 2 months</a:t>
            </a:r>
          </a:p>
        </p:txBody>
      </p:sp>
      <p:sp>
        <p:nvSpPr>
          <p:cNvPr id="119" name="Rounded Rectangle 13">
            <a:extLst>
              <a:ext uri="{FF2B5EF4-FFF2-40B4-BE49-F238E27FC236}">
                <a16:creationId xmlns:a16="http://schemas.microsoft.com/office/drawing/2014/main" id="{BB74C30F-8568-AB63-4ABB-1359991048FE}"/>
              </a:ext>
            </a:extLst>
          </p:cNvPr>
          <p:cNvSpPr/>
          <p:nvPr/>
        </p:nvSpPr>
        <p:spPr>
          <a:xfrm>
            <a:off x="7543800" y="1965960"/>
            <a:ext cx="3566160" cy="3154680"/>
          </a:xfrm>
          <a:prstGeom prst="roundRect">
            <a:avLst/>
          </a:prstGeom>
          <a:solidFill>
            <a:srgbClr val="1830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1" name="TextBox 120">
            <a:extLst>
              <a:ext uri="{FF2B5EF4-FFF2-40B4-BE49-F238E27FC236}">
                <a16:creationId xmlns:a16="http://schemas.microsoft.com/office/drawing/2014/main" id="{E4AA9E32-600B-9EC1-71FE-B12BFDB07431}"/>
              </a:ext>
            </a:extLst>
          </p:cNvPr>
          <p:cNvSpPr txBox="1"/>
          <p:nvPr/>
        </p:nvSpPr>
        <p:spPr>
          <a:xfrm>
            <a:off x="7845552" y="2286000"/>
            <a:ext cx="2926080" cy="274320"/>
          </a:xfrm>
          <a:prstGeom prst="rect">
            <a:avLst/>
          </a:prstGeom>
          <a:noFill/>
        </p:spPr>
        <p:txBody>
          <a:bodyPr wrap="square">
            <a:spAutoFit/>
          </a:bodyPr>
          <a:lstStyle/>
          <a:p>
            <a:pPr algn="l"/>
            <a:r>
              <a:rPr sz="1100" b="1" dirty="0">
                <a:solidFill>
                  <a:srgbClr val="AACDCC"/>
                </a:solidFill>
                <a:latin typeface="Aptos"/>
              </a:rPr>
              <a:t>BLUE VENTURES</a:t>
            </a:r>
          </a:p>
        </p:txBody>
      </p:sp>
      <p:sp>
        <p:nvSpPr>
          <p:cNvPr id="123" name="TextBox 122">
            <a:extLst>
              <a:ext uri="{FF2B5EF4-FFF2-40B4-BE49-F238E27FC236}">
                <a16:creationId xmlns:a16="http://schemas.microsoft.com/office/drawing/2014/main" id="{26C73613-F69C-66D0-E706-D5D26A1D29C5}"/>
              </a:ext>
            </a:extLst>
          </p:cNvPr>
          <p:cNvSpPr txBox="1"/>
          <p:nvPr/>
        </p:nvSpPr>
        <p:spPr>
          <a:xfrm>
            <a:off x="7845552" y="2743200"/>
            <a:ext cx="2926080" cy="640080"/>
          </a:xfrm>
          <a:prstGeom prst="rect">
            <a:avLst/>
          </a:prstGeom>
          <a:noFill/>
        </p:spPr>
        <p:txBody>
          <a:bodyPr wrap="square">
            <a:spAutoFit/>
          </a:bodyPr>
          <a:lstStyle/>
          <a:p>
            <a:pPr algn="l"/>
            <a:r>
              <a:rPr sz="3500" b="1" dirty="0">
                <a:solidFill>
                  <a:srgbClr val="FFFFFF"/>
                </a:solidFill>
                <a:latin typeface="Aptos"/>
              </a:rPr>
              <a:t>3 months</a:t>
            </a:r>
          </a:p>
        </p:txBody>
      </p:sp>
      <p:sp>
        <p:nvSpPr>
          <p:cNvPr id="125" name="TextBox 124">
            <a:extLst>
              <a:ext uri="{FF2B5EF4-FFF2-40B4-BE49-F238E27FC236}">
                <a16:creationId xmlns:a16="http://schemas.microsoft.com/office/drawing/2014/main" id="{3461374D-464D-250C-D3E4-880A938AD02D}"/>
              </a:ext>
            </a:extLst>
          </p:cNvPr>
          <p:cNvSpPr txBox="1"/>
          <p:nvPr/>
        </p:nvSpPr>
        <p:spPr>
          <a:xfrm>
            <a:off x="7845552" y="3456432"/>
            <a:ext cx="2926080" cy="365760"/>
          </a:xfrm>
          <a:prstGeom prst="rect">
            <a:avLst/>
          </a:prstGeom>
          <a:noFill/>
        </p:spPr>
        <p:txBody>
          <a:bodyPr wrap="square">
            <a:spAutoFit/>
          </a:bodyPr>
          <a:lstStyle/>
          <a:p>
            <a:pPr algn="l"/>
            <a:r>
              <a:rPr sz="1600" b="1" dirty="0">
                <a:solidFill>
                  <a:srgbClr val="FFFFFF"/>
                </a:solidFill>
                <a:latin typeface="Aptos"/>
              </a:rPr>
              <a:t>paternity leave</a:t>
            </a:r>
          </a:p>
        </p:txBody>
      </p:sp>
      <p:sp>
        <p:nvSpPr>
          <p:cNvPr id="127" name="TextBox 126">
            <a:extLst>
              <a:ext uri="{FF2B5EF4-FFF2-40B4-BE49-F238E27FC236}">
                <a16:creationId xmlns:a16="http://schemas.microsoft.com/office/drawing/2014/main" id="{C0B3E5FE-7B8C-3B3E-5A60-C9F7FB06C697}"/>
              </a:ext>
            </a:extLst>
          </p:cNvPr>
          <p:cNvSpPr txBox="1"/>
          <p:nvPr/>
        </p:nvSpPr>
        <p:spPr>
          <a:xfrm>
            <a:off x="7845552" y="4041648"/>
            <a:ext cx="2743200" cy="365760"/>
          </a:xfrm>
          <a:prstGeom prst="rect">
            <a:avLst/>
          </a:prstGeom>
          <a:noFill/>
        </p:spPr>
        <p:txBody>
          <a:bodyPr wrap="square">
            <a:spAutoFit/>
          </a:bodyPr>
          <a:lstStyle/>
          <a:p>
            <a:pPr algn="l"/>
            <a:r>
              <a:rPr sz="1250" b="1" dirty="0">
                <a:solidFill>
                  <a:srgbClr val="DAE7E6"/>
                </a:solidFill>
                <a:latin typeface="Aptos"/>
              </a:rPr>
              <a:t>Implemented and now in effect.</a:t>
            </a:r>
          </a:p>
        </p:txBody>
      </p:sp>
      <p:sp>
        <p:nvSpPr>
          <p:cNvPr id="129" name="TextBox 128">
            <a:extLst>
              <a:ext uri="{FF2B5EF4-FFF2-40B4-BE49-F238E27FC236}">
                <a16:creationId xmlns:a16="http://schemas.microsoft.com/office/drawing/2014/main" id="{D5D13060-837D-2A30-D623-D86150A28D44}"/>
              </a:ext>
            </a:extLst>
          </p:cNvPr>
          <p:cNvSpPr txBox="1"/>
          <p:nvPr/>
        </p:nvSpPr>
        <p:spPr>
          <a:xfrm>
            <a:off x="7845552" y="4498848"/>
            <a:ext cx="2743200" cy="457200"/>
          </a:xfrm>
          <a:prstGeom prst="rect">
            <a:avLst/>
          </a:prstGeom>
          <a:noFill/>
        </p:spPr>
        <p:txBody>
          <a:bodyPr wrap="square">
            <a:spAutoFit/>
          </a:bodyPr>
          <a:lstStyle/>
          <a:p>
            <a:pPr algn="l"/>
            <a:r>
              <a:rPr sz="1150" b="0" dirty="0">
                <a:solidFill>
                  <a:srgbClr val="DAE7E6"/>
                </a:solidFill>
                <a:latin typeface="Aptos"/>
              </a:rPr>
              <a:t>A second example of using market data to choose where to lead.</a:t>
            </a:r>
          </a:p>
        </p:txBody>
      </p:sp>
    </p:spTree>
    <p:extLst>
      <p:ext uri="{BB962C8B-B14F-4D97-AF65-F5344CB8AC3E}">
        <p14:creationId xmlns:p14="http://schemas.microsoft.com/office/powerpoint/2010/main" val="39576758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4518E7-AE01-A6D9-F55D-20E1FC2D72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667CE1-6E51-8D60-869C-F82014EA2352}"/>
              </a:ext>
            </a:extLst>
          </p:cNvPr>
          <p:cNvSpPr>
            <a:spLocks noGrp="1"/>
          </p:cNvSpPr>
          <p:nvPr>
            <p:ph type="title"/>
          </p:nvPr>
        </p:nvSpPr>
        <p:spPr>
          <a:xfrm>
            <a:off x="865632" y="365125"/>
            <a:ext cx="10515600" cy="1325563"/>
          </a:xfrm>
        </p:spPr>
        <p:txBody>
          <a:bodyPr>
            <a:normAutofit/>
          </a:bodyPr>
          <a:lstStyle/>
          <a:p>
            <a:r>
              <a:rPr lang="en-US" sz="3600" dirty="0"/>
              <a:t>Two benefits. One strategy</a:t>
            </a:r>
          </a:p>
        </p:txBody>
      </p:sp>
      <p:sp>
        <p:nvSpPr>
          <p:cNvPr id="5" name="Slide Number Placeholder 4">
            <a:extLst>
              <a:ext uri="{FF2B5EF4-FFF2-40B4-BE49-F238E27FC236}">
                <a16:creationId xmlns:a16="http://schemas.microsoft.com/office/drawing/2014/main" id="{ED264338-1C22-1AB4-D35A-A718146DF995}"/>
              </a:ext>
            </a:extLst>
          </p:cNvPr>
          <p:cNvSpPr>
            <a:spLocks noGrp="1"/>
          </p:cNvSpPr>
          <p:nvPr>
            <p:ph type="sldNum" sz="quarter" idx="12"/>
          </p:nvPr>
        </p:nvSpPr>
        <p:spPr/>
        <p:txBody>
          <a:bodyPr/>
          <a:lstStyle/>
          <a:p>
            <a:fld id="{90123BB8-591A-1D4B-BDC4-B05C5107BB91}" type="slidenum">
              <a:rPr lang="en-US" smtClean="0"/>
              <a:pPr/>
              <a:t>27</a:t>
            </a:fld>
            <a:endParaRPr lang="en-US" dirty="0"/>
          </a:p>
        </p:txBody>
      </p:sp>
      <p:pic>
        <p:nvPicPr>
          <p:cNvPr id="4" name="Picture 3">
            <a:extLst>
              <a:ext uri="{FF2B5EF4-FFF2-40B4-BE49-F238E27FC236}">
                <a16:creationId xmlns:a16="http://schemas.microsoft.com/office/drawing/2014/main" id="{E555896E-9CFC-CEC6-D023-C9D8D229D6EA}"/>
              </a:ext>
            </a:extLst>
          </p:cNvPr>
          <p:cNvPicPr>
            <a:picLocks noChangeAspect="1"/>
          </p:cNvPicPr>
          <p:nvPr/>
        </p:nvPicPr>
        <p:blipFill>
          <a:blip r:embed="rId2"/>
          <a:stretch>
            <a:fillRect/>
          </a:stretch>
        </p:blipFill>
        <p:spPr>
          <a:xfrm>
            <a:off x="9315251" y="6096000"/>
            <a:ext cx="762000" cy="762000"/>
          </a:xfrm>
          <a:prstGeom prst="rect">
            <a:avLst/>
          </a:prstGeom>
        </p:spPr>
      </p:pic>
      <p:sp>
        <p:nvSpPr>
          <p:cNvPr id="8" name="TextBox 7">
            <a:extLst>
              <a:ext uri="{FF2B5EF4-FFF2-40B4-BE49-F238E27FC236}">
                <a16:creationId xmlns:a16="http://schemas.microsoft.com/office/drawing/2014/main" id="{469B56C8-BF8A-B553-8987-86F090A5BEDE}"/>
              </a:ext>
            </a:extLst>
          </p:cNvPr>
          <p:cNvSpPr txBox="1"/>
          <p:nvPr/>
        </p:nvSpPr>
        <p:spPr>
          <a:xfrm>
            <a:off x="865632" y="5345933"/>
            <a:ext cx="10241280" cy="284693"/>
          </a:xfrm>
          <a:prstGeom prst="rect">
            <a:avLst/>
          </a:prstGeom>
          <a:noFill/>
        </p:spPr>
        <p:txBody>
          <a:bodyPr wrap="square" anchor="t">
            <a:spAutoFit/>
          </a:bodyPr>
          <a:lstStyle/>
          <a:p>
            <a:r>
              <a:rPr lang="en-GB" sz="1250" dirty="0">
                <a:solidFill>
                  <a:srgbClr val="69747B"/>
                </a:solidFill>
                <a:latin typeface="Aptos"/>
              </a:rPr>
              <a:t>Use market data to identify where Blue Ventures can create meaningful differentiation.</a:t>
            </a:r>
          </a:p>
        </p:txBody>
      </p:sp>
      <p:sp>
        <p:nvSpPr>
          <p:cNvPr id="6" name="Rounded Rectangle 4">
            <a:extLst>
              <a:ext uri="{FF2B5EF4-FFF2-40B4-BE49-F238E27FC236}">
                <a16:creationId xmlns:a16="http://schemas.microsoft.com/office/drawing/2014/main" id="{99DA7760-0706-0F39-CED0-2142F268A536}"/>
              </a:ext>
            </a:extLst>
          </p:cNvPr>
          <p:cNvSpPr/>
          <p:nvPr/>
        </p:nvSpPr>
        <p:spPr>
          <a:xfrm>
            <a:off x="777240" y="1828800"/>
            <a:ext cx="5074920" cy="3063240"/>
          </a:xfrm>
          <a:prstGeom prst="roundRect">
            <a:avLst/>
          </a:prstGeom>
          <a:solidFill>
            <a:srgbClr val="FFFF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Oval 8">
            <a:extLst>
              <a:ext uri="{FF2B5EF4-FFF2-40B4-BE49-F238E27FC236}">
                <a16:creationId xmlns:a16="http://schemas.microsoft.com/office/drawing/2014/main" id="{3B83C61C-3625-5956-B761-BAC8F678C622}"/>
              </a:ext>
            </a:extLst>
          </p:cNvPr>
          <p:cNvSpPr/>
          <p:nvPr/>
        </p:nvSpPr>
        <p:spPr>
          <a:xfrm>
            <a:off x="1097280" y="2148840"/>
            <a:ext cx="530352" cy="530352"/>
          </a:xfrm>
          <a:prstGeom prst="ellipse">
            <a:avLst/>
          </a:prstGeom>
          <a:solidFill>
            <a:srgbClr val="27898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a:extLst>
              <a:ext uri="{FF2B5EF4-FFF2-40B4-BE49-F238E27FC236}">
                <a16:creationId xmlns:a16="http://schemas.microsoft.com/office/drawing/2014/main" id="{BDC1B0D1-6BCA-5E64-63F8-1D5AE3E0BFCD}"/>
              </a:ext>
            </a:extLst>
          </p:cNvPr>
          <p:cNvSpPr txBox="1"/>
          <p:nvPr/>
        </p:nvSpPr>
        <p:spPr>
          <a:xfrm>
            <a:off x="1783080" y="2167128"/>
            <a:ext cx="3474720" cy="320040"/>
          </a:xfrm>
          <a:prstGeom prst="rect">
            <a:avLst/>
          </a:prstGeom>
          <a:noFill/>
        </p:spPr>
        <p:txBody>
          <a:bodyPr wrap="square">
            <a:spAutoFit/>
          </a:bodyPr>
          <a:lstStyle/>
          <a:p>
            <a:pPr algn="l"/>
            <a:r>
              <a:rPr sz="1500" b="1" dirty="0">
                <a:solidFill>
                  <a:srgbClr val="18304A"/>
                </a:solidFill>
                <a:latin typeface="Aptos"/>
              </a:rPr>
              <a:t>MATERNITY</a:t>
            </a:r>
            <a:r>
              <a:rPr lang="en-US" sz="1500" b="1" dirty="0">
                <a:solidFill>
                  <a:srgbClr val="18304A"/>
                </a:solidFill>
                <a:latin typeface="Aptos"/>
              </a:rPr>
              <a:t> LEAVE</a:t>
            </a:r>
            <a:endParaRPr sz="1500" b="1" dirty="0">
              <a:solidFill>
                <a:srgbClr val="18304A"/>
              </a:solidFill>
              <a:latin typeface="Aptos"/>
            </a:endParaRPr>
          </a:p>
        </p:txBody>
      </p:sp>
      <p:sp>
        <p:nvSpPr>
          <p:cNvPr id="13" name="TextBox 12">
            <a:extLst>
              <a:ext uri="{FF2B5EF4-FFF2-40B4-BE49-F238E27FC236}">
                <a16:creationId xmlns:a16="http://schemas.microsoft.com/office/drawing/2014/main" id="{2F9A98B8-A8D2-6B49-F44C-FA35B6E1C5A7}"/>
              </a:ext>
            </a:extLst>
          </p:cNvPr>
          <p:cNvSpPr txBox="1"/>
          <p:nvPr/>
        </p:nvSpPr>
        <p:spPr>
          <a:xfrm>
            <a:off x="1188720" y="2788920"/>
            <a:ext cx="1828800" cy="246221"/>
          </a:xfrm>
          <a:prstGeom prst="rect">
            <a:avLst/>
          </a:prstGeom>
          <a:noFill/>
        </p:spPr>
        <p:txBody>
          <a:bodyPr wrap="square">
            <a:spAutoFit/>
          </a:bodyPr>
          <a:lstStyle/>
          <a:p>
            <a:pPr algn="l"/>
            <a:r>
              <a:rPr sz="1000" b="1" dirty="0">
                <a:solidFill>
                  <a:srgbClr val="69747B"/>
                </a:solidFill>
                <a:latin typeface="Aptos"/>
              </a:rPr>
              <a:t>MARKET </a:t>
            </a:r>
            <a:r>
              <a:rPr lang="en-US" sz="1000" b="1" dirty="0">
                <a:solidFill>
                  <a:srgbClr val="69747B"/>
                </a:solidFill>
                <a:latin typeface="Aptos"/>
              </a:rPr>
              <a:t>DATA</a:t>
            </a:r>
            <a:endParaRPr sz="1000" b="1" dirty="0">
              <a:solidFill>
                <a:srgbClr val="69747B"/>
              </a:solidFill>
              <a:latin typeface="Aptos"/>
            </a:endParaRPr>
          </a:p>
        </p:txBody>
      </p:sp>
      <p:sp>
        <p:nvSpPr>
          <p:cNvPr id="15" name="TextBox 14">
            <a:extLst>
              <a:ext uri="{FF2B5EF4-FFF2-40B4-BE49-F238E27FC236}">
                <a16:creationId xmlns:a16="http://schemas.microsoft.com/office/drawing/2014/main" id="{43B8D4C2-F65A-4104-881E-77477AAFA69B}"/>
              </a:ext>
            </a:extLst>
          </p:cNvPr>
          <p:cNvSpPr txBox="1"/>
          <p:nvPr/>
        </p:nvSpPr>
        <p:spPr>
          <a:xfrm>
            <a:off x="1188720" y="3090672"/>
            <a:ext cx="4160520" cy="685800"/>
          </a:xfrm>
          <a:prstGeom prst="rect">
            <a:avLst/>
          </a:prstGeom>
          <a:noFill/>
        </p:spPr>
        <p:txBody>
          <a:bodyPr wrap="square">
            <a:spAutoFit/>
          </a:bodyPr>
          <a:lstStyle/>
          <a:p>
            <a:pPr algn="l"/>
            <a:r>
              <a:rPr sz="1400" b="0" dirty="0">
                <a:solidFill>
                  <a:srgbClr val="2D363C"/>
                </a:solidFill>
                <a:latin typeface="Aptos"/>
              </a:rPr>
              <a:t>Market: 65% around 3 months</a:t>
            </a:r>
            <a:br>
              <a:rPr dirty="0"/>
            </a:br>
            <a:r>
              <a:rPr dirty="0"/>
              <a:t>25% at 4 months</a:t>
            </a:r>
          </a:p>
        </p:txBody>
      </p:sp>
      <p:sp>
        <p:nvSpPr>
          <p:cNvPr id="17" name="TextBox 16">
            <a:extLst>
              <a:ext uri="{FF2B5EF4-FFF2-40B4-BE49-F238E27FC236}">
                <a16:creationId xmlns:a16="http://schemas.microsoft.com/office/drawing/2014/main" id="{B9539608-661D-218C-4DEB-652F0C6AB750}"/>
              </a:ext>
            </a:extLst>
          </p:cNvPr>
          <p:cNvSpPr txBox="1"/>
          <p:nvPr/>
        </p:nvSpPr>
        <p:spPr>
          <a:xfrm>
            <a:off x="1188720" y="3950208"/>
            <a:ext cx="1828800" cy="246221"/>
          </a:xfrm>
          <a:prstGeom prst="rect">
            <a:avLst/>
          </a:prstGeom>
          <a:noFill/>
        </p:spPr>
        <p:txBody>
          <a:bodyPr wrap="square">
            <a:spAutoFit/>
          </a:bodyPr>
          <a:lstStyle/>
          <a:p>
            <a:r>
              <a:rPr lang="en-US" sz="1000" b="1" dirty="0">
                <a:solidFill>
                  <a:srgbClr val="69747B"/>
                </a:solidFill>
                <a:latin typeface="Aptos"/>
              </a:rPr>
              <a:t>OUR DIFFENTIATION</a:t>
            </a:r>
          </a:p>
        </p:txBody>
      </p:sp>
      <p:sp>
        <p:nvSpPr>
          <p:cNvPr id="19" name="TextBox 18">
            <a:extLst>
              <a:ext uri="{FF2B5EF4-FFF2-40B4-BE49-F238E27FC236}">
                <a16:creationId xmlns:a16="http://schemas.microsoft.com/office/drawing/2014/main" id="{074690F9-DFFF-1FAD-79AF-DE608AD76A79}"/>
              </a:ext>
            </a:extLst>
          </p:cNvPr>
          <p:cNvSpPr txBox="1"/>
          <p:nvPr/>
        </p:nvSpPr>
        <p:spPr>
          <a:xfrm>
            <a:off x="1188720" y="4224528"/>
            <a:ext cx="4160520" cy="457200"/>
          </a:xfrm>
          <a:prstGeom prst="rect">
            <a:avLst/>
          </a:prstGeom>
          <a:noFill/>
        </p:spPr>
        <p:txBody>
          <a:bodyPr wrap="square">
            <a:spAutoFit/>
          </a:bodyPr>
          <a:lstStyle/>
          <a:p>
            <a:pPr algn="l"/>
            <a:r>
              <a:rPr sz="1700" b="1">
                <a:solidFill>
                  <a:srgbClr val="278987"/>
                </a:solidFill>
                <a:latin typeface="Aptos"/>
              </a:rPr>
              <a:t>Blue Ventures: 6 months fully paid</a:t>
            </a:r>
          </a:p>
        </p:txBody>
      </p:sp>
      <p:sp>
        <p:nvSpPr>
          <p:cNvPr id="21" name="Rounded Rectangle 11">
            <a:extLst>
              <a:ext uri="{FF2B5EF4-FFF2-40B4-BE49-F238E27FC236}">
                <a16:creationId xmlns:a16="http://schemas.microsoft.com/office/drawing/2014/main" id="{011CFC5D-B0E6-5F94-962C-6A1A05BF8AEF}"/>
              </a:ext>
            </a:extLst>
          </p:cNvPr>
          <p:cNvSpPr/>
          <p:nvPr/>
        </p:nvSpPr>
        <p:spPr>
          <a:xfrm>
            <a:off x="6309359" y="1828800"/>
            <a:ext cx="5074920" cy="3063240"/>
          </a:xfrm>
          <a:prstGeom prst="roundRect">
            <a:avLst/>
          </a:prstGeom>
          <a:solidFill>
            <a:srgbClr val="FFFF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Oval 22">
            <a:extLst>
              <a:ext uri="{FF2B5EF4-FFF2-40B4-BE49-F238E27FC236}">
                <a16:creationId xmlns:a16="http://schemas.microsoft.com/office/drawing/2014/main" id="{23B6BA12-AD01-D477-02F3-EDF653A690DD}"/>
              </a:ext>
            </a:extLst>
          </p:cNvPr>
          <p:cNvSpPr/>
          <p:nvPr/>
        </p:nvSpPr>
        <p:spPr>
          <a:xfrm>
            <a:off x="6629399" y="2148840"/>
            <a:ext cx="530352" cy="530352"/>
          </a:xfrm>
          <a:prstGeom prst="ellipse">
            <a:avLst/>
          </a:prstGeom>
          <a:solidFill>
            <a:srgbClr val="E06F5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TextBox 24">
            <a:extLst>
              <a:ext uri="{FF2B5EF4-FFF2-40B4-BE49-F238E27FC236}">
                <a16:creationId xmlns:a16="http://schemas.microsoft.com/office/drawing/2014/main" id="{790680AA-F4CB-B0A4-BE48-702E88C19FD1}"/>
              </a:ext>
            </a:extLst>
          </p:cNvPr>
          <p:cNvSpPr txBox="1"/>
          <p:nvPr/>
        </p:nvSpPr>
        <p:spPr>
          <a:xfrm>
            <a:off x="7315200" y="2167128"/>
            <a:ext cx="3474720" cy="320040"/>
          </a:xfrm>
          <a:prstGeom prst="rect">
            <a:avLst/>
          </a:prstGeom>
          <a:noFill/>
        </p:spPr>
        <p:txBody>
          <a:bodyPr wrap="square">
            <a:spAutoFit/>
          </a:bodyPr>
          <a:lstStyle/>
          <a:p>
            <a:pPr algn="l"/>
            <a:r>
              <a:rPr sz="1500" b="1" dirty="0">
                <a:solidFill>
                  <a:srgbClr val="18304A"/>
                </a:solidFill>
                <a:latin typeface="Aptos"/>
              </a:rPr>
              <a:t>PATERNITY</a:t>
            </a:r>
            <a:r>
              <a:rPr lang="en-US" sz="1500" b="1" dirty="0">
                <a:solidFill>
                  <a:srgbClr val="18304A"/>
                </a:solidFill>
                <a:latin typeface="Aptos"/>
              </a:rPr>
              <a:t> LEAVE</a:t>
            </a:r>
            <a:endParaRPr sz="1500" b="1" dirty="0">
              <a:solidFill>
                <a:srgbClr val="18304A"/>
              </a:solidFill>
              <a:latin typeface="Aptos"/>
            </a:endParaRPr>
          </a:p>
        </p:txBody>
      </p:sp>
      <p:sp>
        <p:nvSpPr>
          <p:cNvPr id="27" name="TextBox 26">
            <a:extLst>
              <a:ext uri="{FF2B5EF4-FFF2-40B4-BE49-F238E27FC236}">
                <a16:creationId xmlns:a16="http://schemas.microsoft.com/office/drawing/2014/main" id="{D6147FE9-80EC-B7B5-C2A5-3B772A9BCC83}"/>
              </a:ext>
            </a:extLst>
          </p:cNvPr>
          <p:cNvSpPr txBox="1"/>
          <p:nvPr/>
        </p:nvSpPr>
        <p:spPr>
          <a:xfrm>
            <a:off x="6720840" y="2788920"/>
            <a:ext cx="1828800" cy="246221"/>
          </a:xfrm>
          <a:prstGeom prst="rect">
            <a:avLst/>
          </a:prstGeom>
          <a:noFill/>
        </p:spPr>
        <p:txBody>
          <a:bodyPr wrap="square">
            <a:spAutoFit/>
          </a:bodyPr>
          <a:lstStyle/>
          <a:p>
            <a:pPr algn="l"/>
            <a:r>
              <a:rPr sz="1000" b="1" dirty="0">
                <a:solidFill>
                  <a:srgbClr val="69747B"/>
                </a:solidFill>
                <a:latin typeface="Aptos"/>
              </a:rPr>
              <a:t>MARKET </a:t>
            </a:r>
            <a:r>
              <a:rPr lang="en-US" sz="1000" b="1" dirty="0">
                <a:solidFill>
                  <a:srgbClr val="69747B"/>
                </a:solidFill>
                <a:latin typeface="Aptos"/>
              </a:rPr>
              <a:t>DATA</a:t>
            </a:r>
            <a:endParaRPr sz="1000" b="1" dirty="0">
              <a:solidFill>
                <a:srgbClr val="69747B"/>
              </a:solidFill>
              <a:latin typeface="Aptos"/>
            </a:endParaRPr>
          </a:p>
        </p:txBody>
      </p:sp>
      <p:sp>
        <p:nvSpPr>
          <p:cNvPr id="29" name="TextBox 28">
            <a:extLst>
              <a:ext uri="{FF2B5EF4-FFF2-40B4-BE49-F238E27FC236}">
                <a16:creationId xmlns:a16="http://schemas.microsoft.com/office/drawing/2014/main" id="{EEA45D9B-D66D-EF05-9B4B-F34539FC5D2D}"/>
              </a:ext>
            </a:extLst>
          </p:cNvPr>
          <p:cNvSpPr txBox="1"/>
          <p:nvPr/>
        </p:nvSpPr>
        <p:spPr>
          <a:xfrm>
            <a:off x="6720840" y="3090672"/>
            <a:ext cx="4160520" cy="685800"/>
          </a:xfrm>
          <a:prstGeom prst="rect">
            <a:avLst/>
          </a:prstGeom>
          <a:noFill/>
        </p:spPr>
        <p:txBody>
          <a:bodyPr wrap="square">
            <a:spAutoFit/>
          </a:bodyPr>
          <a:lstStyle/>
          <a:p>
            <a:pPr algn="l"/>
            <a:r>
              <a:rPr sz="1400" b="0" dirty="0">
                <a:solidFill>
                  <a:srgbClr val="2D363C"/>
                </a:solidFill>
                <a:latin typeface="Aptos"/>
              </a:rPr>
              <a:t>Market: 75% at 1 month</a:t>
            </a:r>
            <a:br>
              <a:rPr dirty="0"/>
            </a:br>
            <a:r>
              <a:rPr dirty="0"/>
              <a:t>6% at 2 months</a:t>
            </a:r>
          </a:p>
        </p:txBody>
      </p:sp>
      <p:sp>
        <p:nvSpPr>
          <p:cNvPr id="31" name="TextBox 30">
            <a:extLst>
              <a:ext uri="{FF2B5EF4-FFF2-40B4-BE49-F238E27FC236}">
                <a16:creationId xmlns:a16="http://schemas.microsoft.com/office/drawing/2014/main" id="{4515250B-828F-0F4F-19FF-F3C7734AF335}"/>
              </a:ext>
            </a:extLst>
          </p:cNvPr>
          <p:cNvSpPr txBox="1"/>
          <p:nvPr/>
        </p:nvSpPr>
        <p:spPr>
          <a:xfrm>
            <a:off x="6720840" y="3950208"/>
            <a:ext cx="1828800" cy="246221"/>
          </a:xfrm>
          <a:prstGeom prst="rect">
            <a:avLst/>
          </a:prstGeom>
          <a:noFill/>
        </p:spPr>
        <p:txBody>
          <a:bodyPr wrap="square">
            <a:spAutoFit/>
          </a:bodyPr>
          <a:lstStyle/>
          <a:p>
            <a:pPr algn="l"/>
            <a:r>
              <a:rPr sz="1000" b="1" dirty="0">
                <a:solidFill>
                  <a:srgbClr val="69747B"/>
                </a:solidFill>
                <a:latin typeface="Aptos"/>
              </a:rPr>
              <a:t>OUR </a:t>
            </a:r>
            <a:r>
              <a:rPr lang="en-US" sz="1000" b="1" dirty="0">
                <a:solidFill>
                  <a:srgbClr val="69747B"/>
                </a:solidFill>
                <a:latin typeface="Aptos"/>
              </a:rPr>
              <a:t>DIFFENTIATION</a:t>
            </a:r>
            <a:endParaRPr sz="1000" b="1" dirty="0">
              <a:solidFill>
                <a:srgbClr val="69747B"/>
              </a:solidFill>
              <a:latin typeface="Aptos"/>
            </a:endParaRPr>
          </a:p>
        </p:txBody>
      </p:sp>
      <p:sp>
        <p:nvSpPr>
          <p:cNvPr id="33" name="TextBox 32">
            <a:extLst>
              <a:ext uri="{FF2B5EF4-FFF2-40B4-BE49-F238E27FC236}">
                <a16:creationId xmlns:a16="http://schemas.microsoft.com/office/drawing/2014/main" id="{9949BA16-EDA4-01FD-1FB8-26CC33AD53C4}"/>
              </a:ext>
            </a:extLst>
          </p:cNvPr>
          <p:cNvSpPr txBox="1"/>
          <p:nvPr/>
        </p:nvSpPr>
        <p:spPr>
          <a:xfrm>
            <a:off x="6720840" y="4224528"/>
            <a:ext cx="4160520" cy="353943"/>
          </a:xfrm>
          <a:prstGeom prst="rect">
            <a:avLst/>
          </a:prstGeom>
          <a:noFill/>
        </p:spPr>
        <p:txBody>
          <a:bodyPr wrap="square">
            <a:spAutoFit/>
          </a:bodyPr>
          <a:lstStyle/>
          <a:p>
            <a:pPr algn="l"/>
            <a:r>
              <a:rPr sz="1700" b="1" dirty="0">
                <a:solidFill>
                  <a:srgbClr val="E06F5D"/>
                </a:solidFill>
                <a:latin typeface="Aptos"/>
              </a:rPr>
              <a:t>Blue Ventures: 3 months</a:t>
            </a:r>
            <a:r>
              <a:rPr lang="en-US" sz="1700" b="1" dirty="0">
                <a:solidFill>
                  <a:srgbClr val="E06F5D"/>
                </a:solidFill>
                <a:latin typeface="Aptos"/>
              </a:rPr>
              <a:t> fully paid</a:t>
            </a:r>
            <a:endParaRPr sz="1700" b="1" dirty="0">
              <a:solidFill>
                <a:srgbClr val="E06F5D"/>
              </a:solidFill>
              <a:latin typeface="Aptos"/>
            </a:endParaRPr>
          </a:p>
        </p:txBody>
      </p:sp>
    </p:spTree>
    <p:extLst>
      <p:ext uri="{BB962C8B-B14F-4D97-AF65-F5344CB8AC3E}">
        <p14:creationId xmlns:p14="http://schemas.microsoft.com/office/powerpoint/2010/main" val="25673840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5B0108-E631-8892-3681-1FC3C9692F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736D47-EAAB-E4B7-0E1C-334A015F4D50}"/>
              </a:ext>
            </a:extLst>
          </p:cNvPr>
          <p:cNvSpPr>
            <a:spLocks noGrp="1"/>
          </p:cNvSpPr>
          <p:nvPr>
            <p:ph type="title"/>
          </p:nvPr>
        </p:nvSpPr>
        <p:spPr>
          <a:xfrm>
            <a:off x="865632" y="365125"/>
            <a:ext cx="10515600" cy="1325563"/>
          </a:xfrm>
        </p:spPr>
        <p:txBody>
          <a:bodyPr>
            <a:normAutofit/>
          </a:bodyPr>
          <a:lstStyle/>
          <a:p>
            <a:r>
              <a:rPr lang="en-US" sz="3600" dirty="0"/>
              <a:t>What we have learned</a:t>
            </a:r>
          </a:p>
        </p:txBody>
      </p:sp>
      <p:sp>
        <p:nvSpPr>
          <p:cNvPr id="5" name="Slide Number Placeholder 4">
            <a:extLst>
              <a:ext uri="{FF2B5EF4-FFF2-40B4-BE49-F238E27FC236}">
                <a16:creationId xmlns:a16="http://schemas.microsoft.com/office/drawing/2014/main" id="{DF2703B7-9E0E-5EBC-0670-11D8EB9B9043}"/>
              </a:ext>
            </a:extLst>
          </p:cNvPr>
          <p:cNvSpPr>
            <a:spLocks noGrp="1"/>
          </p:cNvSpPr>
          <p:nvPr>
            <p:ph type="sldNum" sz="quarter" idx="12"/>
          </p:nvPr>
        </p:nvSpPr>
        <p:spPr/>
        <p:txBody>
          <a:bodyPr/>
          <a:lstStyle/>
          <a:p>
            <a:fld id="{90123BB8-591A-1D4B-BDC4-B05C5107BB91}" type="slidenum">
              <a:rPr lang="en-US" smtClean="0"/>
              <a:pPr/>
              <a:t>28</a:t>
            </a:fld>
            <a:endParaRPr lang="en-US" dirty="0"/>
          </a:p>
        </p:txBody>
      </p:sp>
      <p:pic>
        <p:nvPicPr>
          <p:cNvPr id="4" name="Picture 3">
            <a:extLst>
              <a:ext uri="{FF2B5EF4-FFF2-40B4-BE49-F238E27FC236}">
                <a16:creationId xmlns:a16="http://schemas.microsoft.com/office/drawing/2014/main" id="{3D1E2C6F-8894-8C64-CE1C-B150B2D1AE9B}"/>
              </a:ext>
            </a:extLst>
          </p:cNvPr>
          <p:cNvPicPr>
            <a:picLocks noChangeAspect="1"/>
          </p:cNvPicPr>
          <p:nvPr/>
        </p:nvPicPr>
        <p:blipFill>
          <a:blip r:embed="rId2"/>
          <a:stretch>
            <a:fillRect/>
          </a:stretch>
        </p:blipFill>
        <p:spPr>
          <a:xfrm>
            <a:off x="9315251" y="6096000"/>
            <a:ext cx="762000" cy="762000"/>
          </a:xfrm>
          <a:prstGeom prst="rect">
            <a:avLst/>
          </a:prstGeom>
        </p:spPr>
      </p:pic>
      <p:sp>
        <p:nvSpPr>
          <p:cNvPr id="8" name="TextBox 7">
            <a:extLst>
              <a:ext uri="{FF2B5EF4-FFF2-40B4-BE49-F238E27FC236}">
                <a16:creationId xmlns:a16="http://schemas.microsoft.com/office/drawing/2014/main" id="{AA768976-35C6-5D62-59E0-96F55604A719}"/>
              </a:ext>
            </a:extLst>
          </p:cNvPr>
          <p:cNvSpPr txBox="1"/>
          <p:nvPr/>
        </p:nvSpPr>
        <p:spPr>
          <a:xfrm>
            <a:off x="865632" y="5345933"/>
            <a:ext cx="10241280" cy="284693"/>
          </a:xfrm>
          <a:prstGeom prst="rect">
            <a:avLst/>
          </a:prstGeom>
          <a:noFill/>
        </p:spPr>
        <p:txBody>
          <a:bodyPr wrap="square" anchor="t">
            <a:spAutoFit/>
          </a:bodyPr>
          <a:lstStyle/>
          <a:p>
            <a:r>
              <a:rPr lang="en-GB" sz="1250" dirty="0">
                <a:solidFill>
                  <a:srgbClr val="69747B"/>
                </a:solidFill>
                <a:latin typeface="Aptos"/>
              </a:rPr>
              <a:t>Four lessons from using market data to shape Total Rewards.</a:t>
            </a:r>
          </a:p>
        </p:txBody>
      </p:sp>
      <p:sp>
        <p:nvSpPr>
          <p:cNvPr id="35" name="Oval 34">
            <a:extLst>
              <a:ext uri="{FF2B5EF4-FFF2-40B4-BE49-F238E27FC236}">
                <a16:creationId xmlns:a16="http://schemas.microsoft.com/office/drawing/2014/main" id="{1B0E522D-1836-DFC3-7877-B38D5D291B19}"/>
              </a:ext>
            </a:extLst>
          </p:cNvPr>
          <p:cNvSpPr/>
          <p:nvPr/>
        </p:nvSpPr>
        <p:spPr>
          <a:xfrm>
            <a:off x="777240" y="1796320"/>
            <a:ext cx="594360" cy="594360"/>
          </a:xfrm>
          <a:prstGeom prst="ellipse">
            <a:avLst/>
          </a:prstGeom>
          <a:solidFill>
            <a:srgbClr val="27898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7" name="TextBox 36">
            <a:extLst>
              <a:ext uri="{FF2B5EF4-FFF2-40B4-BE49-F238E27FC236}">
                <a16:creationId xmlns:a16="http://schemas.microsoft.com/office/drawing/2014/main" id="{69A37D68-7419-85C4-08F1-963F040CE045}"/>
              </a:ext>
            </a:extLst>
          </p:cNvPr>
          <p:cNvSpPr txBox="1"/>
          <p:nvPr/>
        </p:nvSpPr>
        <p:spPr>
          <a:xfrm>
            <a:off x="777240" y="1911095"/>
            <a:ext cx="594360" cy="182880"/>
          </a:xfrm>
          <a:prstGeom prst="rect">
            <a:avLst/>
          </a:prstGeom>
          <a:noFill/>
        </p:spPr>
        <p:txBody>
          <a:bodyPr wrap="square">
            <a:spAutoFit/>
          </a:bodyPr>
          <a:lstStyle/>
          <a:p>
            <a:pPr algn="ctr"/>
            <a:r>
              <a:rPr sz="950" b="1" dirty="0">
                <a:solidFill>
                  <a:srgbClr val="FFFFFF"/>
                </a:solidFill>
                <a:latin typeface="Aptos"/>
              </a:rPr>
              <a:t>01</a:t>
            </a:r>
          </a:p>
        </p:txBody>
      </p:sp>
      <p:sp>
        <p:nvSpPr>
          <p:cNvPr id="39" name="TextBox 38">
            <a:extLst>
              <a:ext uri="{FF2B5EF4-FFF2-40B4-BE49-F238E27FC236}">
                <a16:creationId xmlns:a16="http://schemas.microsoft.com/office/drawing/2014/main" id="{07D5D372-B261-B6B7-8AFA-0C3BB2A0A0DF}"/>
              </a:ext>
            </a:extLst>
          </p:cNvPr>
          <p:cNvSpPr txBox="1"/>
          <p:nvPr/>
        </p:nvSpPr>
        <p:spPr>
          <a:xfrm>
            <a:off x="1600200" y="1801569"/>
            <a:ext cx="4297680" cy="365760"/>
          </a:xfrm>
          <a:prstGeom prst="rect">
            <a:avLst/>
          </a:prstGeom>
          <a:noFill/>
        </p:spPr>
        <p:txBody>
          <a:bodyPr wrap="square">
            <a:spAutoFit/>
          </a:bodyPr>
          <a:lstStyle/>
          <a:p>
            <a:pPr algn="l"/>
            <a:r>
              <a:rPr sz="1600" b="1" dirty="0">
                <a:solidFill>
                  <a:srgbClr val="18304A"/>
                </a:solidFill>
                <a:latin typeface="Aptos"/>
              </a:rPr>
              <a:t>Benchmarking creates clarity</a:t>
            </a:r>
          </a:p>
        </p:txBody>
      </p:sp>
      <p:sp>
        <p:nvSpPr>
          <p:cNvPr id="41" name="TextBox 40">
            <a:extLst>
              <a:ext uri="{FF2B5EF4-FFF2-40B4-BE49-F238E27FC236}">
                <a16:creationId xmlns:a16="http://schemas.microsoft.com/office/drawing/2014/main" id="{559B5462-42B9-230C-8999-66C7C3FE63E3}"/>
              </a:ext>
            </a:extLst>
          </p:cNvPr>
          <p:cNvSpPr txBox="1"/>
          <p:nvPr/>
        </p:nvSpPr>
        <p:spPr>
          <a:xfrm>
            <a:off x="1600200" y="2240280"/>
            <a:ext cx="4343400" cy="822960"/>
          </a:xfrm>
          <a:prstGeom prst="rect">
            <a:avLst/>
          </a:prstGeom>
          <a:noFill/>
        </p:spPr>
        <p:txBody>
          <a:bodyPr wrap="square">
            <a:spAutoFit/>
          </a:bodyPr>
          <a:lstStyle/>
          <a:p>
            <a:pPr algn="l"/>
            <a:r>
              <a:rPr sz="1250" b="0" dirty="0">
                <a:solidFill>
                  <a:srgbClr val="69747B"/>
                </a:solidFill>
                <a:latin typeface="Aptos"/>
              </a:rPr>
              <a:t>It gives us an objective view of where we stand.</a:t>
            </a:r>
          </a:p>
        </p:txBody>
      </p:sp>
      <p:sp>
        <p:nvSpPr>
          <p:cNvPr id="43" name="Oval 42">
            <a:extLst>
              <a:ext uri="{FF2B5EF4-FFF2-40B4-BE49-F238E27FC236}">
                <a16:creationId xmlns:a16="http://schemas.microsoft.com/office/drawing/2014/main" id="{CA6A9D36-CC58-1DEE-659F-C7502E8FBE4D}"/>
              </a:ext>
            </a:extLst>
          </p:cNvPr>
          <p:cNvSpPr/>
          <p:nvPr/>
        </p:nvSpPr>
        <p:spPr>
          <a:xfrm>
            <a:off x="6309359" y="1804956"/>
            <a:ext cx="594360" cy="594360"/>
          </a:xfrm>
          <a:prstGeom prst="ellipse">
            <a:avLst/>
          </a:prstGeom>
          <a:solidFill>
            <a:srgbClr val="E8AF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5" name="TextBox 44">
            <a:extLst>
              <a:ext uri="{FF2B5EF4-FFF2-40B4-BE49-F238E27FC236}">
                <a16:creationId xmlns:a16="http://schemas.microsoft.com/office/drawing/2014/main" id="{D906EE7D-4CAC-DF12-446F-826A354898E2}"/>
              </a:ext>
            </a:extLst>
          </p:cNvPr>
          <p:cNvSpPr txBox="1"/>
          <p:nvPr/>
        </p:nvSpPr>
        <p:spPr>
          <a:xfrm>
            <a:off x="6309359" y="1911095"/>
            <a:ext cx="594360" cy="182880"/>
          </a:xfrm>
          <a:prstGeom prst="rect">
            <a:avLst/>
          </a:prstGeom>
          <a:noFill/>
        </p:spPr>
        <p:txBody>
          <a:bodyPr wrap="square">
            <a:spAutoFit/>
          </a:bodyPr>
          <a:lstStyle/>
          <a:p>
            <a:pPr algn="ctr"/>
            <a:r>
              <a:rPr sz="950" b="1">
                <a:solidFill>
                  <a:srgbClr val="FFFFFF"/>
                </a:solidFill>
                <a:latin typeface="Aptos"/>
              </a:rPr>
              <a:t>02</a:t>
            </a:r>
          </a:p>
        </p:txBody>
      </p:sp>
      <p:sp>
        <p:nvSpPr>
          <p:cNvPr id="47" name="TextBox 46">
            <a:extLst>
              <a:ext uri="{FF2B5EF4-FFF2-40B4-BE49-F238E27FC236}">
                <a16:creationId xmlns:a16="http://schemas.microsoft.com/office/drawing/2014/main" id="{EC979ED3-B73B-B7AE-6332-46E2715119BD}"/>
              </a:ext>
            </a:extLst>
          </p:cNvPr>
          <p:cNvSpPr txBox="1"/>
          <p:nvPr/>
        </p:nvSpPr>
        <p:spPr>
          <a:xfrm>
            <a:off x="7132320" y="1846136"/>
            <a:ext cx="4297680" cy="365760"/>
          </a:xfrm>
          <a:prstGeom prst="rect">
            <a:avLst/>
          </a:prstGeom>
          <a:noFill/>
        </p:spPr>
        <p:txBody>
          <a:bodyPr wrap="square">
            <a:spAutoFit/>
          </a:bodyPr>
          <a:lstStyle/>
          <a:p>
            <a:pPr algn="l"/>
            <a:r>
              <a:rPr sz="1600" b="1" dirty="0">
                <a:solidFill>
                  <a:srgbClr val="18304A"/>
                </a:solidFill>
                <a:latin typeface="Aptos"/>
              </a:rPr>
              <a:t>The median is not the ceiling</a:t>
            </a:r>
          </a:p>
        </p:txBody>
      </p:sp>
      <p:sp>
        <p:nvSpPr>
          <p:cNvPr id="49" name="TextBox 48">
            <a:extLst>
              <a:ext uri="{FF2B5EF4-FFF2-40B4-BE49-F238E27FC236}">
                <a16:creationId xmlns:a16="http://schemas.microsoft.com/office/drawing/2014/main" id="{E597D7A6-7BE7-39D3-9287-46DF9619735D}"/>
              </a:ext>
            </a:extLst>
          </p:cNvPr>
          <p:cNvSpPr txBox="1"/>
          <p:nvPr/>
        </p:nvSpPr>
        <p:spPr>
          <a:xfrm>
            <a:off x="7132320" y="2240280"/>
            <a:ext cx="4343400" cy="822960"/>
          </a:xfrm>
          <a:prstGeom prst="rect">
            <a:avLst/>
          </a:prstGeom>
          <a:noFill/>
        </p:spPr>
        <p:txBody>
          <a:bodyPr wrap="square">
            <a:spAutoFit/>
          </a:bodyPr>
          <a:lstStyle/>
          <a:p>
            <a:pPr algn="l"/>
            <a:r>
              <a:rPr sz="1250" b="0">
                <a:solidFill>
                  <a:srgbClr val="69747B"/>
                </a:solidFill>
                <a:latin typeface="Aptos"/>
              </a:rPr>
              <a:t>A 50th percentile pay philosophy does not require every benefit to sit at the median.</a:t>
            </a:r>
          </a:p>
        </p:txBody>
      </p:sp>
      <p:sp>
        <p:nvSpPr>
          <p:cNvPr id="51" name="Oval 50">
            <a:extLst>
              <a:ext uri="{FF2B5EF4-FFF2-40B4-BE49-F238E27FC236}">
                <a16:creationId xmlns:a16="http://schemas.microsoft.com/office/drawing/2014/main" id="{12D79C58-630C-E3EB-BE45-2A5BB0462DDC}"/>
              </a:ext>
            </a:extLst>
          </p:cNvPr>
          <p:cNvSpPr/>
          <p:nvPr/>
        </p:nvSpPr>
        <p:spPr>
          <a:xfrm>
            <a:off x="777240" y="3703320"/>
            <a:ext cx="594360" cy="594360"/>
          </a:xfrm>
          <a:prstGeom prst="ellipse">
            <a:avLst/>
          </a:prstGeom>
          <a:solidFill>
            <a:srgbClr val="E06F5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3" name="TextBox 52">
            <a:extLst>
              <a:ext uri="{FF2B5EF4-FFF2-40B4-BE49-F238E27FC236}">
                <a16:creationId xmlns:a16="http://schemas.microsoft.com/office/drawing/2014/main" id="{B45E2DBA-5243-4395-1284-ADDE520238A4}"/>
              </a:ext>
            </a:extLst>
          </p:cNvPr>
          <p:cNvSpPr txBox="1"/>
          <p:nvPr/>
        </p:nvSpPr>
        <p:spPr>
          <a:xfrm>
            <a:off x="777240" y="3877056"/>
            <a:ext cx="594360" cy="182880"/>
          </a:xfrm>
          <a:prstGeom prst="rect">
            <a:avLst/>
          </a:prstGeom>
          <a:noFill/>
        </p:spPr>
        <p:txBody>
          <a:bodyPr wrap="square">
            <a:spAutoFit/>
          </a:bodyPr>
          <a:lstStyle/>
          <a:p>
            <a:pPr algn="ctr"/>
            <a:r>
              <a:rPr sz="950" b="1">
                <a:solidFill>
                  <a:srgbClr val="FFFFFF"/>
                </a:solidFill>
                <a:latin typeface="Aptos"/>
              </a:rPr>
              <a:t>03</a:t>
            </a:r>
          </a:p>
        </p:txBody>
      </p:sp>
      <p:sp>
        <p:nvSpPr>
          <p:cNvPr id="55" name="TextBox 54">
            <a:extLst>
              <a:ext uri="{FF2B5EF4-FFF2-40B4-BE49-F238E27FC236}">
                <a16:creationId xmlns:a16="http://schemas.microsoft.com/office/drawing/2014/main" id="{AE5C3A3C-CFD7-D79E-F5F3-39B63C3BFE24}"/>
              </a:ext>
            </a:extLst>
          </p:cNvPr>
          <p:cNvSpPr txBox="1"/>
          <p:nvPr/>
        </p:nvSpPr>
        <p:spPr>
          <a:xfrm>
            <a:off x="1600200" y="3685032"/>
            <a:ext cx="4297680" cy="365760"/>
          </a:xfrm>
          <a:prstGeom prst="rect">
            <a:avLst/>
          </a:prstGeom>
          <a:noFill/>
        </p:spPr>
        <p:txBody>
          <a:bodyPr wrap="square">
            <a:spAutoFit/>
          </a:bodyPr>
          <a:lstStyle/>
          <a:p>
            <a:pPr algn="l"/>
            <a:r>
              <a:rPr sz="1600" b="1" dirty="0">
                <a:solidFill>
                  <a:srgbClr val="18304A"/>
                </a:solidFill>
                <a:latin typeface="Aptos"/>
              </a:rPr>
              <a:t>Differentiation should be deliberate</a:t>
            </a:r>
          </a:p>
        </p:txBody>
      </p:sp>
      <p:sp>
        <p:nvSpPr>
          <p:cNvPr id="57" name="TextBox 56">
            <a:extLst>
              <a:ext uri="{FF2B5EF4-FFF2-40B4-BE49-F238E27FC236}">
                <a16:creationId xmlns:a16="http://schemas.microsoft.com/office/drawing/2014/main" id="{5B1FE96F-6C3C-E415-13E3-1E5AFF723F90}"/>
              </a:ext>
            </a:extLst>
          </p:cNvPr>
          <p:cNvSpPr txBox="1"/>
          <p:nvPr/>
        </p:nvSpPr>
        <p:spPr>
          <a:xfrm>
            <a:off x="1600200" y="4206240"/>
            <a:ext cx="4343400" cy="822960"/>
          </a:xfrm>
          <a:prstGeom prst="rect">
            <a:avLst/>
          </a:prstGeom>
          <a:noFill/>
        </p:spPr>
        <p:txBody>
          <a:bodyPr wrap="square">
            <a:spAutoFit/>
          </a:bodyPr>
          <a:lstStyle/>
          <a:p>
            <a:pPr algn="l"/>
            <a:r>
              <a:rPr sz="1250" b="0">
                <a:solidFill>
                  <a:srgbClr val="69747B"/>
                </a:solidFill>
                <a:latin typeface="Aptos"/>
              </a:rPr>
              <a:t>Focus investment on benefits that create meaningful employee value.</a:t>
            </a:r>
          </a:p>
        </p:txBody>
      </p:sp>
      <p:sp>
        <p:nvSpPr>
          <p:cNvPr id="59" name="Oval 58">
            <a:extLst>
              <a:ext uri="{FF2B5EF4-FFF2-40B4-BE49-F238E27FC236}">
                <a16:creationId xmlns:a16="http://schemas.microsoft.com/office/drawing/2014/main" id="{593D8673-E02E-064E-8BE1-1FC9905DE6A3}"/>
              </a:ext>
            </a:extLst>
          </p:cNvPr>
          <p:cNvSpPr/>
          <p:nvPr/>
        </p:nvSpPr>
        <p:spPr>
          <a:xfrm>
            <a:off x="6309359" y="3703320"/>
            <a:ext cx="594360" cy="594360"/>
          </a:xfrm>
          <a:prstGeom prst="ellipse">
            <a:avLst/>
          </a:prstGeom>
          <a:solidFill>
            <a:srgbClr val="48976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1" name="TextBox 60">
            <a:extLst>
              <a:ext uri="{FF2B5EF4-FFF2-40B4-BE49-F238E27FC236}">
                <a16:creationId xmlns:a16="http://schemas.microsoft.com/office/drawing/2014/main" id="{F26BF1E4-4F51-8436-B614-3CF2F70F4B50}"/>
              </a:ext>
            </a:extLst>
          </p:cNvPr>
          <p:cNvSpPr txBox="1"/>
          <p:nvPr/>
        </p:nvSpPr>
        <p:spPr>
          <a:xfrm>
            <a:off x="6309359" y="3877056"/>
            <a:ext cx="594360" cy="182880"/>
          </a:xfrm>
          <a:prstGeom prst="rect">
            <a:avLst/>
          </a:prstGeom>
          <a:noFill/>
        </p:spPr>
        <p:txBody>
          <a:bodyPr wrap="square">
            <a:spAutoFit/>
          </a:bodyPr>
          <a:lstStyle/>
          <a:p>
            <a:pPr algn="ctr"/>
            <a:r>
              <a:rPr sz="950" b="1">
                <a:solidFill>
                  <a:srgbClr val="FFFFFF"/>
                </a:solidFill>
                <a:latin typeface="Aptos"/>
              </a:rPr>
              <a:t>04</a:t>
            </a:r>
          </a:p>
        </p:txBody>
      </p:sp>
      <p:sp>
        <p:nvSpPr>
          <p:cNvPr id="63" name="TextBox 62">
            <a:extLst>
              <a:ext uri="{FF2B5EF4-FFF2-40B4-BE49-F238E27FC236}">
                <a16:creationId xmlns:a16="http://schemas.microsoft.com/office/drawing/2014/main" id="{514A171A-FAD3-9B49-4DE3-E25CEFDF5F03}"/>
              </a:ext>
            </a:extLst>
          </p:cNvPr>
          <p:cNvSpPr txBox="1"/>
          <p:nvPr/>
        </p:nvSpPr>
        <p:spPr>
          <a:xfrm>
            <a:off x="7132320" y="3685032"/>
            <a:ext cx="4297680" cy="365760"/>
          </a:xfrm>
          <a:prstGeom prst="rect">
            <a:avLst/>
          </a:prstGeom>
          <a:noFill/>
        </p:spPr>
        <p:txBody>
          <a:bodyPr wrap="square">
            <a:spAutoFit/>
          </a:bodyPr>
          <a:lstStyle/>
          <a:p>
            <a:pPr algn="l"/>
            <a:r>
              <a:rPr sz="1600" b="1">
                <a:solidFill>
                  <a:srgbClr val="18304A"/>
                </a:solidFill>
                <a:latin typeface="Aptos"/>
              </a:rPr>
              <a:t>Act on the insight</a:t>
            </a:r>
          </a:p>
        </p:txBody>
      </p:sp>
      <p:sp>
        <p:nvSpPr>
          <p:cNvPr id="65" name="TextBox 64">
            <a:extLst>
              <a:ext uri="{FF2B5EF4-FFF2-40B4-BE49-F238E27FC236}">
                <a16:creationId xmlns:a16="http://schemas.microsoft.com/office/drawing/2014/main" id="{EBC3D2C7-5D86-AE77-48F7-E0B6E9D71EDC}"/>
              </a:ext>
            </a:extLst>
          </p:cNvPr>
          <p:cNvSpPr txBox="1"/>
          <p:nvPr/>
        </p:nvSpPr>
        <p:spPr>
          <a:xfrm>
            <a:off x="7132320" y="4206240"/>
            <a:ext cx="4343400" cy="822960"/>
          </a:xfrm>
          <a:prstGeom prst="rect">
            <a:avLst/>
          </a:prstGeom>
          <a:noFill/>
        </p:spPr>
        <p:txBody>
          <a:bodyPr wrap="square">
            <a:spAutoFit/>
          </a:bodyPr>
          <a:lstStyle/>
          <a:p>
            <a:pPr algn="l"/>
            <a:r>
              <a:rPr sz="1250" b="0">
                <a:solidFill>
                  <a:srgbClr val="69747B"/>
                </a:solidFill>
                <a:latin typeface="Aptos"/>
              </a:rPr>
              <a:t>The value of benchmarking comes when data leads to informed, practical decisions.</a:t>
            </a:r>
          </a:p>
        </p:txBody>
      </p:sp>
    </p:spTree>
    <p:extLst>
      <p:ext uri="{BB962C8B-B14F-4D97-AF65-F5344CB8AC3E}">
        <p14:creationId xmlns:p14="http://schemas.microsoft.com/office/powerpoint/2010/main" val="42106403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189C98-A5D1-9927-887C-8F8D9EE93129}"/>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943E6F8-24DE-6033-0B6D-C90C703B79F8}"/>
              </a:ext>
            </a:extLst>
          </p:cNvPr>
          <p:cNvSpPr>
            <a:spLocks noGrp="1"/>
          </p:cNvSpPr>
          <p:nvPr>
            <p:ph type="sldNum" sz="quarter" idx="12"/>
          </p:nvPr>
        </p:nvSpPr>
        <p:spPr/>
        <p:txBody>
          <a:bodyPr/>
          <a:lstStyle/>
          <a:p>
            <a:fld id="{90123BB8-591A-1D4B-BDC4-B05C5107BB91}" type="slidenum">
              <a:rPr lang="en-US" smtClean="0"/>
              <a:pPr/>
              <a:t>29</a:t>
            </a:fld>
            <a:endParaRPr lang="en-US" dirty="0"/>
          </a:p>
        </p:txBody>
      </p:sp>
      <p:sp>
        <p:nvSpPr>
          <p:cNvPr id="5" name="Text 0">
            <a:extLst>
              <a:ext uri="{FF2B5EF4-FFF2-40B4-BE49-F238E27FC236}">
                <a16:creationId xmlns:a16="http://schemas.microsoft.com/office/drawing/2014/main" id="{B09F60B9-AC7A-4C0B-43CC-D76AC23BCFEC}"/>
              </a:ext>
            </a:extLst>
          </p:cNvPr>
          <p:cNvSpPr/>
          <p:nvPr/>
        </p:nvSpPr>
        <p:spPr>
          <a:xfrm>
            <a:off x="7863840" y="274320"/>
            <a:ext cx="4114800" cy="6309360"/>
          </a:xfrm>
          <a:prstGeom prst="rect">
            <a:avLst/>
          </a:prstGeom>
          <a:noFill/>
          <a:ln/>
        </p:spPr>
        <p:txBody>
          <a:bodyPr wrap="square" lIns="0" tIns="0" rIns="0" bIns="0" rtlCol="0" anchor="ctr"/>
          <a:lstStyle/>
          <a:p>
            <a:pPr marL="0" indent="0" algn="r">
              <a:buNone/>
            </a:pPr>
            <a:r>
              <a:rPr lang="en-US" sz="34000" b="1" dirty="0">
                <a:solidFill>
                  <a:srgbClr val="62983E">
                    <a:alpha val="51000"/>
                  </a:srgbClr>
                </a:solidFill>
                <a:latin typeface="Cambria" pitchFamily="34" charset="0"/>
                <a:ea typeface="Cambria" pitchFamily="34" charset="-122"/>
              </a:rPr>
              <a:t>5</a:t>
            </a:r>
            <a:endParaRPr lang="en-US" sz="34000" dirty="0">
              <a:solidFill>
                <a:srgbClr val="62983E">
                  <a:alpha val="51000"/>
                </a:srgbClr>
              </a:solidFill>
            </a:endParaRPr>
          </a:p>
        </p:txBody>
      </p:sp>
      <p:sp>
        <p:nvSpPr>
          <p:cNvPr id="7" name="Shape 1">
            <a:extLst>
              <a:ext uri="{FF2B5EF4-FFF2-40B4-BE49-F238E27FC236}">
                <a16:creationId xmlns:a16="http://schemas.microsoft.com/office/drawing/2014/main" id="{2C98A2ED-B8E2-B27A-65ED-5127BED34756}"/>
              </a:ext>
            </a:extLst>
          </p:cNvPr>
          <p:cNvSpPr/>
          <p:nvPr/>
        </p:nvSpPr>
        <p:spPr>
          <a:xfrm>
            <a:off x="822960" y="2331720"/>
            <a:ext cx="82296" cy="1371600"/>
          </a:xfrm>
          <a:prstGeom prst="rect">
            <a:avLst/>
          </a:prstGeom>
          <a:solidFill>
            <a:srgbClr val="62983E"/>
          </a:solidFill>
          <a:ln/>
        </p:spPr>
        <p:txBody>
          <a:bodyPr/>
          <a:lstStyle/>
          <a:p>
            <a:endParaRPr lang="en-US">
              <a:solidFill>
                <a:srgbClr val="62983E"/>
              </a:solidFill>
            </a:endParaRPr>
          </a:p>
        </p:txBody>
      </p:sp>
      <p:sp>
        <p:nvSpPr>
          <p:cNvPr id="9" name="Text 2">
            <a:extLst>
              <a:ext uri="{FF2B5EF4-FFF2-40B4-BE49-F238E27FC236}">
                <a16:creationId xmlns:a16="http://schemas.microsoft.com/office/drawing/2014/main" id="{5CA6D765-849D-1706-7F9F-A1825C94DBF3}"/>
              </a:ext>
            </a:extLst>
          </p:cNvPr>
          <p:cNvSpPr/>
          <p:nvPr/>
        </p:nvSpPr>
        <p:spPr>
          <a:xfrm>
            <a:off x="1051560" y="2331720"/>
            <a:ext cx="5486400" cy="411480"/>
          </a:xfrm>
          <a:prstGeom prst="rect">
            <a:avLst/>
          </a:prstGeom>
          <a:noFill/>
          <a:ln/>
        </p:spPr>
        <p:txBody>
          <a:bodyPr wrap="square" lIns="0" tIns="0" rIns="0" bIns="0" rtlCol="0" anchor="ctr"/>
          <a:lstStyle/>
          <a:p>
            <a:pPr marL="0" indent="0">
              <a:buNone/>
            </a:pPr>
            <a:r>
              <a:rPr lang="en-US" sz="1600" b="1" kern="0" spc="300" dirty="0">
                <a:solidFill>
                  <a:srgbClr val="62983E"/>
                </a:solidFill>
                <a:latin typeface="Open Sans" panose="020B0606030504020204" pitchFamily="34" charset="0"/>
                <a:ea typeface="Open Sans" panose="020B0606030504020204" pitchFamily="34" charset="0"/>
                <a:cs typeface="Open Sans" panose="020B0606030504020204" pitchFamily="34" charset="0"/>
              </a:rPr>
              <a:t>SESSION 5</a:t>
            </a:r>
            <a:endParaRPr lang="en-US" sz="1600" dirty="0">
              <a:solidFill>
                <a:srgbClr val="62983E"/>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1" name="Text 3">
            <a:extLst>
              <a:ext uri="{FF2B5EF4-FFF2-40B4-BE49-F238E27FC236}">
                <a16:creationId xmlns:a16="http://schemas.microsoft.com/office/drawing/2014/main" id="{5EC20EF9-F366-3351-89A1-A4234C7DD100}"/>
              </a:ext>
            </a:extLst>
          </p:cNvPr>
          <p:cNvSpPr/>
          <p:nvPr/>
        </p:nvSpPr>
        <p:spPr>
          <a:xfrm>
            <a:off x="1005840" y="2743200"/>
            <a:ext cx="6949440" cy="1554480"/>
          </a:xfrm>
          <a:prstGeom prst="rect">
            <a:avLst/>
          </a:prstGeom>
          <a:noFill/>
          <a:ln/>
        </p:spPr>
        <p:txBody>
          <a:bodyPr wrap="square" lIns="0" tIns="0" rIns="0" bIns="0" rtlCol="0" anchor="t"/>
          <a:lstStyle/>
          <a:p>
            <a:pPr marL="0" indent="0">
              <a:lnSpc>
                <a:spcPct val="108000"/>
              </a:lnSpc>
              <a:buNone/>
            </a:pPr>
            <a:r>
              <a:rPr lang="en-US" sz="3400" dirty="0">
                <a:solidFill>
                  <a:srgbClr val="FFFFFF"/>
                </a:solidFill>
                <a:latin typeface="Poppins" panose="00000500000000000000" pitchFamily="2" charset="0"/>
                <a:ea typeface="Cambria" pitchFamily="34" charset="-122"/>
                <a:cs typeface="Poppins" panose="00000500000000000000" pitchFamily="2" charset="0"/>
              </a:rPr>
              <a:t>Q&amp;A</a:t>
            </a:r>
          </a:p>
        </p:txBody>
      </p:sp>
      <p:pic>
        <p:nvPicPr>
          <p:cNvPr id="4" name="Picture 3">
            <a:extLst>
              <a:ext uri="{FF2B5EF4-FFF2-40B4-BE49-F238E27FC236}">
                <a16:creationId xmlns:a16="http://schemas.microsoft.com/office/drawing/2014/main" id="{F238B6E4-052F-4559-3B6B-142F2617C2E0}"/>
              </a:ext>
            </a:extLst>
          </p:cNvPr>
          <p:cNvPicPr>
            <a:picLocks noChangeAspect="1"/>
          </p:cNvPicPr>
          <p:nvPr/>
        </p:nvPicPr>
        <p:blipFill>
          <a:blip r:embed="rId2"/>
          <a:srcRect/>
          <a:stretch>
            <a:fillRect/>
          </a:stretch>
        </p:blipFill>
        <p:spPr>
          <a:xfrm>
            <a:off x="8548661" y="6202879"/>
            <a:ext cx="1499976" cy="579991"/>
          </a:xfrm>
          <a:prstGeom prst="rect">
            <a:avLst/>
          </a:prstGeom>
        </p:spPr>
      </p:pic>
    </p:spTree>
    <p:extLst>
      <p:ext uri="{BB962C8B-B14F-4D97-AF65-F5344CB8AC3E}">
        <p14:creationId xmlns:p14="http://schemas.microsoft.com/office/powerpoint/2010/main" val="21295656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00C1A40-6B9F-BA49-AA36-3544FEF76EA2}"/>
              </a:ext>
            </a:extLst>
          </p:cNvPr>
          <p:cNvSpPr>
            <a:spLocks noGrp="1"/>
          </p:cNvSpPr>
          <p:nvPr>
            <p:ph type="sldNum" sz="quarter" idx="12"/>
          </p:nvPr>
        </p:nvSpPr>
        <p:spPr/>
        <p:txBody>
          <a:bodyPr/>
          <a:lstStyle/>
          <a:p>
            <a:fld id="{90123BB8-591A-1D4B-BDC4-B05C5107BB91}" type="slidenum">
              <a:rPr lang="en-US" smtClean="0"/>
              <a:pPr/>
              <a:t>3</a:t>
            </a:fld>
            <a:endParaRPr lang="en-US" dirty="0"/>
          </a:p>
        </p:txBody>
      </p:sp>
      <p:sp>
        <p:nvSpPr>
          <p:cNvPr id="5" name="Text 0">
            <a:extLst>
              <a:ext uri="{FF2B5EF4-FFF2-40B4-BE49-F238E27FC236}">
                <a16:creationId xmlns:a16="http://schemas.microsoft.com/office/drawing/2014/main" id="{5CF64570-6F6E-2265-3FD3-553F38D33C24}"/>
              </a:ext>
            </a:extLst>
          </p:cNvPr>
          <p:cNvSpPr/>
          <p:nvPr/>
        </p:nvSpPr>
        <p:spPr>
          <a:xfrm>
            <a:off x="7863840" y="274320"/>
            <a:ext cx="4114800" cy="6309360"/>
          </a:xfrm>
          <a:prstGeom prst="rect">
            <a:avLst/>
          </a:prstGeom>
          <a:noFill/>
          <a:ln/>
        </p:spPr>
        <p:txBody>
          <a:bodyPr wrap="square" lIns="0" tIns="0" rIns="0" bIns="0" rtlCol="0" anchor="ctr"/>
          <a:lstStyle/>
          <a:p>
            <a:pPr marL="0" indent="0" algn="r">
              <a:buNone/>
            </a:pPr>
            <a:r>
              <a:rPr lang="en-US" sz="34000" b="1" dirty="0">
                <a:solidFill>
                  <a:srgbClr val="62983E">
                    <a:alpha val="51000"/>
                  </a:srgbClr>
                </a:solidFill>
                <a:latin typeface="Cambria" pitchFamily="34" charset="0"/>
                <a:ea typeface="Cambria" pitchFamily="34" charset="-122"/>
              </a:rPr>
              <a:t>1</a:t>
            </a:r>
            <a:endParaRPr lang="en-US" sz="34000" dirty="0">
              <a:solidFill>
                <a:srgbClr val="62983E">
                  <a:alpha val="51000"/>
                </a:srgbClr>
              </a:solidFill>
            </a:endParaRPr>
          </a:p>
        </p:txBody>
      </p:sp>
      <p:sp>
        <p:nvSpPr>
          <p:cNvPr id="7" name="Shape 1">
            <a:extLst>
              <a:ext uri="{FF2B5EF4-FFF2-40B4-BE49-F238E27FC236}">
                <a16:creationId xmlns:a16="http://schemas.microsoft.com/office/drawing/2014/main" id="{974AE053-5CE0-23C8-4A81-1730A0ABE8E1}"/>
              </a:ext>
            </a:extLst>
          </p:cNvPr>
          <p:cNvSpPr/>
          <p:nvPr/>
        </p:nvSpPr>
        <p:spPr>
          <a:xfrm>
            <a:off x="822960" y="2331720"/>
            <a:ext cx="82296" cy="1371600"/>
          </a:xfrm>
          <a:prstGeom prst="rect">
            <a:avLst/>
          </a:prstGeom>
          <a:solidFill>
            <a:srgbClr val="62983E"/>
          </a:solidFill>
          <a:ln/>
        </p:spPr>
        <p:txBody>
          <a:bodyPr/>
          <a:lstStyle/>
          <a:p>
            <a:endParaRPr lang="en-US">
              <a:solidFill>
                <a:srgbClr val="62983E"/>
              </a:solidFill>
            </a:endParaRPr>
          </a:p>
        </p:txBody>
      </p:sp>
      <p:sp>
        <p:nvSpPr>
          <p:cNvPr id="9" name="Text 2">
            <a:extLst>
              <a:ext uri="{FF2B5EF4-FFF2-40B4-BE49-F238E27FC236}">
                <a16:creationId xmlns:a16="http://schemas.microsoft.com/office/drawing/2014/main" id="{48E5C0D8-FC8C-039E-7B8B-F556CA1BA49F}"/>
              </a:ext>
            </a:extLst>
          </p:cNvPr>
          <p:cNvSpPr/>
          <p:nvPr/>
        </p:nvSpPr>
        <p:spPr>
          <a:xfrm>
            <a:off x="1051560" y="2331720"/>
            <a:ext cx="5486400" cy="411480"/>
          </a:xfrm>
          <a:prstGeom prst="rect">
            <a:avLst/>
          </a:prstGeom>
          <a:noFill/>
          <a:ln/>
        </p:spPr>
        <p:txBody>
          <a:bodyPr wrap="square" lIns="0" tIns="0" rIns="0" bIns="0" rtlCol="0" anchor="ctr"/>
          <a:lstStyle/>
          <a:p>
            <a:pPr marL="0" indent="0">
              <a:buNone/>
            </a:pPr>
            <a:r>
              <a:rPr lang="en-US" sz="1600" b="1" kern="0" spc="300" dirty="0">
                <a:solidFill>
                  <a:srgbClr val="62983E"/>
                </a:solidFill>
                <a:latin typeface="Open Sans" panose="020B0606030504020204" pitchFamily="34" charset="0"/>
                <a:ea typeface="Open Sans" panose="020B0606030504020204" pitchFamily="34" charset="0"/>
                <a:cs typeface="Open Sans" panose="020B0606030504020204" pitchFamily="34" charset="0"/>
              </a:rPr>
              <a:t>SESSION 1</a:t>
            </a:r>
            <a:endParaRPr lang="en-US" sz="1600" dirty="0">
              <a:solidFill>
                <a:srgbClr val="62983E"/>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1" name="Text 3">
            <a:extLst>
              <a:ext uri="{FF2B5EF4-FFF2-40B4-BE49-F238E27FC236}">
                <a16:creationId xmlns:a16="http://schemas.microsoft.com/office/drawing/2014/main" id="{B124D781-B28A-4395-BFF5-2E23319F8DCF}"/>
              </a:ext>
            </a:extLst>
          </p:cNvPr>
          <p:cNvSpPr/>
          <p:nvPr/>
        </p:nvSpPr>
        <p:spPr>
          <a:xfrm>
            <a:off x="1005840" y="2743200"/>
            <a:ext cx="6949440" cy="1554480"/>
          </a:xfrm>
          <a:prstGeom prst="rect">
            <a:avLst/>
          </a:prstGeom>
          <a:noFill/>
          <a:ln/>
        </p:spPr>
        <p:txBody>
          <a:bodyPr wrap="square" lIns="0" tIns="0" rIns="0" bIns="0" rtlCol="0" anchor="t"/>
          <a:lstStyle/>
          <a:p>
            <a:pPr marL="0" indent="0">
              <a:lnSpc>
                <a:spcPct val="108000"/>
              </a:lnSpc>
              <a:buNone/>
            </a:pPr>
            <a:r>
              <a:rPr lang="en-US" sz="3400" dirty="0">
                <a:solidFill>
                  <a:srgbClr val="FFFFFF"/>
                </a:solidFill>
                <a:latin typeface="Poppins" panose="00000500000000000000" pitchFamily="2" charset="0"/>
                <a:ea typeface="Cambria" pitchFamily="34" charset="-122"/>
                <a:cs typeface="Poppins" panose="00000500000000000000" pitchFamily="2" charset="0"/>
              </a:rPr>
              <a:t>The UK NGO Reward Landscape in 2026</a:t>
            </a:r>
          </a:p>
        </p:txBody>
      </p:sp>
      <p:sp>
        <p:nvSpPr>
          <p:cNvPr id="13" name="Shape 4">
            <a:extLst>
              <a:ext uri="{FF2B5EF4-FFF2-40B4-BE49-F238E27FC236}">
                <a16:creationId xmlns:a16="http://schemas.microsoft.com/office/drawing/2014/main" id="{2A28BBCA-6701-E5B4-0ED5-1C28F880A243}"/>
              </a:ext>
            </a:extLst>
          </p:cNvPr>
          <p:cNvSpPr/>
          <p:nvPr/>
        </p:nvSpPr>
        <p:spPr>
          <a:xfrm>
            <a:off x="1051560" y="4370832"/>
            <a:ext cx="82296" cy="82296"/>
          </a:xfrm>
          <a:prstGeom prst="ellipse">
            <a:avLst/>
          </a:prstGeom>
          <a:solidFill>
            <a:srgbClr val="62983E"/>
          </a:solidFill>
          <a:ln/>
        </p:spPr>
        <p:txBody>
          <a:bodyPr/>
          <a:lstStyle/>
          <a:p>
            <a:endParaRPr lang="en-US"/>
          </a:p>
        </p:txBody>
      </p:sp>
      <p:sp>
        <p:nvSpPr>
          <p:cNvPr id="15" name="Text 5">
            <a:extLst>
              <a:ext uri="{FF2B5EF4-FFF2-40B4-BE49-F238E27FC236}">
                <a16:creationId xmlns:a16="http://schemas.microsoft.com/office/drawing/2014/main" id="{9C95C7E8-FE09-3CBF-3EC9-FB6702894D71}"/>
              </a:ext>
            </a:extLst>
          </p:cNvPr>
          <p:cNvSpPr/>
          <p:nvPr/>
        </p:nvSpPr>
        <p:spPr>
          <a:xfrm>
            <a:off x="1280160" y="4224528"/>
            <a:ext cx="6035040" cy="365760"/>
          </a:xfrm>
          <a:prstGeom prst="rect">
            <a:avLst/>
          </a:prstGeom>
          <a:noFill/>
          <a:ln/>
        </p:spPr>
        <p:txBody>
          <a:bodyPr wrap="square" lIns="0" tIns="0" rIns="0" bIns="0" rtlCol="0" anchor="ctr"/>
          <a:lstStyle/>
          <a:p>
            <a:pPr marL="0" indent="0">
              <a:buNone/>
            </a:pPr>
            <a:r>
              <a:rPr lang="en-US" sz="1450" dirty="0">
                <a:solidFill>
                  <a:srgbClr val="D7E3E7"/>
                </a:solidFill>
                <a:latin typeface="Calibri" pitchFamily="34" charset="0"/>
                <a:ea typeface="Calibri" pitchFamily="34" charset="-122"/>
                <a:cs typeface="Calibri" pitchFamily="34" charset="-120"/>
              </a:rPr>
              <a:t>Key findings from Birches Group’s UK NGO Compensation &amp; Benefits Survey</a:t>
            </a:r>
            <a:endParaRPr lang="en-US" sz="1450" dirty="0"/>
          </a:p>
        </p:txBody>
      </p:sp>
      <p:sp>
        <p:nvSpPr>
          <p:cNvPr id="17" name="Shape 6">
            <a:extLst>
              <a:ext uri="{FF2B5EF4-FFF2-40B4-BE49-F238E27FC236}">
                <a16:creationId xmlns:a16="http://schemas.microsoft.com/office/drawing/2014/main" id="{4FAD8654-1B6A-7536-5038-1A6FA799D2B8}"/>
              </a:ext>
            </a:extLst>
          </p:cNvPr>
          <p:cNvSpPr/>
          <p:nvPr/>
        </p:nvSpPr>
        <p:spPr>
          <a:xfrm>
            <a:off x="1051560" y="4791456"/>
            <a:ext cx="82296" cy="82296"/>
          </a:xfrm>
          <a:prstGeom prst="ellipse">
            <a:avLst/>
          </a:prstGeom>
          <a:solidFill>
            <a:srgbClr val="62983E"/>
          </a:solidFill>
          <a:ln/>
        </p:spPr>
        <p:txBody>
          <a:bodyPr/>
          <a:lstStyle/>
          <a:p>
            <a:endParaRPr lang="en-US"/>
          </a:p>
        </p:txBody>
      </p:sp>
      <p:sp>
        <p:nvSpPr>
          <p:cNvPr id="19" name="Text 7">
            <a:extLst>
              <a:ext uri="{FF2B5EF4-FFF2-40B4-BE49-F238E27FC236}">
                <a16:creationId xmlns:a16="http://schemas.microsoft.com/office/drawing/2014/main" id="{990D21C2-9BB6-5852-2835-2CBEB2913540}"/>
              </a:ext>
            </a:extLst>
          </p:cNvPr>
          <p:cNvSpPr/>
          <p:nvPr/>
        </p:nvSpPr>
        <p:spPr>
          <a:xfrm>
            <a:off x="1280160" y="4645152"/>
            <a:ext cx="6035040" cy="365760"/>
          </a:xfrm>
          <a:prstGeom prst="rect">
            <a:avLst/>
          </a:prstGeom>
          <a:noFill/>
          <a:ln/>
        </p:spPr>
        <p:txBody>
          <a:bodyPr wrap="square" lIns="0" tIns="0" rIns="0" bIns="0" rtlCol="0" anchor="ctr"/>
          <a:lstStyle/>
          <a:p>
            <a:pPr marL="0" indent="0">
              <a:buNone/>
            </a:pPr>
            <a:r>
              <a:rPr lang="en-US" sz="1450" dirty="0">
                <a:solidFill>
                  <a:srgbClr val="D7E3E7"/>
                </a:solidFill>
                <a:latin typeface="Calibri" pitchFamily="34" charset="0"/>
                <a:ea typeface="Calibri" pitchFamily="34" charset="-122"/>
                <a:cs typeface="Calibri" pitchFamily="34" charset="-120"/>
              </a:rPr>
              <a:t>Current salary movement and compensation trends</a:t>
            </a:r>
            <a:endParaRPr lang="en-US" sz="1450" dirty="0"/>
          </a:p>
        </p:txBody>
      </p:sp>
      <p:sp>
        <p:nvSpPr>
          <p:cNvPr id="21" name="Shape 8">
            <a:extLst>
              <a:ext uri="{FF2B5EF4-FFF2-40B4-BE49-F238E27FC236}">
                <a16:creationId xmlns:a16="http://schemas.microsoft.com/office/drawing/2014/main" id="{AC9ABB84-C31A-5EAF-A4E9-01F8C37A1075}"/>
              </a:ext>
            </a:extLst>
          </p:cNvPr>
          <p:cNvSpPr/>
          <p:nvPr/>
        </p:nvSpPr>
        <p:spPr>
          <a:xfrm>
            <a:off x="1051560" y="5212080"/>
            <a:ext cx="82296" cy="82296"/>
          </a:xfrm>
          <a:prstGeom prst="ellipse">
            <a:avLst/>
          </a:prstGeom>
          <a:solidFill>
            <a:srgbClr val="62983E"/>
          </a:solidFill>
          <a:ln/>
        </p:spPr>
        <p:txBody>
          <a:bodyPr/>
          <a:lstStyle/>
          <a:p>
            <a:endParaRPr lang="en-US"/>
          </a:p>
        </p:txBody>
      </p:sp>
      <p:sp>
        <p:nvSpPr>
          <p:cNvPr id="23" name="Text 9">
            <a:extLst>
              <a:ext uri="{FF2B5EF4-FFF2-40B4-BE49-F238E27FC236}">
                <a16:creationId xmlns:a16="http://schemas.microsoft.com/office/drawing/2014/main" id="{D6D6AA25-E239-972F-0F38-986BE75D4807}"/>
              </a:ext>
            </a:extLst>
          </p:cNvPr>
          <p:cNvSpPr/>
          <p:nvPr/>
        </p:nvSpPr>
        <p:spPr>
          <a:xfrm>
            <a:off x="1280160" y="5065776"/>
            <a:ext cx="6035040" cy="365760"/>
          </a:xfrm>
          <a:prstGeom prst="rect">
            <a:avLst/>
          </a:prstGeom>
          <a:noFill/>
          <a:ln/>
        </p:spPr>
        <p:txBody>
          <a:bodyPr wrap="square" lIns="0" tIns="0" rIns="0" bIns="0" rtlCol="0" anchor="ctr"/>
          <a:lstStyle/>
          <a:p>
            <a:pPr marL="0" indent="0">
              <a:buNone/>
            </a:pPr>
            <a:r>
              <a:rPr lang="en-US" sz="1450" dirty="0">
                <a:solidFill>
                  <a:srgbClr val="D7E3E7"/>
                </a:solidFill>
                <a:latin typeface="Calibri" pitchFamily="34" charset="0"/>
                <a:ea typeface="Calibri" pitchFamily="34" charset="-122"/>
                <a:cs typeface="Calibri" pitchFamily="34" charset="-120"/>
              </a:rPr>
              <a:t>The impact of funding constraints on pay decisions</a:t>
            </a:r>
            <a:endParaRPr lang="en-US" sz="1450" dirty="0"/>
          </a:p>
        </p:txBody>
      </p:sp>
      <p:sp>
        <p:nvSpPr>
          <p:cNvPr id="25" name="Shape 10">
            <a:extLst>
              <a:ext uri="{FF2B5EF4-FFF2-40B4-BE49-F238E27FC236}">
                <a16:creationId xmlns:a16="http://schemas.microsoft.com/office/drawing/2014/main" id="{A89505C7-7E06-80D8-02A1-D4AA8F53A106}"/>
              </a:ext>
            </a:extLst>
          </p:cNvPr>
          <p:cNvSpPr/>
          <p:nvPr/>
        </p:nvSpPr>
        <p:spPr>
          <a:xfrm>
            <a:off x="1051560" y="5632704"/>
            <a:ext cx="82296" cy="82296"/>
          </a:xfrm>
          <a:prstGeom prst="ellipse">
            <a:avLst/>
          </a:prstGeom>
          <a:solidFill>
            <a:srgbClr val="62983E"/>
          </a:solidFill>
          <a:ln/>
        </p:spPr>
        <p:txBody>
          <a:bodyPr/>
          <a:lstStyle/>
          <a:p>
            <a:endParaRPr lang="en-US"/>
          </a:p>
        </p:txBody>
      </p:sp>
      <p:sp>
        <p:nvSpPr>
          <p:cNvPr id="27" name="Text 11">
            <a:extLst>
              <a:ext uri="{FF2B5EF4-FFF2-40B4-BE49-F238E27FC236}">
                <a16:creationId xmlns:a16="http://schemas.microsoft.com/office/drawing/2014/main" id="{5EB08D05-B233-0CCF-D8A2-B690A406233F}"/>
              </a:ext>
            </a:extLst>
          </p:cNvPr>
          <p:cNvSpPr/>
          <p:nvPr/>
        </p:nvSpPr>
        <p:spPr>
          <a:xfrm>
            <a:off x="1280160" y="5486400"/>
            <a:ext cx="6035040" cy="365760"/>
          </a:xfrm>
          <a:prstGeom prst="rect">
            <a:avLst/>
          </a:prstGeom>
          <a:noFill/>
          <a:ln/>
        </p:spPr>
        <p:txBody>
          <a:bodyPr wrap="square" lIns="0" tIns="0" rIns="0" bIns="0" rtlCol="0" anchor="ctr"/>
          <a:lstStyle/>
          <a:p>
            <a:pPr marL="0" indent="0">
              <a:buNone/>
            </a:pPr>
            <a:r>
              <a:rPr lang="en-US" sz="1450" dirty="0">
                <a:solidFill>
                  <a:srgbClr val="D7E3E7"/>
                </a:solidFill>
                <a:latin typeface="Calibri" pitchFamily="34" charset="0"/>
                <a:ea typeface="Calibri" pitchFamily="34" charset="-122"/>
                <a:cs typeface="Calibri" pitchFamily="34" charset="-120"/>
              </a:rPr>
              <a:t>Why competing on salary alone is becoming increasingly difficult</a:t>
            </a:r>
            <a:endParaRPr lang="en-US" sz="1450" dirty="0"/>
          </a:p>
        </p:txBody>
      </p:sp>
      <p:pic>
        <p:nvPicPr>
          <p:cNvPr id="29" name="Picture 28">
            <a:extLst>
              <a:ext uri="{FF2B5EF4-FFF2-40B4-BE49-F238E27FC236}">
                <a16:creationId xmlns:a16="http://schemas.microsoft.com/office/drawing/2014/main" id="{AE47B503-AE1A-6802-822E-1A37856B898E}"/>
              </a:ext>
            </a:extLst>
          </p:cNvPr>
          <p:cNvPicPr>
            <a:picLocks noChangeAspect="1"/>
          </p:cNvPicPr>
          <p:nvPr/>
        </p:nvPicPr>
        <p:blipFill>
          <a:blip r:embed="rId2"/>
          <a:srcRect/>
          <a:stretch>
            <a:fillRect/>
          </a:stretch>
        </p:blipFill>
        <p:spPr>
          <a:xfrm>
            <a:off x="8548661" y="6202879"/>
            <a:ext cx="1499976" cy="579991"/>
          </a:xfrm>
          <a:prstGeom prst="rect">
            <a:avLst/>
          </a:prstGeom>
        </p:spPr>
      </p:pic>
    </p:spTree>
    <p:extLst>
      <p:ext uri="{BB962C8B-B14F-4D97-AF65-F5344CB8AC3E}">
        <p14:creationId xmlns:p14="http://schemas.microsoft.com/office/powerpoint/2010/main" val="11375371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ECD0C0-2619-C1D1-E546-7462882C1E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4041D2-B8AB-43DF-5CAA-2501F97AA624}"/>
              </a:ext>
            </a:extLst>
          </p:cNvPr>
          <p:cNvSpPr>
            <a:spLocks noGrp="1"/>
          </p:cNvSpPr>
          <p:nvPr>
            <p:ph type="title"/>
          </p:nvPr>
        </p:nvSpPr>
        <p:spPr>
          <a:xfrm>
            <a:off x="838200" y="4003392"/>
            <a:ext cx="10515600" cy="1325563"/>
          </a:xfrm>
        </p:spPr>
        <p:txBody>
          <a:bodyPr>
            <a:normAutofit/>
          </a:bodyPr>
          <a:lstStyle/>
          <a:p>
            <a:r>
              <a:rPr lang="en-US" sz="3600" dirty="0">
                <a:latin typeface="Poppins" panose="00000500000000000000" pitchFamily="2" charset="0"/>
                <a:cs typeface="Poppins" panose="00000500000000000000" pitchFamily="2" charset="0"/>
              </a:rPr>
              <a:t>Let’s Keep the Conversation Going</a:t>
            </a:r>
          </a:p>
        </p:txBody>
      </p:sp>
      <p:sp>
        <p:nvSpPr>
          <p:cNvPr id="3" name="Slide Number Placeholder 2">
            <a:extLst>
              <a:ext uri="{FF2B5EF4-FFF2-40B4-BE49-F238E27FC236}">
                <a16:creationId xmlns:a16="http://schemas.microsoft.com/office/drawing/2014/main" id="{D0ACD92B-DC0C-1D20-3E7F-C6367EFED2F5}"/>
              </a:ext>
            </a:extLst>
          </p:cNvPr>
          <p:cNvSpPr>
            <a:spLocks noGrp="1"/>
          </p:cNvSpPr>
          <p:nvPr>
            <p:ph type="sldNum" sz="quarter" idx="12"/>
          </p:nvPr>
        </p:nvSpPr>
        <p:spPr/>
        <p:txBody>
          <a:bodyPr/>
          <a:lstStyle/>
          <a:p>
            <a:fld id="{90123BB8-591A-1D4B-BDC4-B05C5107BB91}" type="slidenum">
              <a:rPr lang="en-US" smtClean="0"/>
              <a:pPr/>
              <a:t>30</a:t>
            </a:fld>
            <a:endParaRPr lang="en-US" dirty="0"/>
          </a:p>
        </p:txBody>
      </p:sp>
      <p:sp>
        <p:nvSpPr>
          <p:cNvPr id="6" name="Text 4">
            <a:extLst>
              <a:ext uri="{FF2B5EF4-FFF2-40B4-BE49-F238E27FC236}">
                <a16:creationId xmlns:a16="http://schemas.microsoft.com/office/drawing/2014/main" id="{62F64A92-17C6-497C-6763-DABFAD003489}"/>
              </a:ext>
            </a:extLst>
          </p:cNvPr>
          <p:cNvSpPr/>
          <p:nvPr/>
        </p:nvSpPr>
        <p:spPr>
          <a:xfrm>
            <a:off x="838198" y="5070695"/>
            <a:ext cx="11353801" cy="548640"/>
          </a:xfrm>
          <a:prstGeom prst="rect">
            <a:avLst/>
          </a:prstGeom>
          <a:noFill/>
          <a:ln/>
        </p:spPr>
        <p:txBody>
          <a:bodyPr wrap="square" rtlCol="0" anchor="ctr"/>
          <a:lstStyle/>
          <a:p>
            <a:pPr marL="0" indent="0">
              <a:lnSpc>
                <a:spcPct val="150000"/>
              </a:lnSpc>
              <a:buNone/>
            </a:pPr>
            <a:r>
              <a:rPr lang="en-US" i="1" dirty="0">
                <a:solidFill>
                  <a:schemeClr val="accent6">
                    <a:lumMod val="40000"/>
                    <a:lumOff val="60000"/>
                  </a:schemeClr>
                </a:solidFill>
                <a:latin typeface="Open Sans" panose="020B0606030504020204" pitchFamily="34" charset="0"/>
                <a:ea typeface="Open Sans" panose="020B0606030504020204" pitchFamily="34" charset="0"/>
                <a:cs typeface="Open Sans" panose="020B0606030504020204" pitchFamily="34" charset="0"/>
              </a:rPr>
              <a:t>If you’re interested in our salary survey in the UK, email </a:t>
            </a:r>
            <a:r>
              <a:rPr lang="en-US" b="1" i="1" dirty="0">
                <a:solidFill>
                  <a:schemeClr val="accent6">
                    <a:lumMod val="40000"/>
                    <a:lumOff val="60000"/>
                  </a:schemeClr>
                </a:solidFill>
                <a:latin typeface="Open Sans" panose="020B0606030504020204" pitchFamily="34" charset="0"/>
                <a:ea typeface="Open Sans" panose="020B0606030504020204" pitchFamily="34" charset="0"/>
                <a:cs typeface="Open Sans" panose="020B0606030504020204" pitchFamily="34" charset="0"/>
              </a:rPr>
              <a:t>info@birchesgroup.com </a:t>
            </a:r>
          </a:p>
          <a:p>
            <a:pPr marL="0" indent="0">
              <a:lnSpc>
                <a:spcPct val="150000"/>
              </a:lnSpc>
              <a:buNone/>
            </a:pPr>
            <a:r>
              <a:rPr lang="en-US" i="1" dirty="0">
                <a:solidFill>
                  <a:schemeClr val="accent6">
                    <a:lumMod val="40000"/>
                    <a:lumOff val="60000"/>
                  </a:schemeClr>
                </a:solidFill>
                <a:latin typeface="Open Sans" panose="020B0606030504020204" pitchFamily="34" charset="0"/>
                <a:ea typeface="Open Sans" panose="020B0606030504020204" pitchFamily="34" charset="0"/>
                <a:cs typeface="Open Sans" panose="020B0606030504020204" pitchFamily="34" charset="0"/>
              </a:rPr>
              <a:t>All Bond members can avail of our </a:t>
            </a:r>
            <a:r>
              <a:rPr lang="en-US" i="1" u="sng" dirty="0">
                <a:solidFill>
                  <a:schemeClr val="accent6">
                    <a:lumMod val="40000"/>
                    <a:lumOff val="60000"/>
                  </a:schemeClr>
                </a:solidFill>
                <a:latin typeface="Open Sans" panose="020B0606030504020204" pitchFamily="34" charset="0"/>
                <a:ea typeface="Open Sans" panose="020B0606030504020204" pitchFamily="34" charset="0"/>
                <a:cs typeface="Open Sans" panose="020B0606030504020204" pitchFamily="34" charset="0"/>
              </a:rPr>
              <a:t>10% discount</a:t>
            </a:r>
            <a:r>
              <a:rPr lang="en-US" i="1" dirty="0">
                <a:solidFill>
                  <a:schemeClr val="accent6">
                    <a:lumMod val="40000"/>
                    <a:lumOff val="60000"/>
                  </a:schemeClr>
                </a:solidFill>
                <a:latin typeface="Open Sans" panose="020B0606030504020204" pitchFamily="34" charset="0"/>
                <a:ea typeface="Open Sans" panose="020B0606030504020204" pitchFamily="34" charset="0"/>
                <a:cs typeface="Open Sans" panose="020B0606030504020204" pitchFamily="34" charset="0"/>
              </a:rPr>
              <a:t> on the first year of survey subscription.</a:t>
            </a:r>
          </a:p>
        </p:txBody>
      </p:sp>
      <p:pic>
        <p:nvPicPr>
          <p:cNvPr id="5" name="Picture 4">
            <a:extLst>
              <a:ext uri="{FF2B5EF4-FFF2-40B4-BE49-F238E27FC236}">
                <a16:creationId xmlns:a16="http://schemas.microsoft.com/office/drawing/2014/main" id="{BFE5F7B7-4BB1-95D0-75F2-5771966E121B}"/>
              </a:ext>
            </a:extLst>
          </p:cNvPr>
          <p:cNvPicPr>
            <a:picLocks noChangeAspect="1"/>
          </p:cNvPicPr>
          <p:nvPr/>
        </p:nvPicPr>
        <p:blipFill>
          <a:blip r:embed="rId2"/>
          <a:srcRect/>
          <a:stretch>
            <a:fillRect/>
          </a:stretch>
        </p:blipFill>
        <p:spPr>
          <a:xfrm>
            <a:off x="8548661" y="6202879"/>
            <a:ext cx="1499976" cy="579991"/>
          </a:xfrm>
          <a:prstGeom prst="rect">
            <a:avLst/>
          </a:prstGeom>
        </p:spPr>
      </p:pic>
    </p:spTree>
    <p:extLst>
      <p:ext uri="{BB962C8B-B14F-4D97-AF65-F5344CB8AC3E}">
        <p14:creationId xmlns:p14="http://schemas.microsoft.com/office/powerpoint/2010/main" val="6996171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0D2B52-C77D-BBF3-E0F9-94BBB2ED9D0F}"/>
              </a:ext>
            </a:extLst>
          </p:cNvPr>
          <p:cNvSpPr>
            <a:spLocks noGrp="1"/>
          </p:cNvSpPr>
          <p:nvPr>
            <p:ph type="title"/>
          </p:nvPr>
        </p:nvSpPr>
        <p:spPr/>
        <p:txBody>
          <a:bodyPr>
            <a:normAutofit/>
          </a:bodyPr>
          <a:lstStyle/>
          <a:p>
            <a:r>
              <a:rPr lang="en-US" sz="3600" dirty="0"/>
              <a:t>The UK NGO reward landscape in 2026</a:t>
            </a:r>
          </a:p>
        </p:txBody>
      </p:sp>
      <p:sp>
        <p:nvSpPr>
          <p:cNvPr id="5" name="Slide Number Placeholder 4">
            <a:extLst>
              <a:ext uri="{FF2B5EF4-FFF2-40B4-BE49-F238E27FC236}">
                <a16:creationId xmlns:a16="http://schemas.microsoft.com/office/drawing/2014/main" id="{560F9F7E-3397-09DD-AC38-6721D58B05A6}"/>
              </a:ext>
            </a:extLst>
          </p:cNvPr>
          <p:cNvSpPr>
            <a:spLocks noGrp="1"/>
          </p:cNvSpPr>
          <p:nvPr>
            <p:ph type="sldNum" sz="quarter" idx="12"/>
          </p:nvPr>
        </p:nvSpPr>
        <p:spPr/>
        <p:txBody>
          <a:bodyPr/>
          <a:lstStyle/>
          <a:p>
            <a:fld id="{90123BB8-591A-1D4B-BDC4-B05C5107BB91}" type="slidenum">
              <a:rPr lang="en-US" smtClean="0"/>
              <a:pPr/>
              <a:t>4</a:t>
            </a:fld>
            <a:endParaRPr lang="en-US" dirty="0"/>
          </a:p>
        </p:txBody>
      </p:sp>
      <p:sp>
        <p:nvSpPr>
          <p:cNvPr id="7" name="Shape 4">
            <a:extLst>
              <a:ext uri="{FF2B5EF4-FFF2-40B4-BE49-F238E27FC236}">
                <a16:creationId xmlns:a16="http://schemas.microsoft.com/office/drawing/2014/main" id="{387E8A38-4DD9-0F2D-C5A8-B4E92BF94CB3}"/>
              </a:ext>
            </a:extLst>
          </p:cNvPr>
          <p:cNvSpPr/>
          <p:nvPr/>
        </p:nvSpPr>
        <p:spPr>
          <a:xfrm>
            <a:off x="987392" y="2085152"/>
            <a:ext cx="566928" cy="566928"/>
          </a:xfrm>
          <a:prstGeom prst="ellipse">
            <a:avLst/>
          </a:prstGeom>
          <a:solidFill>
            <a:srgbClr val="22522C"/>
          </a:solidFill>
          <a:ln/>
        </p:spPr>
        <p:txBody>
          <a:bodyPr/>
          <a:lstStyle/>
          <a:p>
            <a:endParaRPr lang="en-US"/>
          </a:p>
        </p:txBody>
      </p:sp>
      <p:pic>
        <p:nvPicPr>
          <p:cNvPr id="9" name="Image 0" descr="/home/claude/webinar/icons/dollar.png">
            <a:extLst>
              <a:ext uri="{FF2B5EF4-FFF2-40B4-BE49-F238E27FC236}">
                <a16:creationId xmlns:a16="http://schemas.microsoft.com/office/drawing/2014/main" id="{2F9B543C-EDF0-80C7-E3C8-1AC7CCE1F9EC}"/>
              </a:ext>
            </a:extLst>
          </p:cNvPr>
          <p:cNvPicPr>
            <a:picLocks noChangeAspect="1"/>
          </p:cNvPicPr>
          <p:nvPr/>
        </p:nvPicPr>
        <p:blipFill>
          <a:blip r:embed="rId2"/>
          <a:stretch>
            <a:fillRect/>
          </a:stretch>
        </p:blipFill>
        <p:spPr>
          <a:xfrm>
            <a:off x="1134793" y="2232553"/>
            <a:ext cx="272125" cy="272125"/>
          </a:xfrm>
          <a:prstGeom prst="rect">
            <a:avLst/>
          </a:prstGeom>
        </p:spPr>
      </p:pic>
      <p:sp>
        <p:nvSpPr>
          <p:cNvPr id="11" name="Text 5">
            <a:extLst>
              <a:ext uri="{FF2B5EF4-FFF2-40B4-BE49-F238E27FC236}">
                <a16:creationId xmlns:a16="http://schemas.microsoft.com/office/drawing/2014/main" id="{3D4F9C63-8019-36D7-4E10-5AC3365932EE}"/>
              </a:ext>
            </a:extLst>
          </p:cNvPr>
          <p:cNvSpPr/>
          <p:nvPr/>
        </p:nvSpPr>
        <p:spPr>
          <a:xfrm>
            <a:off x="1764632" y="1929384"/>
            <a:ext cx="6035040" cy="457200"/>
          </a:xfrm>
          <a:prstGeom prst="rect">
            <a:avLst/>
          </a:prstGeom>
          <a:noFill/>
          <a:ln/>
        </p:spPr>
        <p:txBody>
          <a:bodyPr wrap="square" lIns="0" tIns="0" rIns="0" bIns="0" rtlCol="0" anchor="ctr"/>
          <a:lstStyle/>
          <a:p>
            <a:pPr marL="0" indent="0">
              <a:buNone/>
            </a:pPr>
            <a:r>
              <a:rPr lang="en-US" b="1" dirty="0">
                <a:solidFill>
                  <a:srgbClr val="22522C"/>
                </a:solidFill>
                <a:latin typeface="Calibri" pitchFamily="34" charset="0"/>
                <a:ea typeface="Calibri" pitchFamily="34" charset="-122"/>
                <a:cs typeface="Calibri" pitchFamily="34" charset="-120"/>
              </a:rPr>
              <a:t>Funding pressures are tightening budgets</a:t>
            </a:r>
            <a:endParaRPr lang="en-US" dirty="0">
              <a:solidFill>
                <a:srgbClr val="22522C"/>
              </a:solidFill>
            </a:endParaRPr>
          </a:p>
        </p:txBody>
      </p:sp>
      <p:sp>
        <p:nvSpPr>
          <p:cNvPr id="13" name="Text 6">
            <a:extLst>
              <a:ext uri="{FF2B5EF4-FFF2-40B4-BE49-F238E27FC236}">
                <a16:creationId xmlns:a16="http://schemas.microsoft.com/office/drawing/2014/main" id="{465FE4D2-B4FD-AA20-8035-A7C5DC102815}"/>
              </a:ext>
            </a:extLst>
          </p:cNvPr>
          <p:cNvSpPr/>
          <p:nvPr/>
        </p:nvSpPr>
        <p:spPr>
          <a:xfrm>
            <a:off x="1764632" y="2315518"/>
            <a:ext cx="6035040" cy="566928"/>
          </a:xfrm>
          <a:prstGeom prst="rect">
            <a:avLst/>
          </a:prstGeom>
          <a:noFill/>
          <a:ln/>
        </p:spPr>
        <p:txBody>
          <a:bodyPr wrap="square" lIns="0" tIns="0" rIns="0" bIns="0" rtlCol="0" anchor="ctr"/>
          <a:lstStyle/>
          <a:p>
            <a:pPr marL="0" indent="0">
              <a:lnSpc>
                <a:spcPct val="115000"/>
              </a:lnSpc>
              <a:buNone/>
            </a:pPr>
            <a:r>
              <a:rPr lang="en-US" sz="1400" dirty="0">
                <a:solidFill>
                  <a:srgbClr val="434344"/>
                </a:solidFill>
                <a:latin typeface="Calibri" pitchFamily="34" charset="0"/>
                <a:ea typeface="Calibri" pitchFamily="34" charset="-122"/>
                <a:cs typeface="Calibri" pitchFamily="34" charset="-120"/>
              </a:rPr>
              <a:t>Continued funding constraints across the sector are limiting organizations’ ability to compete on pay alone.</a:t>
            </a:r>
            <a:endParaRPr lang="en-US" sz="1400" dirty="0">
              <a:solidFill>
                <a:srgbClr val="434344"/>
              </a:solidFill>
            </a:endParaRPr>
          </a:p>
        </p:txBody>
      </p:sp>
      <p:sp>
        <p:nvSpPr>
          <p:cNvPr id="15" name="Shape 7">
            <a:extLst>
              <a:ext uri="{FF2B5EF4-FFF2-40B4-BE49-F238E27FC236}">
                <a16:creationId xmlns:a16="http://schemas.microsoft.com/office/drawing/2014/main" id="{2F25EA38-2694-B76C-41BB-AAB1B84A34BE}"/>
              </a:ext>
            </a:extLst>
          </p:cNvPr>
          <p:cNvSpPr/>
          <p:nvPr/>
        </p:nvSpPr>
        <p:spPr>
          <a:xfrm>
            <a:off x="987392" y="3447931"/>
            <a:ext cx="566928" cy="566928"/>
          </a:xfrm>
          <a:prstGeom prst="ellipse">
            <a:avLst/>
          </a:prstGeom>
          <a:solidFill>
            <a:srgbClr val="22522C"/>
          </a:solidFill>
          <a:ln/>
        </p:spPr>
        <p:txBody>
          <a:bodyPr/>
          <a:lstStyle/>
          <a:p>
            <a:endParaRPr lang="en-US"/>
          </a:p>
        </p:txBody>
      </p:sp>
      <p:pic>
        <p:nvPicPr>
          <p:cNvPr id="17" name="Image 1" descr="/home/claude/webinar/icons/trending_up.png">
            <a:extLst>
              <a:ext uri="{FF2B5EF4-FFF2-40B4-BE49-F238E27FC236}">
                <a16:creationId xmlns:a16="http://schemas.microsoft.com/office/drawing/2014/main" id="{F0552BFC-83AC-0E0D-DD95-C112EF731F2E}"/>
              </a:ext>
            </a:extLst>
          </p:cNvPr>
          <p:cNvPicPr>
            <a:picLocks noChangeAspect="1"/>
          </p:cNvPicPr>
          <p:nvPr/>
        </p:nvPicPr>
        <p:blipFill>
          <a:blip r:embed="rId3"/>
          <a:stretch>
            <a:fillRect/>
          </a:stretch>
        </p:blipFill>
        <p:spPr>
          <a:xfrm>
            <a:off x="1134793" y="3595332"/>
            <a:ext cx="272125" cy="272125"/>
          </a:xfrm>
          <a:prstGeom prst="rect">
            <a:avLst/>
          </a:prstGeom>
        </p:spPr>
      </p:pic>
      <p:sp>
        <p:nvSpPr>
          <p:cNvPr id="19" name="Text 8">
            <a:extLst>
              <a:ext uri="{FF2B5EF4-FFF2-40B4-BE49-F238E27FC236}">
                <a16:creationId xmlns:a16="http://schemas.microsoft.com/office/drawing/2014/main" id="{C7A710F3-A4C0-872F-4172-550500393EDE}"/>
              </a:ext>
            </a:extLst>
          </p:cNvPr>
          <p:cNvSpPr/>
          <p:nvPr/>
        </p:nvSpPr>
        <p:spPr>
          <a:xfrm>
            <a:off x="1764632" y="3292163"/>
            <a:ext cx="6035040" cy="457200"/>
          </a:xfrm>
          <a:prstGeom prst="rect">
            <a:avLst/>
          </a:prstGeom>
          <a:noFill/>
          <a:ln/>
        </p:spPr>
        <p:txBody>
          <a:bodyPr wrap="square" lIns="0" tIns="0" rIns="0" bIns="0" rtlCol="0" anchor="ctr"/>
          <a:lstStyle/>
          <a:p>
            <a:pPr marL="0" indent="0">
              <a:buNone/>
            </a:pPr>
            <a:r>
              <a:rPr lang="en-US" b="1" dirty="0">
                <a:solidFill>
                  <a:srgbClr val="22522C"/>
                </a:solidFill>
                <a:latin typeface="Calibri" pitchFamily="34" charset="0"/>
                <a:ea typeface="Calibri" pitchFamily="34" charset="-122"/>
                <a:cs typeface="Calibri" pitchFamily="34" charset="-120"/>
              </a:rPr>
              <a:t>Employee expectations keep evolving</a:t>
            </a:r>
            <a:endParaRPr lang="en-US" dirty="0">
              <a:solidFill>
                <a:srgbClr val="22522C"/>
              </a:solidFill>
            </a:endParaRPr>
          </a:p>
        </p:txBody>
      </p:sp>
      <p:sp>
        <p:nvSpPr>
          <p:cNvPr id="21" name="Text 9">
            <a:extLst>
              <a:ext uri="{FF2B5EF4-FFF2-40B4-BE49-F238E27FC236}">
                <a16:creationId xmlns:a16="http://schemas.microsoft.com/office/drawing/2014/main" id="{6BCAFD19-5384-8CC0-69A9-837EC468DCDB}"/>
              </a:ext>
            </a:extLst>
          </p:cNvPr>
          <p:cNvSpPr/>
          <p:nvPr/>
        </p:nvSpPr>
        <p:spPr>
          <a:xfrm>
            <a:off x="1764632" y="3678297"/>
            <a:ext cx="6035040" cy="566928"/>
          </a:xfrm>
          <a:prstGeom prst="rect">
            <a:avLst/>
          </a:prstGeom>
          <a:noFill/>
          <a:ln/>
        </p:spPr>
        <p:txBody>
          <a:bodyPr wrap="square" lIns="0" tIns="0" rIns="0" bIns="0" rtlCol="0" anchor="ctr"/>
          <a:lstStyle/>
          <a:p>
            <a:pPr marL="0" indent="0">
              <a:lnSpc>
                <a:spcPct val="115000"/>
              </a:lnSpc>
              <a:buNone/>
            </a:pPr>
            <a:r>
              <a:rPr lang="en-US" sz="1400" dirty="0">
                <a:solidFill>
                  <a:srgbClr val="434344"/>
                </a:solidFill>
                <a:latin typeface="Calibri" pitchFamily="34" charset="0"/>
                <a:ea typeface="Calibri" pitchFamily="34" charset="-122"/>
                <a:cs typeface="Calibri" pitchFamily="34" charset="-120"/>
              </a:rPr>
              <a:t>Flexibility, wellbeing, career development, and workplace culture now sit alongside salary in what people expect from their employer.</a:t>
            </a:r>
            <a:endParaRPr lang="en-US" sz="1400" dirty="0">
              <a:solidFill>
                <a:srgbClr val="434344"/>
              </a:solidFill>
            </a:endParaRPr>
          </a:p>
        </p:txBody>
      </p:sp>
      <p:sp>
        <p:nvSpPr>
          <p:cNvPr id="23" name="Shape 10">
            <a:extLst>
              <a:ext uri="{FF2B5EF4-FFF2-40B4-BE49-F238E27FC236}">
                <a16:creationId xmlns:a16="http://schemas.microsoft.com/office/drawing/2014/main" id="{E06360D0-9C1F-0490-77E9-DBC359319AB4}"/>
              </a:ext>
            </a:extLst>
          </p:cNvPr>
          <p:cNvSpPr/>
          <p:nvPr/>
        </p:nvSpPr>
        <p:spPr>
          <a:xfrm>
            <a:off x="987392" y="4960342"/>
            <a:ext cx="566928" cy="566928"/>
          </a:xfrm>
          <a:prstGeom prst="ellipse">
            <a:avLst/>
          </a:prstGeom>
          <a:solidFill>
            <a:srgbClr val="22522C"/>
          </a:solidFill>
          <a:ln/>
        </p:spPr>
        <p:txBody>
          <a:bodyPr/>
          <a:lstStyle/>
          <a:p>
            <a:endParaRPr lang="en-US"/>
          </a:p>
        </p:txBody>
      </p:sp>
      <p:pic>
        <p:nvPicPr>
          <p:cNvPr id="25" name="Image 2" descr="/home/claude/webinar/icons/target.png">
            <a:extLst>
              <a:ext uri="{FF2B5EF4-FFF2-40B4-BE49-F238E27FC236}">
                <a16:creationId xmlns:a16="http://schemas.microsoft.com/office/drawing/2014/main" id="{E379E0FE-4240-455E-3ACF-9A78DD6964C5}"/>
              </a:ext>
            </a:extLst>
          </p:cNvPr>
          <p:cNvPicPr>
            <a:picLocks noChangeAspect="1"/>
          </p:cNvPicPr>
          <p:nvPr/>
        </p:nvPicPr>
        <p:blipFill>
          <a:blip r:embed="rId4"/>
          <a:stretch>
            <a:fillRect/>
          </a:stretch>
        </p:blipFill>
        <p:spPr>
          <a:xfrm>
            <a:off x="1134793" y="5107743"/>
            <a:ext cx="272125" cy="272125"/>
          </a:xfrm>
          <a:prstGeom prst="rect">
            <a:avLst/>
          </a:prstGeom>
        </p:spPr>
      </p:pic>
      <p:sp>
        <p:nvSpPr>
          <p:cNvPr id="27" name="Text 11">
            <a:extLst>
              <a:ext uri="{FF2B5EF4-FFF2-40B4-BE49-F238E27FC236}">
                <a16:creationId xmlns:a16="http://schemas.microsoft.com/office/drawing/2014/main" id="{7257BD36-EF39-2224-7792-0D7A1415B7C2}"/>
              </a:ext>
            </a:extLst>
          </p:cNvPr>
          <p:cNvSpPr/>
          <p:nvPr/>
        </p:nvSpPr>
        <p:spPr>
          <a:xfrm>
            <a:off x="1764632" y="4804574"/>
            <a:ext cx="6035040" cy="457200"/>
          </a:xfrm>
          <a:prstGeom prst="rect">
            <a:avLst/>
          </a:prstGeom>
          <a:noFill/>
          <a:ln/>
        </p:spPr>
        <p:txBody>
          <a:bodyPr wrap="square" lIns="0" tIns="0" rIns="0" bIns="0" rtlCol="0" anchor="ctr"/>
          <a:lstStyle/>
          <a:p>
            <a:pPr marL="0" indent="0">
              <a:buNone/>
            </a:pPr>
            <a:r>
              <a:rPr lang="en-US" b="1" dirty="0">
                <a:solidFill>
                  <a:srgbClr val="22522C"/>
                </a:solidFill>
                <a:latin typeface="Calibri" pitchFamily="34" charset="0"/>
                <a:ea typeface="Calibri" pitchFamily="34" charset="-122"/>
                <a:cs typeface="Calibri" pitchFamily="34" charset="-120"/>
              </a:rPr>
              <a:t>Total rewards matter more than ever</a:t>
            </a:r>
            <a:endParaRPr lang="en-US" dirty="0">
              <a:solidFill>
                <a:srgbClr val="22522C"/>
              </a:solidFill>
            </a:endParaRPr>
          </a:p>
        </p:txBody>
      </p:sp>
      <p:sp>
        <p:nvSpPr>
          <p:cNvPr id="29" name="Text 12">
            <a:extLst>
              <a:ext uri="{FF2B5EF4-FFF2-40B4-BE49-F238E27FC236}">
                <a16:creationId xmlns:a16="http://schemas.microsoft.com/office/drawing/2014/main" id="{3DE451E1-C0AF-D492-B2E1-BDC0B44FBD6F}"/>
              </a:ext>
            </a:extLst>
          </p:cNvPr>
          <p:cNvSpPr/>
          <p:nvPr/>
        </p:nvSpPr>
        <p:spPr>
          <a:xfrm>
            <a:off x="1764632" y="5190708"/>
            <a:ext cx="6035040" cy="566928"/>
          </a:xfrm>
          <a:prstGeom prst="rect">
            <a:avLst/>
          </a:prstGeom>
          <a:noFill/>
          <a:ln/>
        </p:spPr>
        <p:txBody>
          <a:bodyPr wrap="square" lIns="0" tIns="0" rIns="0" bIns="0" rtlCol="0" anchor="ctr"/>
          <a:lstStyle/>
          <a:p>
            <a:pPr marL="0" indent="0">
              <a:lnSpc>
                <a:spcPct val="115000"/>
              </a:lnSpc>
              <a:buNone/>
            </a:pPr>
            <a:r>
              <a:rPr lang="en-US" sz="1400" dirty="0">
                <a:solidFill>
                  <a:srgbClr val="434344"/>
                </a:solidFill>
                <a:latin typeface="Calibri" pitchFamily="34" charset="0"/>
                <a:ea typeface="Calibri" pitchFamily="34" charset="-122"/>
                <a:cs typeface="Calibri" pitchFamily="34" charset="-120"/>
              </a:rPr>
              <a:t>In a tighter labour market, how you position the whole reward package can matter as much as the number on the offer letter.</a:t>
            </a:r>
            <a:endParaRPr lang="en-US" sz="1400" dirty="0">
              <a:solidFill>
                <a:srgbClr val="434344"/>
              </a:solidFill>
            </a:endParaRPr>
          </a:p>
        </p:txBody>
      </p:sp>
      <p:pic>
        <p:nvPicPr>
          <p:cNvPr id="32" name="Picture 31">
            <a:extLst>
              <a:ext uri="{FF2B5EF4-FFF2-40B4-BE49-F238E27FC236}">
                <a16:creationId xmlns:a16="http://schemas.microsoft.com/office/drawing/2014/main" id="{A2D38B7F-30B3-9088-5598-053F983BE507}"/>
              </a:ext>
            </a:extLst>
          </p:cNvPr>
          <p:cNvPicPr>
            <a:picLocks noChangeAspect="1"/>
          </p:cNvPicPr>
          <p:nvPr/>
        </p:nvPicPr>
        <p:blipFill>
          <a:blip r:embed="rId5"/>
          <a:srcRect/>
          <a:stretch>
            <a:fillRect/>
          </a:stretch>
        </p:blipFill>
        <p:spPr>
          <a:xfrm>
            <a:off x="8548661" y="6202879"/>
            <a:ext cx="1499976" cy="579991"/>
          </a:xfrm>
          <a:prstGeom prst="rect">
            <a:avLst/>
          </a:prstGeom>
        </p:spPr>
      </p:pic>
      <p:pic>
        <p:nvPicPr>
          <p:cNvPr id="34" name="Picture 33">
            <a:extLst>
              <a:ext uri="{FF2B5EF4-FFF2-40B4-BE49-F238E27FC236}">
                <a16:creationId xmlns:a16="http://schemas.microsoft.com/office/drawing/2014/main" id="{0D0C8080-1DAE-B792-5BDD-91A41817F740}"/>
              </a:ext>
            </a:extLst>
          </p:cNvPr>
          <p:cNvPicPr>
            <a:picLocks noChangeAspect="1"/>
          </p:cNvPicPr>
          <p:nvPr/>
        </p:nvPicPr>
        <p:blipFill>
          <a:blip r:embed="rId6"/>
          <a:stretch>
            <a:fillRect/>
          </a:stretch>
        </p:blipFill>
        <p:spPr>
          <a:xfrm>
            <a:off x="8249653" y="1836653"/>
            <a:ext cx="3105735" cy="4243305"/>
          </a:xfrm>
          <a:prstGeom prst="rect">
            <a:avLst/>
          </a:prstGeom>
        </p:spPr>
      </p:pic>
    </p:spTree>
    <p:extLst>
      <p:ext uri="{BB962C8B-B14F-4D97-AF65-F5344CB8AC3E}">
        <p14:creationId xmlns:p14="http://schemas.microsoft.com/office/powerpoint/2010/main" val="31347530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C0B86-76FC-D448-A2E4-B9468FA433E3}"/>
              </a:ext>
            </a:extLst>
          </p:cNvPr>
          <p:cNvSpPr>
            <a:spLocks noGrp="1"/>
          </p:cNvSpPr>
          <p:nvPr>
            <p:ph type="title"/>
          </p:nvPr>
        </p:nvSpPr>
        <p:spPr/>
        <p:txBody>
          <a:bodyPr>
            <a:normAutofit/>
          </a:bodyPr>
          <a:lstStyle/>
          <a:p>
            <a:r>
              <a:rPr lang="en-US" sz="3600" dirty="0"/>
              <a:t>The story behind today’s session</a:t>
            </a:r>
          </a:p>
        </p:txBody>
      </p:sp>
      <p:sp>
        <p:nvSpPr>
          <p:cNvPr id="3" name="Content Placeholder 2">
            <a:extLst>
              <a:ext uri="{FF2B5EF4-FFF2-40B4-BE49-F238E27FC236}">
                <a16:creationId xmlns:a16="http://schemas.microsoft.com/office/drawing/2014/main" id="{64EB37FA-09AC-844A-9A78-C2E2A0EA73FC}"/>
              </a:ext>
            </a:extLst>
          </p:cNvPr>
          <p:cNvSpPr>
            <a:spLocks noGrp="1"/>
          </p:cNvSpPr>
          <p:nvPr>
            <p:ph sz="half" idx="1"/>
          </p:nvPr>
        </p:nvSpPr>
        <p:spPr>
          <a:xfrm>
            <a:off x="753979" y="1866603"/>
            <a:ext cx="10599821" cy="365125"/>
          </a:xfrm>
        </p:spPr>
        <p:txBody>
          <a:bodyPr>
            <a:normAutofit/>
          </a:bodyPr>
          <a:lstStyle/>
          <a:p>
            <a:pPr marL="0" indent="0">
              <a:buNone/>
            </a:pPr>
            <a:r>
              <a:rPr lang="en-US" sz="1600" dirty="0">
                <a:latin typeface="Poppins" panose="00000500000000000000" pitchFamily="2" charset="0"/>
                <a:cs typeface="Poppins" panose="00000500000000000000" pitchFamily="2" charset="0"/>
              </a:rPr>
              <a:t>Salary is constrained. Benefits are a choice. Data helps you choose well.</a:t>
            </a:r>
          </a:p>
        </p:txBody>
      </p:sp>
      <p:sp>
        <p:nvSpPr>
          <p:cNvPr id="4" name="Slide Number Placeholder 3">
            <a:extLst>
              <a:ext uri="{FF2B5EF4-FFF2-40B4-BE49-F238E27FC236}">
                <a16:creationId xmlns:a16="http://schemas.microsoft.com/office/drawing/2014/main" id="{CCC2C8DA-3175-904E-B341-4A2763D3924D}"/>
              </a:ext>
            </a:extLst>
          </p:cNvPr>
          <p:cNvSpPr>
            <a:spLocks noGrp="1"/>
          </p:cNvSpPr>
          <p:nvPr>
            <p:ph type="sldNum" sz="quarter" idx="12"/>
          </p:nvPr>
        </p:nvSpPr>
        <p:spPr/>
        <p:txBody>
          <a:bodyPr/>
          <a:lstStyle/>
          <a:p>
            <a:fld id="{90123BB8-591A-1D4B-BDC4-B05C5107BB91}" type="slidenum">
              <a:rPr lang="en-US" smtClean="0"/>
              <a:pPr/>
              <a:t>5</a:t>
            </a:fld>
            <a:endParaRPr lang="en-US" dirty="0"/>
          </a:p>
        </p:txBody>
      </p:sp>
      <p:sp>
        <p:nvSpPr>
          <p:cNvPr id="6" name="Shape 2">
            <a:extLst>
              <a:ext uri="{FF2B5EF4-FFF2-40B4-BE49-F238E27FC236}">
                <a16:creationId xmlns:a16="http://schemas.microsoft.com/office/drawing/2014/main" id="{AD23C388-BF6F-0895-909D-501203119C15}"/>
              </a:ext>
            </a:extLst>
          </p:cNvPr>
          <p:cNvSpPr/>
          <p:nvPr/>
        </p:nvSpPr>
        <p:spPr>
          <a:xfrm>
            <a:off x="819912" y="2321293"/>
            <a:ext cx="2514600" cy="3583007"/>
          </a:xfrm>
          <a:prstGeom prst="rect">
            <a:avLst/>
          </a:prstGeom>
          <a:solidFill>
            <a:schemeClr val="accent6">
              <a:lumMod val="50000"/>
            </a:schemeClr>
          </a:solidFill>
          <a:ln/>
          <a:effectLst>
            <a:outerShdw blurRad="101600" dist="38100" dir="5400000" algn="bl" rotWithShape="0">
              <a:srgbClr val="000000">
                <a:alpha val="35000"/>
              </a:srgbClr>
            </a:outerShdw>
          </a:effectLst>
        </p:spPr>
        <p:txBody>
          <a:bodyPr/>
          <a:lstStyle/>
          <a:p>
            <a:endParaRPr lang="en-US"/>
          </a:p>
        </p:txBody>
      </p:sp>
      <p:sp>
        <p:nvSpPr>
          <p:cNvPr id="8" name="Text 3">
            <a:extLst>
              <a:ext uri="{FF2B5EF4-FFF2-40B4-BE49-F238E27FC236}">
                <a16:creationId xmlns:a16="http://schemas.microsoft.com/office/drawing/2014/main" id="{12470397-1A07-5457-DD13-3D800975AD08}"/>
              </a:ext>
            </a:extLst>
          </p:cNvPr>
          <p:cNvSpPr/>
          <p:nvPr/>
        </p:nvSpPr>
        <p:spPr>
          <a:xfrm>
            <a:off x="1002792" y="2330118"/>
            <a:ext cx="914400" cy="548640"/>
          </a:xfrm>
          <a:prstGeom prst="rect">
            <a:avLst/>
          </a:prstGeom>
          <a:noFill/>
          <a:ln/>
        </p:spPr>
        <p:txBody>
          <a:bodyPr wrap="square" lIns="0" tIns="0" rIns="0" bIns="0" rtlCol="0" anchor="ctr"/>
          <a:lstStyle/>
          <a:p>
            <a:pPr marL="0" indent="0">
              <a:buNone/>
            </a:pPr>
            <a:r>
              <a:rPr lang="en-US" sz="2200" b="1" dirty="0">
                <a:solidFill>
                  <a:schemeClr val="accent6"/>
                </a:solidFill>
                <a:latin typeface="Cambria" pitchFamily="34" charset="0"/>
                <a:ea typeface="Cambria" pitchFamily="34" charset="-122"/>
                <a:cs typeface="Cambria" pitchFamily="34" charset="-120"/>
              </a:rPr>
              <a:t>1</a:t>
            </a:r>
            <a:endParaRPr lang="en-US" sz="2200" dirty="0">
              <a:solidFill>
                <a:schemeClr val="accent6"/>
              </a:solidFill>
            </a:endParaRPr>
          </a:p>
        </p:txBody>
      </p:sp>
      <p:sp>
        <p:nvSpPr>
          <p:cNvPr id="10" name="Shape 4">
            <a:extLst>
              <a:ext uri="{FF2B5EF4-FFF2-40B4-BE49-F238E27FC236}">
                <a16:creationId xmlns:a16="http://schemas.microsoft.com/office/drawing/2014/main" id="{9C59F550-A50E-801D-462D-F7F96B892E56}"/>
              </a:ext>
            </a:extLst>
          </p:cNvPr>
          <p:cNvSpPr/>
          <p:nvPr/>
        </p:nvSpPr>
        <p:spPr>
          <a:xfrm>
            <a:off x="1688592" y="2887582"/>
            <a:ext cx="777240" cy="777240"/>
          </a:xfrm>
          <a:prstGeom prst="ellipse">
            <a:avLst/>
          </a:prstGeom>
          <a:solidFill>
            <a:schemeClr val="accent6">
              <a:lumMod val="75000"/>
            </a:schemeClr>
          </a:solidFill>
          <a:ln/>
        </p:spPr>
        <p:txBody>
          <a:bodyPr/>
          <a:lstStyle/>
          <a:p>
            <a:endParaRPr lang="en-US"/>
          </a:p>
        </p:txBody>
      </p:sp>
      <p:pic>
        <p:nvPicPr>
          <p:cNvPr id="12" name="Image 0" descr="/home/claude/webinar/icons/trending_down.png">
            <a:extLst>
              <a:ext uri="{FF2B5EF4-FFF2-40B4-BE49-F238E27FC236}">
                <a16:creationId xmlns:a16="http://schemas.microsoft.com/office/drawing/2014/main" id="{DFEB7A96-E213-6668-1936-BEE0D0F02E16}"/>
              </a:ext>
            </a:extLst>
          </p:cNvPr>
          <p:cNvPicPr>
            <a:picLocks noChangeAspect="1"/>
          </p:cNvPicPr>
          <p:nvPr/>
        </p:nvPicPr>
        <p:blipFill>
          <a:blip r:embed="rId2"/>
          <a:stretch>
            <a:fillRect/>
          </a:stretch>
        </p:blipFill>
        <p:spPr>
          <a:xfrm>
            <a:off x="1890674" y="3089664"/>
            <a:ext cx="373075" cy="373075"/>
          </a:xfrm>
          <a:prstGeom prst="rect">
            <a:avLst/>
          </a:prstGeom>
        </p:spPr>
      </p:pic>
      <p:sp>
        <p:nvSpPr>
          <p:cNvPr id="14" name="Text 5">
            <a:extLst>
              <a:ext uri="{FF2B5EF4-FFF2-40B4-BE49-F238E27FC236}">
                <a16:creationId xmlns:a16="http://schemas.microsoft.com/office/drawing/2014/main" id="{D0BE21C8-520E-9CF2-8FE3-8F884CF12CF1}"/>
              </a:ext>
            </a:extLst>
          </p:cNvPr>
          <p:cNvSpPr/>
          <p:nvPr/>
        </p:nvSpPr>
        <p:spPr>
          <a:xfrm>
            <a:off x="1002792" y="3893422"/>
            <a:ext cx="2148840" cy="457200"/>
          </a:xfrm>
          <a:prstGeom prst="rect">
            <a:avLst/>
          </a:prstGeom>
          <a:noFill/>
          <a:ln/>
        </p:spPr>
        <p:txBody>
          <a:bodyPr wrap="square" lIns="0" tIns="0" rIns="0" bIns="0" rtlCol="0" anchor="ctr"/>
          <a:lstStyle/>
          <a:p>
            <a:pPr marL="0" indent="0" algn="ctr">
              <a:buNone/>
            </a:pPr>
            <a:r>
              <a:rPr lang="en-US" sz="1700" b="1" dirty="0">
                <a:solidFill>
                  <a:srgbClr val="FFFFFF"/>
                </a:solidFill>
                <a:latin typeface="Calibri" pitchFamily="34" charset="0"/>
                <a:ea typeface="Calibri" pitchFamily="34" charset="-122"/>
                <a:cs typeface="Calibri" pitchFamily="34" charset="-120"/>
              </a:rPr>
              <a:t>The Reality</a:t>
            </a:r>
            <a:endParaRPr lang="en-US" sz="1700" dirty="0"/>
          </a:p>
        </p:txBody>
      </p:sp>
      <p:sp>
        <p:nvSpPr>
          <p:cNvPr id="16" name="Text 6">
            <a:extLst>
              <a:ext uri="{FF2B5EF4-FFF2-40B4-BE49-F238E27FC236}">
                <a16:creationId xmlns:a16="http://schemas.microsoft.com/office/drawing/2014/main" id="{2E748916-C1C9-F47E-50D4-E7777F922A99}"/>
              </a:ext>
            </a:extLst>
          </p:cNvPr>
          <p:cNvSpPr/>
          <p:nvPr/>
        </p:nvSpPr>
        <p:spPr>
          <a:xfrm>
            <a:off x="1048512" y="4396342"/>
            <a:ext cx="2057400" cy="1306626"/>
          </a:xfrm>
          <a:prstGeom prst="rect">
            <a:avLst/>
          </a:prstGeom>
          <a:noFill/>
          <a:ln/>
        </p:spPr>
        <p:txBody>
          <a:bodyPr wrap="square" lIns="0" tIns="0" rIns="0" bIns="0" rtlCol="0" anchor="ctr"/>
          <a:lstStyle/>
          <a:p>
            <a:pPr marL="0" indent="0" algn="ctr">
              <a:lnSpc>
                <a:spcPct val="120000"/>
              </a:lnSpc>
              <a:buNone/>
            </a:pPr>
            <a:r>
              <a:rPr lang="en-US" sz="1250" dirty="0">
                <a:solidFill>
                  <a:srgbClr val="D7E3E7"/>
                </a:solidFill>
                <a:latin typeface="Calibri" pitchFamily="34" charset="0"/>
                <a:ea typeface="Calibri" pitchFamily="34" charset="-122"/>
                <a:cs typeface="Calibri" pitchFamily="34" charset="-120"/>
              </a:rPr>
              <a:t>Funding cuts have limited salary growth across the sector.</a:t>
            </a:r>
            <a:endParaRPr lang="en-US" sz="1250" dirty="0"/>
          </a:p>
        </p:txBody>
      </p:sp>
      <p:sp>
        <p:nvSpPr>
          <p:cNvPr id="20" name="Shape 8">
            <a:extLst>
              <a:ext uri="{FF2B5EF4-FFF2-40B4-BE49-F238E27FC236}">
                <a16:creationId xmlns:a16="http://schemas.microsoft.com/office/drawing/2014/main" id="{0348247B-4F72-D090-1F30-EA86E9BE927F}"/>
              </a:ext>
            </a:extLst>
          </p:cNvPr>
          <p:cNvSpPr/>
          <p:nvPr/>
        </p:nvSpPr>
        <p:spPr>
          <a:xfrm>
            <a:off x="3590544" y="2321293"/>
            <a:ext cx="2514600" cy="3583007"/>
          </a:xfrm>
          <a:prstGeom prst="rect">
            <a:avLst/>
          </a:prstGeom>
          <a:solidFill>
            <a:schemeClr val="accent6">
              <a:lumMod val="50000"/>
            </a:schemeClr>
          </a:solidFill>
          <a:ln/>
          <a:effectLst>
            <a:outerShdw blurRad="101600" dist="38100" dir="5400000" algn="bl" rotWithShape="0">
              <a:srgbClr val="000000">
                <a:alpha val="35000"/>
              </a:srgbClr>
            </a:outerShdw>
          </a:effectLst>
        </p:spPr>
        <p:txBody>
          <a:bodyPr/>
          <a:lstStyle/>
          <a:p>
            <a:endParaRPr lang="en-US"/>
          </a:p>
        </p:txBody>
      </p:sp>
      <p:sp>
        <p:nvSpPr>
          <p:cNvPr id="22" name="Text 9">
            <a:extLst>
              <a:ext uri="{FF2B5EF4-FFF2-40B4-BE49-F238E27FC236}">
                <a16:creationId xmlns:a16="http://schemas.microsoft.com/office/drawing/2014/main" id="{1973766F-BA83-1B30-CF64-BD42EEA08855}"/>
              </a:ext>
            </a:extLst>
          </p:cNvPr>
          <p:cNvSpPr/>
          <p:nvPr/>
        </p:nvSpPr>
        <p:spPr>
          <a:xfrm>
            <a:off x="3773424" y="2330118"/>
            <a:ext cx="914400" cy="548640"/>
          </a:xfrm>
          <a:prstGeom prst="rect">
            <a:avLst/>
          </a:prstGeom>
          <a:noFill/>
          <a:ln/>
        </p:spPr>
        <p:txBody>
          <a:bodyPr wrap="square" lIns="0" tIns="0" rIns="0" bIns="0" rtlCol="0" anchor="ctr"/>
          <a:lstStyle/>
          <a:p>
            <a:pPr marL="0" indent="0">
              <a:buNone/>
            </a:pPr>
            <a:r>
              <a:rPr lang="en-US" sz="2200" b="1" dirty="0">
                <a:solidFill>
                  <a:schemeClr val="accent6"/>
                </a:solidFill>
                <a:latin typeface="Cambria" pitchFamily="34" charset="0"/>
                <a:ea typeface="Cambria" pitchFamily="34" charset="-122"/>
                <a:cs typeface="Cambria" pitchFamily="34" charset="-120"/>
              </a:rPr>
              <a:t>2</a:t>
            </a:r>
            <a:endParaRPr lang="en-US" sz="2200" dirty="0">
              <a:solidFill>
                <a:schemeClr val="accent6"/>
              </a:solidFill>
            </a:endParaRPr>
          </a:p>
        </p:txBody>
      </p:sp>
      <p:sp>
        <p:nvSpPr>
          <p:cNvPr id="24" name="Shape 10">
            <a:extLst>
              <a:ext uri="{FF2B5EF4-FFF2-40B4-BE49-F238E27FC236}">
                <a16:creationId xmlns:a16="http://schemas.microsoft.com/office/drawing/2014/main" id="{E5516242-86D6-294B-E81A-C0757C989215}"/>
              </a:ext>
            </a:extLst>
          </p:cNvPr>
          <p:cNvSpPr/>
          <p:nvPr/>
        </p:nvSpPr>
        <p:spPr>
          <a:xfrm>
            <a:off x="4459224" y="2887582"/>
            <a:ext cx="777240" cy="777240"/>
          </a:xfrm>
          <a:prstGeom prst="ellipse">
            <a:avLst/>
          </a:prstGeom>
          <a:solidFill>
            <a:schemeClr val="accent6">
              <a:lumMod val="75000"/>
            </a:schemeClr>
          </a:solidFill>
          <a:ln/>
        </p:spPr>
        <p:txBody>
          <a:bodyPr/>
          <a:lstStyle/>
          <a:p>
            <a:endParaRPr lang="en-US"/>
          </a:p>
        </p:txBody>
      </p:sp>
      <p:pic>
        <p:nvPicPr>
          <p:cNvPr id="60" name="Picture 59">
            <a:extLst>
              <a:ext uri="{FF2B5EF4-FFF2-40B4-BE49-F238E27FC236}">
                <a16:creationId xmlns:a16="http://schemas.microsoft.com/office/drawing/2014/main" id="{C5DBBD6B-1D62-5492-EC3E-3235A6ADD370}"/>
              </a:ext>
            </a:extLst>
          </p:cNvPr>
          <p:cNvPicPr>
            <a:picLocks noChangeAspect="1"/>
          </p:cNvPicPr>
          <p:nvPr/>
        </p:nvPicPr>
        <p:blipFill>
          <a:blip r:embed="rId3"/>
          <a:srcRect/>
          <a:stretch>
            <a:fillRect/>
          </a:stretch>
        </p:blipFill>
        <p:spPr>
          <a:xfrm>
            <a:off x="8548661" y="6202879"/>
            <a:ext cx="1499976" cy="579991"/>
          </a:xfrm>
          <a:prstGeom prst="rect">
            <a:avLst/>
          </a:prstGeom>
        </p:spPr>
      </p:pic>
      <p:pic>
        <p:nvPicPr>
          <p:cNvPr id="26" name="Image 1" descr="/home/claude/webinar/icons/users.png">
            <a:extLst>
              <a:ext uri="{FF2B5EF4-FFF2-40B4-BE49-F238E27FC236}">
                <a16:creationId xmlns:a16="http://schemas.microsoft.com/office/drawing/2014/main" id="{6A199867-B3F6-D02A-7E0D-D586DF4CB874}"/>
              </a:ext>
            </a:extLst>
          </p:cNvPr>
          <p:cNvPicPr>
            <a:picLocks noChangeAspect="1"/>
          </p:cNvPicPr>
          <p:nvPr/>
        </p:nvPicPr>
        <p:blipFill>
          <a:blip r:embed="rId4"/>
          <a:stretch>
            <a:fillRect/>
          </a:stretch>
        </p:blipFill>
        <p:spPr>
          <a:xfrm>
            <a:off x="4661306" y="3089664"/>
            <a:ext cx="373075" cy="373075"/>
          </a:xfrm>
          <a:prstGeom prst="rect">
            <a:avLst/>
          </a:prstGeom>
        </p:spPr>
      </p:pic>
      <p:sp>
        <p:nvSpPr>
          <p:cNvPr id="28" name="Text 11">
            <a:extLst>
              <a:ext uri="{FF2B5EF4-FFF2-40B4-BE49-F238E27FC236}">
                <a16:creationId xmlns:a16="http://schemas.microsoft.com/office/drawing/2014/main" id="{C7F1416E-727F-2C10-2873-83E9513B5CF4}"/>
              </a:ext>
            </a:extLst>
          </p:cNvPr>
          <p:cNvSpPr/>
          <p:nvPr/>
        </p:nvSpPr>
        <p:spPr>
          <a:xfrm>
            <a:off x="3773424" y="3893422"/>
            <a:ext cx="2148840" cy="457200"/>
          </a:xfrm>
          <a:prstGeom prst="rect">
            <a:avLst/>
          </a:prstGeom>
          <a:noFill/>
          <a:ln/>
        </p:spPr>
        <p:txBody>
          <a:bodyPr wrap="square" lIns="0" tIns="0" rIns="0" bIns="0" rtlCol="0" anchor="ctr"/>
          <a:lstStyle/>
          <a:p>
            <a:pPr marL="0" indent="0" algn="ctr">
              <a:buNone/>
            </a:pPr>
            <a:r>
              <a:rPr lang="en-US" sz="1700" b="1" dirty="0">
                <a:solidFill>
                  <a:srgbClr val="FFFFFF"/>
                </a:solidFill>
                <a:latin typeface="Calibri" pitchFamily="34" charset="0"/>
                <a:ea typeface="Calibri" pitchFamily="34" charset="-122"/>
                <a:cs typeface="Calibri" pitchFamily="34" charset="-120"/>
              </a:rPr>
              <a:t>The Challenge</a:t>
            </a:r>
            <a:endParaRPr lang="en-US" sz="1700" dirty="0"/>
          </a:p>
        </p:txBody>
      </p:sp>
      <p:sp>
        <p:nvSpPr>
          <p:cNvPr id="30" name="Text 12">
            <a:extLst>
              <a:ext uri="{FF2B5EF4-FFF2-40B4-BE49-F238E27FC236}">
                <a16:creationId xmlns:a16="http://schemas.microsoft.com/office/drawing/2014/main" id="{24AA8D49-5B39-DB80-A5C7-A1419A7A55EB}"/>
              </a:ext>
            </a:extLst>
          </p:cNvPr>
          <p:cNvSpPr/>
          <p:nvPr/>
        </p:nvSpPr>
        <p:spPr>
          <a:xfrm>
            <a:off x="3819144" y="4396342"/>
            <a:ext cx="2057400" cy="1306626"/>
          </a:xfrm>
          <a:prstGeom prst="rect">
            <a:avLst/>
          </a:prstGeom>
          <a:noFill/>
          <a:ln/>
        </p:spPr>
        <p:txBody>
          <a:bodyPr wrap="square" lIns="0" tIns="0" rIns="0" bIns="0" rtlCol="0" anchor="ctr"/>
          <a:lstStyle/>
          <a:p>
            <a:pPr marL="0" indent="0" algn="ctr">
              <a:lnSpc>
                <a:spcPct val="120000"/>
              </a:lnSpc>
              <a:buNone/>
            </a:pPr>
            <a:r>
              <a:rPr lang="en-US" sz="1250" dirty="0">
                <a:solidFill>
                  <a:srgbClr val="D7E3E7"/>
                </a:solidFill>
                <a:latin typeface="Calibri" pitchFamily="34" charset="0"/>
                <a:ea typeface="Calibri" pitchFamily="34" charset="-122"/>
                <a:cs typeface="Calibri" pitchFamily="34" charset="-120"/>
              </a:rPr>
              <a:t>Employees still expect a competitive, fair reward package.</a:t>
            </a:r>
            <a:endParaRPr lang="en-US" sz="1250" dirty="0"/>
          </a:p>
        </p:txBody>
      </p:sp>
      <p:sp>
        <p:nvSpPr>
          <p:cNvPr id="34" name="Shape 14">
            <a:extLst>
              <a:ext uri="{FF2B5EF4-FFF2-40B4-BE49-F238E27FC236}">
                <a16:creationId xmlns:a16="http://schemas.microsoft.com/office/drawing/2014/main" id="{9D2BB450-429E-7D45-E6E9-B65A4872A94E}"/>
              </a:ext>
            </a:extLst>
          </p:cNvPr>
          <p:cNvSpPr/>
          <p:nvPr/>
        </p:nvSpPr>
        <p:spPr>
          <a:xfrm>
            <a:off x="6361176" y="2321293"/>
            <a:ext cx="2514600" cy="3583007"/>
          </a:xfrm>
          <a:prstGeom prst="rect">
            <a:avLst/>
          </a:prstGeom>
          <a:solidFill>
            <a:schemeClr val="accent6">
              <a:lumMod val="50000"/>
            </a:schemeClr>
          </a:solidFill>
          <a:ln/>
          <a:effectLst>
            <a:outerShdw blurRad="101600" dist="38100" dir="5400000" algn="bl" rotWithShape="0">
              <a:srgbClr val="000000">
                <a:alpha val="35000"/>
              </a:srgbClr>
            </a:outerShdw>
          </a:effectLst>
        </p:spPr>
        <p:txBody>
          <a:bodyPr/>
          <a:lstStyle/>
          <a:p>
            <a:endParaRPr lang="en-US"/>
          </a:p>
        </p:txBody>
      </p:sp>
      <p:sp>
        <p:nvSpPr>
          <p:cNvPr id="36" name="Text 15">
            <a:extLst>
              <a:ext uri="{FF2B5EF4-FFF2-40B4-BE49-F238E27FC236}">
                <a16:creationId xmlns:a16="http://schemas.microsoft.com/office/drawing/2014/main" id="{F7D268AB-FCCB-2230-5004-648B9C523A19}"/>
              </a:ext>
            </a:extLst>
          </p:cNvPr>
          <p:cNvSpPr/>
          <p:nvPr/>
        </p:nvSpPr>
        <p:spPr>
          <a:xfrm>
            <a:off x="6544056" y="2330118"/>
            <a:ext cx="914400" cy="548640"/>
          </a:xfrm>
          <a:prstGeom prst="rect">
            <a:avLst/>
          </a:prstGeom>
          <a:noFill/>
          <a:ln/>
        </p:spPr>
        <p:txBody>
          <a:bodyPr wrap="square" lIns="0" tIns="0" rIns="0" bIns="0" rtlCol="0" anchor="ctr"/>
          <a:lstStyle/>
          <a:p>
            <a:pPr marL="0" indent="0">
              <a:buNone/>
            </a:pPr>
            <a:r>
              <a:rPr lang="en-US" sz="2200" b="1" dirty="0">
                <a:solidFill>
                  <a:schemeClr val="accent6"/>
                </a:solidFill>
                <a:latin typeface="Cambria" pitchFamily="34" charset="0"/>
                <a:ea typeface="Cambria" pitchFamily="34" charset="-122"/>
                <a:cs typeface="Cambria" pitchFamily="34" charset="-120"/>
              </a:rPr>
              <a:t>3</a:t>
            </a:r>
            <a:endParaRPr lang="en-US" sz="2200" dirty="0">
              <a:solidFill>
                <a:schemeClr val="accent6"/>
              </a:solidFill>
            </a:endParaRPr>
          </a:p>
        </p:txBody>
      </p:sp>
      <p:sp>
        <p:nvSpPr>
          <p:cNvPr id="38" name="Shape 16">
            <a:extLst>
              <a:ext uri="{FF2B5EF4-FFF2-40B4-BE49-F238E27FC236}">
                <a16:creationId xmlns:a16="http://schemas.microsoft.com/office/drawing/2014/main" id="{B08B2137-2B4C-6632-9A82-27ED6E01BCE1}"/>
              </a:ext>
            </a:extLst>
          </p:cNvPr>
          <p:cNvSpPr/>
          <p:nvPr/>
        </p:nvSpPr>
        <p:spPr>
          <a:xfrm>
            <a:off x="7229856" y="2887582"/>
            <a:ext cx="777240" cy="777240"/>
          </a:xfrm>
          <a:prstGeom prst="ellipse">
            <a:avLst/>
          </a:prstGeom>
          <a:solidFill>
            <a:schemeClr val="accent6">
              <a:lumMod val="75000"/>
            </a:schemeClr>
          </a:solidFill>
          <a:ln/>
        </p:spPr>
        <p:txBody>
          <a:bodyPr/>
          <a:lstStyle/>
          <a:p>
            <a:endParaRPr lang="en-US"/>
          </a:p>
        </p:txBody>
      </p:sp>
      <p:pic>
        <p:nvPicPr>
          <p:cNvPr id="40" name="Image 2" descr="/home/claude/webinar/icons/zap.png">
            <a:extLst>
              <a:ext uri="{FF2B5EF4-FFF2-40B4-BE49-F238E27FC236}">
                <a16:creationId xmlns:a16="http://schemas.microsoft.com/office/drawing/2014/main" id="{1E4EE7A7-F830-DF27-D39B-F85706823B13}"/>
              </a:ext>
            </a:extLst>
          </p:cNvPr>
          <p:cNvPicPr>
            <a:picLocks noChangeAspect="1"/>
          </p:cNvPicPr>
          <p:nvPr/>
        </p:nvPicPr>
        <p:blipFill>
          <a:blip r:embed="rId5"/>
          <a:stretch>
            <a:fillRect/>
          </a:stretch>
        </p:blipFill>
        <p:spPr>
          <a:xfrm>
            <a:off x="7431938" y="3089664"/>
            <a:ext cx="373075" cy="373075"/>
          </a:xfrm>
          <a:prstGeom prst="rect">
            <a:avLst/>
          </a:prstGeom>
        </p:spPr>
      </p:pic>
      <p:sp>
        <p:nvSpPr>
          <p:cNvPr id="42" name="Text 17">
            <a:extLst>
              <a:ext uri="{FF2B5EF4-FFF2-40B4-BE49-F238E27FC236}">
                <a16:creationId xmlns:a16="http://schemas.microsoft.com/office/drawing/2014/main" id="{374BEE5E-3D14-278F-3DD8-C59BA0EA87F7}"/>
              </a:ext>
            </a:extLst>
          </p:cNvPr>
          <p:cNvSpPr/>
          <p:nvPr/>
        </p:nvSpPr>
        <p:spPr>
          <a:xfrm>
            <a:off x="6544056" y="3893422"/>
            <a:ext cx="2148840" cy="457200"/>
          </a:xfrm>
          <a:prstGeom prst="rect">
            <a:avLst/>
          </a:prstGeom>
          <a:noFill/>
          <a:ln/>
        </p:spPr>
        <p:txBody>
          <a:bodyPr wrap="square" lIns="0" tIns="0" rIns="0" bIns="0" rtlCol="0" anchor="ctr"/>
          <a:lstStyle/>
          <a:p>
            <a:pPr marL="0" indent="0" algn="ctr">
              <a:buNone/>
            </a:pPr>
            <a:r>
              <a:rPr lang="en-US" sz="1700" b="1" dirty="0">
                <a:solidFill>
                  <a:srgbClr val="FFFFFF"/>
                </a:solidFill>
                <a:latin typeface="Calibri" pitchFamily="34" charset="0"/>
                <a:ea typeface="Calibri" pitchFamily="34" charset="-122"/>
                <a:cs typeface="Calibri" pitchFamily="34" charset="-120"/>
              </a:rPr>
              <a:t>The Opportunity</a:t>
            </a:r>
            <a:endParaRPr lang="en-US" sz="1700" dirty="0"/>
          </a:p>
        </p:txBody>
      </p:sp>
      <p:sp>
        <p:nvSpPr>
          <p:cNvPr id="44" name="Text 18">
            <a:extLst>
              <a:ext uri="{FF2B5EF4-FFF2-40B4-BE49-F238E27FC236}">
                <a16:creationId xmlns:a16="http://schemas.microsoft.com/office/drawing/2014/main" id="{7E63199C-7D85-7136-FBED-BD9A48BE7F8C}"/>
              </a:ext>
            </a:extLst>
          </p:cNvPr>
          <p:cNvSpPr/>
          <p:nvPr/>
        </p:nvSpPr>
        <p:spPr>
          <a:xfrm>
            <a:off x="6589776" y="4396342"/>
            <a:ext cx="2057400" cy="1306626"/>
          </a:xfrm>
          <a:prstGeom prst="rect">
            <a:avLst/>
          </a:prstGeom>
          <a:noFill/>
          <a:ln/>
        </p:spPr>
        <p:txBody>
          <a:bodyPr wrap="square" lIns="0" tIns="0" rIns="0" bIns="0" rtlCol="0" anchor="ctr"/>
          <a:lstStyle/>
          <a:p>
            <a:pPr marL="0" indent="0" algn="ctr">
              <a:lnSpc>
                <a:spcPct val="120000"/>
              </a:lnSpc>
              <a:buNone/>
            </a:pPr>
            <a:r>
              <a:rPr lang="en-US" sz="1250" dirty="0">
                <a:solidFill>
                  <a:srgbClr val="D7E3E7"/>
                </a:solidFill>
                <a:latin typeface="Calibri" pitchFamily="34" charset="0"/>
                <a:ea typeface="Calibri" pitchFamily="34" charset="-122"/>
                <a:cs typeface="Calibri" pitchFamily="34" charset="-120"/>
              </a:rPr>
              <a:t>Benefits are becoming the primary differentiator for talent.</a:t>
            </a:r>
            <a:endParaRPr lang="en-US" sz="1250" dirty="0"/>
          </a:p>
        </p:txBody>
      </p:sp>
      <p:sp>
        <p:nvSpPr>
          <p:cNvPr id="48" name="Shape 20">
            <a:extLst>
              <a:ext uri="{FF2B5EF4-FFF2-40B4-BE49-F238E27FC236}">
                <a16:creationId xmlns:a16="http://schemas.microsoft.com/office/drawing/2014/main" id="{0F4E1716-F1C0-4058-CC2F-16BD5BE8E957}"/>
              </a:ext>
            </a:extLst>
          </p:cNvPr>
          <p:cNvSpPr/>
          <p:nvPr/>
        </p:nvSpPr>
        <p:spPr>
          <a:xfrm>
            <a:off x="9131808" y="2321293"/>
            <a:ext cx="2514600" cy="3583007"/>
          </a:xfrm>
          <a:prstGeom prst="rect">
            <a:avLst/>
          </a:prstGeom>
          <a:solidFill>
            <a:schemeClr val="accent6">
              <a:lumMod val="50000"/>
            </a:schemeClr>
          </a:solidFill>
          <a:ln/>
          <a:effectLst>
            <a:outerShdw blurRad="101600" dist="38100" dir="5400000" algn="bl" rotWithShape="0">
              <a:srgbClr val="000000">
                <a:alpha val="35000"/>
              </a:srgbClr>
            </a:outerShdw>
          </a:effectLst>
        </p:spPr>
        <p:txBody>
          <a:bodyPr/>
          <a:lstStyle/>
          <a:p>
            <a:endParaRPr lang="en-US"/>
          </a:p>
        </p:txBody>
      </p:sp>
      <p:sp>
        <p:nvSpPr>
          <p:cNvPr id="50" name="Text 21">
            <a:extLst>
              <a:ext uri="{FF2B5EF4-FFF2-40B4-BE49-F238E27FC236}">
                <a16:creationId xmlns:a16="http://schemas.microsoft.com/office/drawing/2014/main" id="{18E5D651-9403-497A-558F-22137DB6D891}"/>
              </a:ext>
            </a:extLst>
          </p:cNvPr>
          <p:cNvSpPr/>
          <p:nvPr/>
        </p:nvSpPr>
        <p:spPr>
          <a:xfrm>
            <a:off x="9314688" y="2330118"/>
            <a:ext cx="914400" cy="548640"/>
          </a:xfrm>
          <a:prstGeom prst="rect">
            <a:avLst/>
          </a:prstGeom>
          <a:noFill/>
          <a:ln/>
        </p:spPr>
        <p:txBody>
          <a:bodyPr wrap="square" lIns="0" tIns="0" rIns="0" bIns="0" rtlCol="0" anchor="ctr"/>
          <a:lstStyle/>
          <a:p>
            <a:pPr marL="0" indent="0">
              <a:buNone/>
            </a:pPr>
            <a:r>
              <a:rPr lang="en-US" sz="2200" b="1" dirty="0">
                <a:solidFill>
                  <a:schemeClr val="accent6"/>
                </a:solidFill>
                <a:latin typeface="Cambria" pitchFamily="34" charset="0"/>
                <a:ea typeface="Cambria" pitchFamily="34" charset="-122"/>
                <a:cs typeface="Cambria" pitchFamily="34" charset="-120"/>
              </a:rPr>
              <a:t>4</a:t>
            </a:r>
            <a:endParaRPr lang="en-US" sz="2200" dirty="0">
              <a:solidFill>
                <a:schemeClr val="accent6"/>
              </a:solidFill>
            </a:endParaRPr>
          </a:p>
        </p:txBody>
      </p:sp>
      <p:sp>
        <p:nvSpPr>
          <p:cNvPr id="52" name="Shape 22">
            <a:extLst>
              <a:ext uri="{FF2B5EF4-FFF2-40B4-BE49-F238E27FC236}">
                <a16:creationId xmlns:a16="http://schemas.microsoft.com/office/drawing/2014/main" id="{2C660615-8D7E-1AF5-AD7F-880A9EFADBF5}"/>
              </a:ext>
            </a:extLst>
          </p:cNvPr>
          <p:cNvSpPr/>
          <p:nvPr/>
        </p:nvSpPr>
        <p:spPr>
          <a:xfrm>
            <a:off x="10000488" y="2887582"/>
            <a:ext cx="777240" cy="777240"/>
          </a:xfrm>
          <a:prstGeom prst="ellipse">
            <a:avLst/>
          </a:prstGeom>
          <a:solidFill>
            <a:schemeClr val="accent6">
              <a:lumMod val="75000"/>
            </a:schemeClr>
          </a:solidFill>
          <a:ln/>
        </p:spPr>
        <p:txBody>
          <a:bodyPr/>
          <a:lstStyle/>
          <a:p>
            <a:endParaRPr lang="en-US"/>
          </a:p>
        </p:txBody>
      </p:sp>
      <p:pic>
        <p:nvPicPr>
          <p:cNvPr id="54" name="Image 3" descr="/home/claude/webinar/icons/compass.png">
            <a:extLst>
              <a:ext uri="{FF2B5EF4-FFF2-40B4-BE49-F238E27FC236}">
                <a16:creationId xmlns:a16="http://schemas.microsoft.com/office/drawing/2014/main" id="{3C340C2A-2DF9-08F4-DC22-2ECE38A0F80B}"/>
              </a:ext>
            </a:extLst>
          </p:cNvPr>
          <p:cNvPicPr>
            <a:picLocks noChangeAspect="1"/>
          </p:cNvPicPr>
          <p:nvPr/>
        </p:nvPicPr>
        <p:blipFill>
          <a:blip r:embed="rId6"/>
          <a:stretch>
            <a:fillRect/>
          </a:stretch>
        </p:blipFill>
        <p:spPr>
          <a:xfrm>
            <a:off x="10202570" y="3089664"/>
            <a:ext cx="373075" cy="373075"/>
          </a:xfrm>
          <a:prstGeom prst="rect">
            <a:avLst/>
          </a:prstGeom>
        </p:spPr>
      </p:pic>
      <p:sp>
        <p:nvSpPr>
          <p:cNvPr id="56" name="Text 23">
            <a:extLst>
              <a:ext uri="{FF2B5EF4-FFF2-40B4-BE49-F238E27FC236}">
                <a16:creationId xmlns:a16="http://schemas.microsoft.com/office/drawing/2014/main" id="{B3621064-9B84-BA1A-C5AF-AE0B8A89B224}"/>
              </a:ext>
            </a:extLst>
          </p:cNvPr>
          <p:cNvSpPr/>
          <p:nvPr/>
        </p:nvSpPr>
        <p:spPr>
          <a:xfrm>
            <a:off x="9314688" y="3893422"/>
            <a:ext cx="2148840" cy="457200"/>
          </a:xfrm>
          <a:prstGeom prst="rect">
            <a:avLst/>
          </a:prstGeom>
          <a:noFill/>
          <a:ln/>
        </p:spPr>
        <p:txBody>
          <a:bodyPr wrap="square" lIns="0" tIns="0" rIns="0" bIns="0" rtlCol="0" anchor="ctr"/>
          <a:lstStyle/>
          <a:p>
            <a:pPr marL="0" indent="0" algn="ctr">
              <a:buNone/>
            </a:pPr>
            <a:r>
              <a:rPr lang="en-US" sz="1700" b="1" dirty="0">
                <a:solidFill>
                  <a:srgbClr val="FFFFFF"/>
                </a:solidFill>
                <a:latin typeface="Calibri" pitchFamily="34" charset="0"/>
                <a:ea typeface="Calibri" pitchFamily="34" charset="-122"/>
                <a:cs typeface="Calibri" pitchFamily="34" charset="-120"/>
              </a:rPr>
              <a:t>The Solution</a:t>
            </a:r>
            <a:endParaRPr lang="en-US" sz="1700" dirty="0"/>
          </a:p>
        </p:txBody>
      </p:sp>
      <p:sp>
        <p:nvSpPr>
          <p:cNvPr id="58" name="Text 24">
            <a:extLst>
              <a:ext uri="{FF2B5EF4-FFF2-40B4-BE49-F238E27FC236}">
                <a16:creationId xmlns:a16="http://schemas.microsoft.com/office/drawing/2014/main" id="{B24E8E36-6389-2B17-D105-5A68AE85104F}"/>
              </a:ext>
            </a:extLst>
          </p:cNvPr>
          <p:cNvSpPr/>
          <p:nvPr/>
        </p:nvSpPr>
        <p:spPr>
          <a:xfrm>
            <a:off x="9360408" y="4396342"/>
            <a:ext cx="2057400" cy="1306626"/>
          </a:xfrm>
          <a:prstGeom prst="rect">
            <a:avLst/>
          </a:prstGeom>
          <a:noFill/>
          <a:ln/>
        </p:spPr>
        <p:txBody>
          <a:bodyPr wrap="square" lIns="0" tIns="0" rIns="0" bIns="0" rtlCol="0" anchor="ctr"/>
          <a:lstStyle/>
          <a:p>
            <a:pPr marL="0" indent="0" algn="ctr">
              <a:lnSpc>
                <a:spcPct val="120000"/>
              </a:lnSpc>
              <a:buNone/>
            </a:pPr>
            <a:r>
              <a:rPr lang="en-US" sz="1250" dirty="0">
                <a:solidFill>
                  <a:srgbClr val="D7E3E7"/>
                </a:solidFill>
                <a:latin typeface="Calibri" pitchFamily="34" charset="0"/>
                <a:ea typeface="Calibri" pitchFamily="34" charset="-122"/>
                <a:cs typeface="Calibri" pitchFamily="34" charset="-120"/>
              </a:rPr>
              <a:t>Robust benchmarking guides an organization’s investment in what matters most.</a:t>
            </a:r>
            <a:endParaRPr lang="en-US" sz="1250" dirty="0"/>
          </a:p>
        </p:txBody>
      </p:sp>
    </p:spTree>
    <p:extLst>
      <p:ext uri="{BB962C8B-B14F-4D97-AF65-F5344CB8AC3E}">
        <p14:creationId xmlns:p14="http://schemas.microsoft.com/office/powerpoint/2010/main" val="24972661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3311CA-709A-C379-0E8A-D8214024E362}"/>
              </a:ext>
            </a:extLst>
          </p:cNvPr>
          <p:cNvSpPr>
            <a:spLocks noGrp="1"/>
          </p:cNvSpPr>
          <p:nvPr>
            <p:ph type="title"/>
          </p:nvPr>
        </p:nvSpPr>
        <p:spPr/>
        <p:txBody>
          <a:bodyPr>
            <a:normAutofit/>
          </a:bodyPr>
          <a:lstStyle/>
          <a:p>
            <a:r>
              <a:rPr lang="en-US" sz="3600" dirty="0"/>
              <a:t>2026 UK NGO compensation &amp; benefits survey</a:t>
            </a:r>
          </a:p>
        </p:txBody>
      </p:sp>
      <p:sp>
        <p:nvSpPr>
          <p:cNvPr id="5" name="Slide Number Placeholder 4">
            <a:extLst>
              <a:ext uri="{FF2B5EF4-FFF2-40B4-BE49-F238E27FC236}">
                <a16:creationId xmlns:a16="http://schemas.microsoft.com/office/drawing/2014/main" id="{2BF6E3C1-A9E2-8445-0F4E-60F017267C35}"/>
              </a:ext>
            </a:extLst>
          </p:cNvPr>
          <p:cNvSpPr>
            <a:spLocks noGrp="1"/>
          </p:cNvSpPr>
          <p:nvPr>
            <p:ph type="sldNum" sz="quarter" idx="12"/>
          </p:nvPr>
        </p:nvSpPr>
        <p:spPr>
          <a:xfrm>
            <a:off x="865784" y="6247883"/>
            <a:ext cx="2743200" cy="365125"/>
          </a:xfrm>
        </p:spPr>
        <p:txBody>
          <a:bodyPr/>
          <a:lstStyle/>
          <a:p>
            <a:fld id="{90123BB8-591A-1D4B-BDC4-B05C5107BB91}" type="slidenum">
              <a:rPr lang="en-US" smtClean="0"/>
              <a:pPr/>
              <a:t>6</a:t>
            </a:fld>
            <a:endParaRPr lang="en-US" dirty="0"/>
          </a:p>
        </p:txBody>
      </p:sp>
      <p:sp>
        <p:nvSpPr>
          <p:cNvPr id="7" name="Text 1">
            <a:extLst>
              <a:ext uri="{FF2B5EF4-FFF2-40B4-BE49-F238E27FC236}">
                <a16:creationId xmlns:a16="http://schemas.microsoft.com/office/drawing/2014/main" id="{6CE90E42-762B-8E89-F639-04DEEF6E4BA3}"/>
              </a:ext>
            </a:extLst>
          </p:cNvPr>
          <p:cNvSpPr/>
          <p:nvPr/>
        </p:nvSpPr>
        <p:spPr>
          <a:xfrm>
            <a:off x="839788" y="1810055"/>
            <a:ext cx="9144000" cy="365760"/>
          </a:xfrm>
          <a:prstGeom prst="rect">
            <a:avLst/>
          </a:prstGeom>
          <a:noFill/>
          <a:ln/>
        </p:spPr>
        <p:txBody>
          <a:bodyPr wrap="square" lIns="0" tIns="0" rIns="0" bIns="0" rtlCol="0" anchor="ctr"/>
          <a:lstStyle/>
          <a:p>
            <a:pPr marL="0" indent="0">
              <a:buNone/>
            </a:pPr>
            <a:r>
              <a:rPr lang="en-US" sz="1600" dirty="0">
                <a:solidFill>
                  <a:srgbClr val="434344"/>
                </a:solidFill>
                <a:latin typeface="Poppins" panose="00000500000000000000" pitchFamily="2" charset="0"/>
                <a:ea typeface="Calibri" pitchFamily="34" charset="-122"/>
                <a:cs typeface="Poppins" panose="00000500000000000000" pitchFamily="2" charset="0"/>
              </a:rPr>
              <a:t>A snapshot of the market this year's data is drawn from</a:t>
            </a:r>
            <a:endParaRPr lang="en-US" sz="1600" dirty="0">
              <a:solidFill>
                <a:srgbClr val="434344"/>
              </a:solidFill>
              <a:latin typeface="Poppins" panose="00000500000000000000" pitchFamily="2" charset="0"/>
              <a:cs typeface="Poppins" panose="00000500000000000000" pitchFamily="2" charset="0"/>
            </a:endParaRPr>
          </a:p>
        </p:txBody>
      </p:sp>
      <p:sp>
        <p:nvSpPr>
          <p:cNvPr id="9" name="Shape 2">
            <a:extLst>
              <a:ext uri="{FF2B5EF4-FFF2-40B4-BE49-F238E27FC236}">
                <a16:creationId xmlns:a16="http://schemas.microsoft.com/office/drawing/2014/main" id="{A1B094A0-5B3E-4DD4-2D64-BD0FAD3EDB7C}"/>
              </a:ext>
            </a:extLst>
          </p:cNvPr>
          <p:cNvSpPr/>
          <p:nvPr/>
        </p:nvSpPr>
        <p:spPr>
          <a:xfrm>
            <a:off x="838200" y="2312975"/>
            <a:ext cx="2514600" cy="2286000"/>
          </a:xfrm>
          <a:prstGeom prst="rect">
            <a:avLst/>
          </a:prstGeom>
          <a:solidFill>
            <a:srgbClr val="F5F9F5"/>
          </a:solidFill>
          <a:ln/>
          <a:effectLst>
            <a:outerShdw blurRad="76200" dist="25400" dir="5400000" algn="bl" rotWithShape="0">
              <a:srgbClr val="8FA6AF">
                <a:alpha val="30000"/>
              </a:srgbClr>
            </a:outerShdw>
          </a:effectLst>
        </p:spPr>
        <p:txBody>
          <a:bodyPr/>
          <a:lstStyle/>
          <a:p>
            <a:endParaRPr lang="en-US"/>
          </a:p>
        </p:txBody>
      </p:sp>
      <p:sp>
        <p:nvSpPr>
          <p:cNvPr id="11" name="Shape 3">
            <a:extLst>
              <a:ext uri="{FF2B5EF4-FFF2-40B4-BE49-F238E27FC236}">
                <a16:creationId xmlns:a16="http://schemas.microsoft.com/office/drawing/2014/main" id="{0EB5417F-BE99-C645-F8B5-DCF7609C6CD2}"/>
              </a:ext>
            </a:extLst>
          </p:cNvPr>
          <p:cNvSpPr/>
          <p:nvPr/>
        </p:nvSpPr>
        <p:spPr>
          <a:xfrm>
            <a:off x="1775460" y="2569007"/>
            <a:ext cx="640080" cy="640080"/>
          </a:xfrm>
          <a:prstGeom prst="ellipse">
            <a:avLst/>
          </a:prstGeom>
          <a:solidFill>
            <a:srgbClr val="22522C"/>
          </a:solidFill>
          <a:ln/>
        </p:spPr>
        <p:txBody>
          <a:bodyPr/>
          <a:lstStyle/>
          <a:p>
            <a:endParaRPr lang="en-US"/>
          </a:p>
        </p:txBody>
      </p:sp>
      <p:pic>
        <p:nvPicPr>
          <p:cNvPr id="13" name="Image 0" descr="/home/claude/webinar/icons/users.png">
            <a:extLst>
              <a:ext uri="{FF2B5EF4-FFF2-40B4-BE49-F238E27FC236}">
                <a16:creationId xmlns:a16="http://schemas.microsoft.com/office/drawing/2014/main" id="{F10E70C5-1FB9-43CA-6860-E0427136AD3B}"/>
              </a:ext>
            </a:extLst>
          </p:cNvPr>
          <p:cNvPicPr>
            <a:picLocks noChangeAspect="1"/>
          </p:cNvPicPr>
          <p:nvPr/>
        </p:nvPicPr>
        <p:blipFill>
          <a:blip r:embed="rId2"/>
          <a:stretch>
            <a:fillRect/>
          </a:stretch>
        </p:blipFill>
        <p:spPr>
          <a:xfrm>
            <a:off x="1941880" y="2735428"/>
            <a:ext cx="307238" cy="307238"/>
          </a:xfrm>
          <a:prstGeom prst="rect">
            <a:avLst/>
          </a:prstGeom>
        </p:spPr>
      </p:pic>
      <p:sp>
        <p:nvSpPr>
          <p:cNvPr id="15" name="Text 4">
            <a:extLst>
              <a:ext uri="{FF2B5EF4-FFF2-40B4-BE49-F238E27FC236}">
                <a16:creationId xmlns:a16="http://schemas.microsoft.com/office/drawing/2014/main" id="{C635177A-984B-DE8C-8B21-0463BD10437F}"/>
              </a:ext>
            </a:extLst>
          </p:cNvPr>
          <p:cNvSpPr/>
          <p:nvPr/>
        </p:nvSpPr>
        <p:spPr>
          <a:xfrm>
            <a:off x="838200" y="3318815"/>
            <a:ext cx="2514600" cy="685800"/>
          </a:xfrm>
          <a:prstGeom prst="rect">
            <a:avLst/>
          </a:prstGeom>
          <a:noFill/>
          <a:ln/>
        </p:spPr>
        <p:txBody>
          <a:bodyPr wrap="square" lIns="0" tIns="0" rIns="0" bIns="0" rtlCol="0" anchor="ctr"/>
          <a:lstStyle/>
          <a:p>
            <a:pPr marL="0" indent="0" algn="ctr">
              <a:buNone/>
            </a:pPr>
            <a:r>
              <a:rPr lang="en-US" sz="3400" b="1" dirty="0">
                <a:solidFill>
                  <a:srgbClr val="22522C"/>
                </a:solidFill>
                <a:latin typeface="Cambria" pitchFamily="34" charset="0"/>
                <a:ea typeface="Cambria" pitchFamily="34" charset="-122"/>
                <a:cs typeface="Cambria" pitchFamily="34" charset="-120"/>
              </a:rPr>
              <a:t>48</a:t>
            </a:r>
            <a:endParaRPr lang="en-US" sz="3400" dirty="0">
              <a:solidFill>
                <a:srgbClr val="22522C"/>
              </a:solidFill>
            </a:endParaRPr>
          </a:p>
        </p:txBody>
      </p:sp>
      <p:sp>
        <p:nvSpPr>
          <p:cNvPr id="17" name="Text 5">
            <a:extLst>
              <a:ext uri="{FF2B5EF4-FFF2-40B4-BE49-F238E27FC236}">
                <a16:creationId xmlns:a16="http://schemas.microsoft.com/office/drawing/2014/main" id="{408A0E30-1CBD-8588-5B3D-D776B2F5F68B}"/>
              </a:ext>
            </a:extLst>
          </p:cNvPr>
          <p:cNvSpPr/>
          <p:nvPr/>
        </p:nvSpPr>
        <p:spPr>
          <a:xfrm>
            <a:off x="1021080" y="4004615"/>
            <a:ext cx="2148840" cy="502920"/>
          </a:xfrm>
          <a:prstGeom prst="rect">
            <a:avLst/>
          </a:prstGeom>
          <a:noFill/>
          <a:ln/>
        </p:spPr>
        <p:txBody>
          <a:bodyPr wrap="square" lIns="0" tIns="0" rIns="0" bIns="0" rtlCol="0" anchor="ctr"/>
          <a:lstStyle/>
          <a:p>
            <a:pPr marL="0" indent="0" algn="ctr">
              <a:buNone/>
            </a:pPr>
            <a:r>
              <a:rPr lang="en-US" sz="1250" dirty="0">
                <a:solidFill>
                  <a:srgbClr val="434344"/>
                </a:solidFill>
                <a:latin typeface="Calibri" pitchFamily="34" charset="0"/>
                <a:ea typeface="Calibri" pitchFamily="34" charset="-122"/>
                <a:cs typeface="Calibri" pitchFamily="34" charset="-120"/>
              </a:rPr>
              <a:t>participating UK NGOs</a:t>
            </a:r>
            <a:endParaRPr lang="en-US" sz="1250" dirty="0">
              <a:solidFill>
                <a:srgbClr val="434344"/>
              </a:solidFill>
            </a:endParaRPr>
          </a:p>
        </p:txBody>
      </p:sp>
      <p:sp>
        <p:nvSpPr>
          <p:cNvPr id="19" name="Shape 6">
            <a:extLst>
              <a:ext uri="{FF2B5EF4-FFF2-40B4-BE49-F238E27FC236}">
                <a16:creationId xmlns:a16="http://schemas.microsoft.com/office/drawing/2014/main" id="{99C63798-B5C9-CBEB-ACE0-57C26D99C6E8}"/>
              </a:ext>
            </a:extLst>
          </p:cNvPr>
          <p:cNvSpPr/>
          <p:nvPr/>
        </p:nvSpPr>
        <p:spPr>
          <a:xfrm>
            <a:off x="3645408" y="2312975"/>
            <a:ext cx="2514600" cy="2286000"/>
          </a:xfrm>
          <a:prstGeom prst="rect">
            <a:avLst/>
          </a:prstGeom>
          <a:solidFill>
            <a:srgbClr val="F5F9F5"/>
          </a:solidFill>
          <a:ln/>
          <a:effectLst>
            <a:outerShdw blurRad="76200" dist="25400" dir="5400000" algn="bl" rotWithShape="0">
              <a:srgbClr val="8FA6AF">
                <a:alpha val="30000"/>
              </a:srgbClr>
            </a:outerShdw>
          </a:effectLst>
        </p:spPr>
        <p:txBody>
          <a:bodyPr/>
          <a:lstStyle/>
          <a:p>
            <a:endParaRPr lang="en-US"/>
          </a:p>
        </p:txBody>
      </p:sp>
      <p:sp>
        <p:nvSpPr>
          <p:cNvPr id="21" name="Shape 7">
            <a:extLst>
              <a:ext uri="{FF2B5EF4-FFF2-40B4-BE49-F238E27FC236}">
                <a16:creationId xmlns:a16="http://schemas.microsoft.com/office/drawing/2014/main" id="{9876834E-88C9-729A-3127-8D513EC3D8E4}"/>
              </a:ext>
            </a:extLst>
          </p:cNvPr>
          <p:cNvSpPr/>
          <p:nvPr/>
        </p:nvSpPr>
        <p:spPr>
          <a:xfrm>
            <a:off x="4582668" y="2569007"/>
            <a:ext cx="640080" cy="640080"/>
          </a:xfrm>
          <a:prstGeom prst="ellipse">
            <a:avLst/>
          </a:prstGeom>
          <a:solidFill>
            <a:srgbClr val="22522C"/>
          </a:solidFill>
          <a:ln/>
        </p:spPr>
        <p:txBody>
          <a:bodyPr/>
          <a:lstStyle/>
          <a:p>
            <a:endParaRPr lang="en-US"/>
          </a:p>
        </p:txBody>
      </p:sp>
      <p:pic>
        <p:nvPicPr>
          <p:cNvPr id="23" name="Image 1" descr="/home/claude/webinar/icons/briefcase.png">
            <a:extLst>
              <a:ext uri="{FF2B5EF4-FFF2-40B4-BE49-F238E27FC236}">
                <a16:creationId xmlns:a16="http://schemas.microsoft.com/office/drawing/2014/main" id="{8CF6C10F-BB7F-5A15-7F6B-E641A7A80F96}"/>
              </a:ext>
            </a:extLst>
          </p:cNvPr>
          <p:cNvPicPr>
            <a:picLocks noChangeAspect="1"/>
          </p:cNvPicPr>
          <p:nvPr/>
        </p:nvPicPr>
        <p:blipFill>
          <a:blip r:embed="rId3"/>
          <a:stretch>
            <a:fillRect/>
          </a:stretch>
        </p:blipFill>
        <p:spPr>
          <a:xfrm>
            <a:off x="4749088" y="2735428"/>
            <a:ext cx="307238" cy="307238"/>
          </a:xfrm>
          <a:prstGeom prst="rect">
            <a:avLst/>
          </a:prstGeom>
        </p:spPr>
      </p:pic>
      <p:sp>
        <p:nvSpPr>
          <p:cNvPr id="25" name="Text 8">
            <a:extLst>
              <a:ext uri="{FF2B5EF4-FFF2-40B4-BE49-F238E27FC236}">
                <a16:creationId xmlns:a16="http://schemas.microsoft.com/office/drawing/2014/main" id="{17D8E4AC-B374-392C-E2C8-7C40B2475CDE}"/>
              </a:ext>
            </a:extLst>
          </p:cNvPr>
          <p:cNvSpPr/>
          <p:nvPr/>
        </p:nvSpPr>
        <p:spPr>
          <a:xfrm>
            <a:off x="3645408" y="3318815"/>
            <a:ext cx="2514600" cy="685800"/>
          </a:xfrm>
          <a:prstGeom prst="rect">
            <a:avLst/>
          </a:prstGeom>
          <a:noFill/>
          <a:ln/>
        </p:spPr>
        <p:txBody>
          <a:bodyPr wrap="square" lIns="0" tIns="0" rIns="0" bIns="0" rtlCol="0" anchor="ctr"/>
          <a:lstStyle/>
          <a:p>
            <a:pPr marL="0" indent="0" algn="ctr">
              <a:buNone/>
            </a:pPr>
            <a:r>
              <a:rPr lang="en-US" sz="3400" b="1" dirty="0">
                <a:solidFill>
                  <a:srgbClr val="22522C"/>
                </a:solidFill>
                <a:latin typeface="Cambria" pitchFamily="34" charset="0"/>
                <a:ea typeface="Cambria" pitchFamily="34" charset="-122"/>
                <a:cs typeface="Cambria" pitchFamily="34" charset="-120"/>
              </a:rPr>
              <a:t>11</a:t>
            </a:r>
            <a:endParaRPr lang="en-US" sz="3400" dirty="0">
              <a:solidFill>
                <a:srgbClr val="22522C"/>
              </a:solidFill>
            </a:endParaRPr>
          </a:p>
        </p:txBody>
      </p:sp>
      <p:sp>
        <p:nvSpPr>
          <p:cNvPr id="27" name="Text 9">
            <a:extLst>
              <a:ext uri="{FF2B5EF4-FFF2-40B4-BE49-F238E27FC236}">
                <a16:creationId xmlns:a16="http://schemas.microsoft.com/office/drawing/2014/main" id="{D44ADC18-B66F-76D3-910C-2784DE9DD071}"/>
              </a:ext>
            </a:extLst>
          </p:cNvPr>
          <p:cNvSpPr/>
          <p:nvPr/>
        </p:nvSpPr>
        <p:spPr>
          <a:xfrm>
            <a:off x="3828288" y="4004615"/>
            <a:ext cx="2148840" cy="502920"/>
          </a:xfrm>
          <a:prstGeom prst="rect">
            <a:avLst/>
          </a:prstGeom>
          <a:noFill/>
          <a:ln/>
        </p:spPr>
        <p:txBody>
          <a:bodyPr wrap="square" lIns="0" tIns="0" rIns="0" bIns="0" rtlCol="0" anchor="ctr"/>
          <a:lstStyle/>
          <a:p>
            <a:pPr marL="0" indent="0" algn="ctr">
              <a:buNone/>
            </a:pPr>
            <a:r>
              <a:rPr lang="en-US" sz="1250" dirty="0">
                <a:solidFill>
                  <a:srgbClr val="434344"/>
                </a:solidFill>
                <a:latin typeface="Calibri" pitchFamily="34" charset="0"/>
                <a:ea typeface="Calibri" pitchFamily="34" charset="-122"/>
                <a:cs typeface="Calibri" pitchFamily="34" charset="-120"/>
              </a:rPr>
              <a:t>Job levels benchmarked</a:t>
            </a:r>
            <a:endParaRPr lang="en-US" sz="1250" dirty="0">
              <a:solidFill>
                <a:srgbClr val="434344"/>
              </a:solidFill>
            </a:endParaRPr>
          </a:p>
        </p:txBody>
      </p:sp>
      <p:sp>
        <p:nvSpPr>
          <p:cNvPr id="29" name="Shape 10">
            <a:extLst>
              <a:ext uri="{FF2B5EF4-FFF2-40B4-BE49-F238E27FC236}">
                <a16:creationId xmlns:a16="http://schemas.microsoft.com/office/drawing/2014/main" id="{F4582D75-4918-A2CD-D60B-19361FA9010E}"/>
              </a:ext>
            </a:extLst>
          </p:cNvPr>
          <p:cNvSpPr/>
          <p:nvPr/>
        </p:nvSpPr>
        <p:spPr>
          <a:xfrm>
            <a:off x="6452616" y="2312975"/>
            <a:ext cx="2514600" cy="2286000"/>
          </a:xfrm>
          <a:prstGeom prst="rect">
            <a:avLst/>
          </a:prstGeom>
          <a:solidFill>
            <a:srgbClr val="F5F9F5"/>
          </a:solidFill>
          <a:ln/>
          <a:effectLst>
            <a:outerShdw blurRad="76200" dist="25400" dir="5400000" algn="bl" rotWithShape="0">
              <a:srgbClr val="8FA6AF">
                <a:alpha val="30000"/>
              </a:srgbClr>
            </a:outerShdw>
          </a:effectLst>
        </p:spPr>
        <p:txBody>
          <a:bodyPr/>
          <a:lstStyle/>
          <a:p>
            <a:endParaRPr lang="en-US"/>
          </a:p>
        </p:txBody>
      </p:sp>
      <p:sp>
        <p:nvSpPr>
          <p:cNvPr id="31" name="Shape 11">
            <a:extLst>
              <a:ext uri="{FF2B5EF4-FFF2-40B4-BE49-F238E27FC236}">
                <a16:creationId xmlns:a16="http://schemas.microsoft.com/office/drawing/2014/main" id="{3593C3B8-BE60-7611-05B1-14922EE7AC12}"/>
              </a:ext>
            </a:extLst>
          </p:cNvPr>
          <p:cNvSpPr/>
          <p:nvPr/>
        </p:nvSpPr>
        <p:spPr>
          <a:xfrm>
            <a:off x="7389876" y="2569007"/>
            <a:ext cx="640080" cy="640080"/>
          </a:xfrm>
          <a:prstGeom prst="ellipse">
            <a:avLst/>
          </a:prstGeom>
          <a:solidFill>
            <a:srgbClr val="22522C"/>
          </a:solidFill>
          <a:ln/>
        </p:spPr>
        <p:txBody>
          <a:bodyPr/>
          <a:lstStyle/>
          <a:p>
            <a:endParaRPr lang="en-US"/>
          </a:p>
        </p:txBody>
      </p:sp>
      <p:pic>
        <p:nvPicPr>
          <p:cNvPr id="33" name="Image 2" descr="/home/claude/webinar/icons/trending_down.png">
            <a:extLst>
              <a:ext uri="{FF2B5EF4-FFF2-40B4-BE49-F238E27FC236}">
                <a16:creationId xmlns:a16="http://schemas.microsoft.com/office/drawing/2014/main" id="{91C91A9D-5D9D-F4F4-AE2D-5361A6F50B84}"/>
              </a:ext>
            </a:extLst>
          </p:cNvPr>
          <p:cNvPicPr>
            <a:picLocks noChangeAspect="1"/>
          </p:cNvPicPr>
          <p:nvPr/>
        </p:nvPicPr>
        <p:blipFill>
          <a:blip r:embed="rId4"/>
          <a:stretch>
            <a:fillRect/>
          </a:stretch>
        </p:blipFill>
        <p:spPr>
          <a:xfrm>
            <a:off x="7556296" y="2735428"/>
            <a:ext cx="307238" cy="307238"/>
          </a:xfrm>
          <a:prstGeom prst="rect">
            <a:avLst/>
          </a:prstGeom>
        </p:spPr>
      </p:pic>
      <p:sp>
        <p:nvSpPr>
          <p:cNvPr id="35" name="Text 12">
            <a:extLst>
              <a:ext uri="{FF2B5EF4-FFF2-40B4-BE49-F238E27FC236}">
                <a16:creationId xmlns:a16="http://schemas.microsoft.com/office/drawing/2014/main" id="{BA9FD4AC-47B7-62AC-B265-D003900F0B80}"/>
              </a:ext>
            </a:extLst>
          </p:cNvPr>
          <p:cNvSpPr/>
          <p:nvPr/>
        </p:nvSpPr>
        <p:spPr>
          <a:xfrm>
            <a:off x="6452616" y="3318815"/>
            <a:ext cx="2514600" cy="685800"/>
          </a:xfrm>
          <a:prstGeom prst="rect">
            <a:avLst/>
          </a:prstGeom>
          <a:noFill/>
          <a:ln/>
        </p:spPr>
        <p:txBody>
          <a:bodyPr wrap="square" lIns="0" tIns="0" rIns="0" bIns="0" rtlCol="0" anchor="ctr"/>
          <a:lstStyle/>
          <a:p>
            <a:pPr marL="0" indent="0" algn="ctr">
              <a:buNone/>
            </a:pPr>
            <a:r>
              <a:rPr lang="en-US" sz="3400" b="1" dirty="0">
                <a:solidFill>
                  <a:srgbClr val="22522C"/>
                </a:solidFill>
                <a:latin typeface="Cambria" pitchFamily="34" charset="0"/>
                <a:ea typeface="Cambria" pitchFamily="34" charset="-122"/>
                <a:cs typeface="Cambria" pitchFamily="34" charset="-120"/>
              </a:rPr>
              <a:t>23%</a:t>
            </a:r>
            <a:endParaRPr lang="en-US" sz="3400" dirty="0">
              <a:solidFill>
                <a:srgbClr val="22522C"/>
              </a:solidFill>
            </a:endParaRPr>
          </a:p>
        </p:txBody>
      </p:sp>
      <p:sp>
        <p:nvSpPr>
          <p:cNvPr id="37" name="Text 13">
            <a:extLst>
              <a:ext uri="{FF2B5EF4-FFF2-40B4-BE49-F238E27FC236}">
                <a16:creationId xmlns:a16="http://schemas.microsoft.com/office/drawing/2014/main" id="{C253794B-BA6A-05BB-47EB-D8286E82627B}"/>
              </a:ext>
            </a:extLst>
          </p:cNvPr>
          <p:cNvSpPr/>
          <p:nvPr/>
        </p:nvSpPr>
        <p:spPr>
          <a:xfrm>
            <a:off x="6635496" y="4004615"/>
            <a:ext cx="2148840" cy="502920"/>
          </a:xfrm>
          <a:prstGeom prst="rect">
            <a:avLst/>
          </a:prstGeom>
          <a:noFill/>
          <a:ln/>
        </p:spPr>
        <p:txBody>
          <a:bodyPr wrap="square" lIns="0" tIns="0" rIns="0" bIns="0" rtlCol="0" anchor="ctr"/>
          <a:lstStyle/>
          <a:p>
            <a:pPr marL="0" indent="0" algn="ctr">
              <a:buNone/>
            </a:pPr>
            <a:r>
              <a:rPr lang="en-US" sz="1250" dirty="0">
                <a:solidFill>
                  <a:srgbClr val="434344"/>
                </a:solidFill>
                <a:latin typeface="Calibri" pitchFamily="34" charset="0"/>
                <a:ea typeface="Calibri" pitchFamily="34" charset="-122"/>
                <a:cs typeface="Calibri" pitchFamily="34" charset="-120"/>
              </a:rPr>
              <a:t>offer a supplemental pension scheme</a:t>
            </a:r>
            <a:endParaRPr lang="en-US" sz="1250" dirty="0">
              <a:solidFill>
                <a:srgbClr val="434344"/>
              </a:solidFill>
            </a:endParaRPr>
          </a:p>
        </p:txBody>
      </p:sp>
      <p:sp>
        <p:nvSpPr>
          <p:cNvPr id="39" name="Shape 14">
            <a:extLst>
              <a:ext uri="{FF2B5EF4-FFF2-40B4-BE49-F238E27FC236}">
                <a16:creationId xmlns:a16="http://schemas.microsoft.com/office/drawing/2014/main" id="{61F5FAC9-EFAE-C4CA-83B3-242EA047DD21}"/>
              </a:ext>
            </a:extLst>
          </p:cNvPr>
          <p:cNvSpPr/>
          <p:nvPr/>
        </p:nvSpPr>
        <p:spPr>
          <a:xfrm>
            <a:off x="9259824" y="2312975"/>
            <a:ext cx="2514600" cy="2286000"/>
          </a:xfrm>
          <a:prstGeom prst="rect">
            <a:avLst/>
          </a:prstGeom>
          <a:solidFill>
            <a:srgbClr val="F5F9F5"/>
          </a:solidFill>
          <a:ln/>
          <a:effectLst>
            <a:outerShdw blurRad="76200" dist="25400" dir="5400000" algn="bl" rotWithShape="0">
              <a:srgbClr val="8FA6AF">
                <a:alpha val="30000"/>
              </a:srgbClr>
            </a:outerShdw>
          </a:effectLst>
        </p:spPr>
        <p:txBody>
          <a:bodyPr/>
          <a:lstStyle/>
          <a:p>
            <a:endParaRPr lang="en-US"/>
          </a:p>
        </p:txBody>
      </p:sp>
      <p:sp>
        <p:nvSpPr>
          <p:cNvPr id="41" name="Shape 15">
            <a:extLst>
              <a:ext uri="{FF2B5EF4-FFF2-40B4-BE49-F238E27FC236}">
                <a16:creationId xmlns:a16="http://schemas.microsoft.com/office/drawing/2014/main" id="{EB9BF819-3DFB-9034-5C58-A6D1336F1AC5}"/>
              </a:ext>
            </a:extLst>
          </p:cNvPr>
          <p:cNvSpPr/>
          <p:nvPr/>
        </p:nvSpPr>
        <p:spPr>
          <a:xfrm>
            <a:off x="10197084" y="2569007"/>
            <a:ext cx="640080" cy="640080"/>
          </a:xfrm>
          <a:prstGeom prst="ellipse">
            <a:avLst/>
          </a:prstGeom>
          <a:solidFill>
            <a:srgbClr val="22522C"/>
          </a:solidFill>
          <a:ln/>
        </p:spPr>
        <p:txBody>
          <a:bodyPr/>
          <a:lstStyle/>
          <a:p>
            <a:endParaRPr lang="en-US"/>
          </a:p>
        </p:txBody>
      </p:sp>
      <p:pic>
        <p:nvPicPr>
          <p:cNvPr id="43" name="Image 3" descr="/home/claude/webinar/icons/heart.png">
            <a:extLst>
              <a:ext uri="{FF2B5EF4-FFF2-40B4-BE49-F238E27FC236}">
                <a16:creationId xmlns:a16="http://schemas.microsoft.com/office/drawing/2014/main" id="{0ECFCD09-63CB-A534-25A1-BB411C536D9F}"/>
              </a:ext>
            </a:extLst>
          </p:cNvPr>
          <p:cNvPicPr>
            <a:picLocks noChangeAspect="1"/>
          </p:cNvPicPr>
          <p:nvPr/>
        </p:nvPicPr>
        <p:blipFill>
          <a:blip r:embed="rId5"/>
          <a:stretch>
            <a:fillRect/>
          </a:stretch>
        </p:blipFill>
        <p:spPr>
          <a:xfrm>
            <a:off x="10363504" y="2735428"/>
            <a:ext cx="307238" cy="307238"/>
          </a:xfrm>
          <a:prstGeom prst="rect">
            <a:avLst/>
          </a:prstGeom>
        </p:spPr>
      </p:pic>
      <p:pic>
        <p:nvPicPr>
          <p:cNvPr id="57" name="Picture 56">
            <a:extLst>
              <a:ext uri="{FF2B5EF4-FFF2-40B4-BE49-F238E27FC236}">
                <a16:creationId xmlns:a16="http://schemas.microsoft.com/office/drawing/2014/main" id="{43BD3781-20C0-64D2-90FE-7DAB26AE8A1B}"/>
              </a:ext>
            </a:extLst>
          </p:cNvPr>
          <p:cNvPicPr>
            <a:picLocks noChangeAspect="1"/>
          </p:cNvPicPr>
          <p:nvPr/>
        </p:nvPicPr>
        <p:blipFill>
          <a:blip r:embed="rId6"/>
          <a:srcRect/>
          <a:stretch>
            <a:fillRect/>
          </a:stretch>
        </p:blipFill>
        <p:spPr>
          <a:xfrm>
            <a:off x="8548661" y="6202879"/>
            <a:ext cx="1499976" cy="579991"/>
          </a:xfrm>
          <a:prstGeom prst="rect">
            <a:avLst/>
          </a:prstGeom>
        </p:spPr>
      </p:pic>
      <p:sp>
        <p:nvSpPr>
          <p:cNvPr id="45" name="Text 16">
            <a:extLst>
              <a:ext uri="{FF2B5EF4-FFF2-40B4-BE49-F238E27FC236}">
                <a16:creationId xmlns:a16="http://schemas.microsoft.com/office/drawing/2014/main" id="{A89F5DAF-E85D-774C-7D15-B63648337B9D}"/>
              </a:ext>
            </a:extLst>
          </p:cNvPr>
          <p:cNvSpPr/>
          <p:nvPr/>
        </p:nvSpPr>
        <p:spPr>
          <a:xfrm>
            <a:off x="9259824" y="3318815"/>
            <a:ext cx="2514600" cy="685800"/>
          </a:xfrm>
          <a:prstGeom prst="rect">
            <a:avLst/>
          </a:prstGeom>
          <a:noFill/>
          <a:ln/>
        </p:spPr>
        <p:txBody>
          <a:bodyPr wrap="square" lIns="0" tIns="0" rIns="0" bIns="0" rtlCol="0" anchor="ctr"/>
          <a:lstStyle/>
          <a:p>
            <a:pPr marL="0" indent="0" algn="ctr">
              <a:buNone/>
            </a:pPr>
            <a:r>
              <a:rPr lang="en-US" sz="3400" b="1" dirty="0">
                <a:solidFill>
                  <a:srgbClr val="22522C"/>
                </a:solidFill>
                <a:latin typeface="Cambria" pitchFamily="34" charset="0"/>
                <a:ea typeface="Cambria" pitchFamily="34" charset="-122"/>
                <a:cs typeface="Cambria" pitchFamily="34" charset="-120"/>
              </a:rPr>
              <a:t>35%</a:t>
            </a:r>
            <a:endParaRPr lang="en-US" sz="3400" dirty="0">
              <a:solidFill>
                <a:srgbClr val="22522C"/>
              </a:solidFill>
            </a:endParaRPr>
          </a:p>
        </p:txBody>
      </p:sp>
      <p:sp>
        <p:nvSpPr>
          <p:cNvPr id="47" name="Text 17">
            <a:extLst>
              <a:ext uri="{FF2B5EF4-FFF2-40B4-BE49-F238E27FC236}">
                <a16:creationId xmlns:a16="http://schemas.microsoft.com/office/drawing/2014/main" id="{A7DEC31C-A876-D6A0-1E8F-7AE797096010}"/>
              </a:ext>
            </a:extLst>
          </p:cNvPr>
          <p:cNvSpPr/>
          <p:nvPr/>
        </p:nvSpPr>
        <p:spPr>
          <a:xfrm>
            <a:off x="9442704" y="4004615"/>
            <a:ext cx="2148840" cy="502920"/>
          </a:xfrm>
          <a:prstGeom prst="rect">
            <a:avLst/>
          </a:prstGeom>
          <a:noFill/>
          <a:ln/>
        </p:spPr>
        <p:txBody>
          <a:bodyPr wrap="square" lIns="0" tIns="0" rIns="0" bIns="0" rtlCol="0" anchor="ctr"/>
          <a:lstStyle/>
          <a:p>
            <a:pPr marL="0" indent="0" algn="ctr">
              <a:buNone/>
            </a:pPr>
            <a:r>
              <a:rPr lang="en-US" sz="1250" dirty="0">
                <a:solidFill>
                  <a:srgbClr val="434344"/>
                </a:solidFill>
                <a:latin typeface="Calibri" pitchFamily="34" charset="0"/>
                <a:ea typeface="Calibri" pitchFamily="34" charset="-122"/>
                <a:cs typeface="Calibri" pitchFamily="34" charset="-120"/>
              </a:rPr>
              <a:t>provide private medical insurance</a:t>
            </a:r>
            <a:endParaRPr lang="en-US" sz="1250" dirty="0">
              <a:solidFill>
                <a:srgbClr val="434344"/>
              </a:solidFill>
            </a:endParaRPr>
          </a:p>
        </p:txBody>
      </p:sp>
      <p:sp>
        <p:nvSpPr>
          <p:cNvPr id="49" name="Text 18">
            <a:extLst>
              <a:ext uri="{FF2B5EF4-FFF2-40B4-BE49-F238E27FC236}">
                <a16:creationId xmlns:a16="http://schemas.microsoft.com/office/drawing/2014/main" id="{9F7BF790-228F-C91D-3611-E5389A10C33B}"/>
              </a:ext>
            </a:extLst>
          </p:cNvPr>
          <p:cNvSpPr/>
          <p:nvPr/>
        </p:nvSpPr>
        <p:spPr>
          <a:xfrm>
            <a:off x="810616" y="4643678"/>
            <a:ext cx="10058400" cy="365760"/>
          </a:xfrm>
          <a:prstGeom prst="rect">
            <a:avLst/>
          </a:prstGeom>
          <a:noFill/>
          <a:ln/>
        </p:spPr>
        <p:txBody>
          <a:bodyPr wrap="square" lIns="0" tIns="0" rIns="0" bIns="0" rtlCol="0" anchor="ctr"/>
          <a:lstStyle/>
          <a:p>
            <a:pPr marL="0" indent="0">
              <a:buNone/>
            </a:pPr>
            <a:r>
              <a:rPr lang="en-US" sz="1100" i="1" dirty="0">
                <a:solidFill>
                  <a:srgbClr val="434344"/>
                </a:solidFill>
                <a:latin typeface="Calibri" pitchFamily="34" charset="0"/>
                <a:ea typeface="Calibri" pitchFamily="34" charset="-122"/>
                <a:cs typeface="Calibri" pitchFamily="34" charset="-120"/>
              </a:rPr>
              <a:t>Source: Birches Group UK NGO Compensation &amp; Benefits Survey, United Kingdom, July 2026.</a:t>
            </a:r>
            <a:endParaRPr lang="en-US" sz="1100" dirty="0">
              <a:solidFill>
                <a:srgbClr val="434344"/>
              </a:solidFill>
            </a:endParaRPr>
          </a:p>
        </p:txBody>
      </p:sp>
      <p:sp>
        <p:nvSpPr>
          <p:cNvPr id="51" name="Shape 19">
            <a:extLst>
              <a:ext uri="{FF2B5EF4-FFF2-40B4-BE49-F238E27FC236}">
                <a16:creationId xmlns:a16="http://schemas.microsoft.com/office/drawing/2014/main" id="{DE42D092-853E-7C93-0D4B-938E0AFFC8DA}"/>
              </a:ext>
            </a:extLst>
          </p:cNvPr>
          <p:cNvSpPr/>
          <p:nvPr/>
        </p:nvSpPr>
        <p:spPr>
          <a:xfrm>
            <a:off x="839788" y="4996543"/>
            <a:ext cx="10934636" cy="1155088"/>
          </a:xfrm>
          <a:prstGeom prst="rect">
            <a:avLst/>
          </a:prstGeom>
          <a:solidFill>
            <a:srgbClr val="22522C"/>
          </a:solidFill>
          <a:ln/>
        </p:spPr>
        <p:txBody>
          <a:bodyPr/>
          <a:lstStyle/>
          <a:p>
            <a:endParaRPr lang="en-US"/>
          </a:p>
        </p:txBody>
      </p:sp>
      <p:sp>
        <p:nvSpPr>
          <p:cNvPr id="53" name="Text 20">
            <a:extLst>
              <a:ext uri="{FF2B5EF4-FFF2-40B4-BE49-F238E27FC236}">
                <a16:creationId xmlns:a16="http://schemas.microsoft.com/office/drawing/2014/main" id="{52585CB3-71F9-EEC2-38E1-8ABC3B483D36}"/>
              </a:ext>
            </a:extLst>
          </p:cNvPr>
          <p:cNvSpPr/>
          <p:nvPr/>
        </p:nvSpPr>
        <p:spPr>
          <a:xfrm>
            <a:off x="1112520" y="5125010"/>
            <a:ext cx="5486400" cy="365760"/>
          </a:xfrm>
          <a:prstGeom prst="rect">
            <a:avLst/>
          </a:prstGeom>
          <a:noFill/>
          <a:ln/>
        </p:spPr>
        <p:txBody>
          <a:bodyPr wrap="square" lIns="0" tIns="0" rIns="0" bIns="0" rtlCol="0" anchor="ctr"/>
          <a:lstStyle/>
          <a:p>
            <a:pPr marL="0" indent="0">
              <a:buNone/>
            </a:pPr>
            <a:r>
              <a:rPr lang="en-US" sz="1400" b="1" dirty="0">
                <a:solidFill>
                  <a:srgbClr val="96E039"/>
                </a:solidFill>
                <a:latin typeface="Calibri" pitchFamily="34" charset="0"/>
                <a:ea typeface="Calibri" pitchFamily="34" charset="-122"/>
                <a:cs typeface="Calibri" pitchFamily="34" charset="-120"/>
              </a:rPr>
              <a:t>What the data shows so far</a:t>
            </a:r>
            <a:endParaRPr lang="en-US" sz="1400" dirty="0">
              <a:solidFill>
                <a:srgbClr val="96E039"/>
              </a:solidFill>
            </a:endParaRPr>
          </a:p>
        </p:txBody>
      </p:sp>
      <p:sp>
        <p:nvSpPr>
          <p:cNvPr id="55" name="Text 21">
            <a:extLst>
              <a:ext uri="{FF2B5EF4-FFF2-40B4-BE49-F238E27FC236}">
                <a16:creationId xmlns:a16="http://schemas.microsoft.com/office/drawing/2014/main" id="{460C4094-128D-E5D1-D517-F7EB4FE69065}"/>
              </a:ext>
            </a:extLst>
          </p:cNvPr>
          <p:cNvSpPr/>
          <p:nvPr/>
        </p:nvSpPr>
        <p:spPr>
          <a:xfrm>
            <a:off x="1112520" y="5451914"/>
            <a:ext cx="10241280" cy="596824"/>
          </a:xfrm>
          <a:prstGeom prst="rect">
            <a:avLst/>
          </a:prstGeom>
          <a:noFill/>
          <a:ln/>
        </p:spPr>
        <p:txBody>
          <a:bodyPr wrap="square" lIns="0" tIns="0" rIns="0" bIns="0" rtlCol="0" anchor="ctr"/>
          <a:lstStyle/>
          <a:p>
            <a:pPr marL="0" indent="0">
              <a:lnSpc>
                <a:spcPct val="120000"/>
              </a:lnSpc>
              <a:buNone/>
            </a:pPr>
            <a:r>
              <a:rPr lang="en-US" sz="1300" dirty="0">
                <a:solidFill>
                  <a:srgbClr val="E4ECEE"/>
                </a:solidFill>
                <a:latin typeface="Calibri" pitchFamily="34" charset="0"/>
                <a:ea typeface="Calibri" pitchFamily="34" charset="-122"/>
                <a:cs typeface="Calibri" pitchFamily="34" charset="-120"/>
              </a:rPr>
              <a:t>No single quantified benefit is offered by more than 30% of employers, while only 23% go beyond pension auto-enrolment. Benefits remain a key opportunity to stand out.</a:t>
            </a:r>
            <a:endParaRPr lang="en-US" sz="1300" dirty="0"/>
          </a:p>
        </p:txBody>
      </p:sp>
    </p:spTree>
    <p:extLst>
      <p:ext uri="{BB962C8B-B14F-4D97-AF65-F5344CB8AC3E}">
        <p14:creationId xmlns:p14="http://schemas.microsoft.com/office/powerpoint/2010/main" val="3956325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61742-5A14-EFA3-EB52-DEE1A02B975E}"/>
              </a:ext>
            </a:extLst>
          </p:cNvPr>
          <p:cNvSpPr>
            <a:spLocks noGrp="1"/>
          </p:cNvSpPr>
          <p:nvPr>
            <p:ph type="title"/>
          </p:nvPr>
        </p:nvSpPr>
        <p:spPr/>
        <p:txBody>
          <a:bodyPr>
            <a:normAutofit/>
          </a:bodyPr>
          <a:lstStyle/>
          <a:p>
            <a:r>
              <a:rPr lang="en-US" sz="3600" dirty="0"/>
              <a:t>Salary movement &amp; compensation trends</a:t>
            </a:r>
          </a:p>
        </p:txBody>
      </p:sp>
      <p:sp>
        <p:nvSpPr>
          <p:cNvPr id="5" name="Slide Number Placeholder 4">
            <a:extLst>
              <a:ext uri="{FF2B5EF4-FFF2-40B4-BE49-F238E27FC236}">
                <a16:creationId xmlns:a16="http://schemas.microsoft.com/office/drawing/2014/main" id="{663C4F92-FC52-7440-BC13-6AAEBE9EF579}"/>
              </a:ext>
            </a:extLst>
          </p:cNvPr>
          <p:cNvSpPr>
            <a:spLocks noGrp="1"/>
          </p:cNvSpPr>
          <p:nvPr>
            <p:ph type="sldNum" sz="quarter" idx="12"/>
          </p:nvPr>
        </p:nvSpPr>
        <p:spPr/>
        <p:txBody>
          <a:bodyPr/>
          <a:lstStyle/>
          <a:p>
            <a:fld id="{90123BB8-591A-1D4B-BDC4-B05C5107BB91}" type="slidenum">
              <a:rPr lang="en-US" smtClean="0"/>
              <a:pPr/>
              <a:t>7</a:t>
            </a:fld>
            <a:endParaRPr lang="en-US" dirty="0"/>
          </a:p>
        </p:txBody>
      </p:sp>
      <p:sp>
        <p:nvSpPr>
          <p:cNvPr id="7" name="Text 1">
            <a:extLst>
              <a:ext uri="{FF2B5EF4-FFF2-40B4-BE49-F238E27FC236}">
                <a16:creationId xmlns:a16="http://schemas.microsoft.com/office/drawing/2014/main" id="{405C17A4-189A-6E96-1EDB-311932A576A2}"/>
              </a:ext>
            </a:extLst>
          </p:cNvPr>
          <p:cNvSpPr/>
          <p:nvPr/>
        </p:nvSpPr>
        <p:spPr>
          <a:xfrm>
            <a:off x="839788" y="1764792"/>
            <a:ext cx="10058400" cy="365760"/>
          </a:xfrm>
          <a:prstGeom prst="rect">
            <a:avLst/>
          </a:prstGeom>
          <a:noFill/>
          <a:ln/>
        </p:spPr>
        <p:txBody>
          <a:bodyPr wrap="square" lIns="0" tIns="0" rIns="0" bIns="0" rtlCol="0" anchor="ctr"/>
          <a:lstStyle/>
          <a:p>
            <a:pPr marL="0" indent="0">
              <a:buNone/>
            </a:pPr>
            <a:r>
              <a:rPr lang="en-US" sz="1200" i="1" dirty="0">
                <a:solidFill>
                  <a:srgbClr val="434344"/>
                </a:solidFill>
                <a:latin typeface="Poppins" panose="00000500000000000000" pitchFamily="2" charset="0"/>
                <a:ea typeface="Calibri" pitchFamily="34" charset="-122"/>
                <a:cs typeface="Poppins" panose="00000500000000000000" pitchFamily="2" charset="0"/>
              </a:rPr>
              <a:t>Median annual total compensation by grade level, July 2026 UK NGO survey</a:t>
            </a:r>
            <a:endParaRPr lang="en-US" sz="1200" dirty="0">
              <a:solidFill>
                <a:srgbClr val="434344"/>
              </a:solidFill>
              <a:latin typeface="Poppins" panose="00000500000000000000" pitchFamily="2" charset="0"/>
              <a:cs typeface="Poppins" panose="00000500000000000000" pitchFamily="2" charset="0"/>
            </a:endParaRPr>
          </a:p>
        </p:txBody>
      </p:sp>
      <p:graphicFrame>
        <p:nvGraphicFramePr>
          <p:cNvPr id="9" name="Chart 0">
            <a:extLst>
              <a:ext uri="{FF2B5EF4-FFF2-40B4-BE49-F238E27FC236}">
                <a16:creationId xmlns:a16="http://schemas.microsoft.com/office/drawing/2014/main" id="{F0315BE5-5F90-75C7-80D5-E32DC1746B6A}"/>
              </a:ext>
            </a:extLst>
          </p:cNvPr>
          <p:cNvGraphicFramePr/>
          <p:nvPr>
            <p:extLst>
              <p:ext uri="{D42A27DB-BD31-4B8C-83A1-F6EECF244321}">
                <p14:modId xmlns:p14="http://schemas.microsoft.com/office/powerpoint/2010/main" val="1171349589"/>
              </p:ext>
            </p:extLst>
          </p:nvPr>
        </p:nvGraphicFramePr>
        <p:xfrm>
          <a:off x="839788" y="2123654"/>
          <a:ext cx="6949440" cy="4079225"/>
        </p:xfrm>
        <a:graphic>
          <a:graphicData uri="http://schemas.openxmlformats.org/drawingml/2006/chart">
            <c:chart xmlns:c="http://schemas.openxmlformats.org/drawingml/2006/chart" xmlns:r="http://schemas.openxmlformats.org/officeDocument/2006/relationships" r:id="rId2"/>
          </a:graphicData>
        </a:graphic>
      </p:graphicFrame>
      <p:sp>
        <p:nvSpPr>
          <p:cNvPr id="11" name="Shape 2">
            <a:extLst>
              <a:ext uri="{FF2B5EF4-FFF2-40B4-BE49-F238E27FC236}">
                <a16:creationId xmlns:a16="http://schemas.microsoft.com/office/drawing/2014/main" id="{E98AE60E-3C33-59EF-F412-C28DBB4FE187}"/>
              </a:ext>
            </a:extLst>
          </p:cNvPr>
          <p:cNvSpPr/>
          <p:nvPr/>
        </p:nvSpPr>
        <p:spPr>
          <a:xfrm>
            <a:off x="8109268" y="2340864"/>
            <a:ext cx="457200" cy="457200"/>
          </a:xfrm>
          <a:prstGeom prst="ellipse">
            <a:avLst/>
          </a:prstGeom>
          <a:solidFill>
            <a:srgbClr val="22522C"/>
          </a:solidFill>
          <a:ln/>
        </p:spPr>
        <p:txBody>
          <a:bodyPr/>
          <a:lstStyle/>
          <a:p>
            <a:endParaRPr lang="en-US"/>
          </a:p>
        </p:txBody>
      </p:sp>
      <p:pic>
        <p:nvPicPr>
          <p:cNvPr id="13" name="Image 0" descr="/home/claude/webinar/icons/trending_down.png">
            <a:extLst>
              <a:ext uri="{FF2B5EF4-FFF2-40B4-BE49-F238E27FC236}">
                <a16:creationId xmlns:a16="http://schemas.microsoft.com/office/drawing/2014/main" id="{4040A2C6-0278-7B2C-A829-2AFD7B496271}"/>
              </a:ext>
            </a:extLst>
          </p:cNvPr>
          <p:cNvPicPr>
            <a:picLocks noChangeAspect="1"/>
          </p:cNvPicPr>
          <p:nvPr/>
        </p:nvPicPr>
        <p:blipFill>
          <a:blip r:embed="rId3"/>
          <a:stretch>
            <a:fillRect/>
          </a:stretch>
        </p:blipFill>
        <p:spPr>
          <a:xfrm>
            <a:off x="8228140" y="2459736"/>
            <a:ext cx="219456" cy="219456"/>
          </a:xfrm>
          <a:prstGeom prst="rect">
            <a:avLst/>
          </a:prstGeom>
        </p:spPr>
      </p:pic>
      <p:sp>
        <p:nvSpPr>
          <p:cNvPr id="15" name="Text 3">
            <a:extLst>
              <a:ext uri="{FF2B5EF4-FFF2-40B4-BE49-F238E27FC236}">
                <a16:creationId xmlns:a16="http://schemas.microsoft.com/office/drawing/2014/main" id="{F4B7A8B1-FAB4-7431-71E3-13384EAF40DF}"/>
              </a:ext>
            </a:extLst>
          </p:cNvPr>
          <p:cNvSpPr/>
          <p:nvPr/>
        </p:nvSpPr>
        <p:spPr>
          <a:xfrm>
            <a:off x="8703628" y="2322576"/>
            <a:ext cx="3017520" cy="365760"/>
          </a:xfrm>
          <a:prstGeom prst="rect">
            <a:avLst/>
          </a:prstGeom>
          <a:noFill/>
          <a:ln/>
        </p:spPr>
        <p:txBody>
          <a:bodyPr wrap="square" lIns="0" tIns="0" rIns="0" bIns="0" rtlCol="0" anchor="ctr"/>
          <a:lstStyle/>
          <a:p>
            <a:pPr marL="0" indent="0">
              <a:buNone/>
            </a:pPr>
            <a:r>
              <a:rPr lang="en-US" sz="1350" b="1" dirty="0">
                <a:solidFill>
                  <a:srgbClr val="434344"/>
                </a:solidFill>
                <a:latin typeface="Calibri" pitchFamily="34" charset="0"/>
                <a:ea typeface="Calibri" pitchFamily="34" charset="-122"/>
                <a:cs typeface="Calibri" pitchFamily="34" charset="-120"/>
              </a:rPr>
              <a:t>Ranges widen at senior grades</a:t>
            </a:r>
            <a:endParaRPr lang="en-US" sz="1350" dirty="0">
              <a:solidFill>
                <a:srgbClr val="434344"/>
              </a:solidFill>
            </a:endParaRPr>
          </a:p>
        </p:txBody>
      </p:sp>
      <p:sp>
        <p:nvSpPr>
          <p:cNvPr id="17" name="Text 4">
            <a:extLst>
              <a:ext uri="{FF2B5EF4-FFF2-40B4-BE49-F238E27FC236}">
                <a16:creationId xmlns:a16="http://schemas.microsoft.com/office/drawing/2014/main" id="{F52057E0-906D-720E-67D1-05E57BFE0E38}"/>
              </a:ext>
            </a:extLst>
          </p:cNvPr>
          <p:cNvSpPr/>
          <p:nvPr/>
        </p:nvSpPr>
        <p:spPr>
          <a:xfrm>
            <a:off x="8703628" y="2688336"/>
            <a:ext cx="3017520" cy="457200"/>
          </a:xfrm>
          <a:prstGeom prst="rect">
            <a:avLst/>
          </a:prstGeom>
          <a:noFill/>
          <a:ln/>
        </p:spPr>
        <p:txBody>
          <a:bodyPr wrap="square" lIns="0" tIns="0" rIns="0" bIns="0" rtlCol="0" anchor="ctr"/>
          <a:lstStyle/>
          <a:p>
            <a:pPr marL="0" indent="0">
              <a:lnSpc>
                <a:spcPct val="115000"/>
              </a:lnSpc>
              <a:buNone/>
            </a:pPr>
            <a:r>
              <a:rPr lang="en-US" sz="1100" dirty="0">
                <a:solidFill>
                  <a:srgbClr val="1B2B33"/>
                </a:solidFill>
                <a:latin typeface="Calibri" pitchFamily="34" charset="0"/>
                <a:ea typeface="Calibri" pitchFamily="34" charset="-122"/>
                <a:cs typeface="Calibri" pitchFamily="34" charset="-120"/>
              </a:rPr>
              <a:t>The 25th–75th percentile spread grows from £12k at BG-04 to over £190k at BG-14.</a:t>
            </a:r>
            <a:endParaRPr lang="en-US" sz="1100" dirty="0"/>
          </a:p>
        </p:txBody>
      </p:sp>
      <p:sp>
        <p:nvSpPr>
          <p:cNvPr id="19" name="Shape 5">
            <a:extLst>
              <a:ext uri="{FF2B5EF4-FFF2-40B4-BE49-F238E27FC236}">
                <a16:creationId xmlns:a16="http://schemas.microsoft.com/office/drawing/2014/main" id="{55B5E707-2153-5D36-B863-F2AA42D48BEC}"/>
              </a:ext>
            </a:extLst>
          </p:cNvPr>
          <p:cNvSpPr/>
          <p:nvPr/>
        </p:nvSpPr>
        <p:spPr>
          <a:xfrm>
            <a:off x="8109268" y="3448421"/>
            <a:ext cx="457200" cy="457200"/>
          </a:xfrm>
          <a:prstGeom prst="ellipse">
            <a:avLst/>
          </a:prstGeom>
          <a:solidFill>
            <a:srgbClr val="22522C"/>
          </a:solidFill>
          <a:ln/>
        </p:spPr>
        <p:txBody>
          <a:bodyPr/>
          <a:lstStyle/>
          <a:p>
            <a:endParaRPr lang="en-US"/>
          </a:p>
        </p:txBody>
      </p:sp>
      <p:pic>
        <p:nvPicPr>
          <p:cNvPr id="21" name="Image 1" descr="/home/claude/webinar/icons/shield.png">
            <a:extLst>
              <a:ext uri="{FF2B5EF4-FFF2-40B4-BE49-F238E27FC236}">
                <a16:creationId xmlns:a16="http://schemas.microsoft.com/office/drawing/2014/main" id="{57198646-44C7-AC45-5192-AFE651B0E19A}"/>
              </a:ext>
            </a:extLst>
          </p:cNvPr>
          <p:cNvPicPr>
            <a:picLocks noChangeAspect="1"/>
          </p:cNvPicPr>
          <p:nvPr/>
        </p:nvPicPr>
        <p:blipFill>
          <a:blip r:embed="rId4"/>
          <a:stretch>
            <a:fillRect/>
          </a:stretch>
        </p:blipFill>
        <p:spPr>
          <a:xfrm>
            <a:off x="8228140" y="3567293"/>
            <a:ext cx="219456" cy="219456"/>
          </a:xfrm>
          <a:prstGeom prst="rect">
            <a:avLst/>
          </a:prstGeom>
        </p:spPr>
      </p:pic>
      <p:sp>
        <p:nvSpPr>
          <p:cNvPr id="23" name="Text 6">
            <a:extLst>
              <a:ext uri="{FF2B5EF4-FFF2-40B4-BE49-F238E27FC236}">
                <a16:creationId xmlns:a16="http://schemas.microsoft.com/office/drawing/2014/main" id="{C6FFAC8F-54BE-558F-CA01-0F00DD5391B2}"/>
              </a:ext>
            </a:extLst>
          </p:cNvPr>
          <p:cNvSpPr/>
          <p:nvPr/>
        </p:nvSpPr>
        <p:spPr>
          <a:xfrm>
            <a:off x="8703628" y="3430133"/>
            <a:ext cx="3017520" cy="365760"/>
          </a:xfrm>
          <a:prstGeom prst="rect">
            <a:avLst/>
          </a:prstGeom>
          <a:noFill/>
          <a:ln/>
        </p:spPr>
        <p:txBody>
          <a:bodyPr wrap="square" lIns="0" tIns="0" rIns="0" bIns="0" rtlCol="0" anchor="ctr"/>
          <a:lstStyle/>
          <a:p>
            <a:pPr marL="0" indent="0">
              <a:buNone/>
            </a:pPr>
            <a:r>
              <a:rPr lang="en-US" sz="1350" b="1" dirty="0">
                <a:solidFill>
                  <a:srgbClr val="434344"/>
                </a:solidFill>
                <a:latin typeface="Calibri" pitchFamily="34" charset="0"/>
                <a:ea typeface="Calibri" pitchFamily="34" charset="-122"/>
                <a:cs typeface="Calibri" pitchFamily="34" charset="-120"/>
              </a:rPr>
              <a:t>Compliance is now a baseline expectation</a:t>
            </a:r>
            <a:endParaRPr lang="en-US" sz="1350" dirty="0">
              <a:solidFill>
                <a:srgbClr val="434344"/>
              </a:solidFill>
            </a:endParaRPr>
          </a:p>
        </p:txBody>
      </p:sp>
      <p:sp>
        <p:nvSpPr>
          <p:cNvPr id="25" name="Text 7">
            <a:extLst>
              <a:ext uri="{FF2B5EF4-FFF2-40B4-BE49-F238E27FC236}">
                <a16:creationId xmlns:a16="http://schemas.microsoft.com/office/drawing/2014/main" id="{F33BB3E7-B7FE-7CB5-F3E1-5B765CEE9AD7}"/>
              </a:ext>
            </a:extLst>
          </p:cNvPr>
          <p:cNvSpPr/>
          <p:nvPr/>
        </p:nvSpPr>
        <p:spPr>
          <a:xfrm>
            <a:off x="8703628" y="3795893"/>
            <a:ext cx="3017520" cy="457200"/>
          </a:xfrm>
          <a:prstGeom prst="rect">
            <a:avLst/>
          </a:prstGeom>
          <a:noFill/>
          <a:ln/>
        </p:spPr>
        <p:txBody>
          <a:bodyPr wrap="square" lIns="0" tIns="0" rIns="0" bIns="0" rtlCol="0" anchor="ctr"/>
          <a:lstStyle/>
          <a:p>
            <a:pPr marL="0" indent="0">
              <a:lnSpc>
                <a:spcPct val="115000"/>
              </a:lnSpc>
              <a:buNone/>
            </a:pPr>
            <a:r>
              <a:rPr lang="en-US" sz="1100" dirty="0">
                <a:solidFill>
                  <a:srgbClr val="1B2B33"/>
                </a:solidFill>
                <a:latin typeface="Calibri" pitchFamily="34" charset="0"/>
                <a:ea typeface="Calibri" pitchFamily="34" charset="-122"/>
                <a:cs typeface="Calibri" pitchFamily="34" charset="-120"/>
              </a:rPr>
              <a:t>Meeting minimum requirements no longer differentiates an employer.</a:t>
            </a:r>
            <a:endParaRPr lang="en-US" sz="1100" dirty="0"/>
          </a:p>
        </p:txBody>
      </p:sp>
      <p:sp>
        <p:nvSpPr>
          <p:cNvPr id="27" name="Shape 8">
            <a:extLst>
              <a:ext uri="{FF2B5EF4-FFF2-40B4-BE49-F238E27FC236}">
                <a16:creationId xmlns:a16="http://schemas.microsoft.com/office/drawing/2014/main" id="{D4CF919E-8A6E-EA3C-ACF1-7F485BAE2BF5}"/>
              </a:ext>
            </a:extLst>
          </p:cNvPr>
          <p:cNvSpPr/>
          <p:nvPr/>
        </p:nvSpPr>
        <p:spPr>
          <a:xfrm>
            <a:off x="8109268" y="4553712"/>
            <a:ext cx="457200" cy="457200"/>
          </a:xfrm>
          <a:prstGeom prst="ellipse">
            <a:avLst/>
          </a:prstGeom>
          <a:solidFill>
            <a:srgbClr val="22522C"/>
          </a:solidFill>
          <a:ln/>
        </p:spPr>
        <p:txBody>
          <a:bodyPr/>
          <a:lstStyle/>
          <a:p>
            <a:endParaRPr lang="en-US"/>
          </a:p>
        </p:txBody>
      </p:sp>
      <p:pic>
        <p:nvPicPr>
          <p:cNvPr id="29" name="Image 2" descr="/home/claude/webinar/icons/dollar.png">
            <a:extLst>
              <a:ext uri="{FF2B5EF4-FFF2-40B4-BE49-F238E27FC236}">
                <a16:creationId xmlns:a16="http://schemas.microsoft.com/office/drawing/2014/main" id="{8C32175D-17EA-7C7E-82B3-08F1FF259428}"/>
              </a:ext>
            </a:extLst>
          </p:cNvPr>
          <p:cNvPicPr>
            <a:picLocks noChangeAspect="1"/>
          </p:cNvPicPr>
          <p:nvPr/>
        </p:nvPicPr>
        <p:blipFill>
          <a:blip r:embed="rId5"/>
          <a:stretch>
            <a:fillRect/>
          </a:stretch>
        </p:blipFill>
        <p:spPr>
          <a:xfrm>
            <a:off x="8228140" y="4672584"/>
            <a:ext cx="219456" cy="219456"/>
          </a:xfrm>
          <a:prstGeom prst="rect">
            <a:avLst/>
          </a:prstGeom>
        </p:spPr>
      </p:pic>
      <p:sp>
        <p:nvSpPr>
          <p:cNvPr id="31" name="Text 9">
            <a:extLst>
              <a:ext uri="{FF2B5EF4-FFF2-40B4-BE49-F238E27FC236}">
                <a16:creationId xmlns:a16="http://schemas.microsoft.com/office/drawing/2014/main" id="{E6E2B6F3-D100-9C2E-CC7A-28C85CF93DA7}"/>
              </a:ext>
            </a:extLst>
          </p:cNvPr>
          <p:cNvSpPr/>
          <p:nvPr/>
        </p:nvSpPr>
        <p:spPr>
          <a:xfrm>
            <a:off x="8703628" y="4535424"/>
            <a:ext cx="3017520" cy="365760"/>
          </a:xfrm>
          <a:prstGeom prst="rect">
            <a:avLst/>
          </a:prstGeom>
          <a:noFill/>
          <a:ln/>
        </p:spPr>
        <p:txBody>
          <a:bodyPr wrap="square" lIns="0" tIns="0" rIns="0" bIns="0" rtlCol="0" anchor="ctr"/>
          <a:lstStyle/>
          <a:p>
            <a:pPr marL="0" indent="0">
              <a:buNone/>
            </a:pPr>
            <a:r>
              <a:rPr lang="en-US" sz="1350" b="1" dirty="0">
                <a:solidFill>
                  <a:srgbClr val="434344"/>
                </a:solidFill>
                <a:latin typeface="Calibri" pitchFamily="34" charset="0"/>
                <a:ea typeface="Calibri" pitchFamily="34" charset="-122"/>
                <a:cs typeface="Calibri" pitchFamily="34" charset="-120"/>
              </a:rPr>
              <a:t>Base pay still dominates the package</a:t>
            </a:r>
            <a:endParaRPr lang="en-US" sz="1350" dirty="0">
              <a:solidFill>
                <a:srgbClr val="434344"/>
              </a:solidFill>
            </a:endParaRPr>
          </a:p>
        </p:txBody>
      </p:sp>
      <p:sp>
        <p:nvSpPr>
          <p:cNvPr id="33" name="Text 10">
            <a:extLst>
              <a:ext uri="{FF2B5EF4-FFF2-40B4-BE49-F238E27FC236}">
                <a16:creationId xmlns:a16="http://schemas.microsoft.com/office/drawing/2014/main" id="{ED2C37A1-C81D-3AA9-82E2-F5D3E553595E}"/>
              </a:ext>
            </a:extLst>
          </p:cNvPr>
          <p:cNvSpPr/>
          <p:nvPr/>
        </p:nvSpPr>
        <p:spPr>
          <a:xfrm>
            <a:off x="8703628" y="4976631"/>
            <a:ext cx="3017520" cy="457200"/>
          </a:xfrm>
          <a:prstGeom prst="rect">
            <a:avLst/>
          </a:prstGeom>
          <a:noFill/>
          <a:ln/>
        </p:spPr>
        <p:txBody>
          <a:bodyPr wrap="square" lIns="0" tIns="0" rIns="0" bIns="0" rtlCol="0" anchor="ctr"/>
          <a:lstStyle/>
          <a:p>
            <a:pPr marL="0" indent="0">
              <a:lnSpc>
                <a:spcPct val="115000"/>
              </a:lnSpc>
              <a:buNone/>
            </a:pPr>
            <a:r>
              <a:rPr lang="en-US" sz="1100" dirty="0">
                <a:solidFill>
                  <a:srgbClr val="1B2B33"/>
                </a:solidFill>
                <a:latin typeface="Calibri" pitchFamily="34" charset="0"/>
                <a:ea typeface="Calibri" pitchFamily="34" charset="-122"/>
                <a:cs typeface="Calibri" pitchFamily="34" charset="-120"/>
              </a:rPr>
              <a:t>Base salary makes up 96–99% of total compensation across grades, leaving little room to differentiate on cash.</a:t>
            </a:r>
            <a:endParaRPr lang="en-US" sz="1100" dirty="0"/>
          </a:p>
        </p:txBody>
      </p:sp>
      <p:pic>
        <p:nvPicPr>
          <p:cNvPr id="35" name="Picture 34">
            <a:extLst>
              <a:ext uri="{FF2B5EF4-FFF2-40B4-BE49-F238E27FC236}">
                <a16:creationId xmlns:a16="http://schemas.microsoft.com/office/drawing/2014/main" id="{3F131F84-9A73-12FA-8419-BBA478969929}"/>
              </a:ext>
            </a:extLst>
          </p:cNvPr>
          <p:cNvPicPr>
            <a:picLocks noChangeAspect="1"/>
          </p:cNvPicPr>
          <p:nvPr/>
        </p:nvPicPr>
        <p:blipFill>
          <a:blip r:embed="rId6"/>
          <a:srcRect/>
          <a:stretch>
            <a:fillRect/>
          </a:stretch>
        </p:blipFill>
        <p:spPr>
          <a:xfrm>
            <a:off x="8548661" y="6202879"/>
            <a:ext cx="1499976" cy="579991"/>
          </a:xfrm>
          <a:prstGeom prst="rect">
            <a:avLst/>
          </a:prstGeom>
        </p:spPr>
      </p:pic>
    </p:spTree>
    <p:extLst>
      <p:ext uri="{BB962C8B-B14F-4D97-AF65-F5344CB8AC3E}">
        <p14:creationId xmlns:p14="http://schemas.microsoft.com/office/powerpoint/2010/main" val="28685340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9E35B-7639-2BFD-B886-3C3EDEDF5790}"/>
              </a:ext>
            </a:extLst>
          </p:cNvPr>
          <p:cNvSpPr>
            <a:spLocks noGrp="1"/>
          </p:cNvSpPr>
          <p:nvPr>
            <p:ph type="title"/>
          </p:nvPr>
        </p:nvSpPr>
        <p:spPr/>
        <p:txBody>
          <a:bodyPr>
            <a:normAutofit/>
          </a:bodyPr>
          <a:lstStyle/>
          <a:p>
            <a:r>
              <a:rPr lang="en-US" sz="3600" dirty="0"/>
              <a:t>The impact of funding constraints on pay decisions</a:t>
            </a:r>
          </a:p>
        </p:txBody>
      </p:sp>
      <p:sp>
        <p:nvSpPr>
          <p:cNvPr id="4" name="Slide Number Placeholder 3">
            <a:extLst>
              <a:ext uri="{FF2B5EF4-FFF2-40B4-BE49-F238E27FC236}">
                <a16:creationId xmlns:a16="http://schemas.microsoft.com/office/drawing/2014/main" id="{87E5847B-8C16-D836-741D-40858150D72E}"/>
              </a:ext>
            </a:extLst>
          </p:cNvPr>
          <p:cNvSpPr>
            <a:spLocks noGrp="1"/>
          </p:cNvSpPr>
          <p:nvPr>
            <p:ph type="sldNum" sz="quarter" idx="12"/>
          </p:nvPr>
        </p:nvSpPr>
        <p:spPr/>
        <p:txBody>
          <a:bodyPr/>
          <a:lstStyle/>
          <a:p>
            <a:fld id="{90123BB8-591A-1D4B-BDC4-B05C5107BB91}" type="slidenum">
              <a:rPr lang="en-US" smtClean="0"/>
              <a:pPr/>
              <a:t>8</a:t>
            </a:fld>
            <a:endParaRPr lang="en-US" dirty="0"/>
          </a:p>
        </p:txBody>
      </p:sp>
      <p:sp>
        <p:nvSpPr>
          <p:cNvPr id="6" name="Shape 1">
            <a:extLst>
              <a:ext uri="{FF2B5EF4-FFF2-40B4-BE49-F238E27FC236}">
                <a16:creationId xmlns:a16="http://schemas.microsoft.com/office/drawing/2014/main" id="{CAC79CE5-76F9-23E5-EB99-E2FE77E6FF97}"/>
              </a:ext>
            </a:extLst>
          </p:cNvPr>
          <p:cNvSpPr/>
          <p:nvPr/>
        </p:nvSpPr>
        <p:spPr>
          <a:xfrm>
            <a:off x="836612" y="1993392"/>
            <a:ext cx="5052060" cy="1654422"/>
          </a:xfrm>
          <a:prstGeom prst="rect">
            <a:avLst/>
          </a:prstGeom>
          <a:solidFill>
            <a:schemeClr val="accent6">
              <a:lumMod val="50000"/>
            </a:schemeClr>
          </a:solidFill>
          <a:ln/>
          <a:effectLst>
            <a:outerShdw blurRad="63500" dist="25400" dir="5400000" algn="bl" rotWithShape="0">
              <a:srgbClr val="8FA6AF">
                <a:alpha val="25000"/>
              </a:srgbClr>
            </a:outerShdw>
          </a:effectLst>
        </p:spPr>
        <p:txBody>
          <a:bodyPr/>
          <a:lstStyle/>
          <a:p>
            <a:endParaRPr lang="en-US"/>
          </a:p>
        </p:txBody>
      </p:sp>
      <p:sp>
        <p:nvSpPr>
          <p:cNvPr id="8" name="Shape 2">
            <a:extLst>
              <a:ext uri="{FF2B5EF4-FFF2-40B4-BE49-F238E27FC236}">
                <a16:creationId xmlns:a16="http://schemas.microsoft.com/office/drawing/2014/main" id="{B05A471A-C3A5-EAE4-34F2-CD17C63D7513}"/>
              </a:ext>
            </a:extLst>
          </p:cNvPr>
          <p:cNvSpPr/>
          <p:nvPr/>
        </p:nvSpPr>
        <p:spPr>
          <a:xfrm>
            <a:off x="1065212" y="2313432"/>
            <a:ext cx="640080" cy="640080"/>
          </a:xfrm>
          <a:prstGeom prst="ellipse">
            <a:avLst/>
          </a:prstGeom>
          <a:solidFill>
            <a:schemeClr val="accent6">
              <a:lumMod val="75000"/>
            </a:schemeClr>
          </a:solidFill>
          <a:ln/>
        </p:spPr>
        <p:txBody>
          <a:bodyPr/>
          <a:lstStyle/>
          <a:p>
            <a:endParaRPr lang="en-US">
              <a:solidFill>
                <a:schemeClr val="accent6">
                  <a:lumMod val="75000"/>
                </a:schemeClr>
              </a:solidFill>
            </a:endParaRPr>
          </a:p>
        </p:txBody>
      </p:sp>
      <p:pic>
        <p:nvPicPr>
          <p:cNvPr id="10" name="Image 0" descr="/home/claude/webinar/icons/dollar.png">
            <a:extLst>
              <a:ext uri="{FF2B5EF4-FFF2-40B4-BE49-F238E27FC236}">
                <a16:creationId xmlns:a16="http://schemas.microsoft.com/office/drawing/2014/main" id="{ED4BE927-1BFB-1B7C-89EB-8AD068AF7635}"/>
              </a:ext>
            </a:extLst>
          </p:cNvPr>
          <p:cNvPicPr>
            <a:picLocks noChangeAspect="1"/>
          </p:cNvPicPr>
          <p:nvPr/>
        </p:nvPicPr>
        <p:blipFill>
          <a:blip r:embed="rId2"/>
          <a:stretch>
            <a:fillRect/>
          </a:stretch>
        </p:blipFill>
        <p:spPr>
          <a:xfrm>
            <a:off x="1231633" y="2479853"/>
            <a:ext cx="307238" cy="307238"/>
          </a:xfrm>
          <a:prstGeom prst="rect">
            <a:avLst/>
          </a:prstGeom>
        </p:spPr>
      </p:pic>
      <p:sp>
        <p:nvSpPr>
          <p:cNvPr id="12" name="Text 3">
            <a:extLst>
              <a:ext uri="{FF2B5EF4-FFF2-40B4-BE49-F238E27FC236}">
                <a16:creationId xmlns:a16="http://schemas.microsoft.com/office/drawing/2014/main" id="{3D7EA59B-D5AF-9935-4F65-E2576FDB387F}"/>
              </a:ext>
            </a:extLst>
          </p:cNvPr>
          <p:cNvSpPr/>
          <p:nvPr/>
        </p:nvSpPr>
        <p:spPr>
          <a:xfrm>
            <a:off x="1871713" y="2203383"/>
            <a:ext cx="3977640" cy="365760"/>
          </a:xfrm>
          <a:prstGeom prst="rect">
            <a:avLst/>
          </a:prstGeom>
          <a:noFill/>
          <a:ln/>
        </p:spPr>
        <p:txBody>
          <a:bodyPr wrap="square" lIns="0" tIns="0" rIns="0" bIns="0" rtlCol="0" anchor="ctr"/>
          <a:lstStyle/>
          <a:p>
            <a:pPr marL="0" indent="0">
              <a:buNone/>
            </a:pPr>
            <a:r>
              <a:rPr lang="en-US" b="1" dirty="0">
                <a:solidFill>
                  <a:schemeClr val="accent6">
                    <a:lumMod val="20000"/>
                    <a:lumOff val="80000"/>
                  </a:schemeClr>
                </a:solidFill>
                <a:latin typeface="Calibri" pitchFamily="34" charset="0"/>
                <a:ea typeface="Calibri" pitchFamily="34" charset="-122"/>
                <a:cs typeface="Calibri" pitchFamily="34" charset="-120"/>
              </a:rPr>
              <a:t>Reduced or frozen budgets</a:t>
            </a:r>
            <a:endParaRPr lang="en-US" dirty="0">
              <a:solidFill>
                <a:schemeClr val="accent6">
                  <a:lumMod val="20000"/>
                  <a:lumOff val="80000"/>
                </a:schemeClr>
              </a:solidFill>
            </a:endParaRPr>
          </a:p>
        </p:txBody>
      </p:sp>
      <p:sp>
        <p:nvSpPr>
          <p:cNvPr id="14" name="Text 4">
            <a:extLst>
              <a:ext uri="{FF2B5EF4-FFF2-40B4-BE49-F238E27FC236}">
                <a16:creationId xmlns:a16="http://schemas.microsoft.com/office/drawing/2014/main" id="{36400013-D3E9-C354-686F-9F825B2C3BF9}"/>
              </a:ext>
            </a:extLst>
          </p:cNvPr>
          <p:cNvSpPr/>
          <p:nvPr/>
        </p:nvSpPr>
        <p:spPr>
          <a:xfrm>
            <a:off x="1871713" y="2615428"/>
            <a:ext cx="3494371" cy="502920"/>
          </a:xfrm>
          <a:prstGeom prst="rect">
            <a:avLst/>
          </a:prstGeom>
          <a:noFill/>
          <a:ln/>
        </p:spPr>
        <p:txBody>
          <a:bodyPr wrap="square" lIns="0" tIns="0" rIns="0" bIns="0" rtlCol="0" anchor="ctr"/>
          <a:lstStyle/>
          <a:p>
            <a:pPr marL="0" indent="0">
              <a:lnSpc>
                <a:spcPct val="115000"/>
              </a:lnSpc>
              <a:buNone/>
            </a:pPr>
            <a:r>
              <a:rPr lang="en-US" sz="1400" dirty="0">
                <a:solidFill>
                  <a:schemeClr val="accent6">
                    <a:lumMod val="20000"/>
                    <a:lumOff val="80000"/>
                  </a:schemeClr>
                </a:solidFill>
                <a:latin typeface="Calibri" pitchFamily="34" charset="0"/>
                <a:ea typeface="Calibri" pitchFamily="34" charset="-122"/>
                <a:cs typeface="Calibri" pitchFamily="34" charset="-120"/>
              </a:rPr>
              <a:t>Many organizations are entering pay reviews with little or no budget for pay increases.</a:t>
            </a:r>
            <a:endParaRPr lang="en-US" sz="1400" dirty="0">
              <a:solidFill>
                <a:schemeClr val="accent6">
                  <a:lumMod val="20000"/>
                  <a:lumOff val="80000"/>
                </a:schemeClr>
              </a:solidFill>
            </a:endParaRPr>
          </a:p>
        </p:txBody>
      </p:sp>
      <p:sp>
        <p:nvSpPr>
          <p:cNvPr id="16" name="Shape 5">
            <a:extLst>
              <a:ext uri="{FF2B5EF4-FFF2-40B4-BE49-F238E27FC236}">
                <a16:creationId xmlns:a16="http://schemas.microsoft.com/office/drawing/2014/main" id="{AF3559E4-FAE9-134B-01F8-145233F77E3E}"/>
              </a:ext>
            </a:extLst>
          </p:cNvPr>
          <p:cNvSpPr/>
          <p:nvPr/>
        </p:nvSpPr>
        <p:spPr>
          <a:xfrm>
            <a:off x="6301742" y="1993392"/>
            <a:ext cx="5052060" cy="1654422"/>
          </a:xfrm>
          <a:prstGeom prst="rect">
            <a:avLst/>
          </a:prstGeom>
          <a:solidFill>
            <a:schemeClr val="accent6">
              <a:lumMod val="50000"/>
            </a:schemeClr>
          </a:solidFill>
          <a:ln/>
          <a:effectLst>
            <a:outerShdw blurRad="63500" dist="25400" dir="5400000" algn="bl" rotWithShape="0">
              <a:srgbClr val="8FA6AF">
                <a:alpha val="25000"/>
              </a:srgbClr>
            </a:outerShdw>
          </a:effectLst>
        </p:spPr>
        <p:txBody>
          <a:bodyPr/>
          <a:lstStyle/>
          <a:p>
            <a:endParaRPr lang="en-US"/>
          </a:p>
        </p:txBody>
      </p:sp>
      <p:sp>
        <p:nvSpPr>
          <p:cNvPr id="18" name="Shape 6">
            <a:extLst>
              <a:ext uri="{FF2B5EF4-FFF2-40B4-BE49-F238E27FC236}">
                <a16:creationId xmlns:a16="http://schemas.microsoft.com/office/drawing/2014/main" id="{6C6A7414-3D6E-05FD-E0A7-706D4775EFA8}"/>
              </a:ext>
            </a:extLst>
          </p:cNvPr>
          <p:cNvSpPr/>
          <p:nvPr/>
        </p:nvSpPr>
        <p:spPr>
          <a:xfrm>
            <a:off x="6530342" y="2313432"/>
            <a:ext cx="640080" cy="640080"/>
          </a:xfrm>
          <a:prstGeom prst="ellipse">
            <a:avLst/>
          </a:prstGeom>
          <a:solidFill>
            <a:schemeClr val="accent6">
              <a:lumMod val="75000"/>
            </a:schemeClr>
          </a:solidFill>
          <a:ln/>
        </p:spPr>
        <p:txBody>
          <a:bodyPr/>
          <a:lstStyle/>
          <a:p>
            <a:endParaRPr lang="en-US">
              <a:solidFill>
                <a:schemeClr val="accent6">
                  <a:lumMod val="75000"/>
                </a:schemeClr>
              </a:solidFill>
            </a:endParaRPr>
          </a:p>
        </p:txBody>
      </p:sp>
      <p:pic>
        <p:nvPicPr>
          <p:cNvPr id="20" name="Image 1" descr="/home/claude/webinar/icons/shield.png">
            <a:extLst>
              <a:ext uri="{FF2B5EF4-FFF2-40B4-BE49-F238E27FC236}">
                <a16:creationId xmlns:a16="http://schemas.microsoft.com/office/drawing/2014/main" id="{770B883E-8DA0-5D3F-CF2D-EFE12F41024E}"/>
              </a:ext>
            </a:extLst>
          </p:cNvPr>
          <p:cNvPicPr>
            <a:picLocks noChangeAspect="1"/>
          </p:cNvPicPr>
          <p:nvPr/>
        </p:nvPicPr>
        <p:blipFill>
          <a:blip r:embed="rId3"/>
          <a:stretch>
            <a:fillRect/>
          </a:stretch>
        </p:blipFill>
        <p:spPr>
          <a:xfrm>
            <a:off x="6696763" y="2479853"/>
            <a:ext cx="307238" cy="307238"/>
          </a:xfrm>
          <a:prstGeom prst="rect">
            <a:avLst/>
          </a:prstGeom>
        </p:spPr>
      </p:pic>
      <p:sp>
        <p:nvSpPr>
          <p:cNvPr id="22" name="Text 7">
            <a:extLst>
              <a:ext uri="{FF2B5EF4-FFF2-40B4-BE49-F238E27FC236}">
                <a16:creationId xmlns:a16="http://schemas.microsoft.com/office/drawing/2014/main" id="{72755764-16C4-3C08-DF84-0A871D77EF5C}"/>
              </a:ext>
            </a:extLst>
          </p:cNvPr>
          <p:cNvSpPr/>
          <p:nvPr/>
        </p:nvSpPr>
        <p:spPr>
          <a:xfrm>
            <a:off x="7353302" y="2203383"/>
            <a:ext cx="3977640" cy="365760"/>
          </a:xfrm>
          <a:prstGeom prst="rect">
            <a:avLst/>
          </a:prstGeom>
          <a:noFill/>
          <a:ln/>
        </p:spPr>
        <p:txBody>
          <a:bodyPr wrap="square" lIns="0" tIns="0" rIns="0" bIns="0" rtlCol="0" anchor="ctr"/>
          <a:lstStyle/>
          <a:p>
            <a:pPr marL="0" indent="0">
              <a:buNone/>
            </a:pPr>
            <a:r>
              <a:rPr lang="en-US" b="1" dirty="0">
                <a:solidFill>
                  <a:schemeClr val="accent6">
                    <a:lumMod val="20000"/>
                    <a:lumOff val="80000"/>
                  </a:schemeClr>
                </a:solidFill>
                <a:latin typeface="Calibri" pitchFamily="34" charset="0"/>
                <a:ea typeface="Calibri" pitchFamily="34" charset="-122"/>
                <a:cs typeface="Calibri" pitchFamily="34" charset="-120"/>
              </a:rPr>
              <a:t>Restricted, earmarked funding</a:t>
            </a:r>
            <a:endParaRPr lang="en-US" dirty="0">
              <a:solidFill>
                <a:schemeClr val="accent6">
                  <a:lumMod val="20000"/>
                  <a:lumOff val="80000"/>
                </a:schemeClr>
              </a:solidFill>
            </a:endParaRPr>
          </a:p>
        </p:txBody>
      </p:sp>
      <p:sp>
        <p:nvSpPr>
          <p:cNvPr id="24" name="Text 8">
            <a:extLst>
              <a:ext uri="{FF2B5EF4-FFF2-40B4-BE49-F238E27FC236}">
                <a16:creationId xmlns:a16="http://schemas.microsoft.com/office/drawing/2014/main" id="{F5EDD5DB-9CB3-B968-7B8C-E40987E49A45}"/>
              </a:ext>
            </a:extLst>
          </p:cNvPr>
          <p:cNvSpPr/>
          <p:nvPr/>
        </p:nvSpPr>
        <p:spPr>
          <a:xfrm>
            <a:off x="7376162" y="2605558"/>
            <a:ext cx="3291838" cy="502920"/>
          </a:xfrm>
          <a:prstGeom prst="rect">
            <a:avLst/>
          </a:prstGeom>
          <a:noFill/>
          <a:ln/>
        </p:spPr>
        <p:txBody>
          <a:bodyPr wrap="square" lIns="0" tIns="0" rIns="0" bIns="0" rtlCol="0" anchor="ctr"/>
          <a:lstStyle/>
          <a:p>
            <a:pPr marL="0" indent="0">
              <a:lnSpc>
                <a:spcPct val="115000"/>
              </a:lnSpc>
              <a:buNone/>
            </a:pPr>
            <a:r>
              <a:rPr lang="en-US" sz="1400" dirty="0">
                <a:solidFill>
                  <a:schemeClr val="accent6">
                    <a:lumMod val="20000"/>
                    <a:lumOff val="80000"/>
                  </a:schemeClr>
                </a:solidFill>
                <a:latin typeface="Calibri" pitchFamily="34" charset="0"/>
                <a:ea typeface="Calibri" pitchFamily="34" charset="-122"/>
                <a:cs typeface="Calibri" pitchFamily="34" charset="-120"/>
              </a:rPr>
              <a:t>Funder restrictions often limit organizations’ flexibility to redirect funds toward pay.</a:t>
            </a:r>
            <a:endParaRPr lang="en-US" sz="1400" dirty="0">
              <a:solidFill>
                <a:schemeClr val="accent6">
                  <a:lumMod val="20000"/>
                  <a:lumOff val="80000"/>
                </a:schemeClr>
              </a:solidFill>
            </a:endParaRPr>
          </a:p>
        </p:txBody>
      </p:sp>
      <p:sp>
        <p:nvSpPr>
          <p:cNvPr id="26" name="Shape 9">
            <a:extLst>
              <a:ext uri="{FF2B5EF4-FFF2-40B4-BE49-F238E27FC236}">
                <a16:creationId xmlns:a16="http://schemas.microsoft.com/office/drawing/2014/main" id="{CC976087-33F7-8CB5-D175-C2EC9E4B3520}"/>
              </a:ext>
            </a:extLst>
          </p:cNvPr>
          <p:cNvSpPr/>
          <p:nvPr/>
        </p:nvSpPr>
        <p:spPr>
          <a:xfrm>
            <a:off x="838200" y="3939448"/>
            <a:ext cx="5052060" cy="1654422"/>
          </a:xfrm>
          <a:prstGeom prst="rect">
            <a:avLst/>
          </a:prstGeom>
          <a:solidFill>
            <a:schemeClr val="accent6">
              <a:lumMod val="50000"/>
            </a:schemeClr>
          </a:solidFill>
          <a:ln/>
          <a:effectLst>
            <a:outerShdw blurRad="63500" dist="25400" dir="5400000" algn="bl" rotWithShape="0">
              <a:srgbClr val="8FA6AF">
                <a:alpha val="25000"/>
              </a:srgbClr>
            </a:outerShdw>
          </a:effectLst>
        </p:spPr>
        <p:txBody>
          <a:bodyPr/>
          <a:lstStyle/>
          <a:p>
            <a:endParaRPr lang="en-US"/>
          </a:p>
        </p:txBody>
      </p:sp>
      <p:sp>
        <p:nvSpPr>
          <p:cNvPr id="28" name="Shape 10">
            <a:extLst>
              <a:ext uri="{FF2B5EF4-FFF2-40B4-BE49-F238E27FC236}">
                <a16:creationId xmlns:a16="http://schemas.microsoft.com/office/drawing/2014/main" id="{A63B2C1B-04A9-C533-ACCB-ACC622E33CA4}"/>
              </a:ext>
            </a:extLst>
          </p:cNvPr>
          <p:cNvSpPr/>
          <p:nvPr/>
        </p:nvSpPr>
        <p:spPr>
          <a:xfrm>
            <a:off x="1066800" y="4259488"/>
            <a:ext cx="640080" cy="640080"/>
          </a:xfrm>
          <a:prstGeom prst="ellipse">
            <a:avLst/>
          </a:prstGeom>
          <a:solidFill>
            <a:schemeClr val="accent6">
              <a:lumMod val="75000"/>
            </a:schemeClr>
          </a:solidFill>
          <a:ln/>
        </p:spPr>
        <p:txBody>
          <a:bodyPr/>
          <a:lstStyle/>
          <a:p>
            <a:endParaRPr lang="en-US">
              <a:solidFill>
                <a:schemeClr val="accent6">
                  <a:lumMod val="75000"/>
                </a:schemeClr>
              </a:solidFill>
            </a:endParaRPr>
          </a:p>
        </p:txBody>
      </p:sp>
      <p:pic>
        <p:nvPicPr>
          <p:cNvPr id="30" name="Image 2" descr="/home/claude/webinar/icons/users.png">
            <a:extLst>
              <a:ext uri="{FF2B5EF4-FFF2-40B4-BE49-F238E27FC236}">
                <a16:creationId xmlns:a16="http://schemas.microsoft.com/office/drawing/2014/main" id="{E56303D4-E7A7-9A63-1248-421D9F4CB1CD}"/>
              </a:ext>
            </a:extLst>
          </p:cNvPr>
          <p:cNvPicPr>
            <a:picLocks noChangeAspect="1"/>
          </p:cNvPicPr>
          <p:nvPr/>
        </p:nvPicPr>
        <p:blipFill>
          <a:blip r:embed="rId4"/>
          <a:stretch>
            <a:fillRect/>
          </a:stretch>
        </p:blipFill>
        <p:spPr>
          <a:xfrm>
            <a:off x="1233221" y="4425909"/>
            <a:ext cx="307238" cy="307238"/>
          </a:xfrm>
          <a:prstGeom prst="rect">
            <a:avLst/>
          </a:prstGeom>
        </p:spPr>
      </p:pic>
      <p:sp>
        <p:nvSpPr>
          <p:cNvPr id="32" name="Text 11">
            <a:extLst>
              <a:ext uri="{FF2B5EF4-FFF2-40B4-BE49-F238E27FC236}">
                <a16:creationId xmlns:a16="http://schemas.microsoft.com/office/drawing/2014/main" id="{47E86950-23F6-A5DD-259B-F89C983D057E}"/>
              </a:ext>
            </a:extLst>
          </p:cNvPr>
          <p:cNvSpPr/>
          <p:nvPr/>
        </p:nvSpPr>
        <p:spPr>
          <a:xfrm>
            <a:off x="1889760" y="4243029"/>
            <a:ext cx="3977640" cy="365760"/>
          </a:xfrm>
          <a:prstGeom prst="rect">
            <a:avLst/>
          </a:prstGeom>
          <a:noFill/>
          <a:ln/>
        </p:spPr>
        <p:txBody>
          <a:bodyPr wrap="square" lIns="0" tIns="0" rIns="0" bIns="0" rtlCol="0" anchor="ctr"/>
          <a:lstStyle/>
          <a:p>
            <a:pPr marL="0" indent="0">
              <a:buNone/>
            </a:pPr>
            <a:r>
              <a:rPr lang="en-US" b="1" dirty="0">
                <a:solidFill>
                  <a:schemeClr val="accent6">
                    <a:lumMod val="20000"/>
                    <a:lumOff val="80000"/>
                  </a:schemeClr>
                </a:solidFill>
                <a:latin typeface="Calibri" pitchFamily="34" charset="0"/>
                <a:ea typeface="Calibri" pitchFamily="34" charset="-122"/>
                <a:cs typeface="Calibri" pitchFamily="34" charset="-120"/>
              </a:rPr>
              <a:t>Restructuring &amp; role consolidation</a:t>
            </a:r>
            <a:endParaRPr lang="en-US" dirty="0">
              <a:solidFill>
                <a:schemeClr val="accent6">
                  <a:lumMod val="20000"/>
                  <a:lumOff val="80000"/>
                </a:schemeClr>
              </a:solidFill>
            </a:endParaRPr>
          </a:p>
        </p:txBody>
      </p:sp>
      <p:sp>
        <p:nvSpPr>
          <p:cNvPr id="34" name="Text 12">
            <a:extLst>
              <a:ext uri="{FF2B5EF4-FFF2-40B4-BE49-F238E27FC236}">
                <a16:creationId xmlns:a16="http://schemas.microsoft.com/office/drawing/2014/main" id="{9EB00766-40EB-C59B-4D63-FB3E217277C0}"/>
              </a:ext>
            </a:extLst>
          </p:cNvPr>
          <p:cNvSpPr/>
          <p:nvPr/>
        </p:nvSpPr>
        <p:spPr>
          <a:xfrm>
            <a:off x="1888172" y="4655074"/>
            <a:ext cx="3357596" cy="429768"/>
          </a:xfrm>
          <a:prstGeom prst="rect">
            <a:avLst/>
          </a:prstGeom>
          <a:noFill/>
          <a:ln/>
        </p:spPr>
        <p:txBody>
          <a:bodyPr wrap="square" lIns="0" tIns="0" rIns="0" bIns="0" rtlCol="0" anchor="ctr"/>
          <a:lstStyle/>
          <a:p>
            <a:pPr marL="0" indent="0">
              <a:lnSpc>
                <a:spcPct val="115000"/>
              </a:lnSpc>
              <a:buNone/>
            </a:pPr>
            <a:r>
              <a:rPr lang="en-US" sz="1400" dirty="0">
                <a:solidFill>
                  <a:schemeClr val="accent6">
                    <a:lumMod val="20000"/>
                    <a:lumOff val="80000"/>
                  </a:schemeClr>
                </a:solidFill>
                <a:latin typeface="Calibri" pitchFamily="34" charset="0"/>
                <a:ea typeface="Calibri" pitchFamily="34" charset="-122"/>
                <a:cs typeface="Calibri" pitchFamily="34" charset="-120"/>
              </a:rPr>
              <a:t>Headcount pressures are reshaping roles faster than pay structures can adapt.</a:t>
            </a:r>
            <a:endParaRPr lang="en-US" sz="1400" dirty="0">
              <a:solidFill>
                <a:schemeClr val="accent6">
                  <a:lumMod val="20000"/>
                  <a:lumOff val="80000"/>
                </a:schemeClr>
              </a:solidFill>
            </a:endParaRPr>
          </a:p>
        </p:txBody>
      </p:sp>
      <p:sp>
        <p:nvSpPr>
          <p:cNvPr id="36" name="Shape 13">
            <a:extLst>
              <a:ext uri="{FF2B5EF4-FFF2-40B4-BE49-F238E27FC236}">
                <a16:creationId xmlns:a16="http://schemas.microsoft.com/office/drawing/2014/main" id="{C40821AC-51B9-1CAC-0B02-E30F98139720}"/>
              </a:ext>
            </a:extLst>
          </p:cNvPr>
          <p:cNvSpPr/>
          <p:nvPr/>
        </p:nvSpPr>
        <p:spPr>
          <a:xfrm>
            <a:off x="6303330" y="3939448"/>
            <a:ext cx="5052060" cy="1654422"/>
          </a:xfrm>
          <a:prstGeom prst="rect">
            <a:avLst/>
          </a:prstGeom>
          <a:solidFill>
            <a:schemeClr val="accent6">
              <a:lumMod val="50000"/>
            </a:schemeClr>
          </a:solidFill>
          <a:ln/>
          <a:effectLst>
            <a:outerShdw blurRad="63500" dist="25400" dir="5400000" algn="bl" rotWithShape="0">
              <a:srgbClr val="8FA6AF">
                <a:alpha val="25000"/>
              </a:srgbClr>
            </a:outerShdw>
          </a:effectLst>
        </p:spPr>
        <p:txBody>
          <a:bodyPr/>
          <a:lstStyle/>
          <a:p>
            <a:endParaRPr lang="en-US"/>
          </a:p>
        </p:txBody>
      </p:sp>
      <p:sp>
        <p:nvSpPr>
          <p:cNvPr id="38" name="Shape 14">
            <a:extLst>
              <a:ext uri="{FF2B5EF4-FFF2-40B4-BE49-F238E27FC236}">
                <a16:creationId xmlns:a16="http://schemas.microsoft.com/office/drawing/2014/main" id="{0F3115F2-685D-EFCA-E6D0-1FCD024623DD}"/>
              </a:ext>
            </a:extLst>
          </p:cNvPr>
          <p:cNvSpPr/>
          <p:nvPr/>
        </p:nvSpPr>
        <p:spPr>
          <a:xfrm>
            <a:off x="6531930" y="4259488"/>
            <a:ext cx="640080" cy="640080"/>
          </a:xfrm>
          <a:prstGeom prst="ellipse">
            <a:avLst/>
          </a:prstGeom>
          <a:solidFill>
            <a:schemeClr val="accent6">
              <a:lumMod val="75000"/>
            </a:schemeClr>
          </a:solidFill>
          <a:ln/>
        </p:spPr>
        <p:txBody>
          <a:bodyPr/>
          <a:lstStyle/>
          <a:p>
            <a:endParaRPr lang="en-US">
              <a:solidFill>
                <a:schemeClr val="accent6">
                  <a:lumMod val="75000"/>
                </a:schemeClr>
              </a:solidFill>
            </a:endParaRPr>
          </a:p>
        </p:txBody>
      </p:sp>
      <p:pic>
        <p:nvPicPr>
          <p:cNvPr id="40" name="Image 3" descr="/home/claude/webinar/icons/scale.png">
            <a:extLst>
              <a:ext uri="{FF2B5EF4-FFF2-40B4-BE49-F238E27FC236}">
                <a16:creationId xmlns:a16="http://schemas.microsoft.com/office/drawing/2014/main" id="{E3F4923D-7CBC-3210-B986-B8F3BA658396}"/>
              </a:ext>
            </a:extLst>
          </p:cNvPr>
          <p:cNvPicPr>
            <a:picLocks noChangeAspect="1"/>
          </p:cNvPicPr>
          <p:nvPr/>
        </p:nvPicPr>
        <p:blipFill>
          <a:blip r:embed="rId5"/>
          <a:stretch>
            <a:fillRect/>
          </a:stretch>
        </p:blipFill>
        <p:spPr>
          <a:xfrm>
            <a:off x="6698351" y="4425909"/>
            <a:ext cx="307238" cy="307238"/>
          </a:xfrm>
          <a:prstGeom prst="rect">
            <a:avLst/>
          </a:prstGeom>
        </p:spPr>
      </p:pic>
      <p:sp>
        <p:nvSpPr>
          <p:cNvPr id="42" name="Text 15">
            <a:extLst>
              <a:ext uri="{FF2B5EF4-FFF2-40B4-BE49-F238E27FC236}">
                <a16:creationId xmlns:a16="http://schemas.microsoft.com/office/drawing/2014/main" id="{2427CF39-C1E4-9F5B-67B6-40B2D60C3DDC}"/>
              </a:ext>
            </a:extLst>
          </p:cNvPr>
          <p:cNvSpPr/>
          <p:nvPr/>
        </p:nvSpPr>
        <p:spPr>
          <a:xfrm>
            <a:off x="7377750" y="4213768"/>
            <a:ext cx="3977640" cy="365760"/>
          </a:xfrm>
          <a:prstGeom prst="rect">
            <a:avLst/>
          </a:prstGeom>
          <a:noFill/>
          <a:ln/>
        </p:spPr>
        <p:txBody>
          <a:bodyPr wrap="square" lIns="0" tIns="0" rIns="0" bIns="0" rtlCol="0" anchor="ctr"/>
          <a:lstStyle/>
          <a:p>
            <a:pPr marL="0" indent="0">
              <a:buNone/>
            </a:pPr>
            <a:r>
              <a:rPr lang="en-US" b="1" dirty="0">
                <a:solidFill>
                  <a:schemeClr val="accent6">
                    <a:lumMod val="20000"/>
                    <a:lumOff val="80000"/>
                  </a:schemeClr>
                </a:solidFill>
                <a:latin typeface="Calibri" pitchFamily="34" charset="0"/>
                <a:ea typeface="Calibri" pitchFamily="34" charset="-122"/>
                <a:cs typeface="Calibri" pitchFamily="34" charset="-120"/>
              </a:rPr>
              <a:t>Rising cost-of-living pressure</a:t>
            </a:r>
            <a:endParaRPr lang="en-US" dirty="0">
              <a:solidFill>
                <a:schemeClr val="accent6">
                  <a:lumMod val="20000"/>
                  <a:lumOff val="80000"/>
                </a:schemeClr>
              </a:solidFill>
            </a:endParaRPr>
          </a:p>
        </p:txBody>
      </p:sp>
      <p:sp>
        <p:nvSpPr>
          <p:cNvPr id="44" name="Text 16">
            <a:extLst>
              <a:ext uri="{FF2B5EF4-FFF2-40B4-BE49-F238E27FC236}">
                <a16:creationId xmlns:a16="http://schemas.microsoft.com/office/drawing/2014/main" id="{D9216B21-63C9-442A-70AC-C05907BF7DF7}"/>
              </a:ext>
            </a:extLst>
          </p:cNvPr>
          <p:cNvSpPr/>
          <p:nvPr/>
        </p:nvSpPr>
        <p:spPr>
          <a:xfrm>
            <a:off x="7377750" y="4608789"/>
            <a:ext cx="3290250" cy="429768"/>
          </a:xfrm>
          <a:prstGeom prst="rect">
            <a:avLst/>
          </a:prstGeom>
          <a:noFill/>
          <a:ln/>
        </p:spPr>
        <p:txBody>
          <a:bodyPr wrap="square" lIns="0" tIns="0" rIns="0" bIns="0" rtlCol="0" anchor="ctr"/>
          <a:lstStyle/>
          <a:p>
            <a:pPr marL="0" indent="0">
              <a:lnSpc>
                <a:spcPct val="115000"/>
              </a:lnSpc>
              <a:buNone/>
            </a:pPr>
            <a:r>
              <a:rPr lang="en-US" sz="1400" dirty="0">
                <a:solidFill>
                  <a:schemeClr val="accent6">
                    <a:lumMod val="20000"/>
                    <a:lumOff val="80000"/>
                  </a:schemeClr>
                </a:solidFill>
                <a:latin typeface="Calibri" pitchFamily="34" charset="0"/>
                <a:ea typeface="Calibri" pitchFamily="34" charset="-122"/>
                <a:cs typeface="Calibri" pitchFamily="34" charset="-120"/>
              </a:rPr>
              <a:t>Employees feel the squeeze even when budgets hold steady.</a:t>
            </a:r>
            <a:endParaRPr lang="en-US" sz="1400" dirty="0">
              <a:solidFill>
                <a:schemeClr val="accent6">
                  <a:lumMod val="20000"/>
                  <a:lumOff val="80000"/>
                </a:schemeClr>
              </a:solidFill>
            </a:endParaRPr>
          </a:p>
        </p:txBody>
      </p:sp>
      <p:pic>
        <p:nvPicPr>
          <p:cNvPr id="46" name="Picture 45">
            <a:extLst>
              <a:ext uri="{FF2B5EF4-FFF2-40B4-BE49-F238E27FC236}">
                <a16:creationId xmlns:a16="http://schemas.microsoft.com/office/drawing/2014/main" id="{5FD89AC1-3D50-5124-52F3-A232DFAA3349}"/>
              </a:ext>
            </a:extLst>
          </p:cNvPr>
          <p:cNvPicPr>
            <a:picLocks noChangeAspect="1"/>
          </p:cNvPicPr>
          <p:nvPr/>
        </p:nvPicPr>
        <p:blipFill>
          <a:blip r:embed="rId6"/>
          <a:srcRect/>
          <a:stretch>
            <a:fillRect/>
          </a:stretch>
        </p:blipFill>
        <p:spPr>
          <a:xfrm>
            <a:off x="8548661" y="6202879"/>
            <a:ext cx="1499976" cy="579991"/>
          </a:xfrm>
          <a:prstGeom prst="rect">
            <a:avLst/>
          </a:prstGeom>
        </p:spPr>
      </p:pic>
    </p:spTree>
    <p:extLst>
      <p:ext uri="{BB962C8B-B14F-4D97-AF65-F5344CB8AC3E}">
        <p14:creationId xmlns:p14="http://schemas.microsoft.com/office/powerpoint/2010/main" val="21651774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BECD0-D01A-B970-3DA7-359FA97C870A}"/>
              </a:ext>
            </a:extLst>
          </p:cNvPr>
          <p:cNvSpPr>
            <a:spLocks noGrp="1"/>
          </p:cNvSpPr>
          <p:nvPr>
            <p:ph type="title"/>
          </p:nvPr>
        </p:nvSpPr>
        <p:spPr/>
        <p:txBody>
          <a:bodyPr>
            <a:normAutofit/>
          </a:bodyPr>
          <a:lstStyle/>
          <a:p>
            <a:r>
              <a:rPr lang="en-US" sz="3600" dirty="0"/>
              <a:t>Why competing on salary alone is becoming harder</a:t>
            </a:r>
          </a:p>
        </p:txBody>
      </p:sp>
      <p:sp>
        <p:nvSpPr>
          <p:cNvPr id="5" name="Slide Number Placeholder 4">
            <a:extLst>
              <a:ext uri="{FF2B5EF4-FFF2-40B4-BE49-F238E27FC236}">
                <a16:creationId xmlns:a16="http://schemas.microsoft.com/office/drawing/2014/main" id="{0C5CD310-673C-9E76-0CC9-A6D1214C6B44}"/>
              </a:ext>
            </a:extLst>
          </p:cNvPr>
          <p:cNvSpPr>
            <a:spLocks noGrp="1"/>
          </p:cNvSpPr>
          <p:nvPr>
            <p:ph type="sldNum" sz="quarter" idx="12"/>
          </p:nvPr>
        </p:nvSpPr>
        <p:spPr/>
        <p:txBody>
          <a:bodyPr/>
          <a:lstStyle/>
          <a:p>
            <a:fld id="{90123BB8-591A-1D4B-BDC4-B05C5107BB91}" type="slidenum">
              <a:rPr lang="en-US" smtClean="0"/>
              <a:pPr/>
              <a:t>9</a:t>
            </a:fld>
            <a:endParaRPr lang="en-US" dirty="0"/>
          </a:p>
        </p:txBody>
      </p:sp>
      <p:sp>
        <p:nvSpPr>
          <p:cNvPr id="47" name="Shape 1">
            <a:extLst>
              <a:ext uri="{FF2B5EF4-FFF2-40B4-BE49-F238E27FC236}">
                <a16:creationId xmlns:a16="http://schemas.microsoft.com/office/drawing/2014/main" id="{490DB0BA-DE7D-2D4D-ABCF-0FFD71F45971}"/>
              </a:ext>
            </a:extLst>
          </p:cNvPr>
          <p:cNvSpPr/>
          <p:nvPr/>
        </p:nvSpPr>
        <p:spPr>
          <a:xfrm>
            <a:off x="838200" y="1913627"/>
            <a:ext cx="5212080" cy="4029973"/>
          </a:xfrm>
          <a:prstGeom prst="rect">
            <a:avLst/>
          </a:prstGeom>
          <a:solidFill>
            <a:srgbClr val="22522C"/>
          </a:solidFill>
          <a:ln/>
        </p:spPr>
        <p:txBody>
          <a:bodyPr/>
          <a:lstStyle/>
          <a:p>
            <a:endParaRPr lang="en-US" dirty="0"/>
          </a:p>
        </p:txBody>
      </p:sp>
      <p:sp>
        <p:nvSpPr>
          <p:cNvPr id="49" name="Text 2">
            <a:extLst>
              <a:ext uri="{FF2B5EF4-FFF2-40B4-BE49-F238E27FC236}">
                <a16:creationId xmlns:a16="http://schemas.microsoft.com/office/drawing/2014/main" id="{28389304-7612-9031-5572-4722BDB591AE}"/>
              </a:ext>
            </a:extLst>
          </p:cNvPr>
          <p:cNvSpPr/>
          <p:nvPr/>
        </p:nvSpPr>
        <p:spPr>
          <a:xfrm>
            <a:off x="1112520" y="2142227"/>
            <a:ext cx="3657600" cy="320040"/>
          </a:xfrm>
          <a:prstGeom prst="rect">
            <a:avLst/>
          </a:prstGeom>
          <a:noFill/>
          <a:ln/>
        </p:spPr>
        <p:txBody>
          <a:bodyPr wrap="square" lIns="0" tIns="0" rIns="0" bIns="0" rtlCol="0" anchor="ctr"/>
          <a:lstStyle/>
          <a:p>
            <a:pPr marL="0" indent="0">
              <a:buNone/>
            </a:pPr>
            <a:r>
              <a:rPr lang="en-US" sz="1200" b="1" kern="0" dirty="0">
                <a:solidFill>
                  <a:schemeClr val="accent6">
                    <a:lumMod val="20000"/>
                    <a:lumOff val="80000"/>
                  </a:schemeClr>
                </a:solidFill>
                <a:latin typeface="Open Sans" panose="020B0606030504020204" pitchFamily="34" charset="0"/>
                <a:ea typeface="Open Sans" panose="020B0606030504020204" pitchFamily="34" charset="0"/>
                <a:cs typeface="Open Sans" panose="020B0606030504020204" pitchFamily="34" charset="0"/>
              </a:rPr>
              <a:t>What’s the challenge?</a:t>
            </a:r>
            <a:endParaRPr lang="en-US" sz="1200" dirty="0">
              <a:solidFill>
                <a:schemeClr val="accent6">
                  <a:lumMod val="20000"/>
                  <a:lumOff val="80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1" name="Text 3">
            <a:extLst>
              <a:ext uri="{FF2B5EF4-FFF2-40B4-BE49-F238E27FC236}">
                <a16:creationId xmlns:a16="http://schemas.microsoft.com/office/drawing/2014/main" id="{36324231-C8A3-A7AC-3423-84A9D145A532}"/>
              </a:ext>
            </a:extLst>
          </p:cNvPr>
          <p:cNvSpPr/>
          <p:nvPr/>
        </p:nvSpPr>
        <p:spPr>
          <a:xfrm>
            <a:off x="1112520" y="2462267"/>
            <a:ext cx="4572000" cy="548640"/>
          </a:xfrm>
          <a:prstGeom prst="rect">
            <a:avLst/>
          </a:prstGeom>
          <a:noFill/>
          <a:ln/>
        </p:spPr>
        <p:txBody>
          <a:bodyPr wrap="square" lIns="0" tIns="0" rIns="0" bIns="0" rtlCol="0" anchor="ctr"/>
          <a:lstStyle/>
          <a:p>
            <a:pPr marL="0" indent="0">
              <a:buNone/>
            </a:pPr>
            <a:r>
              <a:rPr lang="en-US" sz="1700" b="1" dirty="0">
                <a:solidFill>
                  <a:srgbClr val="FFFFFF"/>
                </a:solidFill>
                <a:latin typeface="Poppins" panose="00000500000000000000" pitchFamily="2" charset="0"/>
                <a:ea typeface="Calibri" pitchFamily="34" charset="-122"/>
                <a:cs typeface="Poppins" panose="00000500000000000000" pitchFamily="2" charset="0"/>
              </a:rPr>
              <a:t>Salary budgets are structurally limited</a:t>
            </a:r>
            <a:endParaRPr lang="en-US" sz="1700" dirty="0">
              <a:latin typeface="Poppins" panose="00000500000000000000" pitchFamily="2" charset="0"/>
              <a:cs typeface="Poppins" panose="00000500000000000000" pitchFamily="2" charset="0"/>
            </a:endParaRPr>
          </a:p>
        </p:txBody>
      </p:sp>
      <p:sp>
        <p:nvSpPr>
          <p:cNvPr id="55" name="Text 5">
            <a:extLst>
              <a:ext uri="{FF2B5EF4-FFF2-40B4-BE49-F238E27FC236}">
                <a16:creationId xmlns:a16="http://schemas.microsoft.com/office/drawing/2014/main" id="{C35DBDC1-D2DF-3BEA-A16C-14C6012593FB}"/>
              </a:ext>
            </a:extLst>
          </p:cNvPr>
          <p:cNvSpPr/>
          <p:nvPr/>
        </p:nvSpPr>
        <p:spPr>
          <a:xfrm>
            <a:off x="1386840" y="3193787"/>
            <a:ext cx="4056551" cy="502920"/>
          </a:xfrm>
          <a:prstGeom prst="rect">
            <a:avLst/>
          </a:prstGeom>
          <a:noFill/>
          <a:ln/>
        </p:spPr>
        <p:txBody>
          <a:bodyPr wrap="square" lIns="0" tIns="0" rIns="0" bIns="0" rtlCol="0" anchor="ctr"/>
          <a:lstStyle/>
          <a:p>
            <a:pPr marL="0" indent="0">
              <a:lnSpc>
                <a:spcPct val="110000"/>
              </a:lnSpc>
              <a:buNone/>
            </a:pPr>
            <a:r>
              <a:rPr lang="en-US" sz="1250" dirty="0">
                <a:solidFill>
                  <a:srgbClr val="DDE1D8"/>
                </a:solidFill>
                <a:latin typeface="Calibri" pitchFamily="34" charset="0"/>
                <a:ea typeface="Calibri" pitchFamily="34" charset="-122"/>
                <a:cs typeface="Calibri" pitchFamily="34" charset="-120"/>
              </a:rPr>
              <a:t>Funding pressures limit how far pay can move</a:t>
            </a:r>
            <a:endParaRPr lang="en-US" sz="1250" dirty="0">
              <a:solidFill>
                <a:srgbClr val="DDE1D8"/>
              </a:solidFill>
            </a:endParaRPr>
          </a:p>
        </p:txBody>
      </p:sp>
      <p:sp>
        <p:nvSpPr>
          <p:cNvPr id="59" name="Text 7">
            <a:extLst>
              <a:ext uri="{FF2B5EF4-FFF2-40B4-BE49-F238E27FC236}">
                <a16:creationId xmlns:a16="http://schemas.microsoft.com/office/drawing/2014/main" id="{1218BCAB-0736-BB49-7607-C2F835B07A01}"/>
              </a:ext>
            </a:extLst>
          </p:cNvPr>
          <p:cNvSpPr/>
          <p:nvPr/>
        </p:nvSpPr>
        <p:spPr>
          <a:xfrm>
            <a:off x="1386840" y="3742427"/>
            <a:ext cx="4056551" cy="502920"/>
          </a:xfrm>
          <a:prstGeom prst="rect">
            <a:avLst/>
          </a:prstGeom>
          <a:noFill/>
          <a:ln/>
        </p:spPr>
        <p:txBody>
          <a:bodyPr wrap="square" lIns="0" tIns="0" rIns="0" bIns="0" rtlCol="0" anchor="ctr"/>
          <a:lstStyle/>
          <a:p>
            <a:pPr marL="0" indent="0">
              <a:lnSpc>
                <a:spcPct val="110000"/>
              </a:lnSpc>
              <a:buNone/>
            </a:pPr>
            <a:r>
              <a:rPr lang="en-US" sz="1250" dirty="0">
                <a:solidFill>
                  <a:srgbClr val="DDE1D8"/>
                </a:solidFill>
                <a:latin typeface="Calibri" pitchFamily="34" charset="0"/>
                <a:ea typeface="Calibri" pitchFamily="34" charset="-122"/>
                <a:cs typeface="Calibri" pitchFamily="34" charset="-120"/>
              </a:rPr>
              <a:t>Larger, better-funded employers can outbid on salary alone</a:t>
            </a:r>
            <a:endParaRPr lang="en-US" sz="1250" dirty="0">
              <a:solidFill>
                <a:srgbClr val="DDE1D8"/>
              </a:solidFill>
            </a:endParaRPr>
          </a:p>
        </p:txBody>
      </p:sp>
      <p:pic>
        <p:nvPicPr>
          <p:cNvPr id="87" name="Picture 86">
            <a:extLst>
              <a:ext uri="{FF2B5EF4-FFF2-40B4-BE49-F238E27FC236}">
                <a16:creationId xmlns:a16="http://schemas.microsoft.com/office/drawing/2014/main" id="{C620DBE9-2A92-096D-95DB-2732923E1301}"/>
              </a:ext>
            </a:extLst>
          </p:cNvPr>
          <p:cNvPicPr>
            <a:picLocks noChangeAspect="1"/>
          </p:cNvPicPr>
          <p:nvPr/>
        </p:nvPicPr>
        <p:blipFill>
          <a:blip r:embed="rId2"/>
          <a:srcRect/>
          <a:stretch>
            <a:fillRect/>
          </a:stretch>
        </p:blipFill>
        <p:spPr>
          <a:xfrm>
            <a:off x="8548661" y="6202879"/>
            <a:ext cx="1499976" cy="579991"/>
          </a:xfrm>
          <a:prstGeom prst="rect">
            <a:avLst/>
          </a:prstGeom>
        </p:spPr>
      </p:pic>
      <p:sp>
        <p:nvSpPr>
          <p:cNvPr id="63" name="Text 9">
            <a:extLst>
              <a:ext uri="{FF2B5EF4-FFF2-40B4-BE49-F238E27FC236}">
                <a16:creationId xmlns:a16="http://schemas.microsoft.com/office/drawing/2014/main" id="{FB527093-B16B-EDA2-9970-516A1450BCAA}"/>
              </a:ext>
            </a:extLst>
          </p:cNvPr>
          <p:cNvSpPr/>
          <p:nvPr/>
        </p:nvSpPr>
        <p:spPr>
          <a:xfrm>
            <a:off x="1386840" y="4291067"/>
            <a:ext cx="4056551" cy="502920"/>
          </a:xfrm>
          <a:prstGeom prst="rect">
            <a:avLst/>
          </a:prstGeom>
          <a:noFill/>
          <a:ln/>
        </p:spPr>
        <p:txBody>
          <a:bodyPr wrap="square" lIns="0" tIns="0" rIns="0" bIns="0" rtlCol="0" anchor="ctr"/>
          <a:lstStyle/>
          <a:p>
            <a:pPr marL="0" indent="0">
              <a:lnSpc>
                <a:spcPct val="110000"/>
              </a:lnSpc>
              <a:buNone/>
            </a:pPr>
            <a:r>
              <a:rPr lang="en-US" sz="1250" dirty="0">
                <a:solidFill>
                  <a:srgbClr val="DDE1D8"/>
                </a:solidFill>
                <a:latin typeface="Calibri" pitchFamily="34" charset="0"/>
                <a:ea typeface="Calibri" pitchFamily="34" charset="-122"/>
                <a:cs typeface="Calibri" pitchFamily="34" charset="-120"/>
              </a:rPr>
              <a:t>Annual pay increases lag inflation and the cost of living</a:t>
            </a:r>
            <a:endParaRPr lang="en-US" sz="1250" dirty="0">
              <a:solidFill>
                <a:srgbClr val="DDE1D8"/>
              </a:solidFill>
            </a:endParaRPr>
          </a:p>
        </p:txBody>
      </p:sp>
      <p:sp>
        <p:nvSpPr>
          <p:cNvPr id="65" name="Shape 10">
            <a:extLst>
              <a:ext uri="{FF2B5EF4-FFF2-40B4-BE49-F238E27FC236}">
                <a16:creationId xmlns:a16="http://schemas.microsoft.com/office/drawing/2014/main" id="{101923BB-74D5-88FF-AC8A-9F21508B87F8}"/>
              </a:ext>
            </a:extLst>
          </p:cNvPr>
          <p:cNvSpPr/>
          <p:nvPr/>
        </p:nvSpPr>
        <p:spPr>
          <a:xfrm>
            <a:off x="6143308" y="1913627"/>
            <a:ext cx="5212080" cy="4029973"/>
          </a:xfrm>
          <a:prstGeom prst="rect">
            <a:avLst/>
          </a:prstGeom>
          <a:solidFill>
            <a:srgbClr val="DDE1D8"/>
          </a:solidFill>
          <a:ln/>
        </p:spPr>
        <p:txBody>
          <a:bodyPr/>
          <a:lstStyle/>
          <a:p>
            <a:endParaRPr lang="en-US"/>
          </a:p>
        </p:txBody>
      </p:sp>
      <p:sp>
        <p:nvSpPr>
          <p:cNvPr id="67" name="Text 11">
            <a:extLst>
              <a:ext uri="{FF2B5EF4-FFF2-40B4-BE49-F238E27FC236}">
                <a16:creationId xmlns:a16="http://schemas.microsoft.com/office/drawing/2014/main" id="{E65EEBF6-C753-79FA-88A2-150FDDCE7122}"/>
              </a:ext>
            </a:extLst>
          </p:cNvPr>
          <p:cNvSpPr/>
          <p:nvPr/>
        </p:nvSpPr>
        <p:spPr>
          <a:xfrm>
            <a:off x="6417628" y="2142227"/>
            <a:ext cx="3657600" cy="320040"/>
          </a:xfrm>
          <a:prstGeom prst="rect">
            <a:avLst/>
          </a:prstGeom>
          <a:noFill/>
          <a:ln/>
        </p:spPr>
        <p:txBody>
          <a:bodyPr wrap="square" lIns="0" tIns="0" rIns="0" bIns="0" rtlCol="0" anchor="ctr"/>
          <a:lstStyle/>
          <a:p>
            <a:pPr marL="0" indent="0">
              <a:buNone/>
            </a:pPr>
            <a:r>
              <a:rPr lang="en-US" sz="1200" b="1" kern="0" dirty="0">
                <a:solidFill>
                  <a:srgbClr val="22522C"/>
                </a:solidFill>
                <a:latin typeface="Open Sans" panose="020B0606030504020204" pitchFamily="34" charset="0"/>
                <a:ea typeface="Open Sans" panose="020B0606030504020204" pitchFamily="34" charset="0"/>
                <a:cs typeface="Open Sans" panose="020B0606030504020204" pitchFamily="34" charset="0"/>
              </a:rPr>
              <a:t>What can we consider?</a:t>
            </a:r>
            <a:endParaRPr lang="en-US" sz="1200" dirty="0">
              <a:solidFill>
                <a:srgbClr val="22522C"/>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9" name="Text 12">
            <a:extLst>
              <a:ext uri="{FF2B5EF4-FFF2-40B4-BE49-F238E27FC236}">
                <a16:creationId xmlns:a16="http://schemas.microsoft.com/office/drawing/2014/main" id="{2038257D-DE29-6B4E-37C5-0468ACCCCD2C}"/>
              </a:ext>
            </a:extLst>
          </p:cNvPr>
          <p:cNvSpPr/>
          <p:nvPr/>
        </p:nvSpPr>
        <p:spPr>
          <a:xfrm>
            <a:off x="6417628" y="2462267"/>
            <a:ext cx="4572000" cy="548640"/>
          </a:xfrm>
          <a:prstGeom prst="rect">
            <a:avLst/>
          </a:prstGeom>
          <a:noFill/>
          <a:ln/>
        </p:spPr>
        <p:txBody>
          <a:bodyPr wrap="square" lIns="0" tIns="0" rIns="0" bIns="0" rtlCol="0" anchor="ctr"/>
          <a:lstStyle/>
          <a:p>
            <a:pPr marL="0" indent="0">
              <a:buNone/>
            </a:pPr>
            <a:r>
              <a:rPr lang="en-US" sz="1700" b="1" dirty="0">
                <a:solidFill>
                  <a:srgbClr val="22522C"/>
                </a:solidFill>
                <a:latin typeface="Poppins" panose="00000500000000000000" pitchFamily="2" charset="0"/>
                <a:ea typeface="Calibri" pitchFamily="34" charset="-122"/>
                <a:cs typeface="Poppins" panose="00000500000000000000" pitchFamily="2" charset="0"/>
              </a:rPr>
              <a:t>What matters alongside pay</a:t>
            </a:r>
            <a:endParaRPr lang="en-US" sz="1700" dirty="0">
              <a:solidFill>
                <a:srgbClr val="22522C"/>
              </a:solidFill>
              <a:latin typeface="Poppins" panose="00000500000000000000" pitchFamily="2" charset="0"/>
              <a:cs typeface="Poppins" panose="00000500000000000000" pitchFamily="2" charset="0"/>
            </a:endParaRPr>
          </a:p>
        </p:txBody>
      </p:sp>
      <p:sp>
        <p:nvSpPr>
          <p:cNvPr id="73" name="Text 14">
            <a:extLst>
              <a:ext uri="{FF2B5EF4-FFF2-40B4-BE49-F238E27FC236}">
                <a16:creationId xmlns:a16="http://schemas.microsoft.com/office/drawing/2014/main" id="{CF7D7D89-0BEE-8BEA-6264-0B1CBA2840DE}"/>
              </a:ext>
            </a:extLst>
          </p:cNvPr>
          <p:cNvSpPr/>
          <p:nvPr/>
        </p:nvSpPr>
        <p:spPr>
          <a:xfrm>
            <a:off x="6772158" y="3193787"/>
            <a:ext cx="3454684" cy="457200"/>
          </a:xfrm>
          <a:prstGeom prst="rect">
            <a:avLst/>
          </a:prstGeom>
          <a:noFill/>
          <a:ln/>
        </p:spPr>
        <p:txBody>
          <a:bodyPr wrap="square" lIns="0" tIns="0" rIns="0" bIns="0" rtlCol="0" anchor="ctr"/>
          <a:lstStyle/>
          <a:p>
            <a:pPr marL="0" indent="0">
              <a:lnSpc>
                <a:spcPct val="110000"/>
              </a:lnSpc>
              <a:buNone/>
            </a:pPr>
            <a:r>
              <a:rPr lang="en-US" sz="1250" dirty="0">
                <a:solidFill>
                  <a:srgbClr val="434344"/>
                </a:solidFill>
                <a:latin typeface="Calibri" pitchFamily="34" charset="0"/>
                <a:ea typeface="Calibri" pitchFamily="34" charset="-122"/>
                <a:cs typeface="Calibri" pitchFamily="34" charset="-120"/>
              </a:rPr>
              <a:t>Flexibility in how and where people work</a:t>
            </a:r>
            <a:endParaRPr lang="en-US" sz="1250" dirty="0">
              <a:solidFill>
                <a:srgbClr val="434344"/>
              </a:solidFill>
            </a:endParaRPr>
          </a:p>
        </p:txBody>
      </p:sp>
      <p:sp>
        <p:nvSpPr>
          <p:cNvPr id="77" name="Text 16">
            <a:extLst>
              <a:ext uri="{FF2B5EF4-FFF2-40B4-BE49-F238E27FC236}">
                <a16:creationId xmlns:a16="http://schemas.microsoft.com/office/drawing/2014/main" id="{37E6DE2A-8147-1C4C-3751-3ED4B9B40BD6}"/>
              </a:ext>
            </a:extLst>
          </p:cNvPr>
          <p:cNvSpPr/>
          <p:nvPr/>
        </p:nvSpPr>
        <p:spPr>
          <a:xfrm>
            <a:off x="6772158" y="3696707"/>
            <a:ext cx="3454684" cy="457200"/>
          </a:xfrm>
          <a:prstGeom prst="rect">
            <a:avLst/>
          </a:prstGeom>
          <a:noFill/>
          <a:ln/>
        </p:spPr>
        <p:txBody>
          <a:bodyPr wrap="square" lIns="0" tIns="0" rIns="0" bIns="0" rtlCol="0" anchor="ctr"/>
          <a:lstStyle/>
          <a:p>
            <a:pPr marL="0" indent="0">
              <a:lnSpc>
                <a:spcPct val="110000"/>
              </a:lnSpc>
              <a:buNone/>
            </a:pPr>
            <a:r>
              <a:rPr lang="en-US" sz="1250" dirty="0">
                <a:solidFill>
                  <a:srgbClr val="434344"/>
                </a:solidFill>
                <a:latin typeface="Calibri" pitchFamily="34" charset="0"/>
                <a:ea typeface="Calibri" pitchFamily="34" charset="-122"/>
                <a:cs typeface="Calibri" pitchFamily="34" charset="-120"/>
              </a:rPr>
              <a:t>Wellbeing support and manageable workloads</a:t>
            </a:r>
            <a:endParaRPr lang="en-US" sz="1250" dirty="0">
              <a:solidFill>
                <a:srgbClr val="434344"/>
              </a:solidFill>
            </a:endParaRPr>
          </a:p>
        </p:txBody>
      </p:sp>
      <p:sp>
        <p:nvSpPr>
          <p:cNvPr id="81" name="Text 18">
            <a:extLst>
              <a:ext uri="{FF2B5EF4-FFF2-40B4-BE49-F238E27FC236}">
                <a16:creationId xmlns:a16="http://schemas.microsoft.com/office/drawing/2014/main" id="{E33CBCD4-F392-8BB5-C578-EF730B53FC3A}"/>
              </a:ext>
            </a:extLst>
          </p:cNvPr>
          <p:cNvSpPr/>
          <p:nvPr/>
        </p:nvSpPr>
        <p:spPr>
          <a:xfrm>
            <a:off x="6772158" y="4199627"/>
            <a:ext cx="3454684" cy="457200"/>
          </a:xfrm>
          <a:prstGeom prst="rect">
            <a:avLst/>
          </a:prstGeom>
          <a:noFill/>
          <a:ln/>
        </p:spPr>
        <p:txBody>
          <a:bodyPr wrap="square" lIns="0" tIns="0" rIns="0" bIns="0" rtlCol="0" anchor="ctr"/>
          <a:lstStyle/>
          <a:p>
            <a:pPr marL="0" indent="0">
              <a:lnSpc>
                <a:spcPct val="110000"/>
              </a:lnSpc>
              <a:buNone/>
            </a:pPr>
            <a:r>
              <a:rPr lang="en-US" sz="1250" dirty="0">
                <a:solidFill>
                  <a:srgbClr val="434344"/>
                </a:solidFill>
                <a:latin typeface="Calibri" pitchFamily="34" charset="0"/>
                <a:ea typeface="Calibri" pitchFamily="34" charset="-122"/>
                <a:cs typeface="Calibri" pitchFamily="34" charset="-120"/>
              </a:rPr>
              <a:t>Career development and progression</a:t>
            </a:r>
          </a:p>
        </p:txBody>
      </p:sp>
      <p:sp>
        <p:nvSpPr>
          <p:cNvPr id="85" name="Text 20">
            <a:extLst>
              <a:ext uri="{FF2B5EF4-FFF2-40B4-BE49-F238E27FC236}">
                <a16:creationId xmlns:a16="http://schemas.microsoft.com/office/drawing/2014/main" id="{D7E114CA-AEE7-CCD5-8165-6A989B58DF88}"/>
              </a:ext>
            </a:extLst>
          </p:cNvPr>
          <p:cNvSpPr/>
          <p:nvPr/>
        </p:nvSpPr>
        <p:spPr>
          <a:xfrm>
            <a:off x="6772158" y="4702547"/>
            <a:ext cx="3454684" cy="457200"/>
          </a:xfrm>
          <a:prstGeom prst="rect">
            <a:avLst/>
          </a:prstGeom>
          <a:noFill/>
          <a:ln/>
        </p:spPr>
        <p:txBody>
          <a:bodyPr wrap="square" lIns="0" tIns="0" rIns="0" bIns="0" rtlCol="0" anchor="ctr"/>
          <a:lstStyle/>
          <a:p>
            <a:pPr marL="0" indent="0">
              <a:lnSpc>
                <a:spcPct val="110000"/>
              </a:lnSpc>
              <a:buNone/>
            </a:pPr>
            <a:r>
              <a:rPr lang="en-US" sz="1250" dirty="0">
                <a:solidFill>
                  <a:srgbClr val="434344"/>
                </a:solidFill>
                <a:latin typeface="Calibri" pitchFamily="34" charset="0"/>
                <a:ea typeface="Calibri" pitchFamily="34" charset="-122"/>
                <a:cs typeface="Calibri" pitchFamily="34" charset="-120"/>
              </a:rPr>
              <a:t>A culture and mission they believe in</a:t>
            </a:r>
            <a:endParaRPr lang="en-US" sz="1250" dirty="0">
              <a:solidFill>
                <a:srgbClr val="434344"/>
              </a:solidFill>
            </a:endParaRPr>
          </a:p>
        </p:txBody>
      </p:sp>
      <p:sp>
        <p:nvSpPr>
          <p:cNvPr id="89" name="Shape 4">
            <a:extLst>
              <a:ext uri="{FF2B5EF4-FFF2-40B4-BE49-F238E27FC236}">
                <a16:creationId xmlns:a16="http://schemas.microsoft.com/office/drawing/2014/main" id="{125EC14F-A010-8A7D-3C17-7DD5FED80287}"/>
              </a:ext>
            </a:extLst>
          </p:cNvPr>
          <p:cNvSpPr/>
          <p:nvPr/>
        </p:nvSpPr>
        <p:spPr>
          <a:xfrm>
            <a:off x="1204538" y="3422387"/>
            <a:ext cx="82296" cy="82296"/>
          </a:xfrm>
          <a:prstGeom prst="ellipse">
            <a:avLst/>
          </a:prstGeom>
          <a:solidFill>
            <a:srgbClr val="DDE1D8"/>
          </a:solidFill>
          <a:ln/>
        </p:spPr>
        <p:txBody>
          <a:bodyPr/>
          <a:lstStyle/>
          <a:p>
            <a:endParaRPr lang="en-US"/>
          </a:p>
        </p:txBody>
      </p:sp>
      <p:sp>
        <p:nvSpPr>
          <p:cNvPr id="91" name="Shape 4">
            <a:extLst>
              <a:ext uri="{FF2B5EF4-FFF2-40B4-BE49-F238E27FC236}">
                <a16:creationId xmlns:a16="http://schemas.microsoft.com/office/drawing/2014/main" id="{260074D6-C559-70E4-0CA6-3C7D8D83EDC0}"/>
              </a:ext>
            </a:extLst>
          </p:cNvPr>
          <p:cNvSpPr/>
          <p:nvPr/>
        </p:nvSpPr>
        <p:spPr>
          <a:xfrm>
            <a:off x="1204538" y="3985866"/>
            <a:ext cx="82296" cy="82296"/>
          </a:xfrm>
          <a:prstGeom prst="ellipse">
            <a:avLst/>
          </a:prstGeom>
          <a:solidFill>
            <a:srgbClr val="DDE1D8"/>
          </a:solidFill>
          <a:ln/>
        </p:spPr>
        <p:txBody>
          <a:bodyPr/>
          <a:lstStyle/>
          <a:p>
            <a:endParaRPr lang="en-US"/>
          </a:p>
        </p:txBody>
      </p:sp>
      <p:sp>
        <p:nvSpPr>
          <p:cNvPr id="93" name="Shape 4">
            <a:extLst>
              <a:ext uri="{FF2B5EF4-FFF2-40B4-BE49-F238E27FC236}">
                <a16:creationId xmlns:a16="http://schemas.microsoft.com/office/drawing/2014/main" id="{EC4C9D5E-7B1B-31D6-B5B5-2A20BE023DF7}"/>
              </a:ext>
            </a:extLst>
          </p:cNvPr>
          <p:cNvSpPr/>
          <p:nvPr/>
        </p:nvSpPr>
        <p:spPr>
          <a:xfrm>
            <a:off x="1204538" y="4501379"/>
            <a:ext cx="82296" cy="82296"/>
          </a:xfrm>
          <a:prstGeom prst="ellipse">
            <a:avLst/>
          </a:prstGeom>
          <a:solidFill>
            <a:srgbClr val="DDE1D8"/>
          </a:solidFill>
          <a:ln/>
        </p:spPr>
        <p:txBody>
          <a:bodyPr/>
          <a:lstStyle/>
          <a:p>
            <a:endParaRPr lang="en-US"/>
          </a:p>
        </p:txBody>
      </p:sp>
      <p:sp>
        <p:nvSpPr>
          <p:cNvPr id="96" name="Shape 4">
            <a:extLst>
              <a:ext uri="{FF2B5EF4-FFF2-40B4-BE49-F238E27FC236}">
                <a16:creationId xmlns:a16="http://schemas.microsoft.com/office/drawing/2014/main" id="{ECD70F2E-866C-8FF1-03A8-580958C15FCA}"/>
              </a:ext>
            </a:extLst>
          </p:cNvPr>
          <p:cNvSpPr/>
          <p:nvPr/>
        </p:nvSpPr>
        <p:spPr>
          <a:xfrm>
            <a:off x="6571937" y="3404099"/>
            <a:ext cx="82296" cy="82296"/>
          </a:xfrm>
          <a:prstGeom prst="ellipse">
            <a:avLst/>
          </a:prstGeom>
          <a:solidFill>
            <a:srgbClr val="22522C"/>
          </a:solidFill>
          <a:ln/>
        </p:spPr>
        <p:txBody>
          <a:bodyPr/>
          <a:lstStyle/>
          <a:p>
            <a:endParaRPr lang="en-US"/>
          </a:p>
        </p:txBody>
      </p:sp>
      <p:sp>
        <p:nvSpPr>
          <p:cNvPr id="98" name="Shape 4">
            <a:extLst>
              <a:ext uri="{FF2B5EF4-FFF2-40B4-BE49-F238E27FC236}">
                <a16:creationId xmlns:a16="http://schemas.microsoft.com/office/drawing/2014/main" id="{3D8FAA1A-C034-6664-CDC1-4BD91A14D5F4}"/>
              </a:ext>
            </a:extLst>
          </p:cNvPr>
          <p:cNvSpPr/>
          <p:nvPr/>
        </p:nvSpPr>
        <p:spPr>
          <a:xfrm>
            <a:off x="6571937" y="3903570"/>
            <a:ext cx="82296" cy="82296"/>
          </a:xfrm>
          <a:prstGeom prst="ellipse">
            <a:avLst/>
          </a:prstGeom>
          <a:solidFill>
            <a:srgbClr val="22522C"/>
          </a:solidFill>
          <a:ln/>
        </p:spPr>
        <p:txBody>
          <a:bodyPr/>
          <a:lstStyle/>
          <a:p>
            <a:endParaRPr lang="en-US"/>
          </a:p>
        </p:txBody>
      </p:sp>
      <p:sp>
        <p:nvSpPr>
          <p:cNvPr id="100" name="Shape 4">
            <a:extLst>
              <a:ext uri="{FF2B5EF4-FFF2-40B4-BE49-F238E27FC236}">
                <a16:creationId xmlns:a16="http://schemas.microsoft.com/office/drawing/2014/main" id="{7854B5DA-A097-49A5-8630-6CFEBC1B70F8}"/>
              </a:ext>
            </a:extLst>
          </p:cNvPr>
          <p:cNvSpPr/>
          <p:nvPr/>
        </p:nvSpPr>
        <p:spPr>
          <a:xfrm>
            <a:off x="6577552" y="4394957"/>
            <a:ext cx="82296" cy="82296"/>
          </a:xfrm>
          <a:prstGeom prst="ellipse">
            <a:avLst/>
          </a:prstGeom>
          <a:solidFill>
            <a:srgbClr val="22522C"/>
          </a:solidFill>
          <a:ln/>
        </p:spPr>
        <p:txBody>
          <a:bodyPr/>
          <a:lstStyle/>
          <a:p>
            <a:endParaRPr lang="en-US"/>
          </a:p>
        </p:txBody>
      </p:sp>
      <p:sp>
        <p:nvSpPr>
          <p:cNvPr id="102" name="Shape 4">
            <a:extLst>
              <a:ext uri="{FF2B5EF4-FFF2-40B4-BE49-F238E27FC236}">
                <a16:creationId xmlns:a16="http://schemas.microsoft.com/office/drawing/2014/main" id="{8A94B754-6877-C1E5-67F1-0FCF6D12B955}"/>
              </a:ext>
            </a:extLst>
          </p:cNvPr>
          <p:cNvSpPr/>
          <p:nvPr/>
        </p:nvSpPr>
        <p:spPr>
          <a:xfrm>
            <a:off x="6571937" y="4923585"/>
            <a:ext cx="82296" cy="82296"/>
          </a:xfrm>
          <a:prstGeom prst="ellipse">
            <a:avLst/>
          </a:prstGeom>
          <a:solidFill>
            <a:srgbClr val="22522C"/>
          </a:solidFill>
          <a:ln/>
        </p:spPr>
        <p:txBody>
          <a:bodyPr/>
          <a:lstStyle/>
          <a:p>
            <a:endParaRPr lang="en-US"/>
          </a:p>
        </p:txBody>
      </p:sp>
    </p:spTree>
    <p:extLst>
      <p:ext uri="{BB962C8B-B14F-4D97-AF65-F5344CB8AC3E}">
        <p14:creationId xmlns:p14="http://schemas.microsoft.com/office/powerpoint/2010/main" val="12088218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B0CE6AC748B74429C9B79273866041B" ma:contentTypeVersion="15" ma:contentTypeDescription="Create a new document." ma:contentTypeScope="" ma:versionID="5b571f764bb4d8ea99f82c34334fd80a">
  <xsd:schema xmlns:xsd="http://www.w3.org/2001/XMLSchema" xmlns:xs="http://www.w3.org/2001/XMLSchema" xmlns:p="http://schemas.microsoft.com/office/2006/metadata/properties" xmlns:ns2="05bcf12c-015a-4a02-a23b-09e4e6ec45a6" xmlns:ns3="d9766030-629f-4b6c-93a1-7eaa154ea93f" targetNamespace="http://schemas.microsoft.com/office/2006/metadata/properties" ma:root="true" ma:fieldsID="0854bee2263d08ec0cc980f3a13e1007" ns2:_="" ns3:_="">
    <xsd:import namespace="05bcf12c-015a-4a02-a23b-09e4e6ec45a6"/>
    <xsd:import namespace="d9766030-629f-4b6c-93a1-7eaa154ea93f"/>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ObjectDetectorVersions"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5bcf12c-015a-4a02-a23b-09e4e6ec45a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5a3851ac-dcc0-4fc5-b26d-4dacd2f8876b"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9766030-629f-4b6c-93a1-7eaa154ea93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3c4f4867-68e8-40d2-9496-9f6fd58b0b2b}" ma:internalName="TaxCatchAll" ma:showField="CatchAllData" ma:web="d9766030-629f-4b6c-93a1-7eaa154ea93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5bcf12c-015a-4a02-a23b-09e4e6ec45a6">
      <Terms xmlns="http://schemas.microsoft.com/office/infopath/2007/PartnerControls"/>
    </lcf76f155ced4ddcb4097134ff3c332f>
    <TaxCatchAll xmlns="d9766030-629f-4b6c-93a1-7eaa154ea93f"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930660B-85DD-429F-BCF2-A1B4F92B4B0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5bcf12c-015a-4a02-a23b-09e4e6ec45a6"/>
    <ds:schemaRef ds:uri="d9766030-629f-4b6c-93a1-7eaa154ea93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F175039-326D-46DE-A7D9-22438578F59B}">
  <ds:schemaRefs>
    <ds:schemaRef ds:uri="http://purl.org/dc/dcmitype/"/>
    <ds:schemaRef ds:uri="http://www.w3.org/XML/1998/namespace"/>
    <ds:schemaRef ds:uri="http://purl.org/dc/elements/1.1/"/>
    <ds:schemaRef ds:uri="http://purl.org/dc/terms/"/>
    <ds:schemaRef ds:uri="http://schemas.microsoft.com/office/infopath/2007/PartnerControls"/>
    <ds:schemaRef ds:uri="http://schemas.microsoft.com/office/2006/documentManagement/types"/>
    <ds:schemaRef ds:uri="05bcf12c-015a-4a02-a23b-09e4e6ec45a6"/>
    <ds:schemaRef ds:uri="http://schemas.openxmlformats.org/package/2006/metadata/core-properties"/>
    <ds:schemaRef ds:uri="d9766030-629f-4b6c-93a1-7eaa154ea93f"/>
    <ds:schemaRef ds:uri="http://schemas.microsoft.com/office/2006/metadata/properties"/>
  </ds:schemaRefs>
</ds:datastoreItem>
</file>

<file path=customXml/itemProps3.xml><?xml version="1.0" encoding="utf-8"?>
<ds:datastoreItem xmlns:ds="http://schemas.openxmlformats.org/officeDocument/2006/customXml" ds:itemID="{DFB9B1E0-A7F5-48A4-8F17-3A5D694F104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793</TotalTime>
  <Words>1991</Words>
  <Application>Microsoft Office PowerPoint</Application>
  <PresentationFormat>Widescreen</PresentationFormat>
  <Paragraphs>308</Paragraphs>
  <Slides>30</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30</vt:i4>
      </vt:variant>
    </vt:vector>
  </HeadingPairs>
  <TitlesOfParts>
    <vt:vector size="39" baseType="lpstr">
      <vt:lpstr>Aptos</vt:lpstr>
      <vt:lpstr>Arial</vt:lpstr>
      <vt:lpstr>Calibri</vt:lpstr>
      <vt:lpstr>Cambria</vt:lpstr>
      <vt:lpstr>Georgia</vt:lpstr>
      <vt:lpstr>Open Sans</vt:lpstr>
      <vt:lpstr>Poppins</vt:lpstr>
      <vt:lpstr>Times</vt:lpstr>
      <vt:lpstr>Office Theme</vt:lpstr>
      <vt:lpstr>Beyond Compliance</vt:lpstr>
      <vt:lpstr>What we’ll cover</vt:lpstr>
      <vt:lpstr>PowerPoint Presentation</vt:lpstr>
      <vt:lpstr>The UK NGO reward landscape in 2026</vt:lpstr>
      <vt:lpstr>The story behind today’s session</vt:lpstr>
      <vt:lpstr>2026 UK NGO compensation &amp; benefits survey</vt:lpstr>
      <vt:lpstr>Salary movement &amp; compensation trends</vt:lpstr>
      <vt:lpstr>The impact of funding constraints on pay decisions</vt:lpstr>
      <vt:lpstr>Why competing on salary alone is becoming harder</vt:lpstr>
      <vt:lpstr>PowerPoint Presentation</vt:lpstr>
      <vt:lpstr>Which benefits do employees value most today</vt:lpstr>
      <vt:lpstr>Emerging trends across five benefit areas</vt:lpstr>
      <vt:lpstr>Low-cost, high-impact benefits</vt:lpstr>
      <vt:lpstr>Benefits, Culture &amp; Mission Alignment</vt:lpstr>
      <vt:lpstr>PowerPoint Presentation</vt:lpstr>
      <vt:lpstr>Looking beyond salary benchmarks</vt:lpstr>
      <vt:lpstr>A framework for a balanced reward strategy</vt:lpstr>
      <vt:lpstr>PowerPoint Presentation</vt:lpstr>
      <vt:lpstr>Our reward philosophy</vt:lpstr>
      <vt:lpstr>How we use Birches Group data</vt:lpstr>
      <vt:lpstr>How we use Birches Group data</vt:lpstr>
      <vt:lpstr>How we use Birches Group data</vt:lpstr>
      <vt:lpstr>Market insight: maternity leave</vt:lpstr>
      <vt:lpstr>From insights to action</vt:lpstr>
      <vt:lpstr>Differentiation without borders</vt:lpstr>
      <vt:lpstr>Paternity leave: another deliberate choice</vt:lpstr>
      <vt:lpstr>Two benefits. One strategy</vt:lpstr>
      <vt:lpstr>What we have learned</vt:lpstr>
      <vt:lpstr>PowerPoint Presentation</vt:lpstr>
      <vt:lpstr>Let’s Keep the Conversation Going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tawni@thestarrconspiracy.com</dc:creator>
  <cp:lastModifiedBy>Billy Shivachi</cp:lastModifiedBy>
  <cp:revision>38</cp:revision>
  <dcterms:created xsi:type="dcterms:W3CDTF">2019-09-18T20:31:41Z</dcterms:created>
  <dcterms:modified xsi:type="dcterms:W3CDTF">2026-09-08T15:51:48Z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0x0101000B0CE6AC748B74429C9B79273866041B</vt:lpwstr>
  </property>
  <property fmtid="{D5CDD505-2E9C-101B-9397-08002B2CF9AE}" pid="3" name="Order">
    <vt:r8>14100</vt:r8>
  </property>
  <property fmtid="{D5CDD505-2E9C-101B-9397-08002B2CF9AE}" pid="4" name="xd_Signature">
    <vt:bool>false</vt:bool>
  </property>
  <property fmtid="{D5CDD505-2E9C-101B-9397-08002B2CF9AE}" pid="5" name="xd_ProgID">
    <vt:lpwstr/>
  </property>
  <property fmtid="{D5CDD505-2E9C-101B-9397-08002B2CF9AE}" pid="6" name="ComplianceAssetId">
    <vt:lpwstr/>
  </property>
  <property fmtid="{D5CDD505-2E9C-101B-9397-08002B2CF9AE}" pid="7" name="TemplateUrl">
    <vt:lpwstr/>
  </property>
</Properties>
</file>