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Ubuntu"/>
      <p:bold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Ubuntu-boldItalic.fntdata"/><Relationship Id="rId10" Type="http://schemas.openxmlformats.org/officeDocument/2006/relationships/slide" Target="slides/slide5.xml"/><Relationship Id="rId32" Type="http://schemas.openxmlformats.org/officeDocument/2006/relationships/font" Target="fonts/Ubuntu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09b94a8e7e_5_0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g409b94a8e7e_5_0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57" name="Google Shape;57;g409b94a8e7e_5_0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g409b94a8e7e_5_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59" name="Google Shape;59;g409b94a8e7e_5_0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409b94a8e7e_5_0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409b96a60b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409b96a60b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409b96a60bb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409b96a60bb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09b96a60b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09b96a60b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409b96a60b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409b96a60b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09b96a60bb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409b96a60bb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409b96a60bb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409b96a60bb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409b96a60bb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409b96a60bb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09b96a60bb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09b96a60bb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409b96a60bb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409b96a60bb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409b96a60b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409b96a60b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09b94a8e7e_5_7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409b94a8e7e_5_7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09b96a60bb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409b96a60bb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409b96a60bb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409b96a60bb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409b96a60bb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409b96a60bb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409b96a60bb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409b96a60bb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409b94a8e7e_5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409b94a8e7e_5_5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409b94a8e7e_5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409b94a8e7e_5_4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409b94a8e7e_0_231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409b94a8e7e_0_231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98" name="Google Shape;398;g409b94a8e7e_0_231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g409b94a8e7e_0_231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24</a:t>
            </a:r>
            <a:endParaRPr/>
          </a:p>
        </p:txBody>
      </p:sp>
      <p:sp>
        <p:nvSpPr>
          <p:cNvPr id="400" name="Google Shape;400;g409b94a8e7e_0_231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g409b94a8e7e_0_231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09b94a8e7e_5_6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409b94a8e7e_5_6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09b94a8e7e_5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409b94a8e7e_5_2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09b94a8e7e_5_1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409b94a8e7e_5_12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409b94a8e7e_5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409b94a8e7e_5_3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409b96a60b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409b96a60b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409b96a60b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409b96a60b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409b96a60bb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409b96a60b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bg>
      <p:bgPr>
        <a:solidFill>
          <a:srgbClr val="000000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8.jpg"/><Relationship Id="rId4" Type="http://schemas.openxmlformats.org/officeDocument/2006/relationships/image" Target="../media/image4.png"/><Relationship Id="rId5" Type="http://schemas.openxmlformats.org/officeDocument/2006/relationships/image" Target="../media/image2.jp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hyperlink" Target="http://www.youtube.com/watch?v=2htmaXXsDWo" TargetMode="External"/><Relationship Id="rId5" Type="http://schemas.openxmlformats.org/officeDocument/2006/relationships/image" Target="../media/image1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jpg"/><Relationship Id="rId4" Type="http://schemas.openxmlformats.org/officeDocument/2006/relationships/image" Target="../media/image4.png"/><Relationship Id="rId9" Type="http://schemas.openxmlformats.org/officeDocument/2006/relationships/image" Target="../media/image27.png"/><Relationship Id="rId5" Type="http://schemas.openxmlformats.org/officeDocument/2006/relationships/hyperlink" Target="http://www.grantwire.org" TargetMode="External"/><Relationship Id="rId6" Type="http://schemas.openxmlformats.org/officeDocument/2006/relationships/hyperlink" Target="http://www.grantwire.org" TargetMode="External"/><Relationship Id="rId7" Type="http://schemas.openxmlformats.org/officeDocument/2006/relationships/hyperlink" Target="http://www.grantwire.org" TargetMode="External"/><Relationship Id="rId8" Type="http://schemas.openxmlformats.org/officeDocument/2006/relationships/hyperlink" Target="http://www.grantwire.org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8.jpg"/><Relationship Id="rId4" Type="http://schemas.openxmlformats.org/officeDocument/2006/relationships/image" Target="../media/image4.png"/><Relationship Id="rId5" Type="http://schemas.openxmlformats.org/officeDocument/2006/relationships/hyperlink" Target="https://mzninternational.com/sprints/" TargetMode="External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hyperlink" Target="http://www.grantwire.ai" TargetMode="External"/><Relationship Id="rId10" Type="http://schemas.openxmlformats.org/officeDocument/2006/relationships/hyperlink" Target="http://www.grantwire.ai" TargetMode="External"/><Relationship Id="rId12" Type="http://schemas.openxmlformats.org/officeDocument/2006/relationships/hyperlink" Target="http://www.grantwire.ai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jpg"/><Relationship Id="rId4" Type="http://schemas.openxmlformats.org/officeDocument/2006/relationships/image" Target="../media/image23.png"/><Relationship Id="rId9" Type="http://schemas.openxmlformats.org/officeDocument/2006/relationships/hyperlink" Target="http://www.grantwire.ai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2.jpg"/><Relationship Id="rId7" Type="http://schemas.openxmlformats.org/officeDocument/2006/relationships/hyperlink" Target="http://www.mzninternational.com" TargetMode="External"/><Relationship Id="rId8" Type="http://schemas.openxmlformats.org/officeDocument/2006/relationships/hyperlink" Target="http://www.grantwire.ai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" name="Google Shape;63;p15"/>
          <p:cNvGrpSpPr/>
          <p:nvPr/>
        </p:nvGrpSpPr>
        <p:grpSpPr>
          <a:xfrm>
            <a:off x="6647498" y="1846897"/>
            <a:ext cx="1929765" cy="1929765"/>
            <a:chOff x="0" y="0"/>
            <a:chExt cx="5146040" cy="5146040"/>
          </a:xfrm>
        </p:grpSpPr>
        <p:sp>
          <p:nvSpPr>
            <p:cNvPr id="64" name="Google Shape;64;p15"/>
            <p:cNvSpPr/>
            <p:nvPr/>
          </p:nvSpPr>
          <p:spPr>
            <a:xfrm>
              <a:off x="12700" y="12700"/>
              <a:ext cx="5120640" cy="5120640"/>
            </a:xfrm>
            <a:custGeom>
              <a:rect b="b" l="l" r="r" t="t"/>
              <a:pathLst>
                <a:path extrusionOk="0" h="5120640" w="5120640">
                  <a:moveTo>
                    <a:pt x="0" y="2560320"/>
                  </a:moveTo>
                  <a:cubicBezTo>
                    <a:pt x="0" y="1146302"/>
                    <a:pt x="1146302" y="0"/>
                    <a:pt x="2560320" y="0"/>
                  </a:cubicBezTo>
                  <a:cubicBezTo>
                    <a:pt x="3974338" y="0"/>
                    <a:pt x="5120640" y="1146302"/>
                    <a:pt x="5120640" y="2560320"/>
                  </a:cubicBezTo>
                  <a:cubicBezTo>
                    <a:pt x="5120640" y="3974338"/>
                    <a:pt x="3974338" y="5120640"/>
                    <a:pt x="2560320" y="5120640"/>
                  </a:cubicBezTo>
                  <a:cubicBezTo>
                    <a:pt x="1146302" y="5120640"/>
                    <a:pt x="0" y="3974338"/>
                    <a:pt x="0" y="2560320"/>
                  </a:cubicBez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15"/>
            <p:cNvSpPr/>
            <p:nvPr/>
          </p:nvSpPr>
          <p:spPr>
            <a:xfrm>
              <a:off x="0" y="0"/>
              <a:ext cx="5146040" cy="5146040"/>
            </a:xfrm>
            <a:custGeom>
              <a:rect b="b" l="l" r="r" t="t"/>
              <a:pathLst>
                <a:path extrusionOk="0" h="5146040" w="5146040">
                  <a:moveTo>
                    <a:pt x="0" y="2573020"/>
                  </a:moveTo>
                  <a:cubicBezTo>
                    <a:pt x="0" y="1152017"/>
                    <a:pt x="1152017" y="0"/>
                    <a:pt x="2573020" y="0"/>
                  </a:cubicBezTo>
                  <a:lnTo>
                    <a:pt x="2573020" y="12700"/>
                  </a:lnTo>
                  <a:lnTo>
                    <a:pt x="2573020" y="0"/>
                  </a:lnTo>
                  <a:cubicBezTo>
                    <a:pt x="3994023" y="0"/>
                    <a:pt x="5146040" y="1152017"/>
                    <a:pt x="5146040" y="2573020"/>
                  </a:cubicBezTo>
                  <a:lnTo>
                    <a:pt x="5133340" y="2573020"/>
                  </a:lnTo>
                  <a:lnTo>
                    <a:pt x="5146040" y="2573020"/>
                  </a:lnTo>
                  <a:cubicBezTo>
                    <a:pt x="5146040" y="3994023"/>
                    <a:pt x="3994023" y="5146040"/>
                    <a:pt x="2573020" y="5146040"/>
                  </a:cubicBezTo>
                  <a:lnTo>
                    <a:pt x="2573020" y="5133340"/>
                  </a:lnTo>
                  <a:lnTo>
                    <a:pt x="2573020" y="5146040"/>
                  </a:lnTo>
                  <a:cubicBezTo>
                    <a:pt x="1152017" y="5146040"/>
                    <a:pt x="0" y="3994023"/>
                    <a:pt x="0" y="2573020"/>
                  </a:cubicBezTo>
                  <a:lnTo>
                    <a:pt x="12700" y="2573020"/>
                  </a:lnTo>
                  <a:lnTo>
                    <a:pt x="25400" y="2573020"/>
                  </a:lnTo>
                  <a:lnTo>
                    <a:pt x="12700" y="2573020"/>
                  </a:lnTo>
                  <a:lnTo>
                    <a:pt x="0" y="2573020"/>
                  </a:lnTo>
                  <a:moveTo>
                    <a:pt x="25400" y="2573020"/>
                  </a:moveTo>
                  <a:cubicBezTo>
                    <a:pt x="25400" y="2580005"/>
                    <a:pt x="19685" y="2585720"/>
                    <a:pt x="12700" y="2585720"/>
                  </a:cubicBezTo>
                  <a:cubicBezTo>
                    <a:pt x="5715" y="2585720"/>
                    <a:pt x="0" y="2580005"/>
                    <a:pt x="0" y="2573020"/>
                  </a:cubicBezTo>
                  <a:cubicBezTo>
                    <a:pt x="0" y="2566035"/>
                    <a:pt x="5715" y="2560320"/>
                    <a:pt x="12700" y="2560320"/>
                  </a:cubicBezTo>
                  <a:cubicBezTo>
                    <a:pt x="19685" y="2560320"/>
                    <a:pt x="25400" y="2566035"/>
                    <a:pt x="25400" y="2573020"/>
                  </a:cubicBezTo>
                  <a:cubicBezTo>
                    <a:pt x="25400" y="3980053"/>
                    <a:pt x="1165987" y="5120640"/>
                    <a:pt x="2573020" y="5120640"/>
                  </a:cubicBezTo>
                  <a:cubicBezTo>
                    <a:pt x="3980053" y="5120640"/>
                    <a:pt x="5120640" y="3980053"/>
                    <a:pt x="5120640" y="2573020"/>
                  </a:cubicBezTo>
                  <a:cubicBezTo>
                    <a:pt x="5120640" y="1165987"/>
                    <a:pt x="3980053" y="25400"/>
                    <a:pt x="2573020" y="25400"/>
                  </a:cubicBezTo>
                  <a:lnTo>
                    <a:pt x="2573020" y="12700"/>
                  </a:lnTo>
                  <a:lnTo>
                    <a:pt x="2573020" y="25400"/>
                  </a:lnTo>
                  <a:cubicBezTo>
                    <a:pt x="1165987" y="25400"/>
                    <a:pt x="25400" y="1165987"/>
                    <a:pt x="25400" y="2573020"/>
                  </a:cubicBez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mzn_logo.png" id="66" name="Google Shape;66;p15"/>
          <p:cNvSpPr/>
          <p:nvPr/>
        </p:nvSpPr>
        <p:spPr>
          <a:xfrm>
            <a:off x="377190" y="377190"/>
            <a:ext cx="960120" cy="514350"/>
          </a:xfrm>
          <a:custGeom>
            <a:rect b="b" l="l" r="r" t="t"/>
            <a:pathLst>
              <a:path extrusionOk="0" h="1371600" w="2560320">
                <a:moveTo>
                  <a:pt x="0" y="0"/>
                </a:moveTo>
                <a:lnTo>
                  <a:pt x="2560320" y="0"/>
                </a:lnTo>
                <a:lnTo>
                  <a:pt x="256032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80" r="-17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377199" y="1052875"/>
            <a:ext cx="5499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200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Rethinking</a:t>
            </a:r>
            <a:endParaRPr sz="3700"/>
          </a:p>
        </p:txBody>
      </p:sp>
      <p:sp>
        <p:nvSpPr>
          <p:cNvPr id="68" name="Google Shape;68;p15"/>
          <p:cNvSpPr txBox="1"/>
          <p:nvPr/>
        </p:nvSpPr>
        <p:spPr>
          <a:xfrm>
            <a:off x="372428" y="2207216"/>
            <a:ext cx="3255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Funding Strategy</a:t>
            </a:r>
            <a:endParaRPr sz="700"/>
          </a:p>
        </p:txBody>
      </p:sp>
      <p:sp>
        <p:nvSpPr>
          <p:cNvPr id="69" name="Google Shape;69;p15"/>
          <p:cNvSpPr txBox="1"/>
          <p:nvPr/>
        </p:nvSpPr>
        <p:spPr>
          <a:xfrm>
            <a:off x="372428" y="2674893"/>
            <a:ext cx="39759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18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Applying it</a:t>
            </a:r>
            <a:r>
              <a:rPr b="1" lang="en" sz="2618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lang="en" sz="2618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in practice.</a:t>
            </a:r>
            <a:endParaRPr b="1" sz="2800">
              <a:solidFill>
                <a:srgbClr val="E63946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70" name="Google Shape;70;p15"/>
          <p:cNvGrpSpPr/>
          <p:nvPr/>
        </p:nvGrpSpPr>
        <p:grpSpPr>
          <a:xfrm>
            <a:off x="372427" y="3111003"/>
            <a:ext cx="36957" cy="866775"/>
            <a:chOff x="0" y="0"/>
            <a:chExt cx="98552" cy="2311400"/>
          </a:xfrm>
        </p:grpSpPr>
        <p:sp>
          <p:nvSpPr>
            <p:cNvPr id="71" name="Google Shape;71;p15"/>
            <p:cNvSpPr/>
            <p:nvPr/>
          </p:nvSpPr>
          <p:spPr>
            <a:xfrm>
              <a:off x="12700" y="12700"/>
              <a:ext cx="73152" cy="2286000"/>
            </a:xfrm>
            <a:custGeom>
              <a:rect b="b" l="l" r="r" t="t"/>
              <a:pathLst>
                <a:path extrusionOk="0" h="2286000" w="73152">
                  <a:moveTo>
                    <a:pt x="0" y="0"/>
                  </a:moveTo>
                  <a:lnTo>
                    <a:pt x="73152" y="0"/>
                  </a:lnTo>
                  <a:lnTo>
                    <a:pt x="73152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5"/>
            <p:cNvSpPr/>
            <p:nvPr/>
          </p:nvSpPr>
          <p:spPr>
            <a:xfrm>
              <a:off x="0" y="0"/>
              <a:ext cx="98552" cy="2311400"/>
            </a:xfrm>
            <a:custGeom>
              <a:rect b="b" l="l" r="r" t="t"/>
              <a:pathLst>
                <a:path extrusionOk="0" h="2311400" w="98552">
                  <a:moveTo>
                    <a:pt x="12700" y="0"/>
                  </a:moveTo>
                  <a:lnTo>
                    <a:pt x="85852" y="0"/>
                  </a:lnTo>
                  <a:cubicBezTo>
                    <a:pt x="92837" y="0"/>
                    <a:pt x="98552" y="5715"/>
                    <a:pt x="98552" y="12700"/>
                  </a:cubicBezTo>
                  <a:lnTo>
                    <a:pt x="98552" y="2298700"/>
                  </a:lnTo>
                  <a:cubicBezTo>
                    <a:pt x="98552" y="2305685"/>
                    <a:pt x="92837" y="2311400"/>
                    <a:pt x="85852" y="2311400"/>
                  </a:cubicBezTo>
                  <a:lnTo>
                    <a:pt x="12700" y="2311400"/>
                  </a:lnTo>
                  <a:cubicBezTo>
                    <a:pt x="5715" y="2311400"/>
                    <a:pt x="0" y="2305685"/>
                    <a:pt x="0" y="229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298700"/>
                  </a:lnTo>
                  <a:lnTo>
                    <a:pt x="12700" y="2298700"/>
                  </a:lnTo>
                  <a:lnTo>
                    <a:pt x="12700" y="2286000"/>
                  </a:lnTo>
                  <a:lnTo>
                    <a:pt x="85852" y="2286000"/>
                  </a:lnTo>
                  <a:lnTo>
                    <a:pt x="85852" y="2298700"/>
                  </a:lnTo>
                  <a:lnTo>
                    <a:pt x="73152" y="2298700"/>
                  </a:lnTo>
                  <a:lnTo>
                    <a:pt x="73152" y="12700"/>
                  </a:lnTo>
                  <a:lnTo>
                    <a:pt x="85852" y="12700"/>
                  </a:lnTo>
                  <a:lnTo>
                    <a:pt x="85852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" name="Google Shape;73;p15"/>
          <p:cNvSpPr txBox="1"/>
          <p:nvPr/>
        </p:nvSpPr>
        <p:spPr>
          <a:xfrm>
            <a:off x="536885" y="3270967"/>
            <a:ext cx="41538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6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1E1E1E"/>
                </a:solidFill>
                <a:latin typeface="Ubuntu"/>
                <a:ea typeface="Ubuntu"/>
                <a:cs typeface="Ubuntu"/>
                <a:sym typeface="Ubuntu"/>
              </a:rPr>
              <a:t>Presented by </a:t>
            </a:r>
            <a:r>
              <a:rPr b="1" lang="en" sz="1200">
                <a:solidFill>
                  <a:srgbClr val="1E1E1E"/>
                </a:solidFill>
                <a:latin typeface="Ubuntu"/>
                <a:ea typeface="Ubuntu"/>
                <a:cs typeface="Ubuntu"/>
                <a:sym typeface="Ubuntu"/>
              </a:rPr>
              <a:t>BOND</a:t>
            </a:r>
            <a:r>
              <a:rPr i="1" lang="en" sz="1200">
                <a:solidFill>
                  <a:srgbClr val="1E1E1E"/>
                </a:solidFill>
                <a:latin typeface="Ubuntu"/>
                <a:ea typeface="Ubuntu"/>
                <a:cs typeface="Ubuntu"/>
                <a:sym typeface="Ubuntu"/>
              </a:rPr>
              <a:t> in collaboration with </a:t>
            </a:r>
            <a:r>
              <a:rPr b="1" lang="en" sz="1200">
                <a:solidFill>
                  <a:srgbClr val="1E1E1E"/>
                </a:solidFill>
                <a:latin typeface="Ubuntu"/>
                <a:ea typeface="Ubuntu"/>
                <a:cs typeface="Ubuntu"/>
                <a:sym typeface="Ubuntu"/>
              </a:rPr>
              <a:t>MzN International</a:t>
            </a:r>
            <a:r>
              <a:rPr i="1" lang="en" sz="1200">
                <a:solidFill>
                  <a:srgbClr val="1E1E1E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sz="700"/>
          </a:p>
        </p:txBody>
      </p:sp>
      <p:grpSp>
        <p:nvGrpSpPr>
          <p:cNvPr id="74" name="Google Shape;74;p15"/>
          <p:cNvGrpSpPr/>
          <p:nvPr/>
        </p:nvGrpSpPr>
        <p:grpSpPr>
          <a:xfrm>
            <a:off x="377190" y="4419838"/>
            <a:ext cx="2743200" cy="312188"/>
            <a:chOff x="0" y="-9525"/>
            <a:chExt cx="7315200" cy="832500"/>
          </a:xfrm>
        </p:grpSpPr>
        <p:sp>
          <p:nvSpPr>
            <p:cNvPr id="75" name="Google Shape;75;p15"/>
            <p:cNvSpPr/>
            <p:nvPr/>
          </p:nvSpPr>
          <p:spPr>
            <a:xfrm>
              <a:off x="0" y="0"/>
              <a:ext cx="7315200" cy="822960"/>
            </a:xfrm>
            <a:custGeom>
              <a:rect b="b" l="l" r="r" t="t"/>
              <a:pathLst>
                <a:path extrusionOk="0" h="822960" w="7315200">
                  <a:moveTo>
                    <a:pt x="0" y="0"/>
                  </a:moveTo>
                  <a:lnTo>
                    <a:pt x="7315200" y="0"/>
                  </a:lnTo>
                  <a:lnTo>
                    <a:pt x="7315200" y="822960"/>
                  </a:lnTo>
                  <a:lnTo>
                    <a:pt x="0" y="82296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b="-123202" l="0" r="0" t="-123202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15"/>
            <p:cNvSpPr txBox="1"/>
            <p:nvPr/>
          </p:nvSpPr>
          <p:spPr>
            <a:xfrm>
              <a:off x="0" y="-9525"/>
              <a:ext cx="7315200" cy="83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E63946"/>
                  </a:solidFill>
                  <a:latin typeface="Ubuntu"/>
                  <a:ea typeface="Ubuntu"/>
                  <a:cs typeface="Ubuntu"/>
                  <a:sym typeface="Ubuntu"/>
                </a:rPr>
                <a:t>LIVE WEBINAR, 3 Sept 26</a:t>
              </a:r>
              <a:endParaRPr sz="700"/>
            </a:p>
          </p:txBody>
        </p:sp>
      </p:grpSp>
      <p:grpSp>
        <p:nvGrpSpPr>
          <p:cNvPr id="77" name="Google Shape;77;p15"/>
          <p:cNvGrpSpPr/>
          <p:nvPr/>
        </p:nvGrpSpPr>
        <p:grpSpPr>
          <a:xfrm>
            <a:off x="377190" y="4899898"/>
            <a:ext cx="4114800" cy="154463"/>
            <a:chOff x="0" y="-9525"/>
            <a:chExt cx="10972800" cy="411900"/>
          </a:xfrm>
        </p:grpSpPr>
        <p:sp>
          <p:nvSpPr>
            <p:cNvPr id="78" name="Google Shape;78;p15"/>
            <p:cNvSpPr/>
            <p:nvPr/>
          </p:nvSpPr>
          <p:spPr>
            <a:xfrm>
              <a:off x="0" y="0"/>
              <a:ext cx="10972800" cy="402336"/>
            </a:xfrm>
            <a:custGeom>
              <a:rect b="b" l="l" r="r" t="t"/>
              <a:pathLst>
                <a:path extrusionOk="0" h="402336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402336"/>
                  </a:lnTo>
                  <a:lnTo>
                    <a:pt x="0" y="402336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b="-481463" l="0" r="0" t="-481463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15"/>
            <p:cNvSpPr txBox="1"/>
            <p:nvPr/>
          </p:nvSpPr>
          <p:spPr>
            <a:xfrm>
              <a:off x="0" y="-9525"/>
              <a:ext cx="10972800" cy="4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rgbClr val="9A9A9A"/>
                  </a:solidFill>
                  <a:latin typeface="Ubuntu"/>
                  <a:ea typeface="Ubuntu"/>
                  <a:cs typeface="Ubuntu"/>
                  <a:sym typeface="Ubuntu"/>
                </a:rPr>
                <a:t>© 2026 MzN International. All rights reserved.</a:t>
              </a:r>
              <a:endParaRPr sz="700"/>
            </a:p>
          </p:txBody>
        </p:sp>
      </p:grpSp>
      <p:sp>
        <p:nvSpPr>
          <p:cNvPr id="80" name="Google Shape;80;p15"/>
          <p:cNvSpPr/>
          <p:nvPr/>
        </p:nvSpPr>
        <p:spPr>
          <a:xfrm>
            <a:off x="3071589" y="-192444"/>
            <a:ext cx="6108700" cy="5323089"/>
          </a:xfrm>
          <a:custGeom>
            <a:rect b="b" l="l" r="r" t="t"/>
            <a:pathLst>
              <a:path extrusionOk="0" h="8189367" w="9398000">
                <a:moveTo>
                  <a:pt x="9398000" y="0"/>
                </a:moveTo>
                <a:lnTo>
                  <a:pt x="0" y="8189367"/>
                </a:lnTo>
                <a:lnTo>
                  <a:pt x="9398000" y="8189367"/>
                </a:lnTo>
                <a:lnTo>
                  <a:pt x="939800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44340" r="-4435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" name="Google Shape;81;p15"/>
          <p:cNvGrpSpPr/>
          <p:nvPr/>
        </p:nvGrpSpPr>
        <p:grpSpPr>
          <a:xfrm rot="2911657">
            <a:off x="6258195" y="-1818946"/>
            <a:ext cx="1205169" cy="8849306"/>
            <a:chOff x="0" y="-38100"/>
            <a:chExt cx="634800" cy="6266243"/>
          </a:xfrm>
        </p:grpSpPr>
        <p:sp>
          <p:nvSpPr>
            <p:cNvPr id="82" name="Google Shape;82;p15"/>
            <p:cNvSpPr/>
            <p:nvPr/>
          </p:nvSpPr>
          <p:spPr>
            <a:xfrm>
              <a:off x="0" y="0"/>
              <a:ext cx="634738" cy="6228143"/>
            </a:xfrm>
            <a:custGeom>
              <a:rect b="b" l="l" r="r" t="t"/>
              <a:pathLst>
                <a:path extrusionOk="0" h="6228143" w="634738">
                  <a:moveTo>
                    <a:pt x="0" y="0"/>
                  </a:moveTo>
                  <a:lnTo>
                    <a:pt x="634738" y="0"/>
                  </a:lnTo>
                  <a:lnTo>
                    <a:pt x="634738" y="6228143"/>
                  </a:lnTo>
                  <a:lnTo>
                    <a:pt x="0" y="6228143"/>
                  </a:lnTo>
                  <a:close/>
                </a:path>
              </a:pathLst>
            </a:custGeom>
            <a:gradFill>
              <a:gsLst>
                <a:gs pos="0">
                  <a:srgbClr val="B81809"/>
                </a:gs>
                <a:gs pos="50000">
                  <a:srgbClr val="0B5285">
                    <a:alpha val="7098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5"/>
            <p:cNvSpPr txBox="1"/>
            <p:nvPr/>
          </p:nvSpPr>
          <p:spPr>
            <a:xfrm>
              <a:off x="0" y="-38100"/>
              <a:ext cx="634800" cy="626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" name="Google Shape;84;p15"/>
          <p:cNvGrpSpPr/>
          <p:nvPr/>
        </p:nvGrpSpPr>
        <p:grpSpPr>
          <a:xfrm rot="8402832">
            <a:off x="5977259" y="-2434894"/>
            <a:ext cx="2292485" cy="5016458"/>
            <a:chOff x="0" y="-38100"/>
            <a:chExt cx="1207558" cy="2642400"/>
          </a:xfrm>
        </p:grpSpPr>
        <p:sp>
          <p:nvSpPr>
            <p:cNvPr id="85" name="Google Shape;85;p15"/>
            <p:cNvSpPr/>
            <p:nvPr/>
          </p:nvSpPr>
          <p:spPr>
            <a:xfrm>
              <a:off x="0" y="0"/>
              <a:ext cx="1207558" cy="2604153"/>
            </a:xfrm>
            <a:custGeom>
              <a:rect b="b" l="l" r="r" t="t"/>
              <a:pathLst>
                <a:path extrusionOk="0" h="2604153" w="1207558">
                  <a:moveTo>
                    <a:pt x="0" y="0"/>
                  </a:moveTo>
                  <a:lnTo>
                    <a:pt x="1207558" y="0"/>
                  </a:lnTo>
                  <a:lnTo>
                    <a:pt x="1207558" y="2604153"/>
                  </a:lnTo>
                  <a:lnTo>
                    <a:pt x="0" y="2604153"/>
                  </a:lnTo>
                  <a:close/>
                </a:path>
              </a:pathLst>
            </a:custGeom>
            <a:gradFill>
              <a:gsLst>
                <a:gs pos="0">
                  <a:srgbClr val="B81809"/>
                </a:gs>
                <a:gs pos="50000">
                  <a:srgbClr val="0B5285">
                    <a:alpha val="7098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0" y="-38100"/>
              <a:ext cx="1207500" cy="264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5"/>
          <p:cNvGrpSpPr/>
          <p:nvPr/>
        </p:nvGrpSpPr>
        <p:grpSpPr>
          <a:xfrm rot="8100000">
            <a:off x="8764137" y="-1305404"/>
            <a:ext cx="1579320" cy="3315926"/>
            <a:chOff x="0" y="-38100"/>
            <a:chExt cx="831904" cy="1746658"/>
          </a:xfrm>
        </p:grpSpPr>
        <p:sp>
          <p:nvSpPr>
            <p:cNvPr id="88" name="Google Shape;88;p15"/>
            <p:cNvSpPr/>
            <p:nvPr/>
          </p:nvSpPr>
          <p:spPr>
            <a:xfrm>
              <a:off x="0" y="0"/>
              <a:ext cx="831904" cy="1708558"/>
            </a:xfrm>
            <a:custGeom>
              <a:rect b="b" l="l" r="r" t="t"/>
              <a:pathLst>
                <a:path extrusionOk="0" h="1708558" w="831904">
                  <a:moveTo>
                    <a:pt x="0" y="0"/>
                  </a:moveTo>
                  <a:lnTo>
                    <a:pt x="831904" y="0"/>
                  </a:lnTo>
                  <a:lnTo>
                    <a:pt x="831904" y="1708558"/>
                  </a:lnTo>
                  <a:lnTo>
                    <a:pt x="0" y="1708558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FFFFF">
                    <a:alpha val="70980"/>
                  </a:srgbClr>
                </a:gs>
                <a:gs pos="100000">
                  <a:srgbClr val="0B51AE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5"/>
            <p:cNvSpPr txBox="1"/>
            <p:nvPr/>
          </p:nvSpPr>
          <p:spPr>
            <a:xfrm>
              <a:off x="0" y="-38100"/>
              <a:ext cx="831900" cy="174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675"/>
            <a:ext cx="9143997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675"/>
            <a:ext cx="9143997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675"/>
            <a:ext cx="9144003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96399" cy="538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0"/>
            <a:ext cx="9376824" cy="527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33" y="0"/>
            <a:ext cx="9262536" cy="5210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8638"/>
            <a:ext cx="9316951" cy="524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0"/>
            <a:ext cx="9262525" cy="5210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95" name="Google Shape;9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 txBox="1"/>
          <p:nvPr/>
        </p:nvSpPr>
        <p:spPr>
          <a:xfrm>
            <a:off x="457198" y="483957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International. All rights reserved.</a:t>
            </a: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8366760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1</a:t>
            </a:r>
            <a:endParaRPr/>
          </a:p>
        </p:txBody>
      </p:sp>
      <p:sp>
        <p:nvSpPr>
          <p:cNvPr id="98" name="Google Shape;98;p16"/>
          <p:cNvSpPr txBox="1"/>
          <p:nvPr/>
        </p:nvSpPr>
        <p:spPr>
          <a:xfrm>
            <a:off x="457200" y="1170432"/>
            <a:ext cx="8229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It begins with the </a:t>
            </a:r>
            <a:r>
              <a:rPr b="1" lang="en" sz="2900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“</a:t>
            </a:r>
            <a:r>
              <a:rPr b="1" i="0" lang="en" sz="29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grants assumption</a:t>
            </a:r>
            <a:r>
              <a:rPr b="1" lang="en" sz="2900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”</a:t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475488" y="1847088"/>
            <a:ext cx="822900" cy="504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457200" y="2081730"/>
            <a:ext cx="822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Most funding conversations start by asking one question: how do we win more grants?</a:t>
            </a:r>
            <a:endParaRPr/>
          </a:p>
        </p:txBody>
      </p:sp>
      <p:sp>
        <p:nvSpPr>
          <p:cNvPr id="101" name="Google Shape;101;p16"/>
          <p:cNvSpPr txBox="1"/>
          <p:nvPr/>
        </p:nvSpPr>
        <p:spPr>
          <a:xfrm>
            <a:off x="457200" y="3041850"/>
            <a:ext cx="79554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Before looking harder for </a:t>
            </a:r>
            <a:r>
              <a:rPr lang="en" sz="1350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scarce</a:t>
            </a:r>
            <a:r>
              <a:rPr b="0" i="0" lang="en" sz="13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 grants, it is worth asking a different question first. Could another form of capital do this job, either on its own or alongside grants?</a:t>
            </a:r>
            <a:endParaRPr/>
          </a:p>
        </p:txBody>
      </p:sp>
      <p:sp>
        <p:nvSpPr>
          <p:cNvPr id="102" name="Google Shape;102;p16"/>
          <p:cNvSpPr/>
          <p:nvPr/>
        </p:nvSpPr>
        <p:spPr>
          <a:xfrm>
            <a:off x="457200" y="4343400"/>
            <a:ext cx="8229600" cy="4023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640080" y="4435577"/>
            <a:ext cx="78639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The </a:t>
            </a:r>
            <a:r>
              <a:rPr b="1" lang="en" sz="13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“</a:t>
            </a:r>
            <a:r>
              <a:rPr b="1" i="0" lang="en" sz="13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grants assumptio</a:t>
            </a:r>
            <a:r>
              <a:rPr b="1" lang="en" sz="13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n” may be wrong. But when may other forms of capital be open to us?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0"/>
            <a:ext cx="9262525" cy="5210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96399" cy="538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5" title="ARE YOU WITH US?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1600" y="661225"/>
            <a:ext cx="7286075" cy="416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0825"/>
            <a:ext cx="9144003" cy="527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0"/>
            <a:ext cx="9262525" cy="5210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357" name="Google Shape;35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8"/>
          <p:cNvSpPr txBox="1"/>
          <p:nvPr/>
        </p:nvSpPr>
        <p:spPr>
          <a:xfrm>
            <a:off x="384048" y="484632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International. All rights reserved.</a:t>
            </a:r>
            <a:endParaRPr/>
          </a:p>
        </p:txBody>
      </p:sp>
      <p:sp>
        <p:nvSpPr>
          <p:cNvPr id="359" name="Google Shape;359;p38"/>
          <p:cNvSpPr txBox="1"/>
          <p:nvPr/>
        </p:nvSpPr>
        <p:spPr>
          <a:xfrm>
            <a:off x="8375978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7</a:t>
            </a:r>
            <a:endParaRPr/>
          </a:p>
        </p:txBody>
      </p:sp>
      <p:sp>
        <p:nvSpPr>
          <p:cNvPr id="360" name="Google Shape;360;p38"/>
          <p:cNvSpPr/>
          <p:nvPr/>
        </p:nvSpPr>
        <p:spPr>
          <a:xfrm>
            <a:off x="0" y="0"/>
            <a:ext cx="3246000" cy="2489400"/>
          </a:xfrm>
          <a:prstGeom prst="rect">
            <a:avLst/>
          </a:prstGeom>
          <a:solidFill>
            <a:srgbClr val="22314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38"/>
          <p:cNvSpPr txBox="1"/>
          <p:nvPr/>
        </p:nvSpPr>
        <p:spPr>
          <a:xfrm>
            <a:off x="342930" y="233275"/>
            <a:ext cx="265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Grantwire</a:t>
            </a:r>
            <a:endParaRPr/>
          </a:p>
        </p:txBody>
      </p:sp>
      <p:sp>
        <p:nvSpPr>
          <p:cNvPr id="362" name="Google Shape;362;p38"/>
          <p:cNvSpPr/>
          <p:nvPr/>
        </p:nvSpPr>
        <p:spPr>
          <a:xfrm>
            <a:off x="384043" y="694980"/>
            <a:ext cx="822900" cy="549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38"/>
          <p:cNvSpPr txBox="1"/>
          <p:nvPr/>
        </p:nvSpPr>
        <p:spPr>
          <a:xfrm>
            <a:off x="365705" y="826835"/>
            <a:ext cx="2514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D8DEE8"/>
                </a:solidFill>
                <a:latin typeface="Ubuntu"/>
                <a:ea typeface="Ubuntu"/>
                <a:cs typeface="Ubuntu"/>
                <a:sym typeface="Ubuntu"/>
              </a:rPr>
              <a:t>Funding intelligence, </a:t>
            </a:r>
            <a:r>
              <a:rPr lang="en" sz="1500">
                <a:solidFill>
                  <a:srgbClr val="D8DEE8"/>
                </a:solidFill>
                <a:latin typeface="Ubuntu"/>
                <a:ea typeface="Ubuntu"/>
                <a:cs typeface="Ubuntu"/>
                <a:sym typeface="Ubuntu"/>
              </a:rPr>
              <a:t>forever free</a:t>
            </a:r>
            <a:endParaRPr/>
          </a:p>
        </p:txBody>
      </p:sp>
      <p:sp>
        <p:nvSpPr>
          <p:cNvPr id="364" name="Google Shape;364;p38"/>
          <p:cNvSpPr txBox="1"/>
          <p:nvPr/>
        </p:nvSpPr>
        <p:spPr>
          <a:xfrm>
            <a:off x="342930" y="1411680"/>
            <a:ext cx="2651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Sign up at </a:t>
            </a:r>
            <a:r>
              <a:rPr b="1" lang="en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5"/>
              </a:rPr>
              <a:t>www.</a:t>
            </a:r>
            <a:r>
              <a:rPr b="1" i="0" lang="en" sz="1400" u="sng" cap="none" strike="noStrike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6"/>
              </a:rPr>
              <a:t>grantwire</a:t>
            </a:r>
            <a:r>
              <a:rPr b="1" lang="en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7"/>
              </a:rPr>
              <a:t>.org</a:t>
            </a:r>
            <a:endParaRPr/>
          </a:p>
        </p:txBody>
      </p:sp>
      <p:sp>
        <p:nvSpPr>
          <p:cNvPr id="365" name="Google Shape;365;p38"/>
          <p:cNvSpPr txBox="1"/>
          <p:nvPr/>
        </p:nvSpPr>
        <p:spPr>
          <a:xfrm>
            <a:off x="3383100" y="237475"/>
            <a:ext cx="5060400" cy="5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Grantwire monitors over </a:t>
            </a:r>
            <a:r>
              <a:rPr lang="en" sz="1500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5000+</a:t>
            </a:r>
            <a:r>
              <a:rPr b="0" i="0" lang="en" sz="150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" sz="1500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grant</a:t>
            </a:r>
            <a:r>
              <a:rPr b="0" i="0" lang="en" sz="150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 sources every day and flags the opportunities worth your time.</a:t>
            </a:r>
            <a:endParaRPr sz="1300"/>
          </a:p>
        </p:txBody>
      </p:sp>
      <p:sp>
        <p:nvSpPr>
          <p:cNvPr id="366" name="Google Shape;366;p38"/>
          <p:cNvSpPr/>
          <p:nvPr/>
        </p:nvSpPr>
        <p:spPr>
          <a:xfrm>
            <a:off x="3383100" y="820925"/>
            <a:ext cx="5060400" cy="505500"/>
          </a:xfrm>
          <a:prstGeom prst="roundRect">
            <a:avLst>
              <a:gd fmla="val 16667" name="adj"/>
            </a:avLst>
          </a:prstGeom>
          <a:solidFill>
            <a:srgbClr val="F4F5F7"/>
          </a:solidFill>
          <a:ln cap="flat" cmpd="sng" w="9475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050" lIns="68150" spcFirstLastPara="1" rIns="68150" wrap="square" tIns="34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8"/>
          <p:cNvSpPr/>
          <p:nvPr/>
        </p:nvSpPr>
        <p:spPr>
          <a:xfrm>
            <a:off x="3383100" y="820925"/>
            <a:ext cx="63300" cy="5055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34050" lIns="68150" spcFirstLastPara="1" rIns="68150" wrap="square" tIns="34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38"/>
          <p:cNvSpPr txBox="1"/>
          <p:nvPr/>
        </p:nvSpPr>
        <p:spPr>
          <a:xfrm>
            <a:off x="3609001" y="983285"/>
            <a:ext cx="923100" cy="19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67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5,000+</a:t>
            </a:r>
            <a:endParaRPr sz="1043"/>
          </a:p>
        </p:txBody>
      </p:sp>
      <p:sp>
        <p:nvSpPr>
          <p:cNvPr id="369" name="Google Shape;369;p38"/>
          <p:cNvSpPr txBox="1"/>
          <p:nvPr/>
        </p:nvSpPr>
        <p:spPr>
          <a:xfrm>
            <a:off x="5199065" y="1007234"/>
            <a:ext cx="3072300" cy="1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32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sources monitored every day</a:t>
            </a:r>
            <a:endParaRPr sz="1043"/>
          </a:p>
        </p:txBody>
      </p:sp>
      <p:sp>
        <p:nvSpPr>
          <p:cNvPr id="370" name="Google Shape;370;p38"/>
          <p:cNvSpPr/>
          <p:nvPr/>
        </p:nvSpPr>
        <p:spPr>
          <a:xfrm>
            <a:off x="3383100" y="1402384"/>
            <a:ext cx="5060400" cy="505500"/>
          </a:xfrm>
          <a:prstGeom prst="roundRect">
            <a:avLst>
              <a:gd fmla="val 16667" name="adj"/>
            </a:avLst>
          </a:prstGeom>
          <a:solidFill>
            <a:srgbClr val="F4F5F7"/>
          </a:solidFill>
          <a:ln cap="flat" cmpd="sng" w="9475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050" lIns="68150" spcFirstLastPara="1" rIns="68150" wrap="square" tIns="34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8"/>
          <p:cNvSpPr/>
          <p:nvPr/>
        </p:nvSpPr>
        <p:spPr>
          <a:xfrm>
            <a:off x="3383100" y="1402384"/>
            <a:ext cx="63300" cy="5055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34050" lIns="68150" spcFirstLastPara="1" rIns="68150" wrap="square" tIns="34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38"/>
          <p:cNvSpPr txBox="1"/>
          <p:nvPr/>
        </p:nvSpPr>
        <p:spPr>
          <a:xfrm>
            <a:off x="3609000" y="1564745"/>
            <a:ext cx="1515600" cy="19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67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Fit, not noise</a:t>
            </a:r>
            <a:endParaRPr sz="1043"/>
          </a:p>
        </p:txBody>
      </p:sp>
      <p:sp>
        <p:nvSpPr>
          <p:cNvPr id="373" name="Google Shape;373;p38"/>
          <p:cNvSpPr txBox="1"/>
          <p:nvPr/>
        </p:nvSpPr>
        <p:spPr>
          <a:xfrm>
            <a:off x="5235505" y="1616513"/>
            <a:ext cx="3072300" cy="1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32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Learns to </a:t>
            </a:r>
            <a:r>
              <a:rPr b="0" i="0" lang="en" sz="932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match to your mission and size</a:t>
            </a:r>
            <a:endParaRPr sz="1043"/>
          </a:p>
        </p:txBody>
      </p:sp>
      <p:sp>
        <p:nvSpPr>
          <p:cNvPr id="374" name="Google Shape;374;p38"/>
          <p:cNvSpPr/>
          <p:nvPr/>
        </p:nvSpPr>
        <p:spPr>
          <a:xfrm>
            <a:off x="3383100" y="1983842"/>
            <a:ext cx="5060400" cy="505500"/>
          </a:xfrm>
          <a:prstGeom prst="roundRect">
            <a:avLst>
              <a:gd fmla="val 16667" name="adj"/>
            </a:avLst>
          </a:prstGeom>
          <a:solidFill>
            <a:srgbClr val="F4F5F7"/>
          </a:solidFill>
          <a:ln cap="flat" cmpd="sng" w="9475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050" lIns="68150" spcFirstLastPara="1" rIns="68150" wrap="square" tIns="34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8"/>
          <p:cNvSpPr/>
          <p:nvPr/>
        </p:nvSpPr>
        <p:spPr>
          <a:xfrm>
            <a:off x="3383100" y="1983842"/>
            <a:ext cx="63300" cy="5055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34050" lIns="68150" spcFirstLastPara="1" rIns="68150" wrap="square" tIns="340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38"/>
          <p:cNvSpPr txBox="1"/>
          <p:nvPr/>
        </p:nvSpPr>
        <p:spPr>
          <a:xfrm>
            <a:off x="3609003" y="2158842"/>
            <a:ext cx="2078400" cy="19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67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Free</a:t>
            </a:r>
            <a:endParaRPr sz="1043"/>
          </a:p>
        </p:txBody>
      </p:sp>
      <p:sp>
        <p:nvSpPr>
          <p:cNvPr id="377" name="Google Shape;377;p38"/>
          <p:cNvSpPr txBox="1"/>
          <p:nvPr/>
        </p:nvSpPr>
        <p:spPr>
          <a:xfrm>
            <a:off x="5235505" y="2182792"/>
            <a:ext cx="3072300" cy="1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32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to use, across the sector</a:t>
            </a:r>
            <a:endParaRPr sz="1043"/>
          </a:p>
        </p:txBody>
      </p:sp>
      <p:pic>
        <p:nvPicPr>
          <p:cNvPr id="378" name="Google Shape;378;p38" title="Screenshot 2026-09-03 at 9.20.31 am.png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1375" y="2565325"/>
            <a:ext cx="8342124" cy="2489401"/>
          </a:xfrm>
          <a:prstGeom prst="rect">
            <a:avLst/>
          </a:prstGeom>
          <a:solidFill>
            <a:srgbClr val="22314E"/>
          </a:solidFill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9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384" name="Google Shape;38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9"/>
          <p:cNvSpPr txBox="1"/>
          <p:nvPr/>
        </p:nvSpPr>
        <p:spPr>
          <a:xfrm>
            <a:off x="384048" y="484632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International. All rights reserved.</a:t>
            </a:r>
            <a:endParaRPr/>
          </a:p>
        </p:txBody>
      </p:sp>
      <p:sp>
        <p:nvSpPr>
          <p:cNvPr id="386" name="Google Shape;386;p39"/>
          <p:cNvSpPr txBox="1"/>
          <p:nvPr/>
        </p:nvSpPr>
        <p:spPr>
          <a:xfrm>
            <a:off x="8366760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8</a:t>
            </a:r>
            <a:endParaRPr/>
          </a:p>
        </p:txBody>
      </p:sp>
      <p:sp>
        <p:nvSpPr>
          <p:cNvPr id="387" name="Google Shape;387;p39"/>
          <p:cNvSpPr txBox="1"/>
          <p:nvPr/>
        </p:nvSpPr>
        <p:spPr>
          <a:xfrm>
            <a:off x="457200" y="1170432"/>
            <a:ext cx="8229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A closing thought</a:t>
            </a:r>
            <a:endParaRPr/>
          </a:p>
        </p:txBody>
      </p:sp>
      <p:sp>
        <p:nvSpPr>
          <p:cNvPr id="388" name="Google Shape;388;p39"/>
          <p:cNvSpPr/>
          <p:nvPr/>
        </p:nvSpPr>
        <p:spPr>
          <a:xfrm>
            <a:off x="475488" y="1847088"/>
            <a:ext cx="822900" cy="504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9"/>
          <p:cNvSpPr/>
          <p:nvPr/>
        </p:nvSpPr>
        <p:spPr>
          <a:xfrm>
            <a:off x="457200" y="2011680"/>
            <a:ext cx="8229600" cy="1572900"/>
          </a:xfrm>
          <a:prstGeom prst="roundRect">
            <a:avLst>
              <a:gd fmla="val 16667" name="adj"/>
            </a:avLst>
          </a:prstGeom>
          <a:solidFill>
            <a:srgbClr val="F4F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9"/>
          <p:cNvSpPr/>
          <p:nvPr/>
        </p:nvSpPr>
        <p:spPr>
          <a:xfrm>
            <a:off x="457200" y="2011680"/>
            <a:ext cx="82200" cy="15729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9"/>
          <p:cNvSpPr txBox="1"/>
          <p:nvPr/>
        </p:nvSpPr>
        <p:spPr>
          <a:xfrm>
            <a:off x="777240" y="2212848"/>
            <a:ext cx="76353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If we want to attract more capital than we ever had, we need to do things we never did.</a:t>
            </a:r>
            <a:endParaRPr/>
          </a:p>
        </p:txBody>
      </p:sp>
      <p:sp>
        <p:nvSpPr>
          <p:cNvPr id="392" name="Google Shape;392;p39"/>
          <p:cNvSpPr txBox="1"/>
          <p:nvPr/>
        </p:nvSpPr>
        <p:spPr>
          <a:xfrm>
            <a:off x="777240" y="3044952"/>
            <a:ext cx="76353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2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Culture, cost, risk appetite, and legal and organisational blockages are real hurdles. But they can be worked through, deliberately and in the right order.</a:t>
            </a:r>
            <a:endParaRPr/>
          </a:p>
        </p:txBody>
      </p:sp>
      <p:sp>
        <p:nvSpPr>
          <p:cNvPr id="393" name="Google Shape;393;p39"/>
          <p:cNvSpPr txBox="1"/>
          <p:nvPr/>
        </p:nvSpPr>
        <p:spPr>
          <a:xfrm>
            <a:off x="457200" y="3913632"/>
            <a:ext cx="82296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WHERE WE USUALLY START</a:t>
            </a:r>
            <a:endParaRPr/>
          </a:p>
        </p:txBody>
      </p:sp>
      <p:sp>
        <p:nvSpPr>
          <p:cNvPr id="394" name="Google Shape;394;p39"/>
          <p:cNvSpPr txBox="1"/>
          <p:nvPr/>
        </p:nvSpPr>
        <p:spPr>
          <a:xfrm>
            <a:off x="457200" y="4187952"/>
            <a:ext cx="8229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We think. Together. </a:t>
            </a:r>
            <a:r>
              <a:rPr b="0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 Our Sprint workshops (s</a:t>
            </a:r>
            <a:r>
              <a:rPr lang="en" sz="1300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ee </a:t>
            </a:r>
            <a:r>
              <a:rPr lang="en" sz="1300" u="sng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lang="en" sz="1300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)  </a:t>
            </a:r>
            <a:r>
              <a:rPr b="0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are a cost effective way to explore how to proceed, before you commit budget or people.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0"/>
          <p:cNvSpPr/>
          <p:nvPr/>
        </p:nvSpPr>
        <p:spPr>
          <a:xfrm>
            <a:off x="0" y="13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4" name="Google Shape;404;p40"/>
          <p:cNvGrpSpPr/>
          <p:nvPr/>
        </p:nvGrpSpPr>
        <p:grpSpPr>
          <a:xfrm>
            <a:off x="5893118" y="-4762"/>
            <a:ext cx="3255407" cy="5153025"/>
            <a:chOff x="0" y="0"/>
            <a:chExt cx="8681085" cy="13741400"/>
          </a:xfrm>
        </p:grpSpPr>
        <p:sp>
          <p:nvSpPr>
            <p:cNvPr id="405" name="Google Shape;405;p40"/>
            <p:cNvSpPr/>
            <p:nvPr/>
          </p:nvSpPr>
          <p:spPr>
            <a:xfrm>
              <a:off x="12700" y="12700"/>
              <a:ext cx="8655685" cy="13716000"/>
            </a:xfrm>
            <a:custGeom>
              <a:rect b="b" l="l" r="r" t="t"/>
              <a:pathLst>
                <a:path extrusionOk="0" h="13716000" w="8655685">
                  <a:moveTo>
                    <a:pt x="0" y="0"/>
                  </a:moveTo>
                  <a:lnTo>
                    <a:pt x="8655685" y="0"/>
                  </a:lnTo>
                  <a:lnTo>
                    <a:pt x="8655685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0" y="0"/>
              <a:ext cx="8681085" cy="13741400"/>
            </a:xfrm>
            <a:custGeom>
              <a:rect b="b" l="l" r="r" t="t"/>
              <a:pathLst>
                <a:path extrusionOk="0" h="13741400" w="8681085">
                  <a:moveTo>
                    <a:pt x="12700" y="0"/>
                  </a:moveTo>
                  <a:lnTo>
                    <a:pt x="8668385" y="0"/>
                  </a:lnTo>
                  <a:cubicBezTo>
                    <a:pt x="8675370" y="0"/>
                    <a:pt x="8681085" y="5715"/>
                    <a:pt x="8681085" y="12700"/>
                  </a:cubicBezTo>
                  <a:lnTo>
                    <a:pt x="8681085" y="13728700"/>
                  </a:lnTo>
                  <a:cubicBezTo>
                    <a:pt x="8681085" y="13735686"/>
                    <a:pt x="8675370" y="13741400"/>
                    <a:pt x="8668385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8668385" y="13716000"/>
                  </a:lnTo>
                  <a:lnTo>
                    <a:pt x="8668385" y="13728700"/>
                  </a:lnTo>
                  <a:lnTo>
                    <a:pt x="8655685" y="13728700"/>
                  </a:lnTo>
                  <a:lnTo>
                    <a:pt x="8655685" y="12700"/>
                  </a:lnTo>
                  <a:lnTo>
                    <a:pt x="8668385" y="12700"/>
                  </a:lnTo>
                  <a:lnTo>
                    <a:pt x="8668385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40"/>
          <p:cNvGrpSpPr/>
          <p:nvPr/>
        </p:nvGrpSpPr>
        <p:grpSpPr>
          <a:xfrm>
            <a:off x="6373177" y="1709738"/>
            <a:ext cx="2341245" cy="2341245"/>
            <a:chOff x="0" y="0"/>
            <a:chExt cx="6243320" cy="6243320"/>
          </a:xfrm>
        </p:grpSpPr>
        <p:sp>
          <p:nvSpPr>
            <p:cNvPr id="408" name="Google Shape;408;p40"/>
            <p:cNvSpPr/>
            <p:nvPr/>
          </p:nvSpPr>
          <p:spPr>
            <a:xfrm>
              <a:off x="12700" y="12700"/>
              <a:ext cx="6217920" cy="6217920"/>
            </a:xfrm>
            <a:custGeom>
              <a:rect b="b" l="l" r="r" t="t"/>
              <a:pathLst>
                <a:path extrusionOk="0" h="6217920" w="6217920">
                  <a:moveTo>
                    <a:pt x="0" y="3108960"/>
                  </a:moveTo>
                  <a:cubicBezTo>
                    <a:pt x="0" y="1391920"/>
                    <a:pt x="1391920" y="0"/>
                    <a:pt x="3108960" y="0"/>
                  </a:cubicBezTo>
                  <a:cubicBezTo>
                    <a:pt x="4826000" y="0"/>
                    <a:pt x="6217920" y="1391920"/>
                    <a:pt x="6217920" y="3108960"/>
                  </a:cubicBezTo>
                  <a:cubicBezTo>
                    <a:pt x="6217920" y="4826000"/>
                    <a:pt x="4826000" y="6217920"/>
                    <a:pt x="3108960" y="6217920"/>
                  </a:cubicBezTo>
                  <a:cubicBezTo>
                    <a:pt x="1391920" y="6217920"/>
                    <a:pt x="0" y="4826000"/>
                    <a:pt x="0" y="31089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0" y="0"/>
              <a:ext cx="6243320" cy="6243320"/>
            </a:xfrm>
            <a:custGeom>
              <a:rect b="b" l="l" r="r" t="t"/>
              <a:pathLst>
                <a:path extrusionOk="0" h="6243320" w="6243320">
                  <a:moveTo>
                    <a:pt x="0" y="3121660"/>
                  </a:moveTo>
                  <a:cubicBezTo>
                    <a:pt x="0" y="1397635"/>
                    <a:pt x="1397635" y="0"/>
                    <a:pt x="3121660" y="0"/>
                  </a:cubicBezTo>
                  <a:lnTo>
                    <a:pt x="3121660" y="12700"/>
                  </a:lnTo>
                  <a:lnTo>
                    <a:pt x="3121660" y="0"/>
                  </a:lnTo>
                  <a:cubicBezTo>
                    <a:pt x="4845685" y="0"/>
                    <a:pt x="6243320" y="1397635"/>
                    <a:pt x="6243320" y="3121660"/>
                  </a:cubicBezTo>
                  <a:cubicBezTo>
                    <a:pt x="6243320" y="4845685"/>
                    <a:pt x="4845685" y="6243320"/>
                    <a:pt x="3121660" y="6243320"/>
                  </a:cubicBezTo>
                  <a:lnTo>
                    <a:pt x="3121660" y="6230620"/>
                  </a:lnTo>
                  <a:lnTo>
                    <a:pt x="3121660" y="6243320"/>
                  </a:lnTo>
                  <a:cubicBezTo>
                    <a:pt x="1397635" y="6243320"/>
                    <a:pt x="0" y="4845685"/>
                    <a:pt x="0" y="3121660"/>
                  </a:cubicBezTo>
                  <a:lnTo>
                    <a:pt x="12700" y="3121660"/>
                  </a:lnTo>
                  <a:lnTo>
                    <a:pt x="23368" y="3128518"/>
                  </a:lnTo>
                  <a:cubicBezTo>
                    <a:pt x="20320" y="3133217"/>
                    <a:pt x="14478" y="3135376"/>
                    <a:pt x="9144" y="3133852"/>
                  </a:cubicBezTo>
                  <a:cubicBezTo>
                    <a:pt x="3810" y="3132328"/>
                    <a:pt x="0" y="3127248"/>
                    <a:pt x="0" y="3121660"/>
                  </a:cubicBezTo>
                  <a:moveTo>
                    <a:pt x="25400" y="3121660"/>
                  </a:moveTo>
                  <a:lnTo>
                    <a:pt x="12700" y="3121660"/>
                  </a:lnTo>
                  <a:lnTo>
                    <a:pt x="2032" y="3114802"/>
                  </a:lnTo>
                  <a:cubicBezTo>
                    <a:pt x="5080" y="3110103"/>
                    <a:pt x="10922" y="3107944"/>
                    <a:pt x="16256" y="3109468"/>
                  </a:cubicBezTo>
                  <a:cubicBezTo>
                    <a:pt x="21590" y="3110992"/>
                    <a:pt x="25400" y="3116072"/>
                    <a:pt x="25400" y="3121660"/>
                  </a:cubicBezTo>
                  <a:cubicBezTo>
                    <a:pt x="25400" y="4831715"/>
                    <a:pt x="1411605" y="6217920"/>
                    <a:pt x="3121660" y="6217920"/>
                  </a:cubicBezTo>
                  <a:cubicBezTo>
                    <a:pt x="4831715" y="6217920"/>
                    <a:pt x="6217920" y="4831715"/>
                    <a:pt x="6217920" y="3121660"/>
                  </a:cubicBezTo>
                  <a:lnTo>
                    <a:pt x="6230620" y="3121660"/>
                  </a:lnTo>
                  <a:lnTo>
                    <a:pt x="6217920" y="3121660"/>
                  </a:lnTo>
                  <a:cubicBezTo>
                    <a:pt x="6217920" y="1411605"/>
                    <a:pt x="4831715" y="25400"/>
                    <a:pt x="3121660" y="25400"/>
                  </a:cubicBezTo>
                  <a:lnTo>
                    <a:pt x="3121660" y="12700"/>
                  </a:lnTo>
                  <a:lnTo>
                    <a:pt x="3121660" y="25400"/>
                  </a:lnTo>
                  <a:cubicBezTo>
                    <a:pt x="1411605" y="25400"/>
                    <a:pt x="25400" y="1411605"/>
                    <a:pt x="25400" y="31216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40"/>
          <p:cNvGrpSpPr/>
          <p:nvPr/>
        </p:nvGrpSpPr>
        <p:grpSpPr>
          <a:xfrm>
            <a:off x="6716077" y="2052638"/>
            <a:ext cx="1655445" cy="1655445"/>
            <a:chOff x="0" y="0"/>
            <a:chExt cx="4414520" cy="4414520"/>
          </a:xfrm>
        </p:grpSpPr>
        <p:sp>
          <p:nvSpPr>
            <p:cNvPr id="411" name="Google Shape;411;p40"/>
            <p:cNvSpPr/>
            <p:nvPr/>
          </p:nvSpPr>
          <p:spPr>
            <a:xfrm>
              <a:off x="12700" y="12700"/>
              <a:ext cx="4389120" cy="4389120"/>
            </a:xfrm>
            <a:custGeom>
              <a:rect b="b" l="l" r="r" t="t"/>
              <a:pathLst>
                <a:path extrusionOk="0" h="4389120" w="4389120">
                  <a:moveTo>
                    <a:pt x="0" y="2194560"/>
                  </a:moveTo>
                  <a:cubicBezTo>
                    <a:pt x="0" y="982599"/>
                    <a:pt x="982599" y="0"/>
                    <a:pt x="2194560" y="0"/>
                  </a:cubicBezTo>
                  <a:cubicBezTo>
                    <a:pt x="3406521" y="0"/>
                    <a:pt x="4389120" y="982599"/>
                    <a:pt x="4389120" y="2194560"/>
                  </a:cubicBezTo>
                  <a:cubicBezTo>
                    <a:pt x="4389120" y="3406521"/>
                    <a:pt x="3406521" y="4389120"/>
                    <a:pt x="2194560" y="4389120"/>
                  </a:cubicBezTo>
                  <a:cubicBezTo>
                    <a:pt x="982599" y="4389120"/>
                    <a:pt x="0" y="3406521"/>
                    <a:pt x="0" y="2194560"/>
                  </a:cubicBez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0" y="0"/>
              <a:ext cx="4414520" cy="4414520"/>
            </a:xfrm>
            <a:custGeom>
              <a:rect b="b" l="l" r="r" t="t"/>
              <a:pathLst>
                <a:path extrusionOk="0" h="4414520" w="4414520">
                  <a:moveTo>
                    <a:pt x="0" y="2207260"/>
                  </a:moveTo>
                  <a:cubicBezTo>
                    <a:pt x="0" y="988187"/>
                    <a:pt x="988187" y="0"/>
                    <a:pt x="2207260" y="0"/>
                  </a:cubicBezTo>
                  <a:lnTo>
                    <a:pt x="2207260" y="12700"/>
                  </a:lnTo>
                  <a:lnTo>
                    <a:pt x="2207260" y="0"/>
                  </a:lnTo>
                  <a:cubicBezTo>
                    <a:pt x="3426333" y="0"/>
                    <a:pt x="4414520" y="988187"/>
                    <a:pt x="4414520" y="2207260"/>
                  </a:cubicBezTo>
                  <a:lnTo>
                    <a:pt x="4401820" y="2207260"/>
                  </a:lnTo>
                  <a:lnTo>
                    <a:pt x="4414520" y="2207260"/>
                  </a:lnTo>
                  <a:cubicBezTo>
                    <a:pt x="4414520" y="3426333"/>
                    <a:pt x="3426333" y="4414520"/>
                    <a:pt x="2207260" y="4414520"/>
                  </a:cubicBezTo>
                  <a:lnTo>
                    <a:pt x="2207260" y="4401820"/>
                  </a:lnTo>
                  <a:lnTo>
                    <a:pt x="2207260" y="4414520"/>
                  </a:lnTo>
                  <a:cubicBezTo>
                    <a:pt x="988187" y="4414520"/>
                    <a:pt x="0" y="3426333"/>
                    <a:pt x="0" y="2207260"/>
                  </a:cubicBezTo>
                  <a:lnTo>
                    <a:pt x="12700" y="2207260"/>
                  </a:lnTo>
                  <a:lnTo>
                    <a:pt x="25400" y="2207260"/>
                  </a:lnTo>
                  <a:lnTo>
                    <a:pt x="12700" y="2207260"/>
                  </a:lnTo>
                  <a:lnTo>
                    <a:pt x="0" y="2207260"/>
                  </a:lnTo>
                  <a:moveTo>
                    <a:pt x="25400" y="2207260"/>
                  </a:moveTo>
                  <a:cubicBezTo>
                    <a:pt x="25400" y="2214245"/>
                    <a:pt x="19685" y="2219960"/>
                    <a:pt x="12700" y="2219960"/>
                  </a:cubicBezTo>
                  <a:cubicBezTo>
                    <a:pt x="5715" y="2219960"/>
                    <a:pt x="0" y="2214245"/>
                    <a:pt x="0" y="2207260"/>
                  </a:cubicBezTo>
                  <a:cubicBezTo>
                    <a:pt x="0" y="2200275"/>
                    <a:pt x="5715" y="2194560"/>
                    <a:pt x="12700" y="2194560"/>
                  </a:cubicBezTo>
                  <a:cubicBezTo>
                    <a:pt x="19685" y="2194560"/>
                    <a:pt x="25400" y="2200275"/>
                    <a:pt x="25400" y="2207260"/>
                  </a:cubicBezTo>
                  <a:cubicBezTo>
                    <a:pt x="25400" y="3412236"/>
                    <a:pt x="1002284" y="4389120"/>
                    <a:pt x="2207260" y="4389120"/>
                  </a:cubicBezTo>
                  <a:cubicBezTo>
                    <a:pt x="3412236" y="4389120"/>
                    <a:pt x="4389120" y="3412236"/>
                    <a:pt x="4389120" y="2207260"/>
                  </a:cubicBezTo>
                  <a:cubicBezTo>
                    <a:pt x="4389120" y="1002284"/>
                    <a:pt x="3412236" y="25400"/>
                    <a:pt x="2207260" y="25400"/>
                  </a:cubicBezTo>
                  <a:lnTo>
                    <a:pt x="2207260" y="12700"/>
                  </a:lnTo>
                  <a:lnTo>
                    <a:pt x="2207260" y="25400"/>
                  </a:lnTo>
                  <a:cubicBezTo>
                    <a:pt x="1002284" y="25400"/>
                    <a:pt x="25400" y="1002284"/>
                    <a:pt x="25400" y="2207260"/>
                  </a:cubicBez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preencoded.png" id="413" name="Google Shape;413;p40"/>
          <p:cNvSpPr/>
          <p:nvPr/>
        </p:nvSpPr>
        <p:spPr>
          <a:xfrm>
            <a:off x="6172200" y="342900"/>
            <a:ext cx="678656" cy="678656"/>
          </a:xfrm>
          <a:custGeom>
            <a:rect b="b" l="l" r="r" t="t"/>
            <a:pathLst>
              <a:path extrusionOk="0" h="1809750" w="1809750">
                <a:moveTo>
                  <a:pt x="0" y="0"/>
                </a:moveTo>
                <a:lnTo>
                  <a:pt x="1809750" y="0"/>
                </a:lnTo>
                <a:lnTo>
                  <a:pt x="1809750" y="1809750"/>
                </a:lnTo>
                <a:lnTo>
                  <a:pt x="0" y="18097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mzn_logo.png" id="414" name="Google Shape;414;p40"/>
          <p:cNvSpPr/>
          <p:nvPr/>
        </p:nvSpPr>
        <p:spPr>
          <a:xfrm>
            <a:off x="377190" y="377190"/>
            <a:ext cx="960120" cy="514350"/>
          </a:xfrm>
          <a:custGeom>
            <a:rect b="b" l="l" r="r" t="t"/>
            <a:pathLst>
              <a:path extrusionOk="0" h="1371600" w="2560320">
                <a:moveTo>
                  <a:pt x="0" y="0"/>
                </a:moveTo>
                <a:lnTo>
                  <a:pt x="2560320" y="0"/>
                </a:lnTo>
                <a:lnTo>
                  <a:pt x="2560320" y="1371600"/>
                </a:lnTo>
                <a:lnTo>
                  <a:pt x="0" y="137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80" r="-170" t="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40"/>
          <p:cNvSpPr txBox="1"/>
          <p:nvPr/>
        </p:nvSpPr>
        <p:spPr>
          <a:xfrm>
            <a:off x="377190" y="1244918"/>
            <a:ext cx="548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" sz="6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Thank you.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40"/>
          <p:cNvSpPr/>
          <p:nvPr/>
        </p:nvSpPr>
        <p:spPr>
          <a:xfrm>
            <a:off x="377190" y="2283143"/>
            <a:ext cx="822960" cy="28575"/>
          </a:xfrm>
          <a:custGeom>
            <a:rect b="b" l="l" r="r" t="t"/>
            <a:pathLst>
              <a:path extrusionOk="0" h="76200" w="2194560">
                <a:moveTo>
                  <a:pt x="0" y="0"/>
                </a:moveTo>
                <a:lnTo>
                  <a:pt x="2194560" y="0"/>
                </a:lnTo>
                <a:lnTo>
                  <a:pt x="219456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E63946"/>
          </a:solid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40"/>
          <p:cNvSpPr txBox="1"/>
          <p:nvPr/>
        </p:nvSpPr>
        <p:spPr>
          <a:xfrm>
            <a:off x="377190" y="2390775"/>
            <a:ext cx="548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" sz="2100" u="none" cap="none" strike="noStrike">
                <a:solidFill>
                  <a:srgbClr val="1E1E1E"/>
                </a:solidFill>
                <a:latin typeface="Ubuntu"/>
                <a:ea typeface="Ubuntu"/>
                <a:cs typeface="Ubuntu"/>
                <a:sym typeface="Ubuntu"/>
              </a:rPr>
              <a:t>Now over to you.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40"/>
          <p:cNvSpPr txBox="1"/>
          <p:nvPr/>
        </p:nvSpPr>
        <p:spPr>
          <a:xfrm>
            <a:off x="377190" y="2875598"/>
            <a:ext cx="5486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n" sz="1200" u="none" cap="none" strike="noStrike">
                <a:solidFill>
                  <a:srgbClr val="5C5C5C"/>
                </a:solidFill>
                <a:latin typeface="Ubuntu"/>
                <a:ea typeface="Ubuntu"/>
                <a:cs typeface="Ubuntu"/>
                <a:sym typeface="Ubuntu"/>
              </a:rPr>
              <a:t>Questions, challenges, sceptical pushbacks. All welcome.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9" name="Google Shape;419;p40"/>
          <p:cNvGrpSpPr/>
          <p:nvPr/>
        </p:nvGrpSpPr>
        <p:grpSpPr>
          <a:xfrm>
            <a:off x="372428" y="3629978"/>
            <a:ext cx="5153025" cy="1038225"/>
            <a:chOff x="0" y="0"/>
            <a:chExt cx="13741400" cy="2768600"/>
          </a:xfrm>
        </p:grpSpPr>
        <p:sp>
          <p:nvSpPr>
            <p:cNvPr id="420" name="Google Shape;420;p40"/>
            <p:cNvSpPr/>
            <p:nvPr/>
          </p:nvSpPr>
          <p:spPr>
            <a:xfrm>
              <a:off x="12700" y="12700"/>
              <a:ext cx="13716000" cy="2743200"/>
            </a:xfrm>
            <a:custGeom>
              <a:rect b="b" l="l" r="r" t="t"/>
              <a:pathLst>
                <a:path extrusionOk="0" h="27432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0" y="0"/>
              <a:ext cx="13741400" cy="2768600"/>
            </a:xfrm>
            <a:custGeom>
              <a:rect b="b" l="l" r="r" t="t"/>
              <a:pathLst>
                <a:path extrusionOk="0" h="2768600" w="13741400">
                  <a:moveTo>
                    <a:pt x="12700" y="0"/>
                  </a:moveTo>
                  <a:lnTo>
                    <a:pt x="13728700" y="0"/>
                  </a:lnTo>
                  <a:cubicBezTo>
                    <a:pt x="13735686" y="0"/>
                    <a:pt x="13741400" y="5715"/>
                    <a:pt x="13741400" y="12700"/>
                  </a:cubicBezTo>
                  <a:lnTo>
                    <a:pt x="13741400" y="2755900"/>
                  </a:lnTo>
                  <a:cubicBezTo>
                    <a:pt x="13741400" y="2762885"/>
                    <a:pt x="13735686" y="2768600"/>
                    <a:pt x="13728700" y="2768600"/>
                  </a:cubicBezTo>
                  <a:lnTo>
                    <a:pt x="12700" y="2768600"/>
                  </a:lnTo>
                  <a:cubicBezTo>
                    <a:pt x="5715" y="2768600"/>
                    <a:pt x="0" y="2762885"/>
                    <a:pt x="0" y="27559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755900"/>
                  </a:lnTo>
                  <a:lnTo>
                    <a:pt x="12700" y="2755900"/>
                  </a:lnTo>
                  <a:lnTo>
                    <a:pt x="12700" y="2743200"/>
                  </a:lnTo>
                  <a:lnTo>
                    <a:pt x="13728700" y="2743200"/>
                  </a:lnTo>
                  <a:lnTo>
                    <a:pt x="13728700" y="2755900"/>
                  </a:lnTo>
                  <a:lnTo>
                    <a:pt x="13716000" y="2755900"/>
                  </a:lnTo>
                  <a:lnTo>
                    <a:pt x="13716000" y="12700"/>
                  </a:lnTo>
                  <a:lnTo>
                    <a:pt x="13728700" y="12700"/>
                  </a:lnTo>
                  <a:lnTo>
                    <a:pt x="1372870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40"/>
          <p:cNvGrpSpPr/>
          <p:nvPr/>
        </p:nvGrpSpPr>
        <p:grpSpPr>
          <a:xfrm>
            <a:off x="372428" y="3629978"/>
            <a:ext cx="78105" cy="1038225"/>
            <a:chOff x="0" y="0"/>
            <a:chExt cx="208280" cy="2768600"/>
          </a:xfrm>
        </p:grpSpPr>
        <p:sp>
          <p:nvSpPr>
            <p:cNvPr id="423" name="Google Shape;423;p40"/>
            <p:cNvSpPr/>
            <p:nvPr/>
          </p:nvSpPr>
          <p:spPr>
            <a:xfrm>
              <a:off x="12700" y="12700"/>
              <a:ext cx="182880" cy="2743200"/>
            </a:xfrm>
            <a:custGeom>
              <a:rect b="b" l="l" r="r" t="t"/>
              <a:pathLst>
                <a:path extrusionOk="0" h="2743200" w="182880">
                  <a:moveTo>
                    <a:pt x="0" y="0"/>
                  </a:moveTo>
                  <a:lnTo>
                    <a:pt x="182880" y="0"/>
                  </a:lnTo>
                  <a:lnTo>
                    <a:pt x="182880" y="2743200"/>
                  </a:lnTo>
                  <a:lnTo>
                    <a:pt x="0" y="2743200"/>
                  </a:ln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0" y="0"/>
              <a:ext cx="208280" cy="2768600"/>
            </a:xfrm>
            <a:custGeom>
              <a:rect b="b" l="l" r="r" t="t"/>
              <a:pathLst>
                <a:path extrusionOk="0" h="2768600" w="208280">
                  <a:moveTo>
                    <a:pt x="12700" y="0"/>
                  </a:moveTo>
                  <a:lnTo>
                    <a:pt x="195580" y="0"/>
                  </a:lnTo>
                  <a:cubicBezTo>
                    <a:pt x="202565" y="0"/>
                    <a:pt x="208280" y="5715"/>
                    <a:pt x="208280" y="12700"/>
                  </a:cubicBezTo>
                  <a:lnTo>
                    <a:pt x="208280" y="2755900"/>
                  </a:lnTo>
                  <a:cubicBezTo>
                    <a:pt x="208280" y="2762885"/>
                    <a:pt x="202565" y="2768600"/>
                    <a:pt x="195580" y="2768600"/>
                  </a:cubicBezTo>
                  <a:lnTo>
                    <a:pt x="12700" y="2768600"/>
                  </a:lnTo>
                  <a:cubicBezTo>
                    <a:pt x="5715" y="2768600"/>
                    <a:pt x="0" y="2762885"/>
                    <a:pt x="0" y="27559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755900"/>
                  </a:lnTo>
                  <a:lnTo>
                    <a:pt x="12700" y="2755900"/>
                  </a:lnTo>
                  <a:lnTo>
                    <a:pt x="12700" y="2743200"/>
                  </a:lnTo>
                  <a:lnTo>
                    <a:pt x="195580" y="2743200"/>
                  </a:lnTo>
                  <a:lnTo>
                    <a:pt x="195580" y="2755900"/>
                  </a:lnTo>
                  <a:lnTo>
                    <a:pt x="182880" y="2755900"/>
                  </a:lnTo>
                  <a:lnTo>
                    <a:pt x="182880" y="12700"/>
                  </a:lnTo>
                  <a:lnTo>
                    <a:pt x="195580" y="12700"/>
                  </a:lnTo>
                  <a:lnTo>
                    <a:pt x="19558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63946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p40"/>
          <p:cNvGrpSpPr/>
          <p:nvPr/>
        </p:nvGrpSpPr>
        <p:grpSpPr>
          <a:xfrm>
            <a:off x="548640" y="3699748"/>
            <a:ext cx="4457700" cy="209363"/>
            <a:chOff x="0" y="-9525"/>
            <a:chExt cx="11887200" cy="558300"/>
          </a:xfrm>
        </p:grpSpPr>
        <p:sp>
          <p:nvSpPr>
            <p:cNvPr id="426" name="Google Shape;426;p40"/>
            <p:cNvSpPr/>
            <p:nvPr/>
          </p:nvSpPr>
          <p:spPr>
            <a:xfrm>
              <a:off x="0" y="0"/>
              <a:ext cx="11887200" cy="548640"/>
            </a:xfrm>
            <a:custGeom>
              <a:rect b="b" l="l" r="r" t="t"/>
              <a:pathLst>
                <a:path extrusionOk="0" h="548640" w="11887200">
                  <a:moveTo>
                    <a:pt x="0" y="0"/>
                  </a:moveTo>
                  <a:lnTo>
                    <a:pt x="11887200" y="0"/>
                  </a:lnTo>
                  <a:lnTo>
                    <a:pt x="11887200" y="548640"/>
                  </a:lnTo>
                  <a:lnTo>
                    <a:pt x="0" y="548640"/>
                  </a:lnTo>
                  <a:close/>
                </a:path>
              </a:pathLst>
            </a:custGeom>
            <a:blipFill rotWithShape="1">
              <a:blip r:embed="rId6">
                <a:alphaModFix amt="0"/>
              </a:blip>
              <a:stretch>
                <a:fillRect b="-372163" l="0" r="0" t="-372146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40"/>
            <p:cNvSpPr txBox="1"/>
            <p:nvPr/>
          </p:nvSpPr>
          <p:spPr>
            <a:xfrm>
              <a:off x="0" y="-9525"/>
              <a:ext cx="11887200" cy="55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" sz="800" u="none" cap="none" strike="noStrike">
                  <a:solidFill>
                    <a:srgbClr val="E63946"/>
                  </a:solidFill>
                  <a:latin typeface="Ubuntu"/>
                  <a:ea typeface="Ubuntu"/>
                  <a:cs typeface="Ubuntu"/>
                  <a:sym typeface="Ubuntu"/>
                </a:rPr>
                <a:t>STAY IN TOUCH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40"/>
          <p:cNvGrpSpPr/>
          <p:nvPr/>
        </p:nvGrpSpPr>
        <p:grpSpPr>
          <a:xfrm>
            <a:off x="548640" y="3901917"/>
            <a:ext cx="4800600" cy="247174"/>
            <a:chOff x="0" y="-19050"/>
            <a:chExt cx="12801600" cy="659130"/>
          </a:xfrm>
        </p:grpSpPr>
        <p:sp>
          <p:nvSpPr>
            <p:cNvPr id="429" name="Google Shape;429;p40"/>
            <p:cNvSpPr/>
            <p:nvPr/>
          </p:nvSpPr>
          <p:spPr>
            <a:xfrm>
              <a:off x="0" y="0"/>
              <a:ext cx="12801600" cy="640080"/>
            </a:xfrm>
            <a:custGeom>
              <a:rect b="b" l="l" r="r" t="t"/>
              <a:pathLst>
                <a:path extrusionOk="0" h="640080" w="12801600">
                  <a:moveTo>
                    <a:pt x="0" y="0"/>
                  </a:moveTo>
                  <a:lnTo>
                    <a:pt x="12801600" y="0"/>
                  </a:lnTo>
                  <a:lnTo>
                    <a:pt x="12801600" y="640080"/>
                  </a:lnTo>
                  <a:lnTo>
                    <a:pt x="0" y="640080"/>
                  </a:lnTo>
                  <a:close/>
                </a:path>
              </a:pathLst>
            </a:custGeom>
            <a:blipFill rotWithShape="1">
              <a:blip r:embed="rId6">
                <a:alphaModFix amt="0"/>
              </a:blip>
              <a:stretch>
                <a:fillRect b="-339712" l="0" r="0" t="-339712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40"/>
            <p:cNvSpPr txBox="1"/>
            <p:nvPr/>
          </p:nvSpPr>
          <p:spPr>
            <a:xfrm>
              <a:off x="0" y="-19050"/>
              <a:ext cx="128016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" sz="1100" u="none" cap="none" strike="noStrike">
                  <a:solidFill>
                    <a:srgbClr val="1E1E1E"/>
                  </a:solidFill>
                  <a:latin typeface="Ubuntu"/>
                  <a:ea typeface="Ubuntu"/>
                  <a:cs typeface="Ubuntu"/>
                  <a:sym typeface="Ubuntu"/>
                </a:rPr>
                <a:t>Christian Meyer zu Natrup, Managing Director, MzN International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40"/>
          <p:cNvGrpSpPr/>
          <p:nvPr/>
        </p:nvGrpSpPr>
        <p:grpSpPr>
          <a:xfrm>
            <a:off x="548640" y="4141947"/>
            <a:ext cx="4800600" cy="247174"/>
            <a:chOff x="0" y="-19050"/>
            <a:chExt cx="12801600" cy="659130"/>
          </a:xfrm>
        </p:grpSpPr>
        <p:sp>
          <p:nvSpPr>
            <p:cNvPr id="432" name="Google Shape;432;p40"/>
            <p:cNvSpPr/>
            <p:nvPr/>
          </p:nvSpPr>
          <p:spPr>
            <a:xfrm>
              <a:off x="0" y="0"/>
              <a:ext cx="12801600" cy="640080"/>
            </a:xfrm>
            <a:custGeom>
              <a:rect b="b" l="l" r="r" t="t"/>
              <a:pathLst>
                <a:path extrusionOk="0" h="640080" w="12801600">
                  <a:moveTo>
                    <a:pt x="0" y="0"/>
                  </a:moveTo>
                  <a:lnTo>
                    <a:pt x="12801600" y="0"/>
                  </a:lnTo>
                  <a:lnTo>
                    <a:pt x="12801600" y="640080"/>
                  </a:lnTo>
                  <a:lnTo>
                    <a:pt x="0" y="640080"/>
                  </a:lnTo>
                  <a:close/>
                </a:path>
              </a:pathLst>
            </a:custGeom>
            <a:blipFill rotWithShape="1">
              <a:blip r:embed="rId6">
                <a:alphaModFix amt="0"/>
              </a:blip>
              <a:stretch>
                <a:fillRect b="-339712" l="0" r="0" t="-339712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40"/>
            <p:cNvSpPr txBox="1"/>
            <p:nvPr/>
          </p:nvSpPr>
          <p:spPr>
            <a:xfrm>
              <a:off x="0" y="-19050"/>
              <a:ext cx="128016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" sz="1000" u="sng" cap="none" strike="noStrike">
                  <a:solidFill>
                    <a:schemeClr val="hlink"/>
                  </a:solidFill>
                  <a:latin typeface="Ubuntu"/>
                  <a:ea typeface="Ubuntu"/>
                  <a:cs typeface="Ubuntu"/>
                  <a:sym typeface="Ubuntu"/>
                  <a:hlinkClick r:id="rId7"/>
                </a:rPr>
                <a:t>www.mzninternational.com  </a:t>
              </a:r>
              <a:r>
                <a:rPr b="0" i="0" lang="en" sz="1000" u="none" cap="none" strike="noStrike">
                  <a:solidFill>
                    <a:srgbClr val="5C5C5C"/>
                  </a:solidFill>
                  <a:latin typeface="Ubuntu"/>
                  <a:ea typeface="Ubuntu"/>
                  <a:cs typeface="Ubuntu"/>
                  <a:sym typeface="Ubuntu"/>
                </a:rPr>
                <a:t>·  </a:t>
              </a:r>
              <a:r>
                <a:rPr b="0" i="0" lang="en" sz="1000" u="sng" cap="none" strike="noStrike">
                  <a:solidFill>
                    <a:schemeClr val="hlink"/>
                  </a:solidFill>
                  <a:latin typeface="Ubuntu"/>
                  <a:ea typeface="Ubuntu"/>
                  <a:cs typeface="Ubuntu"/>
                  <a:sym typeface="Ubuntu"/>
                  <a:hlinkClick r:id="rId8"/>
                </a:rPr>
                <a:t>www.</a:t>
              </a:r>
              <a:r>
                <a:rPr b="0" i="0" lang="en" sz="1000" u="sng" cap="none" strike="noStrike">
                  <a:solidFill>
                    <a:schemeClr val="hlink"/>
                  </a:solidFill>
                  <a:latin typeface="Ubuntu"/>
                  <a:ea typeface="Ubuntu"/>
                  <a:cs typeface="Ubuntu"/>
                  <a:sym typeface="Ubuntu"/>
                  <a:hlinkClick r:id="rId9"/>
                </a:rPr>
                <a:t>grantwire</a:t>
              </a:r>
              <a:r>
                <a:rPr b="0" i="0" lang="en" sz="1000" u="sng" cap="none" strike="noStrike">
                  <a:solidFill>
                    <a:schemeClr val="hlink"/>
                  </a:solidFill>
                  <a:latin typeface="Ubuntu"/>
                  <a:ea typeface="Ubuntu"/>
                  <a:cs typeface="Ubuntu"/>
                  <a:sym typeface="Ubuntu"/>
                  <a:hlinkClick r:id="rId10"/>
                </a:rPr>
                <a:t>.</a:t>
              </a:r>
              <a:r>
                <a:rPr lang="en" sz="1000" u="sng">
                  <a:solidFill>
                    <a:schemeClr val="hlink"/>
                  </a:solidFill>
                  <a:latin typeface="Ubuntu"/>
                  <a:ea typeface="Ubuntu"/>
                  <a:cs typeface="Ubuntu"/>
                  <a:sym typeface="Ubuntu"/>
                  <a:hlinkClick r:id="rId11"/>
                </a:rPr>
                <a:t>org</a:t>
              </a:r>
              <a:r>
                <a:rPr b="0" i="0" lang="en" sz="1000" u="sng" cap="none" strike="noStrike">
                  <a:solidFill>
                    <a:schemeClr val="hlink"/>
                  </a:solidFill>
                  <a:latin typeface="Ubuntu"/>
                  <a:ea typeface="Ubuntu"/>
                  <a:cs typeface="Ubuntu"/>
                  <a:sym typeface="Ubuntu"/>
                  <a:hlinkClick r:id="rId12"/>
                </a:rPr>
                <a:t> </a:t>
              </a:r>
              <a:r>
                <a:rPr b="0" i="0" lang="en" sz="1000" u="none" cap="none" strike="noStrike">
                  <a:solidFill>
                    <a:srgbClr val="5C5C5C"/>
                  </a:solidFill>
                  <a:latin typeface="Ubuntu"/>
                  <a:ea typeface="Ubuntu"/>
                  <a:cs typeface="Ubuntu"/>
                  <a:sym typeface="Ubuntu"/>
                </a:rPr>
                <a:t> ·  Bond network member.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40"/>
          <p:cNvGrpSpPr/>
          <p:nvPr/>
        </p:nvGrpSpPr>
        <p:grpSpPr>
          <a:xfrm>
            <a:off x="548640" y="4385548"/>
            <a:ext cx="4800600" cy="209363"/>
            <a:chOff x="0" y="-9525"/>
            <a:chExt cx="12801600" cy="558300"/>
          </a:xfrm>
        </p:grpSpPr>
        <p:sp>
          <p:nvSpPr>
            <p:cNvPr id="435" name="Google Shape;435;p40"/>
            <p:cNvSpPr/>
            <p:nvPr/>
          </p:nvSpPr>
          <p:spPr>
            <a:xfrm>
              <a:off x="0" y="0"/>
              <a:ext cx="12801600" cy="548640"/>
            </a:xfrm>
            <a:custGeom>
              <a:rect b="b" l="l" r="r" t="t"/>
              <a:pathLst>
                <a:path extrusionOk="0" h="548640" w="12801600">
                  <a:moveTo>
                    <a:pt x="0" y="0"/>
                  </a:moveTo>
                  <a:lnTo>
                    <a:pt x="12801600" y="0"/>
                  </a:lnTo>
                  <a:lnTo>
                    <a:pt x="12801600" y="548640"/>
                  </a:lnTo>
                  <a:lnTo>
                    <a:pt x="0" y="548640"/>
                  </a:lnTo>
                  <a:close/>
                </a:path>
              </a:pathLst>
            </a:custGeom>
            <a:blipFill rotWithShape="1">
              <a:blip r:embed="rId6">
                <a:alphaModFix amt="0"/>
              </a:blip>
              <a:stretch>
                <a:fillRect b="-404628" l="0" r="0" t="-404628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40"/>
            <p:cNvSpPr txBox="1"/>
            <p:nvPr/>
          </p:nvSpPr>
          <p:spPr>
            <a:xfrm>
              <a:off x="0" y="-9525"/>
              <a:ext cx="12801600" cy="55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1" lang="en" sz="800" u="none" cap="none" strike="noStrike">
                  <a:solidFill>
                    <a:srgbClr val="1E1E1E"/>
                  </a:solidFill>
                  <a:latin typeface="Ubuntu"/>
                  <a:ea typeface="Ubuntu"/>
                  <a:cs typeface="Ubuntu"/>
                  <a:sym typeface="Ubuntu"/>
                </a:rPr>
                <a:t>Slides and resources will be circulated after the webinar.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40"/>
          <p:cNvSpPr/>
          <p:nvPr/>
        </p:nvSpPr>
        <p:spPr>
          <a:xfrm>
            <a:off x="377190" y="4865608"/>
            <a:ext cx="2743200" cy="7144"/>
          </a:xfrm>
          <a:custGeom>
            <a:rect b="b" l="l" r="r" t="t"/>
            <a:pathLst>
              <a:path extrusionOk="0" h="19050" w="7315200">
                <a:moveTo>
                  <a:pt x="0" y="0"/>
                </a:moveTo>
                <a:lnTo>
                  <a:pt x="7315200" y="0"/>
                </a:lnTo>
                <a:lnTo>
                  <a:pt x="7315200" y="19050"/>
                </a:lnTo>
                <a:lnTo>
                  <a:pt x="0" y="19050"/>
                </a:lnTo>
                <a:close/>
              </a:path>
            </a:pathLst>
          </a:custGeom>
          <a:solidFill>
            <a:srgbClr val="E63946"/>
          </a:solid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8" name="Google Shape;438;p40"/>
          <p:cNvGrpSpPr/>
          <p:nvPr/>
        </p:nvGrpSpPr>
        <p:grpSpPr>
          <a:xfrm>
            <a:off x="377190" y="4913614"/>
            <a:ext cx="4114800" cy="154463"/>
            <a:chOff x="0" y="-9525"/>
            <a:chExt cx="10972800" cy="411900"/>
          </a:xfrm>
        </p:grpSpPr>
        <p:sp>
          <p:nvSpPr>
            <p:cNvPr id="439" name="Google Shape;439;p40"/>
            <p:cNvSpPr/>
            <p:nvPr/>
          </p:nvSpPr>
          <p:spPr>
            <a:xfrm>
              <a:off x="0" y="0"/>
              <a:ext cx="10972800" cy="402336"/>
            </a:xfrm>
            <a:custGeom>
              <a:rect b="b" l="l" r="r" t="t"/>
              <a:pathLst>
                <a:path extrusionOk="0" h="402336" w="10972800">
                  <a:moveTo>
                    <a:pt x="0" y="0"/>
                  </a:moveTo>
                  <a:lnTo>
                    <a:pt x="10972800" y="0"/>
                  </a:lnTo>
                  <a:lnTo>
                    <a:pt x="10972800" y="402336"/>
                  </a:lnTo>
                  <a:lnTo>
                    <a:pt x="0" y="402336"/>
                  </a:lnTo>
                  <a:close/>
                </a:path>
              </a:pathLst>
            </a:custGeom>
            <a:blipFill rotWithShape="1">
              <a:blip r:embed="rId6">
                <a:alphaModFix amt="0"/>
              </a:blip>
              <a:stretch>
                <a:fillRect b="-481463" l="0" r="0" t="-481463"/>
              </a:stretch>
            </a:blip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40"/>
            <p:cNvSpPr txBox="1"/>
            <p:nvPr/>
          </p:nvSpPr>
          <p:spPr>
            <a:xfrm>
              <a:off x="0" y="-9525"/>
              <a:ext cx="10972800" cy="4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" sz="600" u="none" cap="none" strike="noStrike">
                  <a:solidFill>
                    <a:srgbClr val="9A9A9A"/>
                  </a:solidFill>
                  <a:latin typeface="Ubuntu"/>
                  <a:ea typeface="Ubuntu"/>
                  <a:cs typeface="Ubuntu"/>
                  <a:sym typeface="Ubuntu"/>
                </a:rPr>
                <a:t>© 2026 MzN International. All rights reserved.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384048" y="484632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International. All rights reserved.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8366760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2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457200" y="731520"/>
            <a:ext cx="82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2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How should this be funded? </a:t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475488" y="1188720"/>
            <a:ext cx="731400" cy="456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457200" y="1252507"/>
            <a:ext cx="82296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1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A rough guide to finding the right form of funding.</a:t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457200" y="1463040"/>
            <a:ext cx="3566100" cy="4023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594360" y="1490693"/>
            <a:ext cx="3291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What needs funding?    </a:t>
            </a:r>
            <a:r>
              <a:rPr b="1" lang="en" sz="11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CAPEX</a:t>
            </a: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· Activities · Research</a:t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>
            <a:off x="457200" y="2011680"/>
            <a:ext cx="3566100" cy="4389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5875">
            <a:solidFill>
              <a:srgbClr val="E639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640080" y="2122293"/>
            <a:ext cx="3255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Does it involve markets?</a:t>
            </a: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457200" y="2578608"/>
            <a:ext cx="3566100" cy="4389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5875">
            <a:solidFill>
              <a:srgbClr val="E639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640080" y="2624327"/>
            <a:ext cx="3255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Do users generate revenue?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640080" y="2825496"/>
            <a:ext cx="3255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50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E.g. </a:t>
            </a:r>
            <a:r>
              <a:rPr b="0" i="1" lang="en" sz="9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Livelihoods, skills</a:t>
            </a:r>
            <a:r>
              <a:rPr i="1" lang="en" sz="950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 building, agriculture, energy, health</a:t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457200" y="3145536"/>
            <a:ext cx="3566100" cy="4389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5875">
            <a:solidFill>
              <a:srgbClr val="E639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640080" y="3194096"/>
            <a:ext cx="3255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Is it scalable?</a:t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457200" y="3712463"/>
            <a:ext cx="3566100" cy="4389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5875">
            <a:solidFill>
              <a:srgbClr val="E639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 txBox="1"/>
          <p:nvPr/>
        </p:nvSpPr>
        <p:spPr>
          <a:xfrm>
            <a:off x="640080" y="3758183"/>
            <a:ext cx="3255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Is there something</a:t>
            </a:r>
            <a:r>
              <a:rPr b="1" i="0" lang="en" sz="12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b="1" lang="en" sz="1200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innovative</a:t>
            </a:r>
            <a:r>
              <a:rPr b="1" i="0" lang="en" sz="12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?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640080" y="3959352"/>
            <a:ext cx="3255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9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New product, meth</a:t>
            </a:r>
            <a:r>
              <a:rPr i="1" lang="en" sz="950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odology </a:t>
            </a:r>
            <a:r>
              <a:rPr b="0" i="1" lang="en" sz="9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 or solution</a:t>
            </a:r>
            <a:endParaRPr/>
          </a:p>
        </p:txBody>
      </p:sp>
      <p:sp>
        <p:nvSpPr>
          <p:cNvPr id="127" name="Google Shape;127;p17"/>
          <p:cNvSpPr/>
          <p:nvPr/>
        </p:nvSpPr>
        <p:spPr>
          <a:xfrm>
            <a:off x="457200" y="4297680"/>
            <a:ext cx="3566100" cy="4572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594360" y="4297680"/>
            <a:ext cx="3291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Predominantly private capital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An investable proposition</a:t>
            </a:r>
            <a:endParaRPr/>
          </a:p>
        </p:txBody>
      </p:sp>
      <p:cxnSp>
        <p:nvCxnSpPr>
          <p:cNvPr id="129" name="Google Shape;129;p17"/>
          <p:cNvCxnSpPr/>
          <p:nvPr/>
        </p:nvCxnSpPr>
        <p:spPr>
          <a:xfrm>
            <a:off x="2240280" y="1865376"/>
            <a:ext cx="0" cy="1464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0" name="Google Shape;130;p17"/>
          <p:cNvCxnSpPr/>
          <p:nvPr/>
        </p:nvCxnSpPr>
        <p:spPr>
          <a:xfrm>
            <a:off x="2240280" y="2450592"/>
            <a:ext cx="0" cy="1281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1" name="Google Shape;131;p17"/>
          <p:cNvCxnSpPr/>
          <p:nvPr/>
        </p:nvCxnSpPr>
        <p:spPr>
          <a:xfrm>
            <a:off x="2240280" y="3017520"/>
            <a:ext cx="0" cy="1281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2" name="Google Shape;132;p17"/>
          <p:cNvCxnSpPr/>
          <p:nvPr/>
        </p:nvCxnSpPr>
        <p:spPr>
          <a:xfrm>
            <a:off x="2240280" y="3584448"/>
            <a:ext cx="0" cy="1281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3" name="Google Shape;133;p17"/>
          <p:cNvCxnSpPr/>
          <p:nvPr/>
        </p:nvCxnSpPr>
        <p:spPr>
          <a:xfrm>
            <a:off x="2240280" y="4151376"/>
            <a:ext cx="0" cy="1464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4" name="Google Shape;134;p17"/>
          <p:cNvSpPr txBox="1"/>
          <p:nvPr/>
        </p:nvSpPr>
        <p:spPr>
          <a:xfrm>
            <a:off x="2331720" y="2441595"/>
            <a:ext cx="3657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Yes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2331720" y="3017741"/>
            <a:ext cx="3657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Yes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2331720" y="3575451"/>
            <a:ext cx="3657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Yes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2331720" y="4151597"/>
            <a:ext cx="3657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Yes</a:t>
            </a:r>
            <a:endParaRPr/>
          </a:p>
        </p:txBody>
      </p:sp>
      <p:sp>
        <p:nvSpPr>
          <p:cNvPr id="138" name="Google Shape;138;p17"/>
          <p:cNvSpPr/>
          <p:nvPr/>
        </p:nvSpPr>
        <p:spPr>
          <a:xfrm>
            <a:off x="5257800" y="2084831"/>
            <a:ext cx="3429000" cy="896100"/>
          </a:xfrm>
          <a:prstGeom prst="roundRect">
            <a:avLst>
              <a:gd fmla="val 16667" name="adj"/>
            </a:avLst>
          </a:prstGeom>
          <a:solidFill>
            <a:srgbClr val="F4F5F7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5440680" y="2317406"/>
            <a:ext cx="30999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5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Grants and donations.</a:t>
            </a:r>
            <a:endParaRPr/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5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Fully subsidised.</a:t>
            </a:r>
            <a:endParaRPr/>
          </a:p>
        </p:txBody>
      </p:sp>
      <p:sp>
        <p:nvSpPr>
          <p:cNvPr id="140" name="Google Shape;140;p17"/>
          <p:cNvSpPr/>
          <p:nvPr/>
        </p:nvSpPr>
        <p:spPr>
          <a:xfrm>
            <a:off x="5257800" y="3200400"/>
            <a:ext cx="3429000" cy="475500"/>
          </a:xfrm>
          <a:prstGeom prst="roundRect">
            <a:avLst>
              <a:gd fmla="val 16667" name="adj"/>
            </a:avLst>
          </a:prstGeom>
          <a:solidFill>
            <a:srgbClr val="F4F5F7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5440680" y="3278936"/>
            <a:ext cx="309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Grants plus </a:t>
            </a:r>
            <a:r>
              <a:rPr b="1" lang="en" sz="1200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investment</a:t>
            </a:r>
            <a:r>
              <a:rPr b="1" i="0" lang="en" sz="120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 capital.  Modest, patient</a:t>
            </a:r>
            <a:r>
              <a:rPr b="1" lang="en" sz="1200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 capital</a:t>
            </a:r>
            <a:endParaRPr/>
          </a:p>
        </p:txBody>
      </p:sp>
      <p:cxnSp>
        <p:nvCxnSpPr>
          <p:cNvPr id="142" name="Google Shape;142;p17"/>
          <p:cNvCxnSpPr/>
          <p:nvPr/>
        </p:nvCxnSpPr>
        <p:spPr>
          <a:xfrm>
            <a:off x="4023360" y="2231136"/>
            <a:ext cx="1234500" cy="1464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3" name="Google Shape;143;p17"/>
          <p:cNvCxnSpPr/>
          <p:nvPr/>
        </p:nvCxnSpPr>
        <p:spPr>
          <a:xfrm flipH="1" rot="10800000">
            <a:off x="4023360" y="2697564"/>
            <a:ext cx="1234500" cy="1005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44" name="Google Shape;144;p17"/>
          <p:cNvCxnSpPr/>
          <p:nvPr/>
        </p:nvCxnSpPr>
        <p:spPr>
          <a:xfrm>
            <a:off x="4023360" y="3364992"/>
            <a:ext cx="1234500" cy="732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5" name="Google Shape;145;p17"/>
          <p:cNvSpPr txBox="1"/>
          <p:nvPr/>
        </p:nvSpPr>
        <p:spPr>
          <a:xfrm>
            <a:off x="4291949" y="2079069"/>
            <a:ext cx="3201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No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4078224" y="3218688"/>
            <a:ext cx="3201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No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695955" y="3380309"/>
            <a:ext cx="3255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950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Can this grow or be applied elsewhere?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153" name="Google Shape;15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8"/>
          <p:cNvSpPr txBox="1"/>
          <p:nvPr/>
        </p:nvSpPr>
        <p:spPr>
          <a:xfrm>
            <a:off x="384048" y="484632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International. All rights reserved.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8375978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3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457200" y="731520"/>
            <a:ext cx="82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2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Does it touch markets? You have more options</a:t>
            </a:r>
            <a:endParaRPr/>
          </a:p>
        </p:txBody>
      </p:sp>
      <p:sp>
        <p:nvSpPr>
          <p:cNvPr id="157" name="Google Shape;157;p18"/>
          <p:cNvSpPr/>
          <p:nvPr/>
        </p:nvSpPr>
        <p:spPr>
          <a:xfrm>
            <a:off x="475488" y="1188720"/>
            <a:ext cx="731400" cy="456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158;p18"/>
          <p:cNvCxnSpPr/>
          <p:nvPr/>
        </p:nvCxnSpPr>
        <p:spPr>
          <a:xfrm>
            <a:off x="457200" y="1627632"/>
            <a:ext cx="8229600" cy="0"/>
          </a:xfrm>
          <a:prstGeom prst="straightConnector1">
            <a:avLst/>
          </a:prstGeom>
          <a:noFill/>
          <a:ln cap="flat" cmpd="sng" w="15875">
            <a:solidFill>
              <a:srgbClr val="22314E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59" name="Google Shape;159;p18"/>
          <p:cNvSpPr txBox="1"/>
          <p:nvPr/>
        </p:nvSpPr>
        <p:spPr>
          <a:xfrm>
            <a:off x="457200" y="1682496"/>
            <a:ext cx="2011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No market involvement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2743200" y="1682496"/>
            <a:ext cx="164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Markets involved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4572000" y="1682496"/>
            <a:ext cx="1828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Partially market based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6858000" y="1682496"/>
            <a:ext cx="17373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Fully market based</a:t>
            </a: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457200" y="2157984"/>
            <a:ext cx="8229600" cy="457200"/>
          </a:xfrm>
          <a:prstGeom prst="roundRect">
            <a:avLst>
              <a:gd fmla="val 16667" name="adj"/>
            </a:avLst>
          </a:prstGeom>
          <a:solidFill>
            <a:srgbClr val="FBE0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658368" y="2157984"/>
            <a:ext cx="384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Concessionary Capital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Grants, donations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4663440" y="2157984"/>
            <a:ext cx="384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Private Capital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Bonds, blended finance, investments</a:t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457200" y="2734056"/>
            <a:ext cx="5852100" cy="4023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603504" y="2831592"/>
            <a:ext cx="5577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Traditional Grants &amp; Donations</a:t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2011676" y="3154675"/>
            <a:ext cx="4846200" cy="4023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2157984" y="3191256"/>
            <a:ext cx="57606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Investing for Impact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2157984" y="3374136"/>
            <a:ext cx="57606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FFDDE1"/>
                </a:solidFill>
                <a:latin typeface="Ubuntu"/>
                <a:ea typeface="Ubuntu"/>
                <a:cs typeface="Ubuntu"/>
                <a:sym typeface="Ubuntu"/>
              </a:rPr>
              <a:t>Primarily impact motivated. Often want to preserve capital.</a:t>
            </a:r>
            <a:endParaRPr/>
          </a:p>
        </p:txBody>
      </p:sp>
      <p:sp>
        <p:nvSpPr>
          <p:cNvPr id="171" name="Google Shape;171;p18"/>
          <p:cNvSpPr/>
          <p:nvPr/>
        </p:nvSpPr>
        <p:spPr>
          <a:xfrm>
            <a:off x="3291849" y="3575300"/>
            <a:ext cx="4915800" cy="4023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3438144" y="3611880"/>
            <a:ext cx="51207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Investing with Impact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3438144" y="3794760"/>
            <a:ext cx="51207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50" u="none" cap="none" strike="noStrike">
                <a:solidFill>
                  <a:srgbClr val="FFDDE1"/>
                </a:solidFill>
                <a:latin typeface="Ubuntu"/>
                <a:ea typeface="Ubuntu"/>
                <a:cs typeface="Ubuntu"/>
                <a:sym typeface="Ubuntu"/>
              </a:rPr>
              <a:t>Value social, climate and justice impact as much as financial return.</a:t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4937760" y="3995928"/>
            <a:ext cx="3749100" cy="4023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5084064" y="4130040"/>
            <a:ext cx="34746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Sustainable and Responsible Investing</a:t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6309360" y="4416552"/>
            <a:ext cx="2377500" cy="4023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6455664" y="4514088"/>
            <a:ext cx="21030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Traditional Investing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9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9"/>
          <p:cNvSpPr/>
          <p:nvPr/>
        </p:nvSpPr>
        <p:spPr>
          <a:xfrm>
            <a:off x="1206900" y="3026675"/>
            <a:ext cx="5715000" cy="4572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187849" y="2633475"/>
            <a:ext cx="5953200" cy="3657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185" name="Google Shape;18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9"/>
          <p:cNvSpPr txBox="1"/>
          <p:nvPr/>
        </p:nvSpPr>
        <p:spPr>
          <a:xfrm>
            <a:off x="384048" y="484632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International. All rights reserved.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8366760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4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457200" y="731520"/>
            <a:ext cx="82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2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More possible sources of capital</a:t>
            </a:r>
            <a:endParaRPr/>
          </a:p>
        </p:txBody>
      </p:sp>
      <p:sp>
        <p:nvSpPr>
          <p:cNvPr id="189" name="Google Shape;189;p19"/>
          <p:cNvSpPr/>
          <p:nvPr/>
        </p:nvSpPr>
        <p:spPr>
          <a:xfrm>
            <a:off x="475488" y="1188720"/>
            <a:ext cx="731400" cy="456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9"/>
          <p:cNvSpPr txBox="1"/>
          <p:nvPr/>
        </p:nvSpPr>
        <p:spPr>
          <a:xfrm>
            <a:off x="1174590" y="1541006"/>
            <a:ext cx="1645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No market</a:t>
            </a:r>
            <a:endParaRPr sz="13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involvement</a:t>
            </a:r>
            <a:endParaRPr sz="1300"/>
          </a:p>
        </p:txBody>
      </p:sp>
      <p:sp>
        <p:nvSpPr>
          <p:cNvPr id="191" name="Google Shape;191;p19"/>
          <p:cNvSpPr txBox="1"/>
          <p:nvPr/>
        </p:nvSpPr>
        <p:spPr>
          <a:xfrm>
            <a:off x="3508250" y="1620264"/>
            <a:ext cx="1645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Markets</a:t>
            </a:r>
            <a:endParaRPr sz="12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involved</a:t>
            </a:r>
            <a:endParaRPr sz="1200"/>
          </a:p>
        </p:txBody>
      </p:sp>
      <p:sp>
        <p:nvSpPr>
          <p:cNvPr id="192" name="Google Shape;192;p19"/>
          <p:cNvSpPr txBox="1"/>
          <p:nvPr/>
        </p:nvSpPr>
        <p:spPr>
          <a:xfrm>
            <a:off x="5154054" y="1615702"/>
            <a:ext cx="1645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Partially market</a:t>
            </a:r>
            <a:endParaRPr sz="12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based</a:t>
            </a:r>
            <a:endParaRPr sz="1200"/>
          </a:p>
        </p:txBody>
      </p:sp>
      <p:sp>
        <p:nvSpPr>
          <p:cNvPr id="193" name="Google Shape;193;p19"/>
          <p:cNvSpPr txBox="1"/>
          <p:nvPr/>
        </p:nvSpPr>
        <p:spPr>
          <a:xfrm>
            <a:off x="6799860" y="1600261"/>
            <a:ext cx="1645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Fully market</a:t>
            </a:r>
            <a:endParaRPr sz="13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5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based</a:t>
            </a:r>
            <a:endParaRPr sz="1300"/>
          </a:p>
        </p:txBody>
      </p:sp>
      <p:cxnSp>
        <p:nvCxnSpPr>
          <p:cNvPr id="194" name="Google Shape;194;p19"/>
          <p:cNvCxnSpPr/>
          <p:nvPr/>
        </p:nvCxnSpPr>
        <p:spPr>
          <a:xfrm>
            <a:off x="274330" y="1515400"/>
            <a:ext cx="7975500" cy="51600"/>
          </a:xfrm>
          <a:prstGeom prst="straightConnector1">
            <a:avLst/>
          </a:prstGeom>
          <a:noFill/>
          <a:ln cap="flat" cmpd="sng" w="19050">
            <a:solidFill>
              <a:srgbClr val="E63946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95" name="Google Shape;195;p19"/>
          <p:cNvSpPr/>
          <p:nvPr/>
        </p:nvSpPr>
        <p:spPr>
          <a:xfrm>
            <a:off x="274325" y="1673363"/>
            <a:ext cx="7955275" cy="914400"/>
          </a:xfrm>
          <a:custGeom>
            <a:rect b="b" l="l" r="r" t="t"/>
            <a:pathLst>
              <a:path extrusionOk="0" h="1" w="6">
                <a:moveTo>
                  <a:pt x="0" y="0"/>
                </a:moveTo>
                <a:lnTo>
                  <a:pt x="0" y="1"/>
                </a:lnTo>
                <a:lnTo>
                  <a:pt x="6" y="1"/>
                </a:lnTo>
                <a:close/>
              </a:path>
            </a:pathLst>
          </a:custGeom>
          <a:solidFill>
            <a:srgbClr val="EFADB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2743200" y="1672098"/>
            <a:ext cx="5486400" cy="914400"/>
          </a:xfrm>
          <a:custGeom>
            <a:rect b="b" l="l" r="r" t="t"/>
            <a:pathLst>
              <a:path extrusionOk="0" h="1" w="6">
                <a:moveTo>
                  <a:pt x="6" y="0"/>
                </a:moveTo>
                <a:lnTo>
                  <a:pt x="6" y="1"/>
                </a:lnTo>
                <a:lnTo>
                  <a:pt x="0" y="1"/>
                </a:lnTo>
                <a:close/>
              </a:path>
            </a:pathLst>
          </a:custGeom>
          <a:solidFill>
            <a:srgbClr val="DD5F6B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1280100" y="2095613"/>
            <a:ext cx="32919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50" u="none" cap="none" strike="noStrike">
                <a:solidFill>
                  <a:srgbClr val="2B2B2B"/>
                </a:solidFill>
                <a:latin typeface="Ubuntu"/>
                <a:ea typeface="Ubuntu"/>
                <a:cs typeface="Ubuntu"/>
                <a:sym typeface="Ubuntu"/>
              </a:rPr>
              <a:t>Concessionary Capital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2606040" y="2304288"/>
            <a:ext cx="32919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950" u="none" cap="none" strike="noStrike">
                <a:solidFill>
                  <a:srgbClr val="3B3B3B"/>
                </a:solidFill>
                <a:latin typeface="Ubuntu"/>
                <a:ea typeface="Ubuntu"/>
                <a:cs typeface="Ubuntu"/>
                <a:sym typeface="Ubuntu"/>
              </a:rPr>
              <a:t>Grants, donations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4572000" y="2112264"/>
            <a:ext cx="34290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5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Private Capital</a:t>
            </a:r>
            <a:endParaRPr/>
          </a:p>
        </p:txBody>
      </p:sp>
      <p:sp>
        <p:nvSpPr>
          <p:cNvPr id="200" name="Google Shape;200;p19"/>
          <p:cNvSpPr txBox="1"/>
          <p:nvPr/>
        </p:nvSpPr>
        <p:spPr>
          <a:xfrm>
            <a:off x="4297680" y="2313432"/>
            <a:ext cx="3703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9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Bonds, blended finance, investments</a:t>
            </a:r>
            <a:endParaRPr/>
          </a:p>
        </p:txBody>
      </p:sp>
      <p:sp>
        <p:nvSpPr>
          <p:cNvPr id="201" name="Google Shape;201;p19"/>
          <p:cNvSpPr/>
          <p:nvPr/>
        </p:nvSpPr>
        <p:spPr>
          <a:xfrm>
            <a:off x="274320" y="2633472"/>
            <a:ext cx="2084700" cy="365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6394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9"/>
          <p:cNvSpPr txBox="1"/>
          <p:nvPr/>
        </p:nvSpPr>
        <p:spPr>
          <a:xfrm>
            <a:off x="384048" y="2679561"/>
            <a:ext cx="18744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00" u="none" cap="none" strike="noStrike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Development aid agencies, philanthropic donors, corporate foundations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3" name="Google Shape;203;p19"/>
          <p:cNvSpPr txBox="1"/>
          <p:nvPr/>
        </p:nvSpPr>
        <p:spPr>
          <a:xfrm>
            <a:off x="820809" y="2725192"/>
            <a:ext cx="57150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Traditional Grants &amp; Donations</a:t>
            </a:r>
            <a:endParaRPr/>
          </a:p>
        </p:txBody>
      </p:sp>
      <p:grpSp>
        <p:nvGrpSpPr>
          <p:cNvPr id="204" name="Google Shape;204;p19"/>
          <p:cNvGrpSpPr/>
          <p:nvPr/>
        </p:nvGrpSpPr>
        <p:grpSpPr>
          <a:xfrm>
            <a:off x="274320" y="3026664"/>
            <a:ext cx="2084700" cy="457200"/>
            <a:chOff x="274320" y="3026664"/>
            <a:chExt cx="2084700" cy="457200"/>
          </a:xfrm>
        </p:grpSpPr>
        <p:sp>
          <p:nvSpPr>
            <p:cNvPr id="205" name="Google Shape;205;p19"/>
            <p:cNvSpPr/>
            <p:nvPr/>
          </p:nvSpPr>
          <p:spPr>
            <a:xfrm>
              <a:off x="274320" y="3026664"/>
              <a:ext cx="2084700" cy="4572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rgbClr val="E6394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9"/>
            <p:cNvSpPr txBox="1"/>
            <p:nvPr/>
          </p:nvSpPr>
          <p:spPr>
            <a:xfrm>
              <a:off x="384048" y="3118841"/>
              <a:ext cx="18744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800" u="none" cap="none" strike="noStrike">
                  <a:solidFill>
                    <a:schemeClr val="accent2"/>
                  </a:solidFill>
                  <a:latin typeface="Ubuntu"/>
                  <a:ea typeface="Ubuntu"/>
                  <a:cs typeface="Ubuntu"/>
                  <a:sym typeface="Ubuntu"/>
                </a:rPr>
                <a:t>Development finance institutions, high net worth individuals</a:t>
              </a:r>
              <a:endParaRPr>
                <a:solidFill>
                  <a:schemeClr val="accent2"/>
                </a:solidFill>
              </a:endParaRPr>
            </a:p>
          </p:txBody>
        </p:sp>
      </p:grpSp>
      <p:sp>
        <p:nvSpPr>
          <p:cNvPr id="207" name="Google Shape;207;p19"/>
          <p:cNvSpPr txBox="1"/>
          <p:nvPr/>
        </p:nvSpPr>
        <p:spPr>
          <a:xfrm>
            <a:off x="1429229" y="3072397"/>
            <a:ext cx="49836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Investing for Impact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1487529" y="3314946"/>
            <a:ext cx="49836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00" u="none" cap="none" strike="noStrike">
                <a:solidFill>
                  <a:srgbClr val="FFDDE1"/>
                </a:solidFill>
                <a:latin typeface="Ubuntu"/>
                <a:ea typeface="Ubuntu"/>
                <a:cs typeface="Ubuntu"/>
                <a:sym typeface="Ubuntu"/>
              </a:rPr>
              <a:t>Primarily impact motivated. Often preserve capital.</a:t>
            </a:r>
            <a:endParaRPr/>
          </a:p>
        </p:txBody>
      </p:sp>
      <p:grpSp>
        <p:nvGrpSpPr>
          <p:cNvPr id="209" name="Google Shape;209;p19"/>
          <p:cNvGrpSpPr/>
          <p:nvPr/>
        </p:nvGrpSpPr>
        <p:grpSpPr>
          <a:xfrm>
            <a:off x="274320" y="3511296"/>
            <a:ext cx="2084700" cy="457200"/>
            <a:chOff x="274320" y="3511296"/>
            <a:chExt cx="2084700" cy="457200"/>
          </a:xfrm>
        </p:grpSpPr>
        <p:sp>
          <p:nvSpPr>
            <p:cNvPr id="210" name="Google Shape;210;p19"/>
            <p:cNvSpPr/>
            <p:nvPr/>
          </p:nvSpPr>
          <p:spPr>
            <a:xfrm>
              <a:off x="274320" y="3511296"/>
              <a:ext cx="2084700" cy="4572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rgbClr val="E6394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9"/>
            <p:cNvSpPr txBox="1"/>
            <p:nvPr/>
          </p:nvSpPr>
          <p:spPr>
            <a:xfrm>
              <a:off x="384048" y="3594256"/>
              <a:ext cx="18744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800" u="none" cap="none" strike="noStrike">
                  <a:solidFill>
                    <a:srgbClr val="3B3B3B"/>
                  </a:solidFill>
                  <a:latin typeface="Ubuntu"/>
                  <a:ea typeface="Ubuntu"/>
                  <a:cs typeface="Ubuntu"/>
                  <a:sym typeface="Ubuntu"/>
                </a:rPr>
                <a:t>Impact investment firms, corporate impact funds</a:t>
              </a:r>
              <a:endParaRPr/>
            </a:p>
          </p:txBody>
        </p:sp>
      </p:grpSp>
      <p:sp>
        <p:nvSpPr>
          <p:cNvPr id="212" name="Google Shape;212;p19"/>
          <p:cNvSpPr/>
          <p:nvPr/>
        </p:nvSpPr>
        <p:spPr>
          <a:xfrm>
            <a:off x="3705400" y="3511300"/>
            <a:ext cx="3977400" cy="4572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9"/>
          <p:cNvSpPr txBox="1"/>
          <p:nvPr/>
        </p:nvSpPr>
        <p:spPr>
          <a:xfrm>
            <a:off x="3568149" y="3564565"/>
            <a:ext cx="4251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Investing with Impact</a:t>
            </a:r>
            <a:endParaRPr/>
          </a:p>
        </p:txBody>
      </p:sp>
      <p:sp>
        <p:nvSpPr>
          <p:cNvPr id="214" name="Google Shape;214;p19"/>
          <p:cNvSpPr txBox="1"/>
          <p:nvPr/>
        </p:nvSpPr>
        <p:spPr>
          <a:xfrm>
            <a:off x="3462799" y="3753853"/>
            <a:ext cx="4251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800" u="none" cap="none" strike="noStrike">
                <a:solidFill>
                  <a:srgbClr val="FFDDE1"/>
                </a:solidFill>
                <a:latin typeface="Ubuntu"/>
                <a:ea typeface="Ubuntu"/>
                <a:cs typeface="Ubuntu"/>
                <a:sym typeface="Ubuntu"/>
              </a:rPr>
              <a:t>Value social, climate and justice impact as much as return.</a:t>
            </a: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5791297" y="3995925"/>
            <a:ext cx="2667000" cy="3657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9"/>
          <p:cNvSpPr txBox="1"/>
          <p:nvPr/>
        </p:nvSpPr>
        <p:spPr>
          <a:xfrm>
            <a:off x="5953248" y="3995922"/>
            <a:ext cx="237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Sustainable and Responsible Investing</a:t>
            </a:r>
            <a:endParaRPr/>
          </a:p>
        </p:txBody>
      </p:sp>
      <p:grpSp>
        <p:nvGrpSpPr>
          <p:cNvPr id="217" name="Google Shape;217;p19"/>
          <p:cNvGrpSpPr/>
          <p:nvPr/>
        </p:nvGrpSpPr>
        <p:grpSpPr>
          <a:xfrm>
            <a:off x="274320" y="3995928"/>
            <a:ext cx="2084700" cy="758892"/>
            <a:chOff x="274320" y="3995928"/>
            <a:chExt cx="2084700" cy="758892"/>
          </a:xfrm>
        </p:grpSpPr>
        <p:sp>
          <p:nvSpPr>
            <p:cNvPr id="218" name="Google Shape;218;p19"/>
            <p:cNvSpPr/>
            <p:nvPr/>
          </p:nvSpPr>
          <p:spPr>
            <a:xfrm>
              <a:off x="274320" y="3995928"/>
              <a:ext cx="2084700" cy="3657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rgbClr val="E6394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9"/>
            <p:cNvSpPr txBox="1"/>
            <p:nvPr/>
          </p:nvSpPr>
          <p:spPr>
            <a:xfrm>
              <a:off x="384048" y="4060452"/>
              <a:ext cx="18744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800" u="none" cap="none" strike="noStrike">
                  <a:solidFill>
                    <a:srgbClr val="3B3B3B"/>
                  </a:solidFill>
                  <a:latin typeface="Ubuntu"/>
                  <a:ea typeface="Ubuntu"/>
                  <a:cs typeface="Ubuntu"/>
                  <a:sym typeface="Ubuntu"/>
                </a:rPr>
                <a:t>Banks, institutional investors, corporate venture funds</a:t>
              </a:r>
              <a:endParaRPr/>
            </a:p>
          </p:txBody>
        </p:sp>
        <p:sp>
          <p:nvSpPr>
            <p:cNvPr id="220" name="Google Shape;220;p19"/>
            <p:cNvSpPr/>
            <p:nvPr/>
          </p:nvSpPr>
          <p:spPr>
            <a:xfrm>
              <a:off x="274320" y="4389120"/>
              <a:ext cx="2084700" cy="365700"/>
            </a:xfrm>
            <a:prstGeom prst="roundRect">
              <a:avLst>
                <a:gd fmla="val 16667" name="adj"/>
              </a:avLst>
            </a:prstGeom>
            <a:noFill/>
            <a:ln cap="flat" cmpd="sng" w="9525">
              <a:solidFill>
                <a:srgbClr val="E6394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9"/>
            <p:cNvSpPr txBox="1"/>
            <p:nvPr/>
          </p:nvSpPr>
          <p:spPr>
            <a:xfrm>
              <a:off x="384048" y="4481297"/>
              <a:ext cx="1874400" cy="12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800" u="none" cap="none" strike="noStrike">
                  <a:solidFill>
                    <a:srgbClr val="3B3B3B"/>
                  </a:solidFill>
                  <a:latin typeface="Ubuntu"/>
                  <a:ea typeface="Ubuntu"/>
                  <a:cs typeface="Ubuntu"/>
                  <a:sym typeface="Ubuntu"/>
                </a:rPr>
                <a:t>Everybody and every form of capital</a:t>
              </a:r>
              <a:endParaRPr/>
            </a:p>
          </p:txBody>
        </p:sp>
      </p:grpSp>
      <p:sp>
        <p:nvSpPr>
          <p:cNvPr id="222" name="Google Shape;222;p19"/>
          <p:cNvSpPr/>
          <p:nvPr/>
        </p:nvSpPr>
        <p:spPr>
          <a:xfrm>
            <a:off x="6583854" y="4389125"/>
            <a:ext cx="1874400" cy="365700"/>
          </a:xfrm>
          <a:prstGeom prst="roundRect">
            <a:avLst>
              <a:gd fmla="val 16667" name="adj"/>
            </a:avLst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9"/>
          <p:cNvSpPr txBox="1"/>
          <p:nvPr/>
        </p:nvSpPr>
        <p:spPr>
          <a:xfrm>
            <a:off x="6730595" y="4486299"/>
            <a:ext cx="15996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Traditional Investing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0" y="0"/>
            <a:ext cx="1010412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41" l="0" r="0" t="-9330"/>
            </a:stretch>
          </a:blipFill>
          <a:ln>
            <a:noFill/>
          </a:ln>
        </p:spPr>
        <p:txBody>
          <a:bodyPr anchorCtr="0" anchor="t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zn_logo.png" id="229" name="Google Shape;22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4048" y="274320"/>
            <a:ext cx="68141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0"/>
          <p:cNvSpPr txBox="1"/>
          <p:nvPr/>
        </p:nvSpPr>
        <p:spPr>
          <a:xfrm>
            <a:off x="384048" y="4846320"/>
            <a:ext cx="54864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50" u="none" cap="none" strike="noStrike">
                <a:solidFill>
                  <a:srgbClr val="B6BBC2"/>
                </a:solidFill>
                <a:latin typeface="Ubuntu"/>
                <a:ea typeface="Ubuntu"/>
                <a:cs typeface="Ubuntu"/>
                <a:sym typeface="Ubuntu"/>
              </a:rPr>
              <a:t>© 2026 MzN International, LLC. All rights reserved.</a:t>
            </a:r>
            <a:endParaRPr/>
          </a:p>
        </p:txBody>
      </p:sp>
      <p:sp>
        <p:nvSpPr>
          <p:cNvPr id="231" name="Google Shape;231;p20"/>
          <p:cNvSpPr txBox="1"/>
          <p:nvPr/>
        </p:nvSpPr>
        <p:spPr>
          <a:xfrm>
            <a:off x="8366760" y="4828032"/>
            <a:ext cx="4572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A8A8A"/>
                </a:solidFill>
                <a:latin typeface="Ubuntu"/>
                <a:ea typeface="Ubuntu"/>
                <a:cs typeface="Ubuntu"/>
                <a:sym typeface="Ubuntu"/>
              </a:rPr>
              <a:t>6</a:t>
            </a:r>
            <a:endParaRPr/>
          </a:p>
        </p:txBody>
      </p:sp>
      <p:sp>
        <p:nvSpPr>
          <p:cNvPr id="232" name="Google Shape;232;p20"/>
          <p:cNvSpPr txBox="1"/>
          <p:nvPr/>
        </p:nvSpPr>
        <p:spPr>
          <a:xfrm>
            <a:off x="457200" y="868680"/>
            <a:ext cx="73152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OUR TEST</a:t>
            </a:r>
            <a:endParaRPr/>
          </a:p>
        </p:txBody>
      </p:sp>
      <p:sp>
        <p:nvSpPr>
          <p:cNvPr id="233" name="Google Shape;233;p20"/>
          <p:cNvSpPr txBox="1"/>
          <p:nvPr/>
        </p:nvSpPr>
        <p:spPr>
          <a:xfrm>
            <a:off x="457200" y="1170432"/>
            <a:ext cx="8229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Can we really do that? How we answer it!</a:t>
            </a:r>
            <a:endParaRPr/>
          </a:p>
        </p:txBody>
      </p:sp>
      <p:sp>
        <p:nvSpPr>
          <p:cNvPr id="234" name="Google Shape;234;p20"/>
          <p:cNvSpPr/>
          <p:nvPr/>
        </p:nvSpPr>
        <p:spPr>
          <a:xfrm>
            <a:off x="475488" y="1847088"/>
            <a:ext cx="822900" cy="504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0"/>
          <p:cNvSpPr txBox="1"/>
          <p:nvPr/>
        </p:nvSpPr>
        <p:spPr>
          <a:xfrm>
            <a:off x="457200" y="1938528"/>
            <a:ext cx="8229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50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We apply these basic questions</a:t>
            </a:r>
            <a:r>
              <a:rPr b="0" i="1" lang="en" sz="13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 to every project before we say yes.</a:t>
            </a:r>
            <a:endParaRPr/>
          </a:p>
        </p:txBody>
      </p:sp>
      <p:sp>
        <p:nvSpPr>
          <p:cNvPr id="236" name="Google Shape;236;p20"/>
          <p:cNvSpPr/>
          <p:nvPr/>
        </p:nvSpPr>
        <p:spPr>
          <a:xfrm>
            <a:off x="457200" y="2395728"/>
            <a:ext cx="2706600" cy="1060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0"/>
          <p:cNvSpPr/>
          <p:nvPr/>
        </p:nvSpPr>
        <p:spPr>
          <a:xfrm>
            <a:off x="457200" y="2395728"/>
            <a:ext cx="63900" cy="10608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0"/>
          <p:cNvSpPr txBox="1"/>
          <p:nvPr/>
        </p:nvSpPr>
        <p:spPr>
          <a:xfrm>
            <a:off x="640080" y="2505456"/>
            <a:ext cx="243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01</a:t>
            </a:r>
            <a:endParaRPr/>
          </a:p>
        </p:txBody>
      </p:sp>
      <p:sp>
        <p:nvSpPr>
          <p:cNvPr id="239" name="Google Shape;239;p20"/>
          <p:cNvSpPr txBox="1"/>
          <p:nvPr/>
        </p:nvSpPr>
        <p:spPr>
          <a:xfrm>
            <a:off x="640080" y="2852928"/>
            <a:ext cx="239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Lives changed</a:t>
            </a:r>
            <a:endParaRPr/>
          </a:p>
        </p:txBody>
      </p:sp>
      <p:sp>
        <p:nvSpPr>
          <p:cNvPr id="240" name="Google Shape;240;p20"/>
          <p:cNvSpPr txBox="1"/>
          <p:nvPr/>
        </p:nvSpPr>
        <p:spPr>
          <a:xfrm>
            <a:off x="640080" y="3127248"/>
            <a:ext cx="239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not just activities delivered.</a:t>
            </a: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3236976" y="2395728"/>
            <a:ext cx="2706600" cy="1060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0"/>
          <p:cNvSpPr/>
          <p:nvPr/>
        </p:nvSpPr>
        <p:spPr>
          <a:xfrm>
            <a:off x="3236976" y="2395728"/>
            <a:ext cx="63900" cy="10608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0"/>
          <p:cNvSpPr txBox="1"/>
          <p:nvPr/>
        </p:nvSpPr>
        <p:spPr>
          <a:xfrm>
            <a:off x="3419856" y="2505456"/>
            <a:ext cx="243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02</a:t>
            </a:r>
            <a:endParaRPr/>
          </a:p>
        </p:txBody>
      </p:sp>
      <p:sp>
        <p:nvSpPr>
          <p:cNvPr id="244" name="Google Shape;244;p20"/>
          <p:cNvSpPr txBox="1"/>
          <p:nvPr/>
        </p:nvSpPr>
        <p:spPr>
          <a:xfrm>
            <a:off x="3419856" y="2852928"/>
            <a:ext cx="239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Big enough to matter</a:t>
            </a:r>
            <a:endParaRPr/>
          </a:p>
        </p:txBody>
      </p:sp>
      <p:sp>
        <p:nvSpPr>
          <p:cNvPr id="245" name="Google Shape;245;p20"/>
          <p:cNvSpPr txBox="1"/>
          <p:nvPr/>
        </p:nvSpPr>
        <p:spPr>
          <a:xfrm>
            <a:off x="3419856" y="3127248"/>
            <a:ext cx="239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commercially and materially.</a:t>
            </a:r>
            <a:endParaRPr/>
          </a:p>
        </p:txBody>
      </p:sp>
      <p:sp>
        <p:nvSpPr>
          <p:cNvPr id="246" name="Google Shape;246;p20"/>
          <p:cNvSpPr/>
          <p:nvPr/>
        </p:nvSpPr>
        <p:spPr>
          <a:xfrm>
            <a:off x="6016752" y="2395728"/>
            <a:ext cx="2706600" cy="1060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0"/>
          <p:cNvSpPr/>
          <p:nvPr/>
        </p:nvSpPr>
        <p:spPr>
          <a:xfrm>
            <a:off x="6016752" y="2395728"/>
            <a:ext cx="63900" cy="10608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0"/>
          <p:cNvSpPr txBox="1"/>
          <p:nvPr/>
        </p:nvSpPr>
        <p:spPr>
          <a:xfrm>
            <a:off x="6199632" y="2505456"/>
            <a:ext cx="243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03</a:t>
            </a:r>
            <a:endParaRPr/>
          </a:p>
        </p:txBody>
      </p:sp>
      <p:sp>
        <p:nvSpPr>
          <p:cNvPr id="249" name="Google Shape;249;p20"/>
          <p:cNvSpPr txBox="1"/>
          <p:nvPr/>
        </p:nvSpPr>
        <p:spPr>
          <a:xfrm>
            <a:off x="6199632" y="2852928"/>
            <a:ext cx="239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A model that holds up</a:t>
            </a:r>
            <a:endParaRPr/>
          </a:p>
        </p:txBody>
      </p:sp>
      <p:sp>
        <p:nvSpPr>
          <p:cNvPr id="250" name="Google Shape;250;p20"/>
          <p:cNvSpPr txBox="1"/>
          <p:nvPr/>
        </p:nvSpPr>
        <p:spPr>
          <a:xfrm>
            <a:off x="6199632" y="3127248"/>
            <a:ext cx="239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methodologically and financially.</a:t>
            </a:r>
            <a:endParaRPr/>
          </a:p>
        </p:txBody>
      </p:sp>
      <p:sp>
        <p:nvSpPr>
          <p:cNvPr id="251" name="Google Shape;251;p20"/>
          <p:cNvSpPr/>
          <p:nvPr/>
        </p:nvSpPr>
        <p:spPr>
          <a:xfrm>
            <a:off x="457200" y="3547872"/>
            <a:ext cx="2706600" cy="1060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0"/>
          <p:cNvSpPr/>
          <p:nvPr/>
        </p:nvSpPr>
        <p:spPr>
          <a:xfrm>
            <a:off x="457200" y="3547872"/>
            <a:ext cx="63900" cy="10608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0"/>
          <p:cNvSpPr txBox="1"/>
          <p:nvPr/>
        </p:nvSpPr>
        <p:spPr>
          <a:xfrm>
            <a:off x="640080" y="3657600"/>
            <a:ext cx="243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04</a:t>
            </a:r>
            <a:endParaRPr/>
          </a:p>
        </p:txBody>
      </p:sp>
      <p:sp>
        <p:nvSpPr>
          <p:cNvPr id="254" name="Google Shape;254;p20"/>
          <p:cNvSpPr txBox="1"/>
          <p:nvPr/>
        </p:nvSpPr>
        <p:spPr>
          <a:xfrm>
            <a:off x="640080" y="4005072"/>
            <a:ext cx="239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Risk we can live with</a:t>
            </a:r>
            <a:endParaRPr/>
          </a:p>
        </p:txBody>
      </p:sp>
      <p:sp>
        <p:nvSpPr>
          <p:cNvPr id="255" name="Google Shape;255;p20"/>
          <p:cNvSpPr txBox="1"/>
          <p:nvPr/>
        </p:nvSpPr>
        <p:spPr>
          <a:xfrm>
            <a:off x="640080" y="4279392"/>
            <a:ext cx="239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on delivery, policy and partners.</a:t>
            </a:r>
            <a:endParaRPr/>
          </a:p>
        </p:txBody>
      </p:sp>
      <p:sp>
        <p:nvSpPr>
          <p:cNvPr id="256" name="Google Shape;256;p20"/>
          <p:cNvSpPr/>
          <p:nvPr/>
        </p:nvSpPr>
        <p:spPr>
          <a:xfrm>
            <a:off x="3236976" y="3547872"/>
            <a:ext cx="2706600" cy="1060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0"/>
          <p:cNvSpPr/>
          <p:nvPr/>
        </p:nvSpPr>
        <p:spPr>
          <a:xfrm>
            <a:off x="3236976" y="3547872"/>
            <a:ext cx="63900" cy="10608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0"/>
          <p:cNvSpPr txBox="1"/>
          <p:nvPr/>
        </p:nvSpPr>
        <p:spPr>
          <a:xfrm>
            <a:off x="3419856" y="3657600"/>
            <a:ext cx="243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05</a:t>
            </a:r>
            <a:endParaRPr/>
          </a:p>
        </p:txBody>
      </p:sp>
      <p:sp>
        <p:nvSpPr>
          <p:cNvPr id="259" name="Google Shape;259;p20"/>
          <p:cNvSpPr txBox="1"/>
          <p:nvPr/>
        </p:nvSpPr>
        <p:spPr>
          <a:xfrm>
            <a:off x="3419856" y="4005072"/>
            <a:ext cx="239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Communities in the lead</a:t>
            </a:r>
            <a:endParaRPr/>
          </a:p>
        </p:txBody>
      </p:sp>
      <p:sp>
        <p:nvSpPr>
          <p:cNvPr id="260" name="Google Shape;260;p20"/>
          <p:cNvSpPr txBox="1"/>
          <p:nvPr/>
        </p:nvSpPr>
        <p:spPr>
          <a:xfrm>
            <a:off x="3419856" y="4279392"/>
            <a:ext cx="239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consent, governance, benefit sharing.</a:t>
            </a:r>
            <a:endParaRPr/>
          </a:p>
        </p:txBody>
      </p:sp>
      <p:sp>
        <p:nvSpPr>
          <p:cNvPr id="261" name="Google Shape;261;p20"/>
          <p:cNvSpPr/>
          <p:nvPr/>
        </p:nvSpPr>
        <p:spPr>
          <a:xfrm>
            <a:off x="6016752" y="3547872"/>
            <a:ext cx="2706600" cy="1060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DEE1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0"/>
          <p:cNvSpPr/>
          <p:nvPr/>
        </p:nvSpPr>
        <p:spPr>
          <a:xfrm>
            <a:off x="6016752" y="3547872"/>
            <a:ext cx="63900" cy="1060800"/>
          </a:xfrm>
          <a:prstGeom prst="rect">
            <a:avLst/>
          </a:prstGeom>
          <a:solidFill>
            <a:srgbClr val="E639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0"/>
          <p:cNvSpPr txBox="1"/>
          <p:nvPr/>
        </p:nvSpPr>
        <p:spPr>
          <a:xfrm>
            <a:off x="6199632" y="3657600"/>
            <a:ext cx="243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E63946"/>
                </a:solidFill>
                <a:latin typeface="Ubuntu"/>
                <a:ea typeface="Ubuntu"/>
                <a:cs typeface="Ubuntu"/>
                <a:sym typeface="Ubuntu"/>
              </a:rPr>
              <a:t>06</a:t>
            </a:r>
            <a:endParaRPr/>
          </a:p>
        </p:txBody>
      </p:sp>
      <p:sp>
        <p:nvSpPr>
          <p:cNvPr id="264" name="Google Shape;264;p20"/>
          <p:cNvSpPr txBox="1"/>
          <p:nvPr/>
        </p:nvSpPr>
        <p:spPr>
          <a:xfrm>
            <a:off x="6199632" y="4005072"/>
            <a:ext cx="23958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2314E"/>
                </a:solidFill>
                <a:latin typeface="Ubuntu"/>
                <a:ea typeface="Ubuntu"/>
                <a:cs typeface="Ubuntu"/>
                <a:sym typeface="Ubuntu"/>
              </a:rPr>
              <a:t>A credible path to capital</a:t>
            </a:r>
            <a:endParaRPr/>
          </a:p>
        </p:txBody>
      </p:sp>
      <p:sp>
        <p:nvSpPr>
          <p:cNvPr id="265" name="Google Shape;265;p20"/>
          <p:cNvSpPr txBox="1"/>
          <p:nvPr/>
        </p:nvSpPr>
        <p:spPr>
          <a:xfrm>
            <a:off x="6199632" y="4279392"/>
            <a:ext cx="23958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050" u="none" cap="none" strike="noStrike">
                <a:solidFill>
                  <a:srgbClr val="5A5A5A"/>
                </a:solidFill>
                <a:latin typeface="Ubuntu"/>
                <a:ea typeface="Ubuntu"/>
                <a:cs typeface="Ubuntu"/>
                <a:sym typeface="Ubuntu"/>
              </a:rPr>
              <a:t>from the first pound to full funding.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4" y="0"/>
            <a:ext cx="9403274" cy="528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