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72" r:id="rId2"/>
    <p:sldMasterId id="2147485327" r:id="rId3"/>
    <p:sldMasterId id="2147485408" r:id="rId4"/>
  </p:sldMasterIdLst>
  <p:notesMasterIdLst>
    <p:notesMasterId r:id="rId21"/>
  </p:notesMasterIdLst>
  <p:handoutMasterIdLst>
    <p:handoutMasterId r:id="rId22"/>
  </p:handoutMasterIdLst>
  <p:sldIdLst>
    <p:sldId id="312" r:id="rId5"/>
    <p:sldId id="270" r:id="rId6"/>
    <p:sldId id="286" r:id="rId7"/>
    <p:sldId id="272" r:id="rId8"/>
    <p:sldId id="288" r:id="rId9"/>
    <p:sldId id="302" r:id="rId10"/>
    <p:sldId id="304" r:id="rId11"/>
    <p:sldId id="303" r:id="rId12"/>
    <p:sldId id="306" r:id="rId13"/>
    <p:sldId id="307" r:id="rId14"/>
    <p:sldId id="308" r:id="rId15"/>
    <p:sldId id="310" r:id="rId16"/>
    <p:sldId id="309" r:id="rId17"/>
    <p:sldId id="311" r:id="rId18"/>
    <p:sldId id="305" r:id="rId19"/>
    <p:sldId id="313" r:id="rId20"/>
  </p:sldIdLst>
  <p:sldSz cx="12192000" cy="6858000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2" pos="29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38681"/>
    <a:srgbClr val="013547"/>
    <a:srgbClr val="F99134"/>
    <a:srgbClr val="FD6338"/>
    <a:srgbClr val="0078D5"/>
    <a:srgbClr val="782865"/>
    <a:srgbClr val="44546A"/>
    <a:srgbClr val="E7E6E6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9" autoAdjust="0"/>
    <p:restoredTop sz="91973" autoAdjust="0"/>
  </p:normalViewPr>
  <p:slideViewPr>
    <p:cSldViewPr snapToGrid="0">
      <p:cViewPr varScale="1">
        <p:scale>
          <a:sx n="76" d="100"/>
          <a:sy n="76" d="100"/>
        </p:scale>
        <p:origin x="845" y="53"/>
      </p:cViewPr>
      <p:guideLst>
        <p:guide pos="29"/>
        <p:guide orient="horz" pos="2160"/>
      </p:guideLst>
    </p:cSldViewPr>
  </p:slideViewPr>
  <p:outlineViewPr>
    <p:cViewPr>
      <p:scale>
        <a:sx n="33" d="100"/>
        <a:sy n="33" d="100"/>
      </p:scale>
      <p:origin x="48" y="714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208"/>
    </p:cViewPr>
  </p:sorterViewPr>
  <p:notesViewPr>
    <p:cSldViewPr snapToGrid="0">
      <p:cViewPr>
        <p:scale>
          <a:sx n="110" d="100"/>
          <a:sy n="110" d="100"/>
        </p:scale>
        <p:origin x="3366" y="-1860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2147" tIns="46075" rIns="92147" bIns="46075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2147" tIns="46075" rIns="92147" bIns="46075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22/03/2017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lIns="92147" tIns="46075" rIns="92147" bIns="46075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lIns="92147" tIns="46075" rIns="92147" bIns="46075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41332EC-BA1B-45C1-892E-8C56EDFAF68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1052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2147" tIns="46075" rIns="92147" bIns="4607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2147" tIns="46075" rIns="92147" bIns="4607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580D284-567B-4987-80E8-E5256CC97261}" type="datetimeFigureOut">
              <a:rPr lang="en-US"/>
              <a:pPr>
                <a:defRPr/>
              </a:pPr>
              <a:t>7/1/2026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7" tIns="46075" rIns="92147" bIns="46075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8813"/>
          </a:xfrm>
          <a:prstGeom prst="rect">
            <a:avLst/>
          </a:prstGeom>
        </p:spPr>
        <p:txBody>
          <a:bodyPr vert="horz" lIns="92147" tIns="46075" rIns="92147" bIns="4607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lIns="92147" tIns="46075" rIns="92147" bIns="4607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lIns="92147" tIns="46075" rIns="92147" bIns="4607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8E4F0F2-89A2-48DE-9CF8-BDE95E17592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9262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E4F0F2-89A2-48DE-9CF8-BDE95E175928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67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E4F0F2-89A2-48DE-9CF8-BDE95E175928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207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E4F0F2-89A2-48DE-9CF8-BDE95E175928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527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E4F0F2-89A2-48DE-9CF8-BDE95E175928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829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E4F0F2-89A2-48DE-9CF8-BDE95E175928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558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E4F0F2-89A2-48DE-9CF8-BDE95E175928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94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E4F0F2-89A2-48DE-9CF8-BDE95E175928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6276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GB" sz="1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E4F0F2-89A2-48DE-9CF8-BDE95E175928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517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E4F0F2-89A2-48DE-9CF8-BDE95E175928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2368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E4F0F2-89A2-48DE-9CF8-BDE95E175928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1281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E4F0F2-89A2-48DE-9CF8-BDE95E175928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695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E4F0F2-89A2-48DE-9CF8-BDE95E175928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2987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E4F0F2-89A2-48DE-9CF8-BDE95E175928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563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E4F0F2-89A2-48DE-9CF8-BDE95E175928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254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, air, computer&#10;&#10;Description automatically generated">
            <a:extLst>
              <a:ext uri="{FF2B5EF4-FFF2-40B4-BE49-F238E27FC236}">
                <a16:creationId xmlns:a16="http://schemas.microsoft.com/office/drawing/2014/main" id="{04CD631D-DD01-7246-AFA6-0D0811B302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81" t="-12558" r="25581" b="12558"/>
          <a:stretch/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CF140CD2-8609-6342-804C-4FEC689C967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76728" y="1041064"/>
            <a:ext cx="10886584" cy="4522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8BD953-B3B5-5147-8401-A36542A043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1433" y="437146"/>
            <a:ext cx="10886585" cy="486398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[Standard slide]</a:t>
            </a:r>
            <a:endParaRPr lang="en-GB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936A05C-45A9-1045-B2D8-3CF25B96A0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90615" y="6242050"/>
            <a:ext cx="8682895" cy="365125"/>
          </a:xfrm>
          <a:prstGeom prst="rect">
            <a:avLst/>
          </a:prstGeom>
        </p:spPr>
        <p:txBody>
          <a:bodyPr/>
          <a:lstStyle>
            <a:lvl1pPr algn="ctr">
              <a:defRPr sz="1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28B81D8-D18F-BC49-AFDF-24771076F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6591" y="6242050"/>
            <a:ext cx="601784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1"/>
                </a:solidFill>
              </a:defRPr>
            </a:lvl1pPr>
          </a:lstStyle>
          <a:p>
            <a:fld id="{A259E721-D2DA-CA4B-8285-C11911B840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3C9A264F-8806-4343-B744-247A2715D2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152" y="1866510"/>
            <a:ext cx="10883965" cy="374848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463550" indent="-463550"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9163" indent="-457200"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84300" indent="-469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89210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lus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, air, computer&#10;&#10;Description automatically generated">
            <a:extLst>
              <a:ext uri="{FF2B5EF4-FFF2-40B4-BE49-F238E27FC236}">
                <a16:creationId xmlns:a16="http://schemas.microsoft.com/office/drawing/2014/main" id="{04CD631D-DD01-7246-AFA6-0D0811B302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81" t="-12558" r="25581" b="12558"/>
          <a:stretch/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CF140CD2-8609-6342-804C-4FEC689C967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76728" y="1041064"/>
            <a:ext cx="10886584" cy="4522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8BD953-B3B5-5147-8401-A36542A043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1433" y="437146"/>
            <a:ext cx="10886585" cy="48639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[Use a quote slide]</a:t>
            </a:r>
            <a:endParaRPr lang="en-GB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936A05C-45A9-1045-B2D8-3CF25B96A0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90615" y="6242050"/>
            <a:ext cx="8682895" cy="365125"/>
          </a:xfrm>
          <a:prstGeom prst="rect">
            <a:avLst/>
          </a:prstGeom>
        </p:spPr>
        <p:txBody>
          <a:bodyPr/>
          <a:lstStyle>
            <a:lvl1pPr algn="ctr">
              <a:defRPr sz="1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28B81D8-D18F-BC49-AFDF-24771076F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6591" y="6242050"/>
            <a:ext cx="601784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1"/>
                </a:solidFill>
              </a:defRPr>
            </a:lvl1pPr>
          </a:lstStyle>
          <a:p>
            <a:fld id="{A259E721-D2DA-CA4B-8285-C11911B840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3C9A264F-8806-4343-B744-247A2715D2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151" y="1866510"/>
            <a:ext cx="6660448" cy="374848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463550" indent="-463550"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9163" indent="-457200"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84300" indent="-469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03388" indent="-331788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8113DF2-DDFF-6240-8645-288B4637974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00625828"/>
              </p:ext>
            </p:extLst>
          </p:nvPr>
        </p:nvGraphicFramePr>
        <p:xfrm>
          <a:off x="7786589" y="1880922"/>
          <a:ext cx="3867051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1">
                  <a:extLst>
                    <a:ext uri="{9D8B030D-6E8A-4147-A177-3AD203B41FA5}">
                      <a16:colId xmlns:a16="http://schemas.microsoft.com/office/drawing/2014/main" val="3327936458"/>
                    </a:ext>
                  </a:extLst>
                </a:gridCol>
                <a:gridCol w="2603971">
                  <a:extLst>
                    <a:ext uri="{9D8B030D-6E8A-4147-A177-3AD203B41FA5}">
                      <a16:colId xmlns:a16="http://schemas.microsoft.com/office/drawing/2014/main" val="370637143"/>
                    </a:ext>
                  </a:extLst>
                </a:gridCol>
                <a:gridCol w="615009">
                  <a:extLst>
                    <a:ext uri="{9D8B030D-6E8A-4147-A177-3AD203B41FA5}">
                      <a16:colId xmlns:a16="http://schemas.microsoft.com/office/drawing/2014/main" val="22944943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"/>
                        </a:lnSpc>
                      </a:pPr>
                      <a:r>
                        <a:rPr lang="en-GB" sz="8000" b="1" i="0" baseline="-3900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GB" dirty="0"/>
                        <a:t> </a:t>
                      </a:r>
                      <a:endParaRPr lang="en-US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6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6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600" b="1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GB" sz="3600" b="1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br>
                        <a:rPr lang="en-GB" sz="3600" b="1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3600" b="1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7200" b="1" i="0" baseline="-4100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en-US" sz="7200" b="0" baseline="-410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001859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i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862818"/>
                  </a:ext>
                </a:extLst>
              </a:tr>
            </a:tbl>
          </a:graphicData>
        </a:graphic>
      </p:graphicFrame>
      <p:sp>
        <p:nvSpPr>
          <p:cNvPr id="3" name="Text Placeholder 2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8254976" y="2142071"/>
            <a:ext cx="2870200" cy="158326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 sz="1400" baseline="0">
                <a:solidFill>
                  <a:srgbClr val="013547"/>
                </a:solidFill>
              </a:defRPr>
            </a:lvl1pPr>
            <a:lvl2pPr marL="461963" indent="0">
              <a:buNone/>
              <a:defRPr sz="1400">
                <a:solidFill>
                  <a:srgbClr val="013547"/>
                </a:solidFill>
              </a:defRPr>
            </a:lvl2pPr>
            <a:lvl3pPr marL="914400" indent="0">
              <a:buNone/>
              <a:defRPr sz="1400">
                <a:solidFill>
                  <a:srgbClr val="013547"/>
                </a:solidFill>
              </a:defRPr>
            </a:lvl3pPr>
            <a:lvl4pPr marL="1371600" indent="0">
              <a:buNone/>
              <a:defRPr sz="1400">
                <a:solidFill>
                  <a:srgbClr val="013547"/>
                </a:solidFill>
              </a:defRPr>
            </a:lvl4pPr>
            <a:lvl5pPr marL="1828800" indent="0">
              <a:buNone/>
              <a:defRPr sz="1400">
                <a:solidFill>
                  <a:srgbClr val="013547"/>
                </a:solidFill>
              </a:defRPr>
            </a:lvl5pPr>
          </a:lstStyle>
          <a:p>
            <a:pPr lvl="0"/>
            <a:r>
              <a:rPr lang="en-US" dirty="0"/>
              <a:t>[insert a quote here]</a:t>
            </a:r>
          </a:p>
        </p:txBody>
      </p:sp>
      <p:sp>
        <p:nvSpPr>
          <p:cNvPr id="13" name="Text Placeholder 2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8271924" y="3788832"/>
            <a:ext cx="2870200" cy="26246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 sz="1000" i="1" baseline="0">
                <a:solidFill>
                  <a:schemeClr val="bg2"/>
                </a:solidFill>
              </a:defRPr>
            </a:lvl1pPr>
            <a:lvl2pPr marL="461963" indent="0">
              <a:buNone/>
              <a:defRPr sz="1400">
                <a:solidFill>
                  <a:srgbClr val="013547"/>
                </a:solidFill>
              </a:defRPr>
            </a:lvl2pPr>
            <a:lvl3pPr marL="914400" indent="0">
              <a:buNone/>
              <a:defRPr sz="1400">
                <a:solidFill>
                  <a:srgbClr val="013547"/>
                </a:solidFill>
              </a:defRPr>
            </a:lvl3pPr>
            <a:lvl4pPr marL="1371600" indent="0">
              <a:buNone/>
              <a:defRPr sz="1400">
                <a:solidFill>
                  <a:srgbClr val="013547"/>
                </a:solidFill>
              </a:defRPr>
            </a:lvl4pPr>
            <a:lvl5pPr marL="1828800" indent="0">
              <a:buNone/>
              <a:defRPr sz="1400">
                <a:solidFill>
                  <a:srgbClr val="013547"/>
                </a:solidFill>
              </a:defRPr>
            </a:lvl5pPr>
          </a:lstStyle>
          <a:p>
            <a:pPr lvl="0"/>
            <a:r>
              <a:rPr lang="en-US" dirty="0"/>
              <a:t>[quote attribute here]</a:t>
            </a:r>
          </a:p>
        </p:txBody>
      </p:sp>
    </p:spTree>
    <p:extLst>
      <p:ext uri="{BB962C8B-B14F-4D97-AF65-F5344CB8AC3E}">
        <p14:creationId xmlns:p14="http://schemas.microsoft.com/office/powerpoint/2010/main" val="400386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43E449-4C0E-F24F-8D2E-469AA6DC5440}"/>
              </a:ext>
            </a:extLst>
          </p:cNvPr>
          <p:cNvSpPr/>
          <p:nvPr userDrawn="1"/>
        </p:nvSpPr>
        <p:spPr>
          <a:xfrm>
            <a:off x="-1" y="1176866"/>
            <a:ext cx="12192001" cy="1464726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5900F3-A7E2-FF41-9194-CEF4B23C42C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4635" y="1184276"/>
            <a:ext cx="2375231" cy="145684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[head shot]</a:t>
            </a:r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B6ED0DB4-D8EA-1E44-8EC2-1854CCDB6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90615" y="6242050"/>
            <a:ext cx="8682895" cy="365125"/>
          </a:xfrm>
          <a:prstGeom prst="rect">
            <a:avLst/>
          </a:prstGeom>
        </p:spPr>
        <p:txBody>
          <a:bodyPr/>
          <a:lstStyle>
            <a:lvl1pPr algn="ctr">
              <a:defRPr sz="1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2D9FF23F-3A8A-EF40-822B-82F12FDB28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6591" y="6242050"/>
            <a:ext cx="601784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1"/>
                </a:solidFill>
              </a:defRPr>
            </a:lvl1pPr>
          </a:lstStyle>
          <a:p>
            <a:fld id="{A259E721-D2DA-CA4B-8285-C11911B840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DE28DAD-82F9-1344-8F94-FBE89C8E3F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70885" y="1561391"/>
            <a:ext cx="2057472" cy="24622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1600" b="1" i="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5pPr>
          </a:lstStyle>
          <a:p>
            <a:pPr lvl="0"/>
            <a:r>
              <a:rPr lang="en-GB" dirty="0"/>
              <a:t>[name]</a:t>
            </a:r>
            <a:endParaRPr lang="en-US" dirty="0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1C495F31-C657-3D4F-BEED-BF4D148D48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70887" y="1926624"/>
            <a:ext cx="2078764" cy="21544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14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5pPr>
          </a:lstStyle>
          <a:p>
            <a:pPr lvl="0"/>
            <a:r>
              <a:rPr lang="en-GB" dirty="0"/>
              <a:t>[job title]</a:t>
            </a:r>
            <a:endParaRPr lang="en-US" dirty="0"/>
          </a:p>
        </p:txBody>
      </p:sp>
      <p:sp>
        <p:nvSpPr>
          <p:cNvPr id="33" name="Picture Placeholder 14">
            <a:extLst>
              <a:ext uri="{FF2B5EF4-FFF2-40B4-BE49-F238E27FC236}">
                <a16:creationId xmlns:a16="http://schemas.microsoft.com/office/drawing/2014/main" id="{C8DAEEC5-A02A-9F4B-92F3-0B6759C56D6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568614" y="1184276"/>
            <a:ext cx="2375231" cy="145684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[head shot]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D4529099-FE08-374C-85E6-E7FFBE80EF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74864" y="1561391"/>
            <a:ext cx="2057472" cy="24622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1600" b="1" i="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5pPr>
          </a:lstStyle>
          <a:p>
            <a:pPr lvl="0"/>
            <a:r>
              <a:rPr lang="en-GB" dirty="0"/>
              <a:t>[name]</a:t>
            </a:r>
            <a:endParaRPr lang="en-US" dirty="0"/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9FCF9019-B569-044B-B4BE-2780B0D629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74866" y="1926624"/>
            <a:ext cx="2078764" cy="21544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14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5pPr>
          </a:lstStyle>
          <a:p>
            <a:pPr lvl="0"/>
            <a:r>
              <a:rPr lang="en-GB" dirty="0"/>
              <a:t>[job title]</a:t>
            </a:r>
            <a:endParaRPr lang="en-US" dirty="0"/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B4465F1A-B57F-EE42-A191-58CCBFBDC8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1433" y="437146"/>
            <a:ext cx="10886585" cy="48639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[Two speaker slide]</a:t>
            </a:r>
            <a:endParaRPr lang="en-GB" dirty="0"/>
          </a:p>
        </p:txBody>
      </p:sp>
      <p:pic>
        <p:nvPicPr>
          <p:cNvPr id="48" name="Picture 47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3C66C6F2-8240-D146-A6C1-C378013E39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47" t="-5773" r="-16023" b="-6964"/>
          <a:stretch/>
        </p:blipFill>
        <p:spPr>
          <a:xfrm>
            <a:off x="643469" y="3536950"/>
            <a:ext cx="144726" cy="228600"/>
          </a:xfrm>
          <a:prstGeom prst="rect">
            <a:avLst/>
          </a:prstGeom>
        </p:spPr>
      </p:pic>
      <p:pic>
        <p:nvPicPr>
          <p:cNvPr id="49" name="Picture 48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900CC68E-CCD4-5D46-BC7E-F38F59692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11" t="-13910" r="-5941" b="-16402"/>
          <a:stretch/>
        </p:blipFill>
        <p:spPr>
          <a:xfrm>
            <a:off x="596901" y="4000500"/>
            <a:ext cx="206312" cy="158750"/>
          </a:xfrm>
          <a:prstGeom prst="rect">
            <a:avLst/>
          </a:prstGeom>
        </p:spPr>
      </p:pic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4E544B41-4B03-0842-91FE-FA58CB9BE3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2455" y="3569334"/>
            <a:ext cx="4596636" cy="18466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12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5pPr>
          </a:lstStyle>
          <a:p>
            <a:pPr lvl="0"/>
            <a:r>
              <a:rPr lang="en-GB" dirty="0"/>
              <a:t>[</a:t>
            </a:r>
            <a:r>
              <a:rPr lang="en-GB" dirty="0" err="1"/>
              <a:t>tel</a:t>
            </a:r>
            <a:r>
              <a:rPr lang="en-GB" dirty="0"/>
              <a:t>]</a:t>
            </a:r>
            <a:endParaRPr lang="en-US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1303CAD8-44B4-144B-90ED-6B2920EFD9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2249" y="3974168"/>
            <a:ext cx="4597275" cy="18466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12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5pPr>
          </a:lstStyle>
          <a:p>
            <a:pPr lvl="0"/>
            <a:r>
              <a:rPr lang="en-GB" dirty="0"/>
              <a:t>[email]</a:t>
            </a:r>
            <a:endParaRPr lang="en-US" dirty="0"/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4E878409-1F59-434F-B018-59639FB537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60098" y="3569334"/>
            <a:ext cx="4596636" cy="18466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12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5pPr>
          </a:lstStyle>
          <a:p>
            <a:pPr lvl="0"/>
            <a:r>
              <a:rPr lang="en-GB" dirty="0"/>
              <a:t>[</a:t>
            </a:r>
            <a:r>
              <a:rPr lang="en-GB" dirty="0" err="1"/>
              <a:t>tel</a:t>
            </a:r>
            <a:r>
              <a:rPr lang="en-GB" dirty="0"/>
              <a:t>]</a:t>
            </a:r>
            <a:endParaRPr lang="en-US" dirty="0"/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179C81C7-7C2D-E442-A364-A7873A4024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79893" y="3974168"/>
            <a:ext cx="4597275" cy="18466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12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5pPr>
          </a:lstStyle>
          <a:p>
            <a:pPr lvl="0"/>
            <a:r>
              <a:rPr lang="en-GB" dirty="0"/>
              <a:t>[email]</a:t>
            </a:r>
            <a:endParaRPr lang="en-US" dirty="0"/>
          </a:p>
        </p:txBody>
      </p:sp>
      <p:pic>
        <p:nvPicPr>
          <p:cNvPr id="60" name="Picture 59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9C8A22DF-FB89-6941-AE0E-BA6111B187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47" t="-5773" r="-16023" b="-6964"/>
          <a:stretch/>
        </p:blipFill>
        <p:spPr>
          <a:xfrm>
            <a:off x="6585237" y="3536950"/>
            <a:ext cx="144726" cy="228600"/>
          </a:xfrm>
          <a:prstGeom prst="rect">
            <a:avLst/>
          </a:prstGeom>
        </p:spPr>
      </p:pic>
      <p:pic>
        <p:nvPicPr>
          <p:cNvPr id="61" name="Picture 60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413D30A2-9417-044A-973B-03F91E481F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11" t="-13910" r="-5941" b="-16402"/>
          <a:stretch/>
        </p:blipFill>
        <p:spPr>
          <a:xfrm>
            <a:off x="6538668" y="4000500"/>
            <a:ext cx="206312" cy="15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59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4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speakers plu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3000A233-4387-E442-A95F-EC7756B8788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13300" y="1087350"/>
            <a:ext cx="990704" cy="6699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99D3514-8A98-FF41-AEDB-B92A5A9A58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572" y="1894922"/>
            <a:ext cx="4844407" cy="24622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1600" b="1" i="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5pPr>
          </a:lstStyle>
          <a:p>
            <a:pPr lvl="0"/>
            <a:r>
              <a:rPr lang="en-GB" dirty="0"/>
              <a:t>[name]</a:t>
            </a:r>
            <a:endParaRPr lang="en-US" dirty="0"/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B6ED0DB4-D8EA-1E44-8EC2-1854CCDB6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90615" y="6242050"/>
            <a:ext cx="8682895" cy="365125"/>
          </a:xfrm>
          <a:prstGeom prst="rect">
            <a:avLst/>
          </a:prstGeom>
        </p:spPr>
        <p:txBody>
          <a:bodyPr/>
          <a:lstStyle>
            <a:lvl1pPr algn="ctr">
              <a:defRPr sz="1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2D9FF23F-3A8A-EF40-822B-82F12FDB28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6591" y="6242050"/>
            <a:ext cx="601784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1"/>
                </a:solidFill>
              </a:defRPr>
            </a:lvl1pPr>
          </a:lstStyle>
          <a:p>
            <a:fld id="{A259E721-D2DA-CA4B-8285-C11911B840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732E1D-985D-FC4F-AEE9-346F13333EC5}"/>
              </a:ext>
            </a:extLst>
          </p:cNvPr>
          <p:cNvCxnSpPr>
            <a:cxnSpLocks/>
          </p:cNvCxnSpPr>
          <p:nvPr userDrawn="1"/>
        </p:nvCxnSpPr>
        <p:spPr>
          <a:xfrm flipH="1">
            <a:off x="644771" y="1407102"/>
            <a:ext cx="471745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itle 1">
            <a:extLst>
              <a:ext uri="{FF2B5EF4-FFF2-40B4-BE49-F238E27FC236}">
                <a16:creationId xmlns:a16="http://schemas.microsoft.com/office/drawing/2014/main" id="{99DEDFE7-65A4-A748-AED1-D05651F8C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1433" y="437146"/>
            <a:ext cx="10886585" cy="48639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[Multiple speakers slide]</a:t>
            </a:r>
            <a:endParaRPr lang="en-GB" dirty="0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FE1B9FD-A15A-4148-8E5C-B57997121FE9}"/>
              </a:ext>
            </a:extLst>
          </p:cNvPr>
          <p:cNvCxnSpPr>
            <a:cxnSpLocks/>
          </p:cNvCxnSpPr>
          <p:nvPr userDrawn="1"/>
        </p:nvCxnSpPr>
        <p:spPr>
          <a:xfrm flipH="1">
            <a:off x="6852796" y="1407102"/>
            <a:ext cx="471745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3C8DCE65-71AD-C043-9381-6249605E1E6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3154" y="2206023"/>
            <a:ext cx="4845825" cy="21544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14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5pPr>
          </a:lstStyle>
          <a:p>
            <a:pPr lvl="0"/>
            <a:r>
              <a:rPr lang="en-GB" dirty="0"/>
              <a:t>[job title]</a:t>
            </a:r>
            <a:endParaRPr lang="en-US" dirty="0"/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6F4915C4-E6EC-134A-AD1A-7BB978603D9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35810" y="1894922"/>
            <a:ext cx="4746620" cy="24622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1600" b="1" i="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5pPr>
          </a:lstStyle>
          <a:p>
            <a:pPr lvl="0"/>
            <a:r>
              <a:rPr lang="en-GB" dirty="0"/>
              <a:t>[name]</a:t>
            </a:r>
            <a:endParaRPr lang="en-US" dirty="0"/>
          </a:p>
        </p:txBody>
      </p:sp>
      <p:sp>
        <p:nvSpPr>
          <p:cNvPr id="64" name="Text Placeholder 6">
            <a:extLst>
              <a:ext uri="{FF2B5EF4-FFF2-40B4-BE49-F238E27FC236}">
                <a16:creationId xmlns:a16="http://schemas.microsoft.com/office/drawing/2014/main" id="{975AE380-F875-184C-AE86-F0A50478438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834392" y="2206023"/>
            <a:ext cx="4748011" cy="21544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14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5pPr>
          </a:lstStyle>
          <a:p>
            <a:pPr lvl="0"/>
            <a:r>
              <a:rPr lang="en-GB" dirty="0"/>
              <a:t>[job title]</a:t>
            </a:r>
            <a:endParaRPr lang="en-US" dirty="0"/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A31BF5CD-3DF4-5D4E-8D2F-73A7C415626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4572" y="3933057"/>
            <a:ext cx="4844407" cy="24622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1600" b="1" i="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5pPr>
          </a:lstStyle>
          <a:p>
            <a:pPr lvl="0"/>
            <a:r>
              <a:rPr lang="en-GB" dirty="0"/>
              <a:t>[name]</a:t>
            </a:r>
            <a:endParaRPr lang="en-US" dirty="0"/>
          </a:p>
        </p:txBody>
      </p:sp>
      <p:sp>
        <p:nvSpPr>
          <p:cNvPr id="72" name="Text Placeholder 6">
            <a:extLst>
              <a:ext uri="{FF2B5EF4-FFF2-40B4-BE49-F238E27FC236}">
                <a16:creationId xmlns:a16="http://schemas.microsoft.com/office/drawing/2014/main" id="{B9E2FD0B-1579-684F-9BEE-D32FEC0D16A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3154" y="4244159"/>
            <a:ext cx="4845825" cy="21544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14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5pPr>
          </a:lstStyle>
          <a:p>
            <a:pPr lvl="0"/>
            <a:r>
              <a:rPr lang="en-GB" dirty="0"/>
              <a:t>[job title]</a:t>
            </a:r>
            <a:endParaRPr lang="en-US" dirty="0"/>
          </a:p>
        </p:txBody>
      </p:sp>
      <p:sp>
        <p:nvSpPr>
          <p:cNvPr id="73" name="Text Placeholder 6">
            <a:extLst>
              <a:ext uri="{FF2B5EF4-FFF2-40B4-BE49-F238E27FC236}">
                <a16:creationId xmlns:a16="http://schemas.microsoft.com/office/drawing/2014/main" id="{F7C9147D-A2CC-5D46-8F09-6BD88E8FF9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52798" y="3933057"/>
            <a:ext cx="4844407" cy="24622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1600" b="1" i="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5pPr>
          </a:lstStyle>
          <a:p>
            <a:pPr lvl="0"/>
            <a:r>
              <a:rPr lang="en-GB" dirty="0"/>
              <a:t>[name]</a:t>
            </a:r>
            <a:endParaRPr lang="en-US" dirty="0"/>
          </a:p>
        </p:txBody>
      </p:sp>
      <p:sp>
        <p:nvSpPr>
          <p:cNvPr id="80" name="Text Placeholder 6">
            <a:extLst>
              <a:ext uri="{FF2B5EF4-FFF2-40B4-BE49-F238E27FC236}">
                <a16:creationId xmlns:a16="http://schemas.microsoft.com/office/drawing/2014/main" id="{931FBDB4-F7BF-F040-BD44-128EB103342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851380" y="4244159"/>
            <a:ext cx="4845825" cy="21544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14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5pPr>
          </a:lstStyle>
          <a:p>
            <a:pPr lvl="0"/>
            <a:r>
              <a:rPr lang="en-GB" dirty="0"/>
              <a:t>[job title]</a:t>
            </a:r>
            <a:endParaRPr lang="en-US" dirty="0"/>
          </a:p>
        </p:txBody>
      </p:sp>
      <p:pic>
        <p:nvPicPr>
          <p:cNvPr id="40" name="Picture 39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38AA5AC2-0052-654F-AC4E-852AE45BE5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65" t="-4958" r="-17392" b="-7780"/>
          <a:stretch/>
        </p:blipFill>
        <p:spPr>
          <a:xfrm>
            <a:off x="643468" y="2584453"/>
            <a:ext cx="211667" cy="228599"/>
          </a:xfrm>
          <a:prstGeom prst="rect">
            <a:avLst/>
          </a:prstGeom>
        </p:spPr>
      </p:pic>
      <p:pic>
        <p:nvPicPr>
          <p:cNvPr id="41" name="Picture 40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47467FD2-8E22-D44C-876C-B75DC1D59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81" t="-9877" r="-8447" b="-7405"/>
          <a:stretch/>
        </p:blipFill>
        <p:spPr>
          <a:xfrm>
            <a:off x="609602" y="3003553"/>
            <a:ext cx="287865" cy="142875"/>
          </a:xfrm>
          <a:prstGeom prst="rect">
            <a:avLst/>
          </a:prstGeom>
        </p:spPr>
      </p:pic>
      <p:pic>
        <p:nvPicPr>
          <p:cNvPr id="42" name="Picture 4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6126F9-0A4F-0C40-A035-FD59C46465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00" t="-7458" r="-5656" b="-14281"/>
          <a:stretch/>
        </p:blipFill>
        <p:spPr>
          <a:xfrm>
            <a:off x="643467" y="3308352"/>
            <a:ext cx="241300" cy="187325"/>
          </a:xfrm>
          <a:prstGeom prst="rect">
            <a:avLst/>
          </a:prstGeom>
        </p:spPr>
      </p:pic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8E05DB46-B513-C94A-AD06-2E2823ABD3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3057" y="2614876"/>
            <a:ext cx="4501233" cy="18466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12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5pPr>
          </a:lstStyle>
          <a:p>
            <a:pPr lvl="0"/>
            <a:r>
              <a:rPr lang="en-GB" dirty="0"/>
              <a:t>[</a:t>
            </a:r>
            <a:r>
              <a:rPr lang="en-GB" dirty="0" err="1"/>
              <a:t>tel</a:t>
            </a:r>
            <a:r>
              <a:rPr lang="en-GB" dirty="0"/>
              <a:t>]</a:t>
            </a:r>
            <a:endParaRPr lang="en-US" dirty="0"/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5F15467-800E-EC48-9139-6406F7B737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2850" y="2972004"/>
            <a:ext cx="4501859" cy="18466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12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5pPr>
          </a:lstStyle>
          <a:p>
            <a:pPr lvl="0"/>
            <a:r>
              <a:rPr lang="en-GB" dirty="0"/>
              <a:t>[email]</a:t>
            </a:r>
            <a:endParaRPr lang="en-US" dirty="0"/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517F6168-96F3-3443-9752-03CF087258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2852" y="3309838"/>
            <a:ext cx="4507195" cy="18466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12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5pPr>
          </a:lstStyle>
          <a:p>
            <a:pPr lvl="0"/>
            <a:r>
              <a:rPr lang="en-GB" dirty="0"/>
              <a:t>[LinkedIn]</a:t>
            </a:r>
            <a:endParaRPr lang="en-US" dirty="0"/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7D9AEE0D-045C-1D45-AC91-E323F5358F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152120" y="2614876"/>
            <a:ext cx="4501233" cy="18466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12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5pPr>
          </a:lstStyle>
          <a:p>
            <a:pPr lvl="0"/>
            <a:r>
              <a:rPr lang="en-GB" dirty="0"/>
              <a:t>[</a:t>
            </a:r>
            <a:r>
              <a:rPr lang="en-GB" dirty="0" err="1"/>
              <a:t>tel</a:t>
            </a:r>
            <a:r>
              <a:rPr lang="en-GB" dirty="0"/>
              <a:t>]</a:t>
            </a:r>
            <a:endParaRPr lang="en-US" dirty="0"/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36097733-253C-3C48-A602-6C2D7911791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171913" y="2972004"/>
            <a:ext cx="4501859" cy="18466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12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5pPr>
          </a:lstStyle>
          <a:p>
            <a:pPr lvl="0"/>
            <a:r>
              <a:rPr lang="en-GB" dirty="0"/>
              <a:t>[email]</a:t>
            </a:r>
            <a:endParaRPr lang="en-US" dirty="0"/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87A5FAF7-8803-4A4C-AC11-0CCA8A8C7F5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171913" y="3309838"/>
            <a:ext cx="4507195" cy="18466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12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5pPr>
          </a:lstStyle>
          <a:p>
            <a:pPr lvl="0"/>
            <a:r>
              <a:rPr lang="en-GB" dirty="0"/>
              <a:t>[LinkedIn]</a:t>
            </a:r>
            <a:endParaRPr lang="en-US" dirty="0"/>
          </a:p>
        </p:txBody>
      </p:sp>
      <p:sp>
        <p:nvSpPr>
          <p:cNvPr id="88" name="Text Placeholder 6">
            <a:extLst>
              <a:ext uri="{FF2B5EF4-FFF2-40B4-BE49-F238E27FC236}">
                <a16:creationId xmlns:a16="http://schemas.microsoft.com/office/drawing/2014/main" id="{D3736C9D-79A0-514D-A982-C9C66BFDF57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152120" y="4653585"/>
            <a:ext cx="4501233" cy="18466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12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5pPr>
          </a:lstStyle>
          <a:p>
            <a:pPr lvl="0"/>
            <a:r>
              <a:rPr lang="en-GB" dirty="0"/>
              <a:t>[</a:t>
            </a:r>
            <a:r>
              <a:rPr lang="en-GB" dirty="0" err="1"/>
              <a:t>tel</a:t>
            </a:r>
            <a:r>
              <a:rPr lang="en-GB" dirty="0"/>
              <a:t>]</a:t>
            </a:r>
            <a:endParaRPr lang="en-US" dirty="0"/>
          </a:p>
        </p:txBody>
      </p:sp>
      <p:sp>
        <p:nvSpPr>
          <p:cNvPr id="89" name="Text Placeholder 6">
            <a:extLst>
              <a:ext uri="{FF2B5EF4-FFF2-40B4-BE49-F238E27FC236}">
                <a16:creationId xmlns:a16="http://schemas.microsoft.com/office/drawing/2014/main" id="{59571A21-07A5-1041-84AD-6B95034C002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171913" y="5010713"/>
            <a:ext cx="4501859" cy="18466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12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5pPr>
          </a:lstStyle>
          <a:p>
            <a:pPr lvl="0"/>
            <a:r>
              <a:rPr lang="en-GB" dirty="0"/>
              <a:t>[email]</a:t>
            </a:r>
            <a:endParaRPr lang="en-US" dirty="0"/>
          </a:p>
        </p:txBody>
      </p:sp>
      <p:sp>
        <p:nvSpPr>
          <p:cNvPr id="90" name="Text Placeholder 6">
            <a:extLst>
              <a:ext uri="{FF2B5EF4-FFF2-40B4-BE49-F238E27FC236}">
                <a16:creationId xmlns:a16="http://schemas.microsoft.com/office/drawing/2014/main" id="{3BB8856B-445D-8946-89FA-369BD2FED58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171913" y="5348547"/>
            <a:ext cx="4507195" cy="18466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12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5pPr>
          </a:lstStyle>
          <a:p>
            <a:pPr lvl="0"/>
            <a:r>
              <a:rPr lang="en-GB" dirty="0"/>
              <a:t>[LinkedIn]</a:t>
            </a:r>
            <a:endParaRPr lang="en-US" dirty="0"/>
          </a:p>
        </p:txBody>
      </p:sp>
      <p:pic>
        <p:nvPicPr>
          <p:cNvPr id="91" name="Picture 90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4386EBBE-D585-CC4C-B800-936ED0FEA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65" t="-4958" r="-17392" b="-7780"/>
          <a:stretch/>
        </p:blipFill>
        <p:spPr>
          <a:xfrm>
            <a:off x="6827873" y="2584453"/>
            <a:ext cx="211667" cy="228599"/>
          </a:xfrm>
          <a:prstGeom prst="rect">
            <a:avLst/>
          </a:prstGeom>
        </p:spPr>
      </p:pic>
      <p:pic>
        <p:nvPicPr>
          <p:cNvPr id="92" name="Picture 91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75804177-2B35-084C-8163-4C62A6C3FC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81" t="-9877" r="-8447" b="-7405"/>
          <a:stretch/>
        </p:blipFill>
        <p:spPr>
          <a:xfrm>
            <a:off x="6794008" y="3003553"/>
            <a:ext cx="287865" cy="142875"/>
          </a:xfrm>
          <a:prstGeom prst="rect">
            <a:avLst/>
          </a:prstGeom>
        </p:spPr>
      </p:pic>
      <p:pic>
        <p:nvPicPr>
          <p:cNvPr id="93" name="Picture 9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7F3BC6E-F005-4C46-996B-E64294A8EF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00" t="-7458" r="-5656" b="-14281"/>
          <a:stretch/>
        </p:blipFill>
        <p:spPr>
          <a:xfrm>
            <a:off x="6827871" y="3308352"/>
            <a:ext cx="241300" cy="187325"/>
          </a:xfrm>
          <a:prstGeom prst="rect">
            <a:avLst/>
          </a:prstGeom>
        </p:spPr>
      </p:pic>
      <p:pic>
        <p:nvPicPr>
          <p:cNvPr id="94" name="Picture 93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42E84100-B086-944A-9A45-65166BA896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65" t="-4958" r="-17392" b="-7780"/>
          <a:stretch/>
        </p:blipFill>
        <p:spPr>
          <a:xfrm>
            <a:off x="6827873" y="4625829"/>
            <a:ext cx="211667" cy="228599"/>
          </a:xfrm>
          <a:prstGeom prst="rect">
            <a:avLst/>
          </a:prstGeom>
        </p:spPr>
      </p:pic>
      <p:pic>
        <p:nvPicPr>
          <p:cNvPr id="95" name="Picture 9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ACD0510F-A209-5740-878D-6A335B4664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81" t="-9877" r="-8447" b="-7405"/>
          <a:stretch/>
        </p:blipFill>
        <p:spPr>
          <a:xfrm>
            <a:off x="6794008" y="5044929"/>
            <a:ext cx="287865" cy="142875"/>
          </a:xfrm>
          <a:prstGeom prst="rect">
            <a:avLst/>
          </a:prstGeom>
        </p:spPr>
      </p:pic>
      <p:pic>
        <p:nvPicPr>
          <p:cNvPr id="96" name="Picture 9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DF61E6-19AE-7245-AF5D-C4262513F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00" t="-7458" r="-5656" b="-14281"/>
          <a:stretch/>
        </p:blipFill>
        <p:spPr>
          <a:xfrm>
            <a:off x="6827871" y="5349728"/>
            <a:ext cx="241300" cy="187325"/>
          </a:xfrm>
          <a:prstGeom prst="rect">
            <a:avLst/>
          </a:prstGeom>
        </p:spPr>
      </p:pic>
      <p:sp>
        <p:nvSpPr>
          <p:cNvPr id="97" name="Text Placeholder 6">
            <a:extLst>
              <a:ext uri="{FF2B5EF4-FFF2-40B4-BE49-F238E27FC236}">
                <a16:creationId xmlns:a16="http://schemas.microsoft.com/office/drawing/2014/main" id="{8CC19BD7-99B5-3A49-A53D-76014ED50E4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07435" y="4653585"/>
            <a:ext cx="4501233" cy="18466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12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5pPr>
          </a:lstStyle>
          <a:p>
            <a:pPr lvl="0"/>
            <a:r>
              <a:rPr lang="en-GB" dirty="0"/>
              <a:t>[</a:t>
            </a:r>
            <a:r>
              <a:rPr lang="en-GB" dirty="0" err="1"/>
              <a:t>tel</a:t>
            </a:r>
            <a:r>
              <a:rPr lang="en-GB" dirty="0"/>
              <a:t>]</a:t>
            </a:r>
            <a:endParaRPr lang="en-US" dirty="0"/>
          </a:p>
        </p:txBody>
      </p:sp>
      <p:sp>
        <p:nvSpPr>
          <p:cNvPr id="98" name="Text Placeholder 6">
            <a:extLst>
              <a:ext uri="{FF2B5EF4-FFF2-40B4-BE49-F238E27FC236}">
                <a16:creationId xmlns:a16="http://schemas.microsoft.com/office/drawing/2014/main" id="{6644631E-B8B5-6A47-9597-8CE25B8C3FB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27232" y="5010713"/>
            <a:ext cx="4501859" cy="18466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12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5pPr>
          </a:lstStyle>
          <a:p>
            <a:pPr lvl="0"/>
            <a:r>
              <a:rPr lang="en-GB" dirty="0"/>
              <a:t>[email]</a:t>
            </a:r>
            <a:endParaRPr lang="en-US" dirty="0"/>
          </a:p>
        </p:txBody>
      </p:sp>
      <p:sp>
        <p:nvSpPr>
          <p:cNvPr id="99" name="Text Placeholder 6">
            <a:extLst>
              <a:ext uri="{FF2B5EF4-FFF2-40B4-BE49-F238E27FC236}">
                <a16:creationId xmlns:a16="http://schemas.microsoft.com/office/drawing/2014/main" id="{359F386A-6641-384C-B6B3-6783E0C6F6D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27232" y="5348547"/>
            <a:ext cx="4507195" cy="18466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12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5pPr>
          </a:lstStyle>
          <a:p>
            <a:pPr lvl="0"/>
            <a:r>
              <a:rPr lang="en-GB" dirty="0"/>
              <a:t>[LinkedIn]</a:t>
            </a:r>
            <a:endParaRPr lang="en-US" dirty="0"/>
          </a:p>
        </p:txBody>
      </p:sp>
      <p:pic>
        <p:nvPicPr>
          <p:cNvPr id="100" name="Picture 99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EA26894F-E47B-6346-8022-BF46F92B81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65" t="-4958" r="-17392" b="-7780"/>
          <a:stretch/>
        </p:blipFill>
        <p:spPr>
          <a:xfrm>
            <a:off x="683189" y="4625829"/>
            <a:ext cx="211667" cy="228599"/>
          </a:xfrm>
          <a:prstGeom prst="rect">
            <a:avLst/>
          </a:prstGeom>
        </p:spPr>
      </p:pic>
      <p:pic>
        <p:nvPicPr>
          <p:cNvPr id="101" name="Picture 100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204E754F-3DF3-B342-A241-55ADC9AA8F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81" t="-9877" r="-8447" b="-7405"/>
          <a:stretch/>
        </p:blipFill>
        <p:spPr>
          <a:xfrm>
            <a:off x="649325" y="5044929"/>
            <a:ext cx="287865" cy="142875"/>
          </a:xfrm>
          <a:prstGeom prst="rect">
            <a:avLst/>
          </a:prstGeom>
        </p:spPr>
      </p:pic>
      <p:pic>
        <p:nvPicPr>
          <p:cNvPr id="102" name="Picture 101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DFF954-21DF-2046-9019-886BF2CD38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00" t="-7458" r="-5656" b="-14281"/>
          <a:stretch/>
        </p:blipFill>
        <p:spPr>
          <a:xfrm>
            <a:off x="683190" y="5349728"/>
            <a:ext cx="241300" cy="1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36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16C637A-AD8A-6947-A328-AFFE322D38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1433" y="437146"/>
            <a:ext cx="8804377" cy="48639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[Any questions slide]</a:t>
            </a:r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62374AE-6DFB-7C46-A3AE-5DFA52BA8E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90615" y="6242050"/>
            <a:ext cx="8682895" cy="365125"/>
          </a:xfrm>
          <a:prstGeom prst="rect">
            <a:avLst/>
          </a:prstGeom>
        </p:spPr>
        <p:txBody>
          <a:bodyPr/>
          <a:lstStyle>
            <a:lvl1pPr algn="ctr">
              <a:defRPr sz="1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1A8095E-9C06-CC4A-807D-E2ED2E467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6591" y="6242050"/>
            <a:ext cx="601784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1"/>
                </a:solidFill>
              </a:defRPr>
            </a:lvl1pPr>
          </a:lstStyle>
          <a:p>
            <a:fld id="{A259E721-D2DA-CA4B-8285-C11911B840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object, black, dark, sitting&#10;&#10;Description automatically generated">
            <a:extLst>
              <a:ext uri="{FF2B5EF4-FFF2-40B4-BE49-F238E27FC236}">
                <a16:creationId xmlns:a16="http://schemas.microsoft.com/office/drawing/2014/main" id="{EF0C867A-751C-364D-BB61-58B85A23AF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87" y="2091836"/>
            <a:ext cx="4654061" cy="290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21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s g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69CA71-D958-F04A-944E-BCB9448ED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t="16583" r="1307" b="41105"/>
          <a:stretch/>
        </p:blipFill>
        <p:spPr>
          <a:xfrm>
            <a:off x="0" y="1855961"/>
            <a:ext cx="12192000" cy="376662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16C637A-AD8A-6947-A328-AFFE322D38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1433" y="437146"/>
            <a:ext cx="8804377" cy="48639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[Any questions slide]</a:t>
            </a:r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62374AE-6DFB-7C46-A3AE-5DFA52BA8E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90615" y="6242050"/>
            <a:ext cx="8682895" cy="365125"/>
          </a:xfrm>
          <a:prstGeom prst="rect">
            <a:avLst/>
          </a:prstGeom>
        </p:spPr>
        <p:txBody>
          <a:bodyPr/>
          <a:lstStyle>
            <a:lvl1pPr algn="ctr">
              <a:defRPr sz="1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1A8095E-9C06-CC4A-807D-E2ED2E467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6591" y="6242050"/>
            <a:ext cx="601784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1"/>
                </a:solidFill>
              </a:defRPr>
            </a:lvl1pPr>
          </a:lstStyle>
          <a:p>
            <a:fld id="{A259E721-D2DA-CA4B-8285-C11911B840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417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/ 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CF140CD2-8609-6342-804C-4FEC689C9670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76729" y="1041064"/>
            <a:ext cx="10984209" cy="4522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[Subtitle for data slide]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8BD953-B3B5-5147-8401-A36542A043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1431" y="437146"/>
            <a:ext cx="10967068" cy="486398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[Data or chart slide]</a:t>
            </a:r>
            <a:endParaRPr lang="en-GB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FA95EE2-BA0B-0141-A48C-8707BED661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90615" y="6242050"/>
            <a:ext cx="8682895" cy="365125"/>
          </a:xfrm>
          <a:prstGeom prst="rect">
            <a:avLst/>
          </a:prstGeom>
        </p:spPr>
        <p:txBody>
          <a:bodyPr/>
          <a:lstStyle>
            <a:lvl1pPr algn="ctr">
              <a:defRPr sz="1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980ABFC-AEA2-9B48-8FC9-3811CD210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6591" y="6242050"/>
            <a:ext cx="601784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1"/>
                </a:solidFill>
              </a:defRPr>
            </a:lvl1pPr>
          </a:lstStyle>
          <a:p>
            <a:fld id="{A259E721-D2DA-CA4B-8285-C11911B840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C7AB77E-C032-C446-B85C-28BC3DF99A1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1429" y="1739348"/>
            <a:ext cx="10910971" cy="3860940"/>
          </a:xfrm>
          <a:prstGeom prst="rect">
            <a:avLst/>
          </a:prstGeom>
        </p:spPr>
        <p:txBody>
          <a:bodyPr/>
          <a:lstStyle>
            <a:lvl1pPr marL="463550" indent="-46355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1pPr>
            <a:lvl2pPr marL="919163" indent="-4572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2pPr>
            <a:lvl3pPr marL="1384300" indent="-4699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3pPr>
          </a:lstStyle>
          <a:p>
            <a:r>
              <a:rPr lang="en-GB" dirty="0"/>
              <a:t>Enhance your data with charts and graphs. Using charts and graphs is a great way to make abstract data easier to understand. Click the icon below to insert a chart.</a:t>
            </a:r>
          </a:p>
        </p:txBody>
      </p:sp>
    </p:spTree>
    <p:extLst>
      <p:ext uri="{BB962C8B-B14F-4D97-AF65-F5344CB8AC3E}">
        <p14:creationId xmlns:p14="http://schemas.microsoft.com/office/powerpoint/2010/main" val="2651393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DB8E32A-C076-1946-99D3-6CD323A0057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238828" y="636589"/>
            <a:ext cx="2128581" cy="46461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CO-LOGO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6E4B2C1-7DE3-B34F-9B8A-172DBA1AA6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73899" y="3122627"/>
            <a:ext cx="10118103" cy="569556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tIns="90000" bIns="90000" anchor="ctr" anchorCtr="0">
            <a:spAutoFit/>
          </a:bodyPr>
          <a:lstStyle>
            <a:lvl1pPr marL="0" indent="0">
              <a:buFontTx/>
              <a:buNone/>
              <a:defRPr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[Click to edit title]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57A9DDA-D388-B042-A7C9-7DFAECC768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73899" y="5144798"/>
            <a:ext cx="10118103" cy="431057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tIns="90000" bIns="90000" anchor="ctr" anchorCtr="0">
            <a:spAutoFit/>
          </a:bodyPr>
          <a:lstStyle>
            <a:lvl1pPr marL="0" indent="0">
              <a:buFontTx/>
              <a:buNone/>
              <a:defRPr sz="18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[date or speaker name]</a:t>
            </a:r>
          </a:p>
        </p:txBody>
      </p:sp>
    </p:spTree>
    <p:extLst>
      <p:ext uri="{BB962C8B-B14F-4D97-AF65-F5344CB8AC3E}">
        <p14:creationId xmlns:p14="http://schemas.microsoft.com/office/powerpoint/2010/main" val="3621934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peaker plus Twi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4ED0544-3DB6-534D-B487-FCBB444717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238828" y="636589"/>
            <a:ext cx="2128581" cy="46461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CO-LOGO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CE96DEEF-04E1-4246-B60C-CDF761097B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73899" y="3122627"/>
            <a:ext cx="10118103" cy="569556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tIns="90000" bIns="90000" anchor="ctr" anchorCtr="0">
            <a:spAutoFit/>
          </a:bodyPr>
          <a:lstStyle>
            <a:lvl1pPr marL="0" indent="0">
              <a:buFontTx/>
              <a:buNone/>
              <a:defRPr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[Click to edit title]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1B532E02-D6C5-D840-8727-32D672ADDF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73899" y="5144798"/>
            <a:ext cx="10118103" cy="431057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tIns="90000" bIns="90000" anchor="ctr" anchorCtr="0">
            <a:spAutoFit/>
          </a:bodyPr>
          <a:lstStyle>
            <a:lvl1pPr marL="0" indent="0">
              <a:buFontTx/>
              <a:buNone/>
              <a:defRPr sz="18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[date or speaker name]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68DB574-549D-8147-BB50-DA6DFC8EA0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548" y="6302416"/>
            <a:ext cx="378661" cy="230135"/>
          </a:xfrm>
          <a:prstGeom prst="rect">
            <a:avLst/>
          </a:prstGeom>
        </p:spPr>
      </p:pic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17DF9E6C-DD0C-6E45-B490-C77615FDEC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22865" y="6356572"/>
            <a:ext cx="2328664" cy="1384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r">
              <a:buNone/>
              <a:defRPr sz="10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847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6E4B2C1-7DE3-B34F-9B8A-172DBA1AA6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73899" y="3122627"/>
            <a:ext cx="10118103" cy="569556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tIns="90000" bIns="90000" anchor="ctr" anchorCtr="0">
            <a:spAutoFit/>
          </a:bodyPr>
          <a:lstStyle>
            <a:lvl1pPr marL="0" indent="0">
              <a:buFontTx/>
              <a:buNone/>
              <a:defRPr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[Click to edit title]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57A9DDA-D388-B042-A7C9-7DFAECC768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73899" y="5144798"/>
            <a:ext cx="10118103" cy="431057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tIns="90000" bIns="90000" anchor="ctr" anchorCtr="0">
            <a:spAutoFit/>
          </a:bodyPr>
          <a:lstStyle>
            <a:lvl1pPr marL="0" indent="0">
              <a:buFontTx/>
              <a:buNone/>
              <a:defRPr sz="18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[date or speaker name]</a:t>
            </a:r>
          </a:p>
        </p:txBody>
      </p:sp>
    </p:spTree>
    <p:extLst>
      <p:ext uri="{BB962C8B-B14F-4D97-AF65-F5344CB8AC3E}">
        <p14:creationId xmlns:p14="http://schemas.microsoft.com/office/powerpoint/2010/main" val="2621280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1789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CF140CD2-8609-6342-804C-4FEC689C967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76728" y="1041064"/>
            <a:ext cx="10886584" cy="4522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8BD953-B3B5-5147-8401-A36542A043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1433" y="437146"/>
            <a:ext cx="10886585" cy="486398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[Standard slide]</a:t>
            </a:r>
            <a:endParaRPr lang="en-GB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936A05C-45A9-1045-B2D8-3CF25B96A0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90615" y="6242050"/>
            <a:ext cx="8682895" cy="365125"/>
          </a:xfrm>
          <a:prstGeom prst="rect">
            <a:avLst/>
          </a:prstGeom>
        </p:spPr>
        <p:txBody>
          <a:bodyPr/>
          <a:lstStyle>
            <a:lvl1pPr algn="ctr">
              <a:defRPr sz="1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28B81D8-D18F-BC49-AFDF-24771076F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6591" y="6242050"/>
            <a:ext cx="601784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1"/>
                </a:solidFill>
              </a:defRPr>
            </a:lvl1pPr>
          </a:lstStyle>
          <a:p>
            <a:fld id="{A259E721-D2DA-CA4B-8285-C11911B840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3C9A264F-8806-4343-B744-247A2715D2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152" y="1866510"/>
            <a:ext cx="10883965" cy="374848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463550" indent="-463550"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9163" indent="-457200"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84300" indent="-469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1739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block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836348A-E296-DF4D-B532-254B89D59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90615" y="6242050"/>
            <a:ext cx="8682895" cy="365125"/>
          </a:xfrm>
          <a:prstGeom prst="rect">
            <a:avLst/>
          </a:prstGeom>
        </p:spPr>
        <p:txBody>
          <a:bodyPr/>
          <a:lstStyle>
            <a:lvl1pPr algn="ctr">
              <a:defRPr sz="1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1CBB1C6-F64E-4348-A535-2CB80A16F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6591" y="6242050"/>
            <a:ext cx="601784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1"/>
                </a:solidFill>
              </a:defRPr>
            </a:lvl1pPr>
          </a:lstStyle>
          <a:p>
            <a:fld id="{A259E721-D2DA-CA4B-8285-C11911B840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F0FE4F7-55A6-7F4D-85FB-FF7337B2E3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59156" y="663940"/>
            <a:ext cx="6919496" cy="369332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2400" b="1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5pPr>
          </a:lstStyle>
          <a:p>
            <a:pPr lvl="0"/>
            <a:r>
              <a:rPr lang="en-GB" dirty="0"/>
              <a:t>[Speaker or section break slide]</a:t>
            </a:r>
            <a:endParaRPr lang="en-US" dirty="0"/>
          </a:p>
        </p:txBody>
      </p:sp>
      <p:pic>
        <p:nvPicPr>
          <p:cNvPr id="19" name="Picture 18" descr="A large building in the background&#10;&#10;Description automatically generated">
            <a:extLst>
              <a:ext uri="{FF2B5EF4-FFF2-40B4-BE49-F238E27FC236}">
                <a16:creationId xmlns:a16="http://schemas.microsoft.com/office/drawing/2014/main" id="{1C1D37E6-E370-184A-8CD2-EF33050D0C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8" t="19381" r="7525" b="5924"/>
          <a:stretch/>
        </p:blipFill>
        <p:spPr>
          <a:xfrm>
            <a:off x="670986" y="502920"/>
            <a:ext cx="3724553" cy="51358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2D3F856-2D72-B345-B5DA-9C4277B5736E}"/>
              </a:ext>
            </a:extLst>
          </p:cNvPr>
          <p:cNvSpPr/>
          <p:nvPr userDrawn="1"/>
        </p:nvSpPr>
        <p:spPr>
          <a:xfrm>
            <a:off x="670988" y="502921"/>
            <a:ext cx="3726037" cy="5139296"/>
          </a:xfrm>
          <a:prstGeom prst="rect">
            <a:avLst/>
          </a:prstGeom>
          <a:gradFill>
            <a:gsLst>
              <a:gs pos="0">
                <a:schemeClr val="accent2">
                  <a:alpha val="80000"/>
                </a:schemeClr>
              </a:gs>
              <a:gs pos="100000">
                <a:schemeClr val="bg1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EABAA2-8FAA-544D-92C8-9D42247364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87900" y="1254125"/>
            <a:ext cx="6900333" cy="4373678"/>
          </a:xfrm>
          <a:prstGeom prst="rect">
            <a:avLst/>
          </a:prstGeom>
        </p:spPr>
        <p:txBody>
          <a:bodyPr>
            <a:normAutofit/>
          </a:bodyPr>
          <a:lstStyle>
            <a:lvl1pPr marL="463550" indent="-463550">
              <a:buClr>
                <a:schemeClr val="bg2"/>
              </a:buClr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9163" indent="-457200"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84300" indent="-469900"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64304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block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836348A-E296-DF4D-B532-254B89D59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90615" y="6242050"/>
            <a:ext cx="8682895" cy="365125"/>
          </a:xfrm>
          <a:prstGeom prst="rect">
            <a:avLst/>
          </a:prstGeom>
        </p:spPr>
        <p:txBody>
          <a:bodyPr/>
          <a:lstStyle>
            <a:lvl1pPr algn="ctr">
              <a:defRPr sz="1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1CBB1C6-F64E-4348-A535-2CB80A16F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6591" y="6242050"/>
            <a:ext cx="601784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1"/>
                </a:solidFill>
              </a:defRPr>
            </a:lvl1pPr>
          </a:lstStyle>
          <a:p>
            <a:fld id="{A259E721-D2DA-CA4B-8285-C11911B840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F0FE4F7-55A6-7F4D-85FB-FF7337B2E3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59156" y="663940"/>
            <a:ext cx="6919496" cy="369332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 sz="2400" b="1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[Speaker or section break slide]</a:t>
            </a:r>
            <a:endParaRPr lang="en-US" dirty="0"/>
          </a:p>
        </p:txBody>
      </p:sp>
      <p:pic>
        <p:nvPicPr>
          <p:cNvPr id="19" name="Picture 18" descr="A large building in the background&#10;&#10;Description automatically generated">
            <a:extLst>
              <a:ext uri="{FF2B5EF4-FFF2-40B4-BE49-F238E27FC236}">
                <a16:creationId xmlns:a16="http://schemas.microsoft.com/office/drawing/2014/main" id="{1C1D37E6-E370-184A-8CD2-EF33050D0C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8" t="19381" r="7525" b="5924"/>
          <a:stretch/>
        </p:blipFill>
        <p:spPr>
          <a:xfrm>
            <a:off x="670986" y="502920"/>
            <a:ext cx="3724553" cy="51358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2D3F856-2D72-B345-B5DA-9C4277B5736E}"/>
              </a:ext>
            </a:extLst>
          </p:cNvPr>
          <p:cNvSpPr/>
          <p:nvPr userDrawn="1"/>
        </p:nvSpPr>
        <p:spPr>
          <a:xfrm>
            <a:off x="670988" y="502921"/>
            <a:ext cx="3726037" cy="513929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1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AB7DD08-B00C-0342-A428-7014AA01C3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87900" y="1254125"/>
            <a:ext cx="6900333" cy="4383104"/>
          </a:xfrm>
          <a:prstGeom prst="rect">
            <a:avLst/>
          </a:prstGeom>
        </p:spPr>
        <p:txBody>
          <a:bodyPr>
            <a:normAutofit/>
          </a:bodyPr>
          <a:lstStyle>
            <a:lvl1pPr marL="463550" indent="-463550">
              <a:buClr>
                <a:schemeClr val="bg2"/>
              </a:buClr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9163" indent="-457200"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84300" indent="-469900"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bg2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bg2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34473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block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836348A-E296-DF4D-B532-254B89D59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90615" y="6242050"/>
            <a:ext cx="8682895" cy="365125"/>
          </a:xfrm>
          <a:prstGeom prst="rect">
            <a:avLst/>
          </a:prstGeom>
        </p:spPr>
        <p:txBody>
          <a:bodyPr/>
          <a:lstStyle>
            <a:lvl1pPr algn="ctr">
              <a:defRPr sz="1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1CBB1C6-F64E-4348-A535-2CB80A16F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6591" y="6242050"/>
            <a:ext cx="601784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1"/>
                </a:solidFill>
              </a:defRPr>
            </a:lvl1pPr>
          </a:lstStyle>
          <a:p>
            <a:fld id="{A259E721-D2DA-CA4B-8285-C11911B840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F0FE4F7-55A6-7F4D-85FB-FF7337B2E3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59156" y="663940"/>
            <a:ext cx="6919496" cy="369332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2400" b="1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AG Book Pro Regular" panose="02000503040000020004" pitchFamily="2" charset="77"/>
              </a:defRPr>
            </a:lvl5pPr>
          </a:lstStyle>
          <a:p>
            <a:pPr lvl="0"/>
            <a:r>
              <a:rPr lang="en-GB" dirty="0"/>
              <a:t>[Speaker or section break slide]</a:t>
            </a:r>
            <a:endParaRPr lang="en-US" dirty="0"/>
          </a:p>
        </p:txBody>
      </p:sp>
      <p:pic>
        <p:nvPicPr>
          <p:cNvPr id="19" name="Picture 18" descr="A large building in the background&#10;&#10;Description automatically generated">
            <a:extLst>
              <a:ext uri="{FF2B5EF4-FFF2-40B4-BE49-F238E27FC236}">
                <a16:creationId xmlns:a16="http://schemas.microsoft.com/office/drawing/2014/main" id="{1C1D37E6-E370-184A-8CD2-EF33050D0C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8" t="19381" r="7525" b="5924"/>
          <a:stretch/>
        </p:blipFill>
        <p:spPr>
          <a:xfrm>
            <a:off x="670986" y="502920"/>
            <a:ext cx="3724553" cy="51358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2D3F856-2D72-B345-B5DA-9C4277B5736E}"/>
              </a:ext>
            </a:extLst>
          </p:cNvPr>
          <p:cNvSpPr/>
          <p:nvPr userDrawn="1"/>
        </p:nvSpPr>
        <p:spPr>
          <a:xfrm>
            <a:off x="670988" y="502921"/>
            <a:ext cx="3726037" cy="5139296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bg1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516848B-BA61-734C-A2F3-8C91F8645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87900" y="1254127"/>
            <a:ext cx="6900333" cy="4373677"/>
          </a:xfrm>
          <a:prstGeom prst="rect">
            <a:avLst/>
          </a:prstGeom>
        </p:spPr>
        <p:txBody>
          <a:bodyPr>
            <a:normAutofit/>
          </a:bodyPr>
          <a:lstStyle>
            <a:lvl1pPr marL="463550" indent="-463550">
              <a:buClr>
                <a:schemeClr val="bg2"/>
              </a:buClr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9163" indent="-457200"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84300" indent="-469900"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bg2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bg2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1299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block - green &amp; te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C03B053-5F75-594F-B5A7-EF0046EE1913}"/>
              </a:ext>
            </a:extLst>
          </p:cNvPr>
          <p:cNvSpPr/>
          <p:nvPr userDrawn="1"/>
        </p:nvSpPr>
        <p:spPr>
          <a:xfrm>
            <a:off x="7949608" y="1856803"/>
            <a:ext cx="3657176" cy="389534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>
                  <a:lumMod val="64000"/>
                  <a:lumOff val="3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F140CD2-8609-6342-804C-4FEC689C967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76729" y="1007444"/>
            <a:ext cx="10941531" cy="4522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8BD953-B3B5-5147-8401-A36542A043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1431" y="437146"/>
            <a:ext cx="10941532" cy="48639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[Highlight an important fact slide]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C21BC2-4BF6-9043-A7C5-8C73FB2093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54415" y="2010335"/>
            <a:ext cx="3251007" cy="361894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rgbClr val="013547"/>
                </a:solidFill>
              </a:defRPr>
            </a:lvl1pPr>
            <a:lvl2pPr marL="461963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[Highlight an important fact here]</a:t>
            </a:r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836348A-E296-DF4D-B532-254B89D59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90615" y="6242050"/>
            <a:ext cx="8682895" cy="365125"/>
          </a:xfrm>
          <a:prstGeom prst="rect">
            <a:avLst/>
          </a:prstGeom>
        </p:spPr>
        <p:txBody>
          <a:bodyPr/>
          <a:lstStyle>
            <a:lvl1pPr algn="ctr">
              <a:defRPr sz="1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1CBB1C6-F64E-4348-A535-2CB80A16F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6591" y="6242050"/>
            <a:ext cx="601784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1"/>
                </a:solidFill>
              </a:defRPr>
            </a:lvl1pPr>
          </a:lstStyle>
          <a:p>
            <a:fld id="{A259E721-D2DA-CA4B-8285-C11911B840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933D36-3BF6-2941-9164-A51E1D07F5C7}"/>
              </a:ext>
            </a:extLst>
          </p:cNvPr>
          <p:cNvCxnSpPr>
            <a:cxnSpLocks/>
          </p:cNvCxnSpPr>
          <p:nvPr userDrawn="1"/>
        </p:nvCxnSpPr>
        <p:spPr>
          <a:xfrm flipH="1">
            <a:off x="657883" y="1604833"/>
            <a:ext cx="10971085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38830C2-B4B8-D048-AFCE-B3ED822DF5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151" y="1866507"/>
            <a:ext cx="6974416" cy="3762768"/>
          </a:xfrm>
          <a:prstGeom prst="rect">
            <a:avLst/>
          </a:prstGeom>
        </p:spPr>
        <p:txBody>
          <a:bodyPr>
            <a:normAutofit/>
          </a:bodyPr>
          <a:lstStyle>
            <a:lvl1pPr marL="463550" indent="-463550"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9163" indent="-457200"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84300" indent="-469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03388" indent="-331788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4746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box - teal &amp; 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D734A40-AAC1-F647-878F-D875423007D5}"/>
              </a:ext>
            </a:extLst>
          </p:cNvPr>
          <p:cNvSpPr/>
          <p:nvPr userDrawn="1"/>
        </p:nvSpPr>
        <p:spPr>
          <a:xfrm>
            <a:off x="7949608" y="1856803"/>
            <a:ext cx="3657176" cy="3895344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1">
                  <a:lumMod val="64000"/>
                  <a:lumOff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F140CD2-8609-6342-804C-4FEC689C967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76729" y="1007444"/>
            <a:ext cx="10941531" cy="4522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8BD953-B3B5-5147-8401-A36542A043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1431" y="437146"/>
            <a:ext cx="10941532" cy="48639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[Highlight an important fact slide]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C21BC2-4BF6-9043-A7C5-8C73FB2093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54415" y="2010334"/>
            <a:ext cx="3251007" cy="357135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  <a:lvl2pPr marL="461963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[Highlight an important fact here]</a:t>
            </a:r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836348A-E296-DF4D-B532-254B89D59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90615" y="6242050"/>
            <a:ext cx="8682895" cy="365125"/>
          </a:xfrm>
          <a:prstGeom prst="rect">
            <a:avLst/>
          </a:prstGeom>
        </p:spPr>
        <p:txBody>
          <a:bodyPr/>
          <a:lstStyle>
            <a:lvl1pPr algn="ctr">
              <a:defRPr sz="1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1CBB1C6-F64E-4348-A535-2CB80A16F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6591" y="6242050"/>
            <a:ext cx="601784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1"/>
                </a:solidFill>
              </a:defRPr>
            </a:lvl1pPr>
          </a:lstStyle>
          <a:p>
            <a:fld id="{A259E721-D2DA-CA4B-8285-C11911B840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933D36-3BF6-2941-9164-A51E1D07F5C7}"/>
              </a:ext>
            </a:extLst>
          </p:cNvPr>
          <p:cNvCxnSpPr>
            <a:cxnSpLocks/>
          </p:cNvCxnSpPr>
          <p:nvPr userDrawn="1"/>
        </p:nvCxnSpPr>
        <p:spPr>
          <a:xfrm flipH="1">
            <a:off x="657883" y="1604833"/>
            <a:ext cx="1097108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8C233F8-EFFF-F645-835D-02E10530E9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151" y="1866506"/>
            <a:ext cx="6974416" cy="3748481"/>
          </a:xfrm>
          <a:prstGeom prst="rect">
            <a:avLst/>
          </a:prstGeom>
        </p:spPr>
        <p:txBody>
          <a:bodyPr>
            <a:normAutofit/>
          </a:bodyPr>
          <a:lstStyle>
            <a:lvl1pPr marL="463550" indent="-463550"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9163" indent="-457200"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84300" indent="-469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03388" indent="-331788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9408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box - orange &amp; te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4CDC25B-5E63-C44C-BB54-AE63AEFBB1A9}"/>
              </a:ext>
            </a:extLst>
          </p:cNvPr>
          <p:cNvSpPr/>
          <p:nvPr userDrawn="1"/>
        </p:nvSpPr>
        <p:spPr>
          <a:xfrm>
            <a:off x="7949608" y="1856803"/>
            <a:ext cx="3657176" cy="3895344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bg1">
                  <a:lumMod val="64000"/>
                  <a:lumOff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F140CD2-8609-6342-804C-4FEC689C967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76729" y="1007444"/>
            <a:ext cx="10941531" cy="4522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8BD953-B3B5-5147-8401-A36542A043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1431" y="437146"/>
            <a:ext cx="10941532" cy="48639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[Highlight an important fact slide]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C21BC2-4BF6-9043-A7C5-8C73FB2093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54415" y="2010334"/>
            <a:ext cx="3251007" cy="362864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accent1"/>
                </a:solidFill>
              </a:defRPr>
            </a:lvl1pPr>
            <a:lvl2pPr marL="461963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[Highlight an important fact here]</a:t>
            </a:r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836348A-E296-DF4D-B532-254B89D59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90615" y="6242050"/>
            <a:ext cx="8682895" cy="365125"/>
          </a:xfrm>
          <a:prstGeom prst="rect">
            <a:avLst/>
          </a:prstGeom>
        </p:spPr>
        <p:txBody>
          <a:bodyPr/>
          <a:lstStyle>
            <a:lvl1pPr algn="ctr">
              <a:defRPr sz="1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1CBB1C6-F64E-4348-A535-2CB80A16F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6591" y="6242050"/>
            <a:ext cx="601784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1"/>
                </a:solidFill>
              </a:defRPr>
            </a:lvl1pPr>
          </a:lstStyle>
          <a:p>
            <a:fld id="{A259E721-D2DA-CA4B-8285-C11911B840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933D36-3BF6-2941-9164-A51E1D07F5C7}"/>
              </a:ext>
            </a:extLst>
          </p:cNvPr>
          <p:cNvCxnSpPr>
            <a:cxnSpLocks/>
          </p:cNvCxnSpPr>
          <p:nvPr userDrawn="1"/>
        </p:nvCxnSpPr>
        <p:spPr>
          <a:xfrm flipH="1">
            <a:off x="657883" y="1604833"/>
            <a:ext cx="10971085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E849419D-1823-BC4F-B5C3-F3C8670D5A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151" y="1866507"/>
            <a:ext cx="6974416" cy="3762768"/>
          </a:xfrm>
          <a:prstGeom prst="rect">
            <a:avLst/>
          </a:prstGeom>
        </p:spPr>
        <p:txBody>
          <a:bodyPr>
            <a:normAutofit/>
          </a:bodyPr>
          <a:lstStyle>
            <a:lvl1pPr marL="463550" indent="-463550"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9163" indent="-457200"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84300" indent="-469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03388" indent="-331788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2920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lu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person, air, computer&#10;&#10;Description automatically generated">
            <a:extLst>
              <a:ext uri="{FF2B5EF4-FFF2-40B4-BE49-F238E27FC236}">
                <a16:creationId xmlns:a16="http://schemas.microsoft.com/office/drawing/2014/main" id="{04CD631D-DD01-7246-AFA6-0D0811B302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81" t="-12558" r="25581" b="12558"/>
          <a:stretch/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CF140CD2-8609-6342-804C-4FEC689C967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76728" y="1041064"/>
            <a:ext cx="9021453" cy="4522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8BD953-B3B5-5147-8401-A36542A043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1433" y="437146"/>
            <a:ext cx="9021455" cy="48639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[Use an icon slide]</a:t>
            </a:r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4B96FB8-C4B2-1E40-8A3A-815719321DC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75273" y="423863"/>
            <a:ext cx="1585960" cy="107242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98DBEBF-C526-DC4E-A1DC-BDA05BEF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90615" y="6242050"/>
            <a:ext cx="8682895" cy="365125"/>
          </a:xfrm>
          <a:prstGeom prst="rect">
            <a:avLst/>
          </a:prstGeom>
        </p:spPr>
        <p:txBody>
          <a:bodyPr/>
          <a:lstStyle>
            <a:lvl1pPr algn="ctr">
              <a:defRPr sz="1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0BCBBE40-EFC8-C14F-A892-A100966B5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6591" y="6242050"/>
            <a:ext cx="601784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1"/>
                </a:solidFill>
              </a:defRPr>
            </a:lvl1pPr>
          </a:lstStyle>
          <a:p>
            <a:fld id="{A259E721-D2DA-CA4B-8285-C11911B840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2F15367-5C3B-E14C-AF07-5E49991985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152" y="1866510"/>
            <a:ext cx="10883965" cy="374848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463550" indent="-463550"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9163" indent="-457200"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84300" indent="-469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03388" indent="-331788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4535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699D9F4-31FC-2F4E-B781-35E7F5C43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90615" y="6242050"/>
            <a:ext cx="8682895" cy="365125"/>
          </a:xfrm>
          <a:prstGeom prst="rect">
            <a:avLst/>
          </a:prstGeom>
        </p:spPr>
        <p:txBody>
          <a:bodyPr/>
          <a:lstStyle>
            <a:lvl1pPr algn="ctr">
              <a:defRPr sz="1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54C4CC3-ACD5-3348-85B7-01887C31F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6591" y="6242050"/>
            <a:ext cx="601784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1"/>
                </a:solidFill>
              </a:defRPr>
            </a:lvl1pPr>
          </a:lstStyle>
          <a:p>
            <a:fld id="{A259E721-D2DA-CA4B-8285-C11911B840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71032F-A6F6-4474-ADAB-A6A6C1934AFC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13" y="6045632"/>
            <a:ext cx="565191" cy="38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9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79" r:id="rId1"/>
    <p:sldLayoutId id="2147485582" r:id="rId2"/>
    <p:sldLayoutId id="2147485348" r:id="rId3"/>
    <p:sldLayoutId id="2147485533" r:id="rId4"/>
    <p:sldLayoutId id="2147485535" r:id="rId5"/>
    <p:sldLayoutId id="2147485561" r:id="rId6"/>
    <p:sldLayoutId id="2147485580" r:id="rId7"/>
    <p:sldLayoutId id="2147485505" r:id="rId8"/>
    <p:sldLayoutId id="2147485526" r:id="rId9"/>
    <p:sldLayoutId id="2147485527" r:id="rId10"/>
    <p:sldLayoutId id="2147485542" r:id="rId11"/>
    <p:sldLayoutId id="2147485378" r:id="rId12"/>
    <p:sldLayoutId id="2147485498" r:id="rId13"/>
    <p:sldLayoutId id="2147485326" r:id="rId14"/>
    <p:sldLayoutId id="2147485560" r:id="rId1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kern="1200">
          <a:solidFill>
            <a:srgbClr val="00384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463550" indent="-463550" algn="l" rtl="0" eaLnBrk="1" fontAlgn="base" hangingPunct="1">
        <a:spcBef>
          <a:spcPct val="0"/>
        </a:spcBef>
        <a:spcAft>
          <a:spcPts val="1800"/>
        </a:spcAft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9163" indent="-457200" algn="l" rtl="0" eaLnBrk="1" fontAlgn="base" hangingPunct="1">
        <a:spcBef>
          <a:spcPct val="0"/>
        </a:spcBef>
        <a:spcAft>
          <a:spcPts val="1800"/>
        </a:spcAft>
        <a:buClr>
          <a:schemeClr val="bg2"/>
        </a:buClr>
        <a:buSzPct val="90000"/>
        <a:buFont typeface="Arial" panose="020B0604020202020204" pitchFamily="34" charset="0"/>
        <a:buChar char="•"/>
        <a:defRPr sz="2200" kern="1200">
          <a:solidFill>
            <a:srgbClr val="2626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84300" indent="-469900" algn="l" rtl="0" eaLnBrk="1" fontAlgn="base" hangingPunct="1">
        <a:spcBef>
          <a:spcPct val="0"/>
        </a:spcBef>
        <a:spcAft>
          <a:spcPts val="1800"/>
        </a:spcAft>
        <a:buClr>
          <a:schemeClr val="bg2"/>
        </a:buClr>
        <a:buSzPct val="80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7167" userDrawn="1">
          <p15:clr>
            <a:srgbClr val="F26B43"/>
          </p15:clr>
        </p15:guide>
        <p15:guide id="4" pos="513" userDrawn="1">
          <p15:clr>
            <a:srgbClr val="F26B43"/>
          </p15:clr>
        </p15:guide>
        <p15:guide id="5" pos="423" userDrawn="1">
          <p15:clr>
            <a:srgbClr val="F26B43"/>
          </p15:clr>
        </p15:guide>
        <p15:guide id="6" pos="7348" userDrawn="1">
          <p15:clr>
            <a:srgbClr val="F26B43"/>
          </p15:clr>
        </p15:guide>
        <p15:guide id="7" pos="4143" userDrawn="1">
          <p15:clr>
            <a:srgbClr val="F26B43"/>
          </p15:clr>
        </p15:guide>
        <p15:guide id="8" pos="353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16C8803-50F8-C549-9B7C-E456AF7EBAE6}"/>
              </a:ext>
            </a:extLst>
          </p:cNvPr>
          <p:cNvSpPr/>
          <p:nvPr/>
        </p:nvSpPr>
        <p:spPr>
          <a:xfrm>
            <a:off x="0" y="17119"/>
            <a:ext cx="12192000" cy="1772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E54053F-A055-1E42-9013-5480328BF086}"/>
              </a:ext>
            </a:extLst>
          </p:cNvPr>
          <p:cNvSpPr txBox="1">
            <a:spLocks/>
          </p:cNvSpPr>
          <p:nvPr/>
        </p:nvSpPr>
        <p:spPr>
          <a:xfrm>
            <a:off x="2255573" y="3117409"/>
            <a:ext cx="9793088" cy="11079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 cap="all" baseline="0">
                <a:solidFill>
                  <a:schemeClr val="bg1"/>
                </a:solidFill>
                <a:latin typeface="AG Book Pro Regular" panose="02000503040000020004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G Book Pro Regular" panose="02000503040000020004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G Book Pro Regular" panose="02000503040000020004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G Book Pro Regular" panose="0200050304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G Book Pro Regular" panose="0200050304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4000" dirty="0"/>
              <a:t>Text here</a:t>
            </a:r>
            <a:br>
              <a:rPr lang="en-US" sz="4000" dirty="0"/>
            </a:br>
            <a:r>
              <a:rPr lang="en-US" sz="4000" dirty="0"/>
              <a:t>text here</a:t>
            </a:r>
            <a:endParaRPr lang="en-GB" sz="4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FEFE33-EAF9-0549-BE55-BB2A68860FC5}"/>
              </a:ext>
            </a:extLst>
          </p:cNvPr>
          <p:cNvSpPr txBox="1">
            <a:spLocks/>
          </p:cNvSpPr>
          <p:nvPr/>
        </p:nvSpPr>
        <p:spPr>
          <a:xfrm>
            <a:off x="2255573" y="2755659"/>
            <a:ext cx="9793088" cy="2769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G Book Pro Regular" panose="02000503040000020004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G Book Pro Regular" panose="02000503040000020004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G Book Pro Regular" panose="02000503040000020004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G Book Pro Regular" panose="0200050304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G Book Pro Regular" panose="0200050304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2000"/>
              <a:t>Click to edit Master text styles</a:t>
            </a:r>
            <a:endParaRPr lang="en-US" sz="2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C4B0C21-9FC0-BE4A-8885-3E98AE5875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t="16583" r="1307" b="56723"/>
          <a:stretch/>
        </p:blipFill>
        <p:spPr>
          <a:xfrm>
            <a:off x="0" y="2240868"/>
            <a:ext cx="12192000" cy="23762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812D74-51BB-402D-B7BC-ABC873E450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7" y="629712"/>
            <a:ext cx="1999555" cy="51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5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28" r:id="rId1"/>
    <p:sldLayoutId id="2147485394" r:id="rId2"/>
    <p:sldLayoutId id="2147485583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7167" userDrawn="1">
          <p15:clr>
            <a:srgbClr val="F26B43"/>
          </p15:clr>
        </p15:guide>
        <p15:guide id="4" pos="51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72CA10-3128-EE42-BE2E-537779FA56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6021288"/>
            <a:ext cx="2012024" cy="4479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957F26-3048-DA4A-B3A7-0EF2A4AECC2B}"/>
              </a:ext>
            </a:extLst>
          </p:cNvPr>
          <p:cNvSpPr txBox="1"/>
          <p:nvPr/>
        </p:nvSpPr>
        <p:spPr>
          <a:xfrm>
            <a:off x="566179" y="5195843"/>
            <a:ext cx="1083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kern="1200" baseline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This material does not give a full statement of the law. It is intended for guidance only and is not a substitute for professional advice. No responsibility for loss occasioned as a result of any person acting or refraining from acting can be accepted by Russell-Cooke LLP. © Russell-Cooke LLP.</a:t>
            </a:r>
            <a:endParaRPr lang="en-US" sz="900" baseline="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89CCC8-0ED2-B84F-BECA-0B7F3FB8B12F}"/>
              </a:ext>
            </a:extLst>
          </p:cNvPr>
          <p:cNvSpPr txBox="1">
            <a:spLocks/>
          </p:cNvSpPr>
          <p:nvPr/>
        </p:nvSpPr>
        <p:spPr>
          <a:xfrm>
            <a:off x="564900" y="4645162"/>
            <a:ext cx="8804377" cy="48639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i="0" kern="1200" baseline="0">
                <a:solidFill>
                  <a:srgbClr val="00384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 dirty="0"/>
              <a:t>Russell-cooke.co.uk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4050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9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>
          <a:solidFill>
            <a:srgbClr val="00384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463550" indent="-463550" algn="l" rtl="0" eaLnBrk="0" fontAlgn="base" hangingPunct="0">
        <a:spcBef>
          <a:spcPct val="0"/>
        </a:spcBef>
        <a:spcAft>
          <a:spcPts val="1800"/>
        </a:spcAft>
        <a:buClr>
          <a:schemeClr val="accent1"/>
        </a:buClr>
        <a:buFont typeface="Wingdings" pitchFamily="2" charset="2"/>
        <a:buChar char="§"/>
        <a:defRPr sz="2400" kern="1200">
          <a:solidFill>
            <a:srgbClr val="2626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9163" indent="-457200" algn="l" rtl="0" eaLnBrk="0" fontAlgn="base" hangingPunct="0">
        <a:spcBef>
          <a:spcPct val="0"/>
        </a:spcBef>
        <a:spcAft>
          <a:spcPts val="1800"/>
        </a:spcAft>
        <a:buClr>
          <a:schemeClr val="accent1"/>
        </a:buClr>
        <a:buSzPct val="90000"/>
        <a:buFont typeface="Wingdings" pitchFamily="2" charset="2"/>
        <a:buChar char="§"/>
        <a:defRPr sz="2200" kern="1200">
          <a:solidFill>
            <a:srgbClr val="2626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84300" indent="-469900" algn="l" rtl="0" eaLnBrk="0" fontAlgn="base" hangingPunct="0">
        <a:spcBef>
          <a:spcPct val="0"/>
        </a:spcBef>
        <a:spcAft>
          <a:spcPts val="1800"/>
        </a:spcAft>
        <a:buClr>
          <a:schemeClr val="accent1"/>
        </a:buClr>
        <a:buSzPct val="80000"/>
        <a:buFont typeface="Wingdings" pitchFamily="2" charset="2"/>
        <a:buChar char="§"/>
        <a:defRPr sz="2000" kern="1200">
          <a:solidFill>
            <a:srgbClr val="2626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262626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262626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167" userDrawn="1">
          <p15:clr>
            <a:srgbClr val="F26B43"/>
          </p15:clr>
        </p15:guide>
        <p15:guide id="4" pos="51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4" Type="http://schemas.openxmlformats.org/officeDocument/2006/relationships/hyperlink" Target="tel:+44208394643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9F8057-C3DD-4D5C-A2F5-2BB397CF28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3899" y="3122627"/>
            <a:ext cx="10118103" cy="569556"/>
          </a:xfrm>
        </p:spPr>
        <p:txBody>
          <a:bodyPr/>
          <a:lstStyle/>
          <a:p>
            <a:r>
              <a:rPr lang="en-GB" dirty="0"/>
              <a:t>Era 2025: what charities need to know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334CA-F95A-40AA-B9F9-D8D2560C11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3899" y="4956029"/>
            <a:ext cx="10118103" cy="808596"/>
          </a:xfrm>
        </p:spPr>
        <p:txBody>
          <a:bodyPr/>
          <a:lstStyle/>
          <a:p>
            <a:r>
              <a:rPr lang="en-GB" dirty="0"/>
              <a:t>Carla </a:t>
            </a:r>
            <a:r>
              <a:rPr lang="en-GB" dirty="0" err="1"/>
              <a:t>whalen</a:t>
            </a:r>
            <a:r>
              <a:rPr lang="en-GB" dirty="0"/>
              <a:t>, partner</a:t>
            </a:r>
          </a:p>
          <a:p>
            <a:r>
              <a:rPr lang="en-GB" dirty="0"/>
              <a:t>Sam lawn, associate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756902-E946-4B58-8BA0-E2E7158F8D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491" y="304074"/>
            <a:ext cx="1810328" cy="120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17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Expected in 2027</a:t>
            </a:r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Family leave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59E721-D2DA-CA4B-8285-C11911B8404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Bereavement leave </a:t>
            </a:r>
            <a:r>
              <a:rPr lang="en-GB" dirty="0"/>
              <a:t>- existing right to 2 weeks’ in certain limited circumstances to be extended (detail TBC in Regulations) </a:t>
            </a:r>
          </a:p>
          <a:p>
            <a:r>
              <a:rPr lang="en-GB" b="1" dirty="0"/>
              <a:t>Protection against dismissal </a:t>
            </a:r>
            <a:r>
              <a:rPr lang="en-GB" dirty="0"/>
              <a:t>for </a:t>
            </a:r>
            <a:r>
              <a:rPr lang="en-GB" dirty="0">
                <a:solidFill>
                  <a:schemeClr val="bg2"/>
                </a:solidFill>
              </a:rPr>
              <a:t>employees who are pregnant or have been pregnant </a:t>
            </a:r>
            <a:r>
              <a:rPr lang="en-GB" dirty="0"/>
              <a:t>to be strengthened - (detail TBC in Regulations and subject to consultation) </a:t>
            </a:r>
          </a:p>
          <a:p>
            <a:r>
              <a:rPr lang="en-GB" b="1" dirty="0"/>
              <a:t>Protection against dismissal </a:t>
            </a:r>
            <a:r>
              <a:rPr lang="en-GB" dirty="0"/>
              <a:t>for </a:t>
            </a:r>
            <a:r>
              <a:rPr lang="en-GB" dirty="0">
                <a:solidFill>
                  <a:schemeClr val="bg2"/>
                </a:solidFill>
              </a:rPr>
              <a:t>employees taking or returning from a period of statutory family leave </a:t>
            </a:r>
            <a:r>
              <a:rPr lang="en-GB" dirty="0"/>
              <a:t>to be strengthened (maternity, adoption, shared parental leave, neonatal care leave and new bereaved partners leave) – detail TBC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109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Expected in January 2027</a:t>
            </a:r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Changing employment contract terms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59E721-D2DA-CA4B-8285-C11911B8404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Restricted variations</a:t>
            </a:r>
            <a:r>
              <a:rPr lang="en-GB" dirty="0"/>
              <a:t>: </a:t>
            </a:r>
            <a:r>
              <a:rPr lang="en-GB" dirty="0">
                <a:solidFill>
                  <a:schemeClr val="bg2"/>
                </a:solidFill>
              </a:rPr>
              <a:t>automatic unfair dismissal </a:t>
            </a:r>
            <a:r>
              <a:rPr lang="en-GB" dirty="0"/>
              <a:t>to force employees to accept these changes through ‘fire and rehire’:</a:t>
            </a:r>
            <a:endParaRPr lang="en-GB" b="1" dirty="0"/>
          </a:p>
          <a:p>
            <a:pPr lvl="1"/>
            <a:r>
              <a:rPr lang="en-GB" dirty="0"/>
              <a:t>Changes to pensions or pay – including from third parties (e.g. tips)</a:t>
            </a:r>
          </a:p>
          <a:p>
            <a:pPr lvl="1"/>
            <a:r>
              <a:rPr lang="en-GB" dirty="0"/>
              <a:t>Hours and working time</a:t>
            </a:r>
          </a:p>
          <a:p>
            <a:pPr lvl="1"/>
            <a:r>
              <a:rPr lang="en-GB" dirty="0"/>
              <a:t>Holiday and time off </a:t>
            </a:r>
          </a:p>
          <a:p>
            <a:pPr lvl="1"/>
            <a:r>
              <a:rPr lang="en-GB" dirty="0"/>
              <a:t>Anything else the Secretary of State specifies</a:t>
            </a:r>
          </a:p>
          <a:p>
            <a:r>
              <a:rPr lang="en-GB" b="1" dirty="0"/>
              <a:t>N.B. – restricted variation includes outsourcing the role</a:t>
            </a:r>
          </a:p>
          <a:p>
            <a:r>
              <a:rPr lang="en-GB" dirty="0">
                <a:solidFill>
                  <a:schemeClr val="accent2"/>
                </a:solidFill>
              </a:rPr>
              <a:t>Doesn’t matter if the changes are agreed via a Trade Union</a:t>
            </a:r>
          </a:p>
        </p:txBody>
      </p:sp>
    </p:spTree>
    <p:extLst>
      <p:ext uri="{BB962C8B-B14F-4D97-AF65-F5344CB8AC3E}">
        <p14:creationId xmlns:p14="http://schemas.microsoft.com/office/powerpoint/2010/main" val="125199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Expected in January 2027</a:t>
            </a:r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Changing employment contract terms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59E721-D2DA-CA4B-8285-C11911B8404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Other changes</a:t>
            </a:r>
            <a:r>
              <a:rPr lang="en-GB" dirty="0"/>
              <a:t>: anything that’s not a “restricted change” – fairness factors must be considered</a:t>
            </a:r>
          </a:p>
          <a:p>
            <a:r>
              <a:rPr lang="en-GB" b="1" dirty="0">
                <a:solidFill>
                  <a:schemeClr val="bg2"/>
                </a:solidFill>
              </a:rPr>
              <a:t>Actions:</a:t>
            </a:r>
          </a:p>
          <a:p>
            <a:pPr lvl="1"/>
            <a:r>
              <a:rPr lang="en-GB" dirty="0"/>
              <a:t>Audit contracts and policies – new rules </a:t>
            </a:r>
            <a:r>
              <a:rPr lang="en-GB" u="sng" dirty="0"/>
              <a:t>include</a:t>
            </a:r>
            <a:r>
              <a:rPr lang="en-GB" dirty="0"/>
              <a:t> terms agreed verbally or implied (e.g. policies)</a:t>
            </a:r>
          </a:p>
          <a:p>
            <a:pPr lvl="1"/>
            <a:r>
              <a:rPr lang="en-GB" dirty="0"/>
              <a:t>Include new clauses now: flexibility, “no oral variation”, entire agreement</a:t>
            </a:r>
          </a:p>
          <a:p>
            <a:pPr lvl="1"/>
            <a:r>
              <a:rPr lang="en-GB" dirty="0"/>
              <a:t>Bring forward plans to amend “restricted” contract terms</a:t>
            </a:r>
          </a:p>
          <a:p>
            <a:pPr lvl="1"/>
            <a:r>
              <a:rPr lang="en-GB" dirty="0"/>
              <a:t>Train managers </a:t>
            </a:r>
          </a:p>
        </p:txBody>
      </p:sp>
    </p:spTree>
    <p:extLst>
      <p:ext uri="{BB962C8B-B14F-4D97-AF65-F5344CB8AC3E}">
        <p14:creationId xmlns:p14="http://schemas.microsoft.com/office/powerpoint/2010/main" val="262696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Most changes expected in 2027</a:t>
            </a:r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Collective Redundancies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59E721-D2DA-CA4B-8285-C11911B8404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en-GB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 April 2026 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protective award increased from 90 to 180 days’ pay</a:t>
            </a:r>
          </a:p>
          <a:p>
            <a:pPr algn="just">
              <a:spcAft>
                <a:spcPts val="1200"/>
              </a:spcAft>
            </a:pPr>
            <a:r>
              <a:rPr lang="en-GB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2027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– Changes to the threshold number of employees for collective consultation </a:t>
            </a:r>
            <a:r>
              <a:rPr lang="en-GB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(TBC in Regulations)</a:t>
            </a:r>
          </a:p>
          <a:p>
            <a:pPr algn="just">
              <a:spcAft>
                <a:spcPts val="1200"/>
              </a:spcAft>
            </a:pPr>
            <a:r>
              <a:rPr lang="en-GB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Actions:</a:t>
            </a:r>
          </a:p>
          <a:p>
            <a:pPr lvl="1" algn="just">
              <a:spcAft>
                <a:spcPts val="1200"/>
              </a:spcAft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Review policies and train managers/HR to be able to track and when threshold for redundancies made “within a rolling 90 day period”</a:t>
            </a:r>
          </a:p>
          <a:p>
            <a:pPr lvl="1" algn="just">
              <a:spcAft>
                <a:spcPts val="1200"/>
              </a:spcAft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Pay particular attention to threshold changes if multi-site employer </a:t>
            </a:r>
          </a:p>
          <a:p>
            <a:pPr lvl="1" algn="just">
              <a:spcAft>
                <a:spcPts val="1200"/>
              </a:spcAft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Consider introducing standing employee consultation body for collective consultation so new elections not needed for every process</a:t>
            </a:r>
          </a:p>
        </p:txBody>
      </p:sp>
    </p:spTree>
    <p:extLst>
      <p:ext uri="{BB962C8B-B14F-4D97-AF65-F5344CB8AC3E}">
        <p14:creationId xmlns:p14="http://schemas.microsoft.com/office/powerpoint/2010/main" val="271760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Expected in January 2027 </a:t>
            </a:r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Unfair dismissal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59E721-D2DA-CA4B-8285-C11911B8404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dirty="0"/>
              <a:t>If effective date of termination (</a:t>
            </a:r>
            <a:r>
              <a:rPr lang="en-GB" b="1" dirty="0"/>
              <a:t>EDT</a:t>
            </a:r>
            <a:r>
              <a:rPr lang="en-GB" dirty="0"/>
              <a:t>) is on or after 1 January 2027:</a:t>
            </a:r>
          </a:p>
          <a:p>
            <a:pPr lvl="1"/>
            <a:r>
              <a:rPr lang="en-GB" dirty="0">
                <a:solidFill>
                  <a:schemeClr val="accent2"/>
                </a:solidFill>
              </a:rPr>
              <a:t>Qualifying period to bring claims reduces from two years to six months </a:t>
            </a:r>
          </a:p>
          <a:p>
            <a:pPr lvl="1"/>
            <a:r>
              <a:rPr lang="en-GB" dirty="0">
                <a:solidFill>
                  <a:schemeClr val="accent2"/>
                </a:solidFill>
              </a:rPr>
              <a:t>Statutory cap on compensation removed</a:t>
            </a:r>
          </a:p>
          <a:p>
            <a:r>
              <a:rPr lang="en-GB" b="1" dirty="0">
                <a:solidFill>
                  <a:schemeClr val="bg2"/>
                </a:solidFill>
              </a:rPr>
              <a:t>Action: </a:t>
            </a:r>
            <a:r>
              <a:rPr lang="en-GB" dirty="0"/>
              <a:t>review probationary periods (reduce if standard is currently 6 months) and train managers to effectively assess performance in the first few months of employment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90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Expected in October 2026 </a:t>
            </a:r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Employment Tribunal claims – time limits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59E721-D2DA-CA4B-8285-C11911B8404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Primary time limit to bring most types of claims to </a:t>
            </a:r>
            <a:r>
              <a:rPr lang="en-GB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increase from 3 to 6 months</a:t>
            </a:r>
          </a:p>
          <a:p>
            <a:pPr algn="just">
              <a:spcAft>
                <a:spcPts val="1200"/>
              </a:spcAft>
            </a:pPr>
            <a:r>
              <a:rPr lang="en-GB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Transitional provisions 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– 6 month time limit will apply where relevant date (e.g. alleged discriminatory act, or EDT) falls on or after 1 October 2026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1038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3C06C78A-02B4-48D3-9000-08D009C43A4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b="9091"/>
          <a:stretch>
            <a:fillRect/>
          </a:stretch>
        </p:blipFill>
        <p:spPr/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B45CB9-36F2-4507-904B-373098F5D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8656A-F8F9-4D16-9632-056FB92A0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59E721-D2DA-CA4B-8285-C11911B8404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E6BA94-2B5A-48CD-8FD5-C806A005A5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Carla Whalen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FDC0F7-04C4-49A8-ADA6-16DFEBCB72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Partner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27CC19FA-4075-4F75-8F0D-E817C50DD09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b="9091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B52FD25-335B-489B-A228-A6A92759693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Sam Lawn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BD61A31-BD06-4A48-AB74-23CB2E350F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Associate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5819AA-5AF5-4C2B-A3C8-4D0FA376B7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+44 (0)20 8394 6419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1127F4E-87BF-41B0-86AE-FFA3C88DF0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Carla.Whalen@russell-cooke.co.uk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370A43F-4419-4B7C-ACED-5D2A20675F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60098" y="3384668"/>
            <a:ext cx="4596636" cy="369332"/>
          </a:xfrm>
        </p:spPr>
        <p:txBody>
          <a:bodyPr/>
          <a:lstStyle/>
          <a:p>
            <a:br>
              <a:rPr lang="en-GB" b="1" i="0" dirty="0">
                <a:solidFill>
                  <a:srgbClr val="15847F"/>
                </a:solidFill>
                <a:effectLst/>
                <a:latin typeface="Figtree"/>
                <a:hlinkClick r:id="rId4"/>
              </a:rPr>
            </a:br>
            <a:r>
              <a:rPr lang="en-GB" dirty="0"/>
              <a:t>+44 (0)20 8394 6436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FB4C785-56D0-4A9E-B941-8A4EA250E2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/>
              <a:t>Sam.Lawn@russell-cooke.co.uk</a:t>
            </a:r>
          </a:p>
        </p:txBody>
      </p:sp>
    </p:spTree>
    <p:extLst>
      <p:ext uri="{BB962C8B-B14F-4D97-AF65-F5344CB8AC3E}">
        <p14:creationId xmlns:p14="http://schemas.microsoft.com/office/powerpoint/2010/main" val="2451929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Employment Rights Act (ERA) 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59E721-D2DA-CA4B-8285-C11911B8404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First reading in Parliament: Oct 2024</a:t>
            </a:r>
          </a:p>
          <a:p>
            <a:r>
              <a:rPr lang="en-GB" dirty="0"/>
              <a:t>Received Royal Assent: Dec 2025</a:t>
            </a:r>
          </a:p>
          <a:p>
            <a:r>
              <a:rPr lang="en-GB" dirty="0">
                <a:solidFill>
                  <a:schemeClr val="bg2"/>
                </a:solidFill>
              </a:rPr>
              <a:t>Implementation timetable – Dec 2025 - Jan 2027</a:t>
            </a:r>
          </a:p>
          <a:p>
            <a:pPr lvl="1"/>
            <a:r>
              <a:rPr lang="en-GB" dirty="0"/>
              <a:t>Phased implementation via Regulations</a:t>
            </a:r>
          </a:p>
          <a:p>
            <a:pPr lvl="1"/>
            <a:r>
              <a:rPr lang="en-GB" dirty="0"/>
              <a:t>Numerous consultations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sz="1800" b="1" i="1" dirty="0"/>
              <a:t>Whoever you are, wherever you start in life, if you work hard… this country should give you a fair chance to get 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dirty="0"/>
              <a:t>Keir </a:t>
            </a:r>
            <a:r>
              <a:rPr lang="en-GB" dirty="0" err="1"/>
              <a:t>Starmer</a:t>
            </a:r>
            <a:r>
              <a:rPr lang="en-GB" dirty="0"/>
              <a:t> MP – July 2024</a:t>
            </a:r>
          </a:p>
        </p:txBody>
      </p:sp>
    </p:spTree>
    <p:extLst>
      <p:ext uri="{BB962C8B-B14F-4D97-AF65-F5344CB8AC3E}">
        <p14:creationId xmlns:p14="http://schemas.microsoft.com/office/powerpoint/2010/main" val="345861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What’s on the agenda today?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59E721-D2DA-CA4B-8285-C11911B8404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dirty="0"/>
              <a:t>Zero, low hours and agency workers</a:t>
            </a:r>
          </a:p>
          <a:p>
            <a:r>
              <a:rPr lang="en-GB" dirty="0">
                <a:solidFill>
                  <a:schemeClr val="accent2"/>
                </a:solidFill>
              </a:rPr>
              <a:t>Harassment and whistleblowing</a:t>
            </a:r>
          </a:p>
          <a:p>
            <a:r>
              <a:rPr lang="en-GB" dirty="0">
                <a:solidFill>
                  <a:schemeClr val="bg2"/>
                </a:solidFill>
              </a:rPr>
              <a:t>Trade Unions</a:t>
            </a:r>
          </a:p>
          <a:p>
            <a:r>
              <a:rPr lang="en-GB" dirty="0"/>
              <a:t>Sick pay and family leave</a:t>
            </a:r>
          </a:p>
          <a:p>
            <a:r>
              <a:rPr lang="en-GB" dirty="0">
                <a:solidFill>
                  <a:schemeClr val="accent2"/>
                </a:solidFill>
              </a:rPr>
              <a:t>Changing contract terms - ‘fire and rehire’ </a:t>
            </a:r>
          </a:p>
          <a:p>
            <a:r>
              <a:rPr lang="en-GB" dirty="0">
                <a:solidFill>
                  <a:schemeClr val="bg2"/>
                </a:solidFill>
              </a:rPr>
              <a:t>Redundancy</a:t>
            </a:r>
          </a:p>
          <a:p>
            <a:r>
              <a:rPr lang="en-GB" dirty="0"/>
              <a:t>Unfair dismissal and Employment Tribunal claims</a:t>
            </a:r>
          </a:p>
        </p:txBody>
      </p:sp>
    </p:spTree>
    <p:extLst>
      <p:ext uri="{BB962C8B-B14F-4D97-AF65-F5344CB8AC3E}">
        <p14:creationId xmlns:p14="http://schemas.microsoft.com/office/powerpoint/2010/main" val="260204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Expected in 2027</a:t>
            </a:r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Zero, “low hours” and agency workers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59E721-D2DA-CA4B-8285-C11911B8404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Complex – detail TBC in Regulations not yet published</a:t>
            </a:r>
          </a:p>
          <a:p>
            <a:r>
              <a:rPr lang="en-GB" b="1" dirty="0"/>
              <a:t>Duty to offer guaranteed hours if someone has worked regularly over a reference period </a:t>
            </a:r>
            <a:r>
              <a:rPr lang="en-GB" dirty="0"/>
              <a:t>- N.B. </a:t>
            </a:r>
          </a:p>
          <a:p>
            <a:pPr lvl="1"/>
            <a:r>
              <a:rPr lang="en-GB" dirty="0"/>
              <a:t>Hirer must offer guaranteed hours contract to agency workers</a:t>
            </a:r>
          </a:p>
          <a:p>
            <a:pPr lvl="1"/>
            <a:r>
              <a:rPr lang="en-GB" dirty="0"/>
              <a:t>No obligation on workers to accept offer</a:t>
            </a:r>
          </a:p>
          <a:p>
            <a:r>
              <a:rPr lang="en-GB" b="1" dirty="0"/>
              <a:t>Duty to provide reasonable notice of shifts </a:t>
            </a:r>
            <a:r>
              <a:rPr lang="en-GB" dirty="0"/>
              <a:t>(including changes)</a:t>
            </a:r>
          </a:p>
          <a:p>
            <a:r>
              <a:rPr lang="en-GB" b="1" dirty="0"/>
              <a:t>Compensation for cancelled, moved or curtailed shifts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9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Expected in Oct 2026</a:t>
            </a:r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Harassment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59E721-D2DA-CA4B-8285-C11911B8404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dirty="0"/>
              <a:t>Duty to take </a:t>
            </a:r>
            <a:r>
              <a:rPr lang="en-GB" b="1" dirty="0"/>
              <a:t>all</a:t>
            </a:r>
            <a:r>
              <a:rPr lang="en-GB" dirty="0"/>
              <a:t> reasonable steps to prevent sexual harassment of employees during the course of employment</a:t>
            </a:r>
          </a:p>
          <a:p>
            <a:r>
              <a:rPr lang="en-GB" dirty="0">
                <a:solidFill>
                  <a:schemeClr val="accent2"/>
                </a:solidFill>
              </a:rPr>
              <a:t>Employers liable for third party harassment of employee if:</a:t>
            </a:r>
          </a:p>
          <a:p>
            <a:pPr lvl="1"/>
            <a:r>
              <a:rPr lang="en-GB" dirty="0">
                <a:solidFill>
                  <a:schemeClr val="accent2"/>
                </a:solidFill>
              </a:rPr>
              <a:t>the harassment happens in the course of employment; and</a:t>
            </a:r>
          </a:p>
          <a:p>
            <a:pPr lvl="1"/>
            <a:r>
              <a:rPr lang="en-GB" dirty="0">
                <a:solidFill>
                  <a:schemeClr val="accent2"/>
                </a:solidFill>
              </a:rPr>
              <a:t>the employer failed to take all reasonable steps to prevent the harassment</a:t>
            </a:r>
          </a:p>
          <a:p>
            <a:r>
              <a:rPr lang="en-GB" b="1" dirty="0"/>
              <a:t>Penalty for non-compliance</a:t>
            </a:r>
            <a:r>
              <a:rPr lang="en-GB" dirty="0"/>
              <a:t>: compensation increased by up to 25%. Equality and Human Rights Commission (</a:t>
            </a:r>
            <a:r>
              <a:rPr lang="en-GB" b="1" dirty="0"/>
              <a:t>EHRC</a:t>
            </a:r>
            <a:r>
              <a:rPr lang="en-GB" dirty="0"/>
              <a:t>) also has power to investigate and take enforcement action</a:t>
            </a:r>
          </a:p>
        </p:txBody>
      </p:sp>
    </p:spTree>
    <p:extLst>
      <p:ext uri="{BB962C8B-B14F-4D97-AF65-F5344CB8AC3E}">
        <p14:creationId xmlns:p14="http://schemas.microsoft.com/office/powerpoint/2010/main" val="82219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In force from 6 April 2026 </a:t>
            </a:r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Whistleblowing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59E721-D2DA-CA4B-8285-C11911B8404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dirty="0"/>
              <a:t>Definition of qualifying disclosure now includes a disclosure that sexual harassment “has occurred, is occurring or is likely to occur” </a:t>
            </a:r>
          </a:p>
          <a:p>
            <a:r>
              <a:rPr lang="en-GB" dirty="0">
                <a:solidFill>
                  <a:schemeClr val="accent2"/>
                </a:solidFill>
              </a:rPr>
              <a:t>As with any protected disclosure, can be made to certain third parties (“prescribed persons”) including the Charity Commission </a:t>
            </a:r>
          </a:p>
          <a:p>
            <a:r>
              <a:rPr lang="en-GB" dirty="0"/>
              <a:t>Employees protected from detriment and unfair dismissal – possibility of interim relief </a:t>
            </a:r>
          </a:p>
          <a:p>
            <a:r>
              <a:rPr lang="en-GB" b="1" dirty="0">
                <a:solidFill>
                  <a:schemeClr val="bg2"/>
                </a:solidFill>
              </a:rPr>
              <a:t>Action: </a:t>
            </a:r>
            <a:r>
              <a:rPr lang="en-GB" dirty="0"/>
              <a:t>update Whistleblowing Policy; ensure managers/HR know that sexual harassment complaints will fall within the scope of those policies</a:t>
            </a:r>
          </a:p>
        </p:txBody>
      </p:sp>
    </p:spTree>
    <p:extLst>
      <p:ext uri="{BB962C8B-B14F-4D97-AF65-F5344CB8AC3E}">
        <p14:creationId xmlns:p14="http://schemas.microsoft.com/office/powerpoint/2010/main" val="114876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Most changes expected in Oct 2026</a:t>
            </a:r>
          </a:p>
          <a:p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Trade Unions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59E721-D2DA-CA4B-8285-C11911B8404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GB" sz="1800" dirty="0"/>
              <a:t>Simplified procedures for requesting recognition (</a:t>
            </a:r>
            <a:r>
              <a:rPr lang="en-GB" sz="1800" dirty="0">
                <a:solidFill>
                  <a:schemeClr val="accent2"/>
                </a:solidFill>
              </a:rPr>
              <a:t>in force 6 April 2026</a:t>
            </a:r>
            <a:r>
              <a:rPr lang="en-GB" sz="1800" dirty="0"/>
              <a:t>)</a:t>
            </a:r>
          </a:p>
          <a:p>
            <a:r>
              <a:rPr lang="en-GB" sz="1800" b="1" dirty="0">
                <a:solidFill>
                  <a:schemeClr val="accent2"/>
                </a:solidFill>
                <a:ea typeface="Calibri" panose="020F0502020204030204" pitchFamily="34" charset="0"/>
              </a:rPr>
              <a:t>Right to statement of trade union rights </a:t>
            </a:r>
            <a:r>
              <a:rPr lang="en-GB" sz="1800" dirty="0">
                <a:ea typeface="Calibri" panose="020F0502020204030204" pitchFamily="34" charset="0"/>
              </a:rPr>
              <a:t>– must give workers written statement (Regulations to prescribe how much information required) </a:t>
            </a:r>
          </a:p>
          <a:p>
            <a:r>
              <a:rPr lang="en-GB" sz="1800" b="1" dirty="0">
                <a:solidFill>
                  <a:schemeClr val="accent2"/>
                </a:solidFill>
                <a:ea typeface="Calibri" panose="020F0502020204030204" pitchFamily="34" charset="0"/>
              </a:rPr>
              <a:t>Right of access to workplaces </a:t>
            </a:r>
            <a:r>
              <a:rPr lang="en-GB" sz="1800" dirty="0">
                <a:ea typeface="Calibri" panose="020F0502020204030204" pitchFamily="34" charset="0"/>
              </a:rPr>
              <a:t>– “access agreements” (employers with fewer than 21 employees exempt) </a:t>
            </a:r>
          </a:p>
          <a:p>
            <a:r>
              <a:rPr lang="en-GB" sz="1800" b="1" dirty="0">
                <a:solidFill>
                  <a:schemeClr val="accent2"/>
                </a:solidFill>
                <a:ea typeface="Calibri" panose="020F0502020204030204" pitchFamily="34" charset="0"/>
              </a:rPr>
              <a:t>Protection against detriment for taking industrial action </a:t>
            </a:r>
            <a:r>
              <a:rPr lang="en-GB" sz="1800" dirty="0">
                <a:ea typeface="Calibri" panose="020F0502020204030204" pitchFamily="34" charset="0"/>
              </a:rPr>
              <a:t>– TBC but </a:t>
            </a:r>
            <a:r>
              <a:rPr lang="en-GB" sz="1800" u="sng" dirty="0">
                <a:ea typeface="Calibri" panose="020F0502020204030204" pitchFamily="34" charset="0"/>
              </a:rPr>
              <a:t>could</a:t>
            </a:r>
            <a:r>
              <a:rPr lang="en-GB" sz="1800" dirty="0">
                <a:ea typeface="Calibri" panose="020F0502020204030204" pitchFamily="34" charset="0"/>
              </a:rPr>
              <a:t> include deducting pay for participating in industrial action</a:t>
            </a:r>
          </a:p>
          <a:p>
            <a:r>
              <a:rPr lang="en-GB" sz="1800" dirty="0">
                <a:ea typeface="Calibri" panose="020F0502020204030204" pitchFamily="34" charset="0"/>
              </a:rPr>
              <a:t>Central Arbitration Committee (</a:t>
            </a:r>
            <a:r>
              <a:rPr lang="en-GB" sz="1800" b="1" dirty="0">
                <a:ea typeface="Calibri" panose="020F0502020204030204" pitchFamily="34" charset="0"/>
              </a:rPr>
              <a:t>CAC</a:t>
            </a:r>
            <a:r>
              <a:rPr lang="en-GB" sz="1800" dirty="0">
                <a:ea typeface="Calibri" panose="020F0502020204030204" pitchFamily="34" charset="0"/>
              </a:rPr>
              <a:t>) to have power to take action in cases of unfair practices in the trade union recognition process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70653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In force from 6 April 2026 </a:t>
            </a:r>
          </a:p>
          <a:p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Statutory Sick Pay (SSP)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59E721-D2DA-CA4B-8285-C11911B8404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dirty="0"/>
              <a:t>SSP payable from day one of sickness absence (</a:t>
            </a:r>
            <a:r>
              <a:rPr lang="en-GB" dirty="0">
                <a:solidFill>
                  <a:schemeClr val="accent2"/>
                </a:solidFill>
              </a:rPr>
              <a:t>3-day waiting period removed</a:t>
            </a:r>
            <a:r>
              <a:rPr lang="en-GB" dirty="0"/>
              <a:t>)</a:t>
            </a:r>
          </a:p>
          <a:p>
            <a:r>
              <a:rPr lang="en-GB" dirty="0">
                <a:solidFill>
                  <a:schemeClr val="accent2"/>
                </a:solidFill>
              </a:rPr>
              <a:t>Lower earnings limit (</a:t>
            </a:r>
            <a:r>
              <a:rPr lang="en-GB" b="1" dirty="0">
                <a:solidFill>
                  <a:schemeClr val="accent2"/>
                </a:solidFill>
              </a:rPr>
              <a:t>LEL</a:t>
            </a:r>
            <a:r>
              <a:rPr lang="en-GB" dirty="0">
                <a:solidFill>
                  <a:schemeClr val="accent2"/>
                </a:solidFill>
              </a:rPr>
              <a:t>) for SSP eligibility removed </a:t>
            </a:r>
            <a:r>
              <a:rPr lang="en-GB" dirty="0"/>
              <a:t>- weekly rate of SSP is the lower of the prescribed weekly rate or 80% of the employee’s normal weekly earnings</a:t>
            </a:r>
          </a:p>
          <a:p>
            <a:r>
              <a:rPr lang="en-GB" b="1" dirty="0">
                <a:solidFill>
                  <a:schemeClr val="bg2"/>
                </a:solidFill>
              </a:rPr>
              <a:t>Action:</a:t>
            </a:r>
            <a:r>
              <a:rPr lang="en-GB" dirty="0"/>
              <a:t> update policies and HR systems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262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In force from April 2026</a:t>
            </a:r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Family leave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59E721-D2DA-CA4B-8285-C11911B8404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Day-one parental leave </a:t>
            </a:r>
            <a:r>
              <a:rPr lang="en-GB" dirty="0"/>
              <a:t>(unpaid)</a:t>
            </a:r>
          </a:p>
          <a:p>
            <a:r>
              <a:rPr lang="en-GB" b="1" dirty="0"/>
              <a:t>Day-one paternity leave </a:t>
            </a:r>
          </a:p>
          <a:p>
            <a:r>
              <a:rPr lang="en-GB" dirty="0"/>
              <a:t>Removal of restriction on taking paternity leave or receiving statutory paternity pay following period of shared parental leave or shared parental pay </a:t>
            </a:r>
          </a:p>
          <a:p>
            <a:r>
              <a:rPr lang="en-GB" b="1" dirty="0">
                <a:solidFill>
                  <a:schemeClr val="bg2"/>
                </a:solidFill>
              </a:rPr>
              <a:t>Action:</a:t>
            </a:r>
            <a:r>
              <a:rPr lang="en-GB" dirty="0"/>
              <a:t> update policies and HR systems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2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Powerpoint template (2)">
  <a:themeElements>
    <a:clrScheme name="191004 Russell Cooke ">
      <a:dk1>
        <a:srgbClr val="000000"/>
      </a:dk1>
      <a:lt1>
        <a:srgbClr val="FFFFFF"/>
      </a:lt1>
      <a:dk2>
        <a:srgbClr val="44546A"/>
      </a:dk2>
      <a:lt2>
        <a:srgbClr val="CA0051"/>
      </a:lt2>
      <a:accent1>
        <a:srgbClr val="013547"/>
      </a:accent1>
      <a:accent2>
        <a:srgbClr val="138681"/>
      </a:accent2>
      <a:accent3>
        <a:srgbClr val="782865"/>
      </a:accent3>
      <a:accent4>
        <a:srgbClr val="0078D5"/>
      </a:accent4>
      <a:accent5>
        <a:srgbClr val="FD6338"/>
      </a:accent5>
      <a:accent6>
        <a:srgbClr val="F99134"/>
      </a:accent6>
      <a:hlink>
        <a:srgbClr val="CA0051"/>
      </a:hlink>
      <a:folHlink>
        <a:srgbClr val="0078D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C_Title_Slide1">
  <a:themeElements>
    <a:clrScheme name="191004 Russell Cooke ">
      <a:dk1>
        <a:srgbClr val="000000"/>
      </a:dk1>
      <a:lt1>
        <a:srgbClr val="FFFFFF"/>
      </a:lt1>
      <a:dk2>
        <a:srgbClr val="44546A"/>
      </a:dk2>
      <a:lt2>
        <a:srgbClr val="CA0051"/>
      </a:lt2>
      <a:accent1>
        <a:srgbClr val="013547"/>
      </a:accent1>
      <a:accent2>
        <a:srgbClr val="138681"/>
      </a:accent2>
      <a:accent3>
        <a:srgbClr val="782865"/>
      </a:accent3>
      <a:accent4>
        <a:srgbClr val="0078D5"/>
      </a:accent4>
      <a:accent5>
        <a:srgbClr val="FD6338"/>
      </a:accent5>
      <a:accent6>
        <a:srgbClr val="F99134"/>
      </a:accent6>
      <a:hlink>
        <a:srgbClr val="CA0051"/>
      </a:hlink>
      <a:folHlink>
        <a:srgbClr val="0078D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accent1">
            <a:alpha val="80000"/>
          </a:schemeClr>
        </a:solidFill>
      </a:spPr>
      <a:bodyPr wrap="square" tIns="90000" bIns="90000" rtlCol="0" anchor="ctr" anchorCtr="0">
        <a:spAutoFit/>
      </a:bodyPr>
      <a:lstStyle>
        <a:defPPr algn="l">
          <a:defRPr sz="2000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C_Business_Disclaimer">
  <a:themeElements>
    <a:clrScheme name="191004 Russell Cooke ">
      <a:dk1>
        <a:srgbClr val="000000"/>
      </a:dk1>
      <a:lt1>
        <a:srgbClr val="FFFFFF"/>
      </a:lt1>
      <a:dk2>
        <a:srgbClr val="44546A"/>
      </a:dk2>
      <a:lt2>
        <a:srgbClr val="CA0051"/>
      </a:lt2>
      <a:accent1>
        <a:srgbClr val="013547"/>
      </a:accent1>
      <a:accent2>
        <a:srgbClr val="138681"/>
      </a:accent2>
      <a:accent3>
        <a:srgbClr val="782865"/>
      </a:accent3>
      <a:accent4>
        <a:srgbClr val="0078D5"/>
      </a:accent4>
      <a:accent5>
        <a:srgbClr val="FD6338"/>
      </a:accent5>
      <a:accent6>
        <a:srgbClr val="F99134"/>
      </a:accent6>
      <a:hlink>
        <a:srgbClr val="CA0051"/>
      </a:hlink>
      <a:folHlink>
        <a:srgbClr val="0078D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roperties xmlns="http://www.imanage.com/work/xmlschema">
  <documentid>ACTIVE!30395929.1</documentid>
  <senderid>LAWNS</senderid>
  <senderemail>SAM.LAWN@RUSSELL-COOKE.CO.UK</senderemail>
  <lastmodified>2026-06-18T17:18:29.0000000+01:00</lastmodified>
  <database>ACTIVE</database>
</properties>
</file>

<file path=customXml/itemProps1.xml><?xml version="1.0" encoding="utf-8"?>
<ds:datastoreItem xmlns:ds="http://schemas.openxmlformats.org/officeDocument/2006/customXml" ds:itemID="{5FE4D126-A835-4217-9BB4-DDD85A1F3575}">
  <ds:schemaRefs>
    <ds:schemaRef ds:uri="http://www.imanage.com/work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(2)</Template>
  <TotalTime>1180</TotalTime>
  <Words>1109</Words>
  <Application>Microsoft Office PowerPoint</Application>
  <PresentationFormat>Widescreen</PresentationFormat>
  <Paragraphs>136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AG Book Pro Regular</vt:lpstr>
      <vt:lpstr>Arial</vt:lpstr>
      <vt:lpstr>Calibri</vt:lpstr>
      <vt:lpstr>Figtree</vt:lpstr>
      <vt:lpstr>Wingdings</vt:lpstr>
      <vt:lpstr>Powerpoint template (2)</vt:lpstr>
      <vt:lpstr>RC_Title_Slide1</vt:lpstr>
      <vt:lpstr>RC_Business_Disclaimer</vt:lpstr>
      <vt:lpstr>PowerPoint Presentation</vt:lpstr>
      <vt:lpstr>Employment Rights Act (ERA) 2025</vt:lpstr>
      <vt:lpstr>What’s on the agenda today?</vt:lpstr>
      <vt:lpstr>Zero, “low hours” and agency workers </vt:lpstr>
      <vt:lpstr>Harassment </vt:lpstr>
      <vt:lpstr>Whistleblowing</vt:lpstr>
      <vt:lpstr>Trade Unions</vt:lpstr>
      <vt:lpstr>Statutory Sick Pay (SSP)</vt:lpstr>
      <vt:lpstr>Family leave</vt:lpstr>
      <vt:lpstr>Family leave</vt:lpstr>
      <vt:lpstr>Changing employment contract terms</vt:lpstr>
      <vt:lpstr>Changing employment contract terms</vt:lpstr>
      <vt:lpstr>Collective Redundancies</vt:lpstr>
      <vt:lpstr>Unfair dismissal </vt:lpstr>
      <vt:lpstr>Employment Tribunal claims – time limits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Bijal Patel</dc:creator>
  <cp:lastModifiedBy>Abby Goldie</cp:lastModifiedBy>
  <cp:revision>392</cp:revision>
  <cp:lastPrinted>2023-04-12T08:55:48Z</cp:lastPrinted>
  <dcterms:created xsi:type="dcterms:W3CDTF">2021-01-11T09:29:35Z</dcterms:created>
  <dcterms:modified xsi:type="dcterms:W3CDTF">2026-07-01T14:53:27Z</dcterms:modified>
</cp:coreProperties>
</file>