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80" r:id="rId18"/>
    <p:sldId id="281" r:id="rId19"/>
    <p:sldId id="282" r:id="rId20"/>
    <p:sldId id="283" r:id="rId21"/>
    <p:sldId id="290" r:id="rId22"/>
    <p:sldId id="291" r:id="rId23"/>
    <p:sldId id="285" r:id="rId24"/>
    <p:sldId id="284" r:id="rId25"/>
    <p:sldId id="287" r:id="rId26"/>
  </p:sldIdLst>
  <p:sldSz cx="18288000" cy="10287000"/>
  <p:notesSz cx="6858000" cy="9144000"/>
  <p:embeddedFontLst>
    <p:embeddedFont>
      <p:font typeface="Arial Black" panose="020B0A04020102020204" pitchFamily="34" charset="0"/>
      <p:bold r:id="rId28"/>
    </p:embeddedFont>
    <p:embeddedFont>
      <p:font typeface="Ubuntu" panose="020B0504030602030204" pitchFamily="34" charset="0"/>
      <p:regular r:id="rId29"/>
    </p:embeddedFont>
    <p:embeddedFont>
      <p:font typeface="Ubuntu Bold" panose="020B0604020202020204" charset="0"/>
      <p:regular r:id="rId30"/>
    </p:embeddedFont>
    <p:embeddedFont>
      <p:font typeface="Ubuntu Bold Italics" panose="020B0604020202020204" charset="0"/>
      <p:regular r:id="rId31"/>
    </p:embeddedFont>
    <p:embeddedFont>
      <p:font typeface="Ubuntu Italics"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87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13.05.2026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9200" y="3300413"/>
            <a:ext cx="9928860" cy="2894647"/>
          </a:xfrm>
        </p:spPr>
        <p:txBody>
          <a:bodyPr/>
          <a:lstStyle/>
          <a:p>
            <a:endParaRPr lang="en-US" dirty="0"/>
          </a:p>
          <a:p>
            <a:endParaRPr lang="en-US" dirty="0"/>
          </a:p>
          <a:p>
            <a:endParaRPr lang="en-US" dirty="0"/>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F6A06CE-E0AE-42A4-892A-365792A7EFC5}"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26949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619CB-129F-6A26-9EED-A8FEDC274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5D279-7641-1D7A-1B45-B3AEAB874D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BEA4C-EFDD-16CF-D3AF-C8795772B0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32E77C-5861-D961-8641-3B7321EFB340}"/>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F6A06CE-E0AE-42A4-892A-365792A7EFC5}"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75620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F6A06CE-E0AE-42A4-892A-365792A7EFC5}"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9201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80966-9771-5270-9A32-8C4E5BA1C8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35A0B-A0CB-E58E-EB5B-2CCC04F2C1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DA1B6-10FE-7771-3880-84605E64D390}"/>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D85DC75D-9E51-0E57-9A1D-4C9A92D5741F}"/>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F6A06CE-E0AE-42A4-892A-365792A7EFC5}"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68239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71BE3-BEA5-40BA-479D-C49667995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1E43C-346C-DD25-FB18-F407E44B4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E01BC9-F7C8-80E8-0364-E4152D8EB4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B529AB-6266-5DCF-2712-2CDE391CD3E1}"/>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F6A06CE-E0AE-42A4-892A-365792A7EFC5}"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48045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648DF-C36A-E9D8-5762-9CD8C4401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83E037-F917-3003-1EDF-F4BD97CC49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095C0D-5925-0BF3-4F2B-E47839F219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CBF8F1-2404-B9D5-DCBE-7A30E8777A49}"/>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F6A06CE-E0AE-42A4-892A-365792A7EFC5}"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93814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F6A06CE-E0AE-42A4-892A-365792A7EFC5}"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19</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0642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AF178-E4A3-74A5-5161-F374FFEE97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7504F0-8951-6809-6A0C-85981DF3A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9C22B4-F513-0D5D-C602-AB29043E7E7E}"/>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B791748-A2E6-4953-99F7-33A572C7DA6A}"/>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F6A06CE-E0AE-42A4-892A-365792A7EFC5}"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20</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04640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92B46-1AB8-DAA0-CC67-C97E817B2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CF873E-F29F-8A98-170A-176C351843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9A582-54CD-0173-A1D4-3280B20FD12A}"/>
              </a:ext>
            </a:extLst>
          </p:cNvPr>
          <p:cNvSpPr>
            <a:spLocks noGrp="1"/>
          </p:cNvSpPr>
          <p:nvPr>
            <p:ph type="body" idx="1"/>
          </p:nvPr>
        </p:nvSpPr>
        <p:spPr/>
        <p:txBody>
          <a:bodyPr/>
          <a:lstStyle/>
          <a:p>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784BAE73-C1FF-606C-FFDB-50E53BADC696}"/>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F6A06CE-E0AE-42A4-892A-365792A7EFC5}"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21</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2261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1038746"/>
          </a:xfrm>
          <a:prstGeom prst="rect">
            <a:avLst/>
          </a:prstGeom>
        </p:spPr>
        <p:txBody>
          <a:bodyPr wrap="square" lIns="0" tIns="0" rIns="0" bIns="0">
            <a:spAutoFit/>
          </a:bodyPr>
          <a:lstStyle>
            <a:lvl1pPr>
              <a:defRPr sz="6750" b="0" i="0">
                <a:solidFill>
                  <a:schemeClr val="bg1"/>
                </a:solidFill>
                <a:latin typeface="Arial Black"/>
                <a:cs typeface="Arial Black"/>
              </a:defRPr>
            </a:lvl1pPr>
          </a:lstStyle>
          <a:p>
            <a:endParaRPr/>
          </a:p>
        </p:txBody>
      </p:sp>
      <p:sp>
        <p:nvSpPr>
          <p:cNvPr id="3" name="Holder 3"/>
          <p:cNvSpPr>
            <a:spLocks noGrp="1"/>
          </p:cNvSpPr>
          <p:nvPr>
            <p:ph type="subTitle" idx="4"/>
          </p:nvPr>
        </p:nvSpPr>
        <p:spPr>
          <a:xfrm>
            <a:off x="2743200" y="5760720"/>
            <a:ext cx="12801600" cy="415498"/>
          </a:xfrm>
          <a:prstGeom prst="rect">
            <a:avLst/>
          </a:prstGeom>
        </p:spPr>
        <p:txBody>
          <a:bodyPr wrap="square" lIns="0" tIns="0" rIns="0" bIns="0">
            <a:spAutoFit/>
          </a:bodyPr>
          <a:lstStyle>
            <a:lvl1pPr>
              <a:defRPr sz="27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18442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66800" y="860222"/>
            <a:ext cx="7477125" cy="1038746"/>
          </a:xfrm>
        </p:spPr>
        <p:txBody>
          <a:bodyPr lIns="0" tIns="0" rIns="0" bIns="0"/>
          <a:lstStyle>
            <a:lvl1pPr>
              <a:defRPr sz="6750" b="0" i="0">
                <a:solidFill>
                  <a:schemeClr val="bg1"/>
                </a:solidFill>
                <a:latin typeface="Arial Black"/>
                <a:cs typeface="Arial Black"/>
              </a:defRPr>
            </a:lvl1pPr>
          </a:lstStyle>
          <a:p>
            <a:endParaRPr/>
          </a:p>
        </p:txBody>
      </p:sp>
      <p:sp>
        <p:nvSpPr>
          <p:cNvPr id="3" name="Holder 3"/>
          <p:cNvSpPr>
            <a:spLocks noGrp="1"/>
          </p:cNvSpPr>
          <p:nvPr>
            <p:ph type="body" idx="1"/>
          </p:nvPr>
        </p:nvSpPr>
        <p:spPr>
          <a:xfrm>
            <a:off x="1066801" y="2938654"/>
            <a:ext cx="10438448" cy="415498"/>
          </a:xfrm>
        </p:spPr>
        <p:txBody>
          <a:bodyPr lIns="0" tIns="0" rIns="0" bIns="0"/>
          <a:lstStyle>
            <a:lvl1pPr>
              <a:defRPr sz="27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09193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66800" y="860222"/>
            <a:ext cx="7477125" cy="1038746"/>
          </a:xfrm>
        </p:spPr>
        <p:txBody>
          <a:bodyPr lIns="0" tIns="0" rIns="0" bIns="0"/>
          <a:lstStyle>
            <a:lvl1pPr>
              <a:defRPr sz="6750" b="0" i="0">
                <a:solidFill>
                  <a:schemeClr val="bg1"/>
                </a:solidFill>
                <a:latin typeface="Arial Black"/>
                <a:cs typeface="Arial Black"/>
              </a:defRPr>
            </a:lvl1pPr>
          </a:lstStyle>
          <a:p>
            <a:endParaRPr/>
          </a:p>
        </p:txBody>
      </p:sp>
      <p:sp>
        <p:nvSpPr>
          <p:cNvPr id="3" name="Holder 3"/>
          <p:cNvSpPr>
            <a:spLocks noGrp="1"/>
          </p:cNvSpPr>
          <p:nvPr>
            <p:ph sz="half" idx="2"/>
          </p:nvPr>
        </p:nvSpPr>
        <p:spPr>
          <a:xfrm>
            <a:off x="914400" y="2366010"/>
            <a:ext cx="79552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46736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66800" y="860222"/>
            <a:ext cx="7477125" cy="1038746"/>
          </a:xfrm>
        </p:spPr>
        <p:txBody>
          <a:bodyPr lIns="0" tIns="0" rIns="0" bIns="0"/>
          <a:lstStyle>
            <a:lvl1pPr>
              <a:defRPr sz="6750" b="0" i="0">
                <a:solidFill>
                  <a:schemeClr val="bg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89876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74764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66800" y="860222"/>
            <a:ext cx="7477125" cy="692497"/>
          </a:xfrm>
          <a:prstGeom prst="rect">
            <a:avLst/>
          </a:prstGeom>
        </p:spPr>
        <p:txBody>
          <a:bodyPr wrap="square" lIns="0" tIns="0" rIns="0" bIns="0">
            <a:spAutoFit/>
          </a:bodyPr>
          <a:lstStyle>
            <a:lvl1pPr>
              <a:defRPr sz="4500" b="0" i="0">
                <a:solidFill>
                  <a:schemeClr val="bg1"/>
                </a:solidFill>
                <a:latin typeface="Arial Black"/>
                <a:cs typeface="Arial Black"/>
              </a:defRPr>
            </a:lvl1pPr>
          </a:lstStyle>
          <a:p>
            <a:endParaRPr dirty="0"/>
          </a:p>
        </p:txBody>
      </p:sp>
      <p:sp>
        <p:nvSpPr>
          <p:cNvPr id="3" name="Holder 3"/>
          <p:cNvSpPr>
            <a:spLocks noGrp="1"/>
          </p:cNvSpPr>
          <p:nvPr>
            <p:ph type="body" idx="1"/>
          </p:nvPr>
        </p:nvSpPr>
        <p:spPr>
          <a:xfrm>
            <a:off x="1066801" y="2938654"/>
            <a:ext cx="10438448" cy="276999"/>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6217920" y="9566910"/>
            <a:ext cx="58521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6" name="Holder 6"/>
          <p:cNvSpPr>
            <a:spLocks noGrp="1"/>
          </p:cNvSpPr>
          <p:nvPr>
            <p:ph type="sldNum" sz="quarter" idx="7"/>
          </p:nvPr>
        </p:nvSpPr>
        <p:spPr>
          <a:xfrm>
            <a:off x="13167360" y="9566910"/>
            <a:ext cx="42062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23442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bodyStyle>
    <p:other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linkedin.com/in/meyerzunatrup/overlay/about-this-profil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GB"/>
          </a:p>
        </p:txBody>
      </p:sp>
      <p:grpSp>
        <p:nvGrpSpPr>
          <p:cNvPr id="3" name="Group 3"/>
          <p:cNvGrpSpPr/>
          <p:nvPr/>
        </p:nvGrpSpPr>
        <p:grpSpPr>
          <a:xfrm>
            <a:off x="11786235" y="-9525"/>
            <a:ext cx="6510833" cy="10306050"/>
            <a:chOff x="0" y="0"/>
            <a:chExt cx="8681110" cy="13741400"/>
          </a:xfrm>
        </p:grpSpPr>
        <p:sp>
          <p:nvSpPr>
            <p:cNvPr id="4" name="Freeform 4"/>
            <p:cNvSpPr/>
            <p:nvPr/>
          </p:nvSpPr>
          <p:spPr>
            <a:xfrm>
              <a:off x="12700" y="12700"/>
              <a:ext cx="8655685" cy="13716000"/>
            </a:xfrm>
            <a:custGeom>
              <a:avLst/>
              <a:gdLst/>
              <a:ahLst/>
              <a:cxnLst/>
              <a:rect l="l" t="t" r="r" b="b"/>
              <a:pathLst>
                <a:path w="8655685" h="13716000">
                  <a:moveTo>
                    <a:pt x="0" y="0"/>
                  </a:moveTo>
                  <a:lnTo>
                    <a:pt x="8655685" y="0"/>
                  </a:lnTo>
                  <a:lnTo>
                    <a:pt x="8655685" y="13716000"/>
                  </a:lnTo>
                  <a:lnTo>
                    <a:pt x="0" y="13716000"/>
                  </a:lnTo>
                  <a:close/>
                </a:path>
              </a:pathLst>
            </a:custGeom>
            <a:solidFill>
              <a:srgbClr val="3F3B36"/>
            </a:solidFill>
          </p:spPr>
          <p:txBody>
            <a:bodyPr/>
            <a:lstStyle/>
            <a:p>
              <a:endParaRPr lang="en-GB"/>
            </a:p>
          </p:txBody>
        </p:sp>
        <p:sp>
          <p:nvSpPr>
            <p:cNvPr id="5" name="Freeform 5"/>
            <p:cNvSpPr/>
            <p:nvPr/>
          </p:nvSpPr>
          <p:spPr>
            <a:xfrm>
              <a:off x="0" y="0"/>
              <a:ext cx="8681085" cy="13741400"/>
            </a:xfrm>
            <a:custGeom>
              <a:avLst/>
              <a:gdLst/>
              <a:ahLst/>
              <a:cxnLst/>
              <a:rect l="l" t="t" r="r" b="b"/>
              <a:pathLst>
                <a:path w="8681085" h="13741400">
                  <a:moveTo>
                    <a:pt x="12700" y="0"/>
                  </a:moveTo>
                  <a:lnTo>
                    <a:pt x="8668385" y="0"/>
                  </a:lnTo>
                  <a:cubicBezTo>
                    <a:pt x="8675370" y="0"/>
                    <a:pt x="8681085" y="5715"/>
                    <a:pt x="8681085" y="12700"/>
                  </a:cubicBezTo>
                  <a:lnTo>
                    <a:pt x="8681085" y="13728700"/>
                  </a:lnTo>
                  <a:cubicBezTo>
                    <a:pt x="8681085" y="13735686"/>
                    <a:pt x="8675370" y="13741400"/>
                    <a:pt x="8668385" y="13741400"/>
                  </a:cubicBezTo>
                  <a:lnTo>
                    <a:pt x="12700" y="13741400"/>
                  </a:lnTo>
                  <a:cubicBezTo>
                    <a:pt x="5715" y="13741400"/>
                    <a:pt x="0" y="13735686"/>
                    <a:pt x="0" y="13728700"/>
                  </a:cubicBezTo>
                  <a:lnTo>
                    <a:pt x="0" y="12700"/>
                  </a:lnTo>
                  <a:cubicBezTo>
                    <a:pt x="0" y="5715"/>
                    <a:pt x="5715" y="0"/>
                    <a:pt x="12700" y="0"/>
                  </a:cubicBezTo>
                  <a:moveTo>
                    <a:pt x="12700" y="25400"/>
                  </a:moveTo>
                  <a:lnTo>
                    <a:pt x="12700" y="12700"/>
                  </a:lnTo>
                  <a:lnTo>
                    <a:pt x="25400" y="12700"/>
                  </a:lnTo>
                  <a:lnTo>
                    <a:pt x="25400" y="13728700"/>
                  </a:lnTo>
                  <a:lnTo>
                    <a:pt x="12700" y="13728700"/>
                  </a:lnTo>
                  <a:lnTo>
                    <a:pt x="12700" y="13716000"/>
                  </a:lnTo>
                  <a:lnTo>
                    <a:pt x="8668385" y="13716000"/>
                  </a:lnTo>
                  <a:lnTo>
                    <a:pt x="8668385" y="13728700"/>
                  </a:lnTo>
                  <a:lnTo>
                    <a:pt x="8655685" y="13728700"/>
                  </a:lnTo>
                  <a:lnTo>
                    <a:pt x="8655685" y="12700"/>
                  </a:lnTo>
                  <a:lnTo>
                    <a:pt x="8668385" y="12700"/>
                  </a:lnTo>
                  <a:lnTo>
                    <a:pt x="8668385" y="25400"/>
                  </a:lnTo>
                  <a:lnTo>
                    <a:pt x="12700" y="25400"/>
                  </a:lnTo>
                  <a:close/>
                </a:path>
              </a:pathLst>
            </a:custGeom>
            <a:solidFill>
              <a:srgbClr val="E63946"/>
            </a:solidFill>
          </p:spPr>
          <p:txBody>
            <a:bodyPr/>
            <a:lstStyle/>
            <a:p>
              <a:endParaRPr lang="en-GB"/>
            </a:p>
          </p:txBody>
        </p:sp>
      </p:grpSp>
      <p:grpSp>
        <p:nvGrpSpPr>
          <p:cNvPr id="6" name="Group 6"/>
          <p:cNvGrpSpPr/>
          <p:nvPr/>
        </p:nvGrpSpPr>
        <p:grpSpPr>
          <a:xfrm>
            <a:off x="10551795" y="-9525"/>
            <a:ext cx="1664970" cy="10306050"/>
            <a:chOff x="0" y="0"/>
            <a:chExt cx="2219960" cy="13741400"/>
          </a:xfrm>
        </p:grpSpPr>
        <p:sp>
          <p:nvSpPr>
            <p:cNvPr id="7" name="Freeform 7"/>
            <p:cNvSpPr/>
            <p:nvPr/>
          </p:nvSpPr>
          <p:spPr>
            <a:xfrm>
              <a:off x="12700" y="12700"/>
              <a:ext cx="2194560" cy="13716000"/>
            </a:xfrm>
            <a:custGeom>
              <a:avLst/>
              <a:gdLst/>
              <a:ahLst/>
              <a:cxnLst/>
              <a:rect l="l" t="t" r="r" b="b"/>
              <a:pathLst>
                <a:path w="2194560" h="13716000">
                  <a:moveTo>
                    <a:pt x="0" y="0"/>
                  </a:moveTo>
                  <a:lnTo>
                    <a:pt x="2194560" y="0"/>
                  </a:lnTo>
                  <a:lnTo>
                    <a:pt x="2194560" y="13716000"/>
                  </a:lnTo>
                  <a:lnTo>
                    <a:pt x="0" y="13716000"/>
                  </a:lnTo>
                  <a:close/>
                </a:path>
              </a:pathLst>
            </a:custGeom>
            <a:solidFill>
              <a:srgbClr val="C9182A"/>
            </a:solidFill>
          </p:spPr>
          <p:txBody>
            <a:bodyPr/>
            <a:lstStyle/>
            <a:p>
              <a:endParaRPr lang="en-GB"/>
            </a:p>
          </p:txBody>
        </p:sp>
        <p:sp>
          <p:nvSpPr>
            <p:cNvPr id="8" name="Freeform 8"/>
            <p:cNvSpPr/>
            <p:nvPr/>
          </p:nvSpPr>
          <p:spPr>
            <a:xfrm>
              <a:off x="0" y="0"/>
              <a:ext cx="2219960" cy="13741400"/>
            </a:xfrm>
            <a:custGeom>
              <a:avLst/>
              <a:gdLst/>
              <a:ahLst/>
              <a:cxnLst/>
              <a:rect l="l" t="t" r="r" b="b"/>
              <a:pathLst>
                <a:path w="2219960" h="13741400">
                  <a:moveTo>
                    <a:pt x="12700" y="0"/>
                  </a:moveTo>
                  <a:lnTo>
                    <a:pt x="2207260" y="0"/>
                  </a:lnTo>
                  <a:cubicBezTo>
                    <a:pt x="2214245" y="0"/>
                    <a:pt x="2219960" y="5715"/>
                    <a:pt x="2219960" y="12700"/>
                  </a:cubicBezTo>
                  <a:lnTo>
                    <a:pt x="2219960" y="13728700"/>
                  </a:lnTo>
                  <a:cubicBezTo>
                    <a:pt x="2219960" y="13735686"/>
                    <a:pt x="2214245" y="13741400"/>
                    <a:pt x="2207260" y="13741400"/>
                  </a:cubicBezTo>
                  <a:lnTo>
                    <a:pt x="12700" y="13741400"/>
                  </a:lnTo>
                  <a:cubicBezTo>
                    <a:pt x="5715" y="13741400"/>
                    <a:pt x="0" y="13735686"/>
                    <a:pt x="0" y="13728700"/>
                  </a:cubicBezTo>
                  <a:lnTo>
                    <a:pt x="0" y="12700"/>
                  </a:lnTo>
                  <a:cubicBezTo>
                    <a:pt x="0" y="5715"/>
                    <a:pt x="5715" y="0"/>
                    <a:pt x="12700" y="0"/>
                  </a:cubicBezTo>
                  <a:moveTo>
                    <a:pt x="12700" y="25400"/>
                  </a:moveTo>
                  <a:lnTo>
                    <a:pt x="12700" y="12700"/>
                  </a:lnTo>
                  <a:lnTo>
                    <a:pt x="25400" y="12700"/>
                  </a:lnTo>
                  <a:lnTo>
                    <a:pt x="25400" y="13728700"/>
                  </a:lnTo>
                  <a:lnTo>
                    <a:pt x="12700" y="13728700"/>
                  </a:lnTo>
                  <a:lnTo>
                    <a:pt x="12700" y="13716000"/>
                  </a:lnTo>
                  <a:lnTo>
                    <a:pt x="2207260" y="13716000"/>
                  </a:lnTo>
                  <a:lnTo>
                    <a:pt x="2207260" y="13728700"/>
                  </a:lnTo>
                  <a:lnTo>
                    <a:pt x="2194560" y="13728700"/>
                  </a:lnTo>
                  <a:lnTo>
                    <a:pt x="2194560" y="12700"/>
                  </a:lnTo>
                  <a:lnTo>
                    <a:pt x="2207260" y="12700"/>
                  </a:lnTo>
                  <a:lnTo>
                    <a:pt x="2207260" y="25400"/>
                  </a:lnTo>
                  <a:lnTo>
                    <a:pt x="12700" y="25400"/>
                  </a:lnTo>
                  <a:close/>
                </a:path>
              </a:pathLst>
            </a:custGeom>
            <a:solidFill>
              <a:srgbClr val="C9182A"/>
            </a:solidFill>
          </p:spPr>
          <p:txBody>
            <a:bodyPr/>
            <a:lstStyle/>
            <a:p>
              <a:endParaRPr lang="en-GB"/>
            </a:p>
          </p:txBody>
        </p:sp>
      </p:grpSp>
      <p:grpSp>
        <p:nvGrpSpPr>
          <p:cNvPr id="9" name="Group 9"/>
          <p:cNvGrpSpPr/>
          <p:nvPr/>
        </p:nvGrpSpPr>
        <p:grpSpPr>
          <a:xfrm>
            <a:off x="12334875" y="2733675"/>
            <a:ext cx="5779770" cy="5779770"/>
            <a:chOff x="0" y="0"/>
            <a:chExt cx="7706360" cy="7706360"/>
          </a:xfrm>
        </p:grpSpPr>
        <p:sp>
          <p:nvSpPr>
            <p:cNvPr id="10" name="Freeform 10"/>
            <p:cNvSpPr/>
            <p:nvPr/>
          </p:nvSpPr>
          <p:spPr>
            <a:xfrm>
              <a:off x="12700" y="12700"/>
              <a:ext cx="7680960" cy="7680960"/>
            </a:xfrm>
            <a:custGeom>
              <a:avLst/>
              <a:gdLst/>
              <a:ahLst/>
              <a:cxnLst/>
              <a:rect l="l" t="t" r="r" b="b"/>
              <a:pathLst>
                <a:path w="7680960" h="7680960">
                  <a:moveTo>
                    <a:pt x="0" y="3840480"/>
                  </a:moveTo>
                  <a:cubicBezTo>
                    <a:pt x="0" y="1719453"/>
                    <a:pt x="1719453" y="0"/>
                    <a:pt x="3840480" y="0"/>
                  </a:cubicBezTo>
                  <a:cubicBezTo>
                    <a:pt x="5961507" y="0"/>
                    <a:pt x="7680960" y="1719453"/>
                    <a:pt x="7680960" y="3840480"/>
                  </a:cubicBezTo>
                  <a:cubicBezTo>
                    <a:pt x="7680960" y="5961507"/>
                    <a:pt x="5961507" y="7680960"/>
                    <a:pt x="3840480" y="7680960"/>
                  </a:cubicBezTo>
                  <a:cubicBezTo>
                    <a:pt x="1719453" y="7680960"/>
                    <a:pt x="0" y="5961507"/>
                    <a:pt x="0" y="3840480"/>
                  </a:cubicBezTo>
                  <a:close/>
                </a:path>
              </a:pathLst>
            </a:custGeom>
            <a:solidFill>
              <a:srgbClr val="FFFFFF"/>
            </a:solidFill>
          </p:spPr>
          <p:txBody>
            <a:bodyPr/>
            <a:lstStyle/>
            <a:p>
              <a:endParaRPr lang="en-GB"/>
            </a:p>
          </p:txBody>
        </p:sp>
        <p:sp>
          <p:nvSpPr>
            <p:cNvPr id="11" name="Freeform 11"/>
            <p:cNvSpPr/>
            <p:nvPr/>
          </p:nvSpPr>
          <p:spPr>
            <a:xfrm>
              <a:off x="0" y="0"/>
              <a:ext cx="7706360" cy="7706360"/>
            </a:xfrm>
            <a:custGeom>
              <a:avLst/>
              <a:gdLst/>
              <a:ahLst/>
              <a:cxnLst/>
              <a:rect l="l" t="t" r="r" b="b"/>
              <a:pathLst>
                <a:path w="7706360" h="7706360">
                  <a:moveTo>
                    <a:pt x="0" y="3853180"/>
                  </a:moveTo>
                  <a:cubicBezTo>
                    <a:pt x="0" y="1725168"/>
                    <a:pt x="1725168" y="0"/>
                    <a:pt x="3853180" y="0"/>
                  </a:cubicBezTo>
                  <a:cubicBezTo>
                    <a:pt x="5981192" y="0"/>
                    <a:pt x="7706360" y="1725168"/>
                    <a:pt x="7706360" y="3853180"/>
                  </a:cubicBezTo>
                  <a:lnTo>
                    <a:pt x="7693660" y="3853180"/>
                  </a:lnTo>
                  <a:lnTo>
                    <a:pt x="7706360" y="3853180"/>
                  </a:lnTo>
                  <a:cubicBezTo>
                    <a:pt x="7706360" y="5981192"/>
                    <a:pt x="5981192" y="7706360"/>
                    <a:pt x="3853180" y="7706360"/>
                  </a:cubicBezTo>
                  <a:lnTo>
                    <a:pt x="3853180" y="7693660"/>
                  </a:lnTo>
                  <a:lnTo>
                    <a:pt x="3853180" y="7706360"/>
                  </a:lnTo>
                  <a:cubicBezTo>
                    <a:pt x="1725168" y="7706360"/>
                    <a:pt x="0" y="5981192"/>
                    <a:pt x="0" y="3853180"/>
                  </a:cubicBezTo>
                  <a:lnTo>
                    <a:pt x="12700" y="3853180"/>
                  </a:lnTo>
                  <a:lnTo>
                    <a:pt x="25400" y="3853180"/>
                  </a:lnTo>
                  <a:lnTo>
                    <a:pt x="12700" y="3853180"/>
                  </a:lnTo>
                  <a:lnTo>
                    <a:pt x="0" y="3853180"/>
                  </a:lnTo>
                  <a:moveTo>
                    <a:pt x="25400" y="3853180"/>
                  </a:moveTo>
                  <a:cubicBezTo>
                    <a:pt x="25400" y="3860165"/>
                    <a:pt x="19685" y="3865880"/>
                    <a:pt x="12700" y="3865880"/>
                  </a:cubicBezTo>
                  <a:cubicBezTo>
                    <a:pt x="5715" y="3865880"/>
                    <a:pt x="0" y="3860165"/>
                    <a:pt x="0" y="3853180"/>
                  </a:cubicBezTo>
                  <a:cubicBezTo>
                    <a:pt x="0" y="3846195"/>
                    <a:pt x="5715" y="3840480"/>
                    <a:pt x="12700" y="3840480"/>
                  </a:cubicBezTo>
                  <a:cubicBezTo>
                    <a:pt x="19685" y="3840480"/>
                    <a:pt x="25400" y="3846195"/>
                    <a:pt x="25400" y="3853180"/>
                  </a:cubicBezTo>
                  <a:cubicBezTo>
                    <a:pt x="25400" y="5967222"/>
                    <a:pt x="1739138" y="7680960"/>
                    <a:pt x="3853180" y="7680960"/>
                  </a:cubicBezTo>
                  <a:cubicBezTo>
                    <a:pt x="5967222" y="7680960"/>
                    <a:pt x="7680960" y="5967222"/>
                    <a:pt x="7680960" y="3853180"/>
                  </a:cubicBezTo>
                  <a:cubicBezTo>
                    <a:pt x="7680960" y="1739138"/>
                    <a:pt x="5967222" y="25400"/>
                    <a:pt x="3853180" y="25400"/>
                  </a:cubicBezTo>
                  <a:lnTo>
                    <a:pt x="3853180" y="12700"/>
                  </a:lnTo>
                  <a:lnTo>
                    <a:pt x="3853180" y="25400"/>
                  </a:lnTo>
                  <a:cubicBezTo>
                    <a:pt x="1739138" y="25400"/>
                    <a:pt x="25400" y="1739138"/>
                    <a:pt x="25400" y="3853180"/>
                  </a:cubicBezTo>
                  <a:close/>
                </a:path>
              </a:pathLst>
            </a:custGeom>
            <a:solidFill>
              <a:srgbClr val="FFFFFF"/>
            </a:solidFill>
          </p:spPr>
          <p:txBody>
            <a:bodyPr/>
            <a:lstStyle/>
            <a:p>
              <a:endParaRPr lang="en-GB"/>
            </a:p>
          </p:txBody>
        </p:sp>
      </p:grpSp>
      <p:grpSp>
        <p:nvGrpSpPr>
          <p:cNvPr id="12" name="Group 12"/>
          <p:cNvGrpSpPr/>
          <p:nvPr/>
        </p:nvGrpSpPr>
        <p:grpSpPr>
          <a:xfrm>
            <a:off x="13294995" y="3693795"/>
            <a:ext cx="3859530" cy="3859530"/>
            <a:chOff x="0" y="0"/>
            <a:chExt cx="5146040" cy="5146040"/>
          </a:xfrm>
        </p:grpSpPr>
        <p:sp>
          <p:nvSpPr>
            <p:cNvPr id="13" name="Freeform 13"/>
            <p:cNvSpPr/>
            <p:nvPr/>
          </p:nvSpPr>
          <p:spPr>
            <a:xfrm>
              <a:off x="12700" y="12700"/>
              <a:ext cx="5120640" cy="5120640"/>
            </a:xfrm>
            <a:custGeom>
              <a:avLst/>
              <a:gdLst/>
              <a:ahLst/>
              <a:cxnLst/>
              <a:rect l="l" t="t" r="r" b="b"/>
              <a:pathLst>
                <a:path w="5120640" h="5120640">
                  <a:moveTo>
                    <a:pt x="0" y="2560320"/>
                  </a:moveTo>
                  <a:cubicBezTo>
                    <a:pt x="0" y="1146302"/>
                    <a:pt x="1146302" y="0"/>
                    <a:pt x="2560320" y="0"/>
                  </a:cubicBezTo>
                  <a:cubicBezTo>
                    <a:pt x="3974338" y="0"/>
                    <a:pt x="5120640" y="1146302"/>
                    <a:pt x="5120640" y="2560320"/>
                  </a:cubicBezTo>
                  <a:cubicBezTo>
                    <a:pt x="5120640" y="3974338"/>
                    <a:pt x="3974338" y="5120640"/>
                    <a:pt x="2560320" y="5120640"/>
                  </a:cubicBezTo>
                  <a:cubicBezTo>
                    <a:pt x="1146302" y="5120640"/>
                    <a:pt x="0" y="3974338"/>
                    <a:pt x="0" y="2560320"/>
                  </a:cubicBezTo>
                  <a:close/>
                </a:path>
              </a:pathLst>
            </a:custGeom>
            <a:solidFill>
              <a:srgbClr val="E63946"/>
            </a:solidFill>
          </p:spPr>
          <p:txBody>
            <a:bodyPr/>
            <a:lstStyle/>
            <a:p>
              <a:endParaRPr lang="en-GB"/>
            </a:p>
          </p:txBody>
        </p:sp>
        <p:sp>
          <p:nvSpPr>
            <p:cNvPr id="14" name="Freeform 14"/>
            <p:cNvSpPr/>
            <p:nvPr/>
          </p:nvSpPr>
          <p:spPr>
            <a:xfrm>
              <a:off x="0" y="0"/>
              <a:ext cx="5146040" cy="5146040"/>
            </a:xfrm>
            <a:custGeom>
              <a:avLst/>
              <a:gdLst/>
              <a:ahLst/>
              <a:cxnLst/>
              <a:rect l="l" t="t" r="r" b="b"/>
              <a:pathLst>
                <a:path w="5146040" h="5146040">
                  <a:moveTo>
                    <a:pt x="0" y="2573020"/>
                  </a:moveTo>
                  <a:cubicBezTo>
                    <a:pt x="0" y="1152017"/>
                    <a:pt x="1152017" y="0"/>
                    <a:pt x="2573020" y="0"/>
                  </a:cubicBezTo>
                  <a:lnTo>
                    <a:pt x="2573020" y="12700"/>
                  </a:lnTo>
                  <a:lnTo>
                    <a:pt x="2573020" y="0"/>
                  </a:lnTo>
                  <a:cubicBezTo>
                    <a:pt x="3994023" y="0"/>
                    <a:pt x="5146040" y="1152017"/>
                    <a:pt x="5146040" y="2573020"/>
                  </a:cubicBezTo>
                  <a:lnTo>
                    <a:pt x="5133340" y="2573020"/>
                  </a:lnTo>
                  <a:lnTo>
                    <a:pt x="5146040" y="2573020"/>
                  </a:lnTo>
                  <a:cubicBezTo>
                    <a:pt x="5146040" y="3994023"/>
                    <a:pt x="3994023" y="5146040"/>
                    <a:pt x="2573020" y="5146040"/>
                  </a:cubicBezTo>
                  <a:lnTo>
                    <a:pt x="2573020" y="5133340"/>
                  </a:lnTo>
                  <a:lnTo>
                    <a:pt x="2573020" y="5146040"/>
                  </a:lnTo>
                  <a:cubicBezTo>
                    <a:pt x="1152017" y="5146040"/>
                    <a:pt x="0" y="3994023"/>
                    <a:pt x="0" y="2573020"/>
                  </a:cubicBezTo>
                  <a:lnTo>
                    <a:pt x="12700" y="2573020"/>
                  </a:lnTo>
                  <a:lnTo>
                    <a:pt x="25400" y="2573020"/>
                  </a:lnTo>
                  <a:lnTo>
                    <a:pt x="12700" y="2573020"/>
                  </a:lnTo>
                  <a:lnTo>
                    <a:pt x="0" y="2573020"/>
                  </a:lnTo>
                  <a:moveTo>
                    <a:pt x="25400" y="2573020"/>
                  </a:moveTo>
                  <a:cubicBezTo>
                    <a:pt x="25400" y="2580005"/>
                    <a:pt x="19685" y="2585720"/>
                    <a:pt x="12700" y="2585720"/>
                  </a:cubicBezTo>
                  <a:cubicBezTo>
                    <a:pt x="5715" y="2585720"/>
                    <a:pt x="0" y="2580005"/>
                    <a:pt x="0" y="2573020"/>
                  </a:cubicBezTo>
                  <a:cubicBezTo>
                    <a:pt x="0" y="2566035"/>
                    <a:pt x="5715" y="2560320"/>
                    <a:pt x="12700" y="2560320"/>
                  </a:cubicBezTo>
                  <a:cubicBezTo>
                    <a:pt x="19685" y="2560320"/>
                    <a:pt x="25400" y="2566035"/>
                    <a:pt x="25400" y="2573020"/>
                  </a:cubicBezTo>
                  <a:cubicBezTo>
                    <a:pt x="25400" y="3980053"/>
                    <a:pt x="1165987" y="5120640"/>
                    <a:pt x="2573020" y="5120640"/>
                  </a:cubicBezTo>
                  <a:cubicBezTo>
                    <a:pt x="3980053" y="5120640"/>
                    <a:pt x="5120640" y="3980053"/>
                    <a:pt x="5120640" y="2573020"/>
                  </a:cubicBezTo>
                  <a:cubicBezTo>
                    <a:pt x="5120640" y="1165987"/>
                    <a:pt x="3980053" y="25400"/>
                    <a:pt x="2573020" y="25400"/>
                  </a:cubicBezTo>
                  <a:lnTo>
                    <a:pt x="2573020" y="12700"/>
                  </a:lnTo>
                  <a:lnTo>
                    <a:pt x="2573020" y="25400"/>
                  </a:lnTo>
                  <a:cubicBezTo>
                    <a:pt x="1165987" y="25400"/>
                    <a:pt x="25400" y="1165987"/>
                    <a:pt x="25400" y="2573020"/>
                  </a:cubicBezTo>
                  <a:close/>
                </a:path>
              </a:pathLst>
            </a:custGeom>
            <a:solidFill>
              <a:srgbClr val="E63946"/>
            </a:solidFill>
          </p:spPr>
          <p:txBody>
            <a:bodyPr/>
            <a:lstStyle/>
            <a:p>
              <a:endParaRPr lang="en-GB"/>
            </a:p>
          </p:txBody>
        </p:sp>
      </p:grpSp>
      <p:grpSp>
        <p:nvGrpSpPr>
          <p:cNvPr id="15" name="Group 15"/>
          <p:cNvGrpSpPr/>
          <p:nvPr/>
        </p:nvGrpSpPr>
        <p:grpSpPr>
          <a:xfrm>
            <a:off x="12481560" y="822960"/>
            <a:ext cx="1357312" cy="1357312"/>
            <a:chOff x="0" y="0"/>
            <a:chExt cx="1809750" cy="1809750"/>
          </a:xfrm>
        </p:grpSpPr>
        <p:sp>
          <p:nvSpPr>
            <p:cNvPr id="16" name="Freeform 16" descr="preencoded.png"/>
            <p:cNvSpPr/>
            <p:nvPr/>
          </p:nvSpPr>
          <p:spPr>
            <a:xfrm>
              <a:off x="0" y="0"/>
              <a:ext cx="1809750" cy="1809750"/>
            </a:xfrm>
            <a:custGeom>
              <a:avLst/>
              <a:gdLst/>
              <a:ahLst/>
              <a:cxnLst/>
              <a:rect l="l" t="t" r="r" b="b"/>
              <a:pathLst>
                <a:path w="1809750" h="1809750">
                  <a:moveTo>
                    <a:pt x="0" y="0"/>
                  </a:moveTo>
                  <a:lnTo>
                    <a:pt x="1809750" y="0"/>
                  </a:lnTo>
                  <a:lnTo>
                    <a:pt x="1809750" y="1809750"/>
                  </a:lnTo>
                  <a:lnTo>
                    <a:pt x="0" y="1809750"/>
                  </a:lnTo>
                  <a:lnTo>
                    <a:pt x="0" y="0"/>
                  </a:lnTo>
                  <a:close/>
                </a:path>
              </a:pathLst>
            </a:custGeom>
            <a:blipFill>
              <a:blip r:embed="rId4"/>
              <a:stretch>
                <a:fillRect/>
              </a:stretch>
            </a:blipFill>
          </p:spPr>
          <p:txBody>
            <a:bodyPr/>
            <a:lstStyle/>
            <a:p>
              <a:endParaRPr lang="en-GB"/>
            </a:p>
          </p:txBody>
        </p:sp>
      </p:grpSp>
      <p:grpSp>
        <p:nvGrpSpPr>
          <p:cNvPr id="17" name="Group 17"/>
          <p:cNvGrpSpPr/>
          <p:nvPr/>
        </p:nvGrpSpPr>
        <p:grpSpPr>
          <a:xfrm>
            <a:off x="754380" y="754380"/>
            <a:ext cx="1920240" cy="1028700"/>
            <a:chOff x="0" y="0"/>
            <a:chExt cx="2560320" cy="1371600"/>
          </a:xfrm>
        </p:grpSpPr>
        <p:sp>
          <p:nvSpPr>
            <p:cNvPr id="18" name="Freeform 18" descr="mzn_logo.png"/>
            <p:cNvSpPr/>
            <p:nvPr/>
          </p:nvSpPr>
          <p:spPr>
            <a:xfrm>
              <a:off x="0" y="0"/>
              <a:ext cx="2560320" cy="1371600"/>
            </a:xfrm>
            <a:custGeom>
              <a:avLst/>
              <a:gdLst/>
              <a:ahLst/>
              <a:cxnLst/>
              <a:rect l="l" t="t" r="r" b="b"/>
              <a:pathLst>
                <a:path w="2560320" h="1371600">
                  <a:moveTo>
                    <a:pt x="0" y="0"/>
                  </a:moveTo>
                  <a:lnTo>
                    <a:pt x="2560320" y="0"/>
                  </a:lnTo>
                  <a:lnTo>
                    <a:pt x="2560320" y="1371600"/>
                  </a:lnTo>
                  <a:lnTo>
                    <a:pt x="0" y="1371600"/>
                  </a:lnTo>
                  <a:lnTo>
                    <a:pt x="0" y="0"/>
                  </a:lnTo>
                  <a:close/>
                </a:path>
              </a:pathLst>
            </a:custGeom>
            <a:blipFill>
              <a:blip r:embed="rId5"/>
              <a:stretch>
                <a:fillRect l="-177" r="-177"/>
              </a:stretch>
            </a:blipFill>
          </p:spPr>
          <p:txBody>
            <a:bodyPr/>
            <a:lstStyle/>
            <a:p>
              <a:endParaRPr lang="en-GB"/>
            </a:p>
          </p:txBody>
        </p:sp>
      </p:grpSp>
      <p:sp>
        <p:nvSpPr>
          <p:cNvPr id="19" name="TextBox 19"/>
          <p:cNvSpPr txBox="1"/>
          <p:nvPr/>
        </p:nvSpPr>
        <p:spPr>
          <a:xfrm>
            <a:off x="744855" y="2880037"/>
            <a:ext cx="6916477" cy="1627772"/>
          </a:xfrm>
          <a:prstGeom prst="rect">
            <a:avLst/>
          </a:prstGeom>
        </p:spPr>
        <p:txBody>
          <a:bodyPr lIns="0" tIns="0" rIns="0" bIns="0" rtlCol="0" anchor="t">
            <a:spAutoFit/>
          </a:bodyPr>
          <a:lstStyle/>
          <a:p>
            <a:pPr algn="l">
              <a:lnSpc>
                <a:spcPts val="12537"/>
              </a:lnSpc>
            </a:pPr>
            <a:r>
              <a:rPr lang="en-US" sz="10447" b="1">
                <a:solidFill>
                  <a:srgbClr val="E63946"/>
                </a:solidFill>
                <a:latin typeface="Ubuntu Bold"/>
                <a:ea typeface="Ubuntu Bold"/>
                <a:cs typeface="Ubuntu Bold"/>
                <a:sym typeface="Ubuntu Bold"/>
              </a:rPr>
              <a:t>Rethinking</a:t>
            </a:r>
          </a:p>
        </p:txBody>
      </p:sp>
      <p:sp>
        <p:nvSpPr>
          <p:cNvPr id="20" name="TextBox 20"/>
          <p:cNvSpPr txBox="1"/>
          <p:nvPr/>
        </p:nvSpPr>
        <p:spPr>
          <a:xfrm>
            <a:off x="744855" y="4414431"/>
            <a:ext cx="6510318" cy="931314"/>
          </a:xfrm>
          <a:prstGeom prst="rect">
            <a:avLst/>
          </a:prstGeom>
        </p:spPr>
        <p:txBody>
          <a:bodyPr lIns="0" tIns="0" rIns="0" bIns="0" rtlCol="0" anchor="t">
            <a:spAutoFit/>
          </a:bodyPr>
          <a:lstStyle/>
          <a:p>
            <a:pPr algn="l">
              <a:lnSpc>
                <a:spcPts val="7195"/>
              </a:lnSpc>
            </a:pPr>
            <a:r>
              <a:rPr lang="en-US" sz="5996" b="1">
                <a:solidFill>
                  <a:srgbClr val="E63946"/>
                </a:solidFill>
                <a:latin typeface="Ubuntu Bold"/>
                <a:ea typeface="Ubuntu Bold"/>
                <a:cs typeface="Ubuntu Bold"/>
                <a:sym typeface="Ubuntu Bold"/>
              </a:rPr>
              <a:t>Funding Strategy</a:t>
            </a:r>
          </a:p>
        </p:txBody>
      </p:sp>
      <p:sp>
        <p:nvSpPr>
          <p:cNvPr id="21" name="TextBox 21"/>
          <p:cNvSpPr txBox="1"/>
          <p:nvPr/>
        </p:nvSpPr>
        <p:spPr>
          <a:xfrm>
            <a:off x="744855" y="5349786"/>
            <a:ext cx="7951669" cy="876317"/>
          </a:xfrm>
          <a:prstGeom prst="rect">
            <a:avLst/>
          </a:prstGeom>
        </p:spPr>
        <p:txBody>
          <a:bodyPr lIns="0" tIns="0" rIns="0" bIns="0" rtlCol="0" anchor="t">
            <a:spAutoFit/>
          </a:bodyPr>
          <a:lstStyle/>
          <a:p>
            <a:pPr algn="l">
              <a:lnSpc>
                <a:spcPts val="6719"/>
              </a:lnSpc>
            </a:pPr>
            <a:r>
              <a:rPr lang="en-US" sz="5599" b="1">
                <a:solidFill>
                  <a:srgbClr val="E63946"/>
                </a:solidFill>
                <a:latin typeface="Ubuntu Bold"/>
                <a:ea typeface="Ubuntu Bold"/>
                <a:cs typeface="Ubuntu Bold"/>
                <a:sym typeface="Ubuntu Bold"/>
              </a:rPr>
              <a:t>From Intent to Income</a:t>
            </a:r>
          </a:p>
        </p:txBody>
      </p:sp>
      <p:grpSp>
        <p:nvGrpSpPr>
          <p:cNvPr id="22" name="Group 22"/>
          <p:cNvGrpSpPr/>
          <p:nvPr/>
        </p:nvGrpSpPr>
        <p:grpSpPr>
          <a:xfrm>
            <a:off x="744855" y="6917055"/>
            <a:ext cx="73914" cy="1733550"/>
            <a:chOff x="0" y="0"/>
            <a:chExt cx="98552" cy="2311400"/>
          </a:xfrm>
        </p:grpSpPr>
        <p:sp>
          <p:nvSpPr>
            <p:cNvPr id="23" name="Freeform 23"/>
            <p:cNvSpPr/>
            <p:nvPr/>
          </p:nvSpPr>
          <p:spPr>
            <a:xfrm>
              <a:off x="12700" y="12700"/>
              <a:ext cx="73152" cy="2286000"/>
            </a:xfrm>
            <a:custGeom>
              <a:avLst/>
              <a:gdLst/>
              <a:ahLst/>
              <a:cxnLst/>
              <a:rect l="l" t="t" r="r" b="b"/>
              <a:pathLst>
                <a:path w="73152" h="2286000">
                  <a:moveTo>
                    <a:pt x="0" y="0"/>
                  </a:moveTo>
                  <a:lnTo>
                    <a:pt x="73152" y="0"/>
                  </a:lnTo>
                  <a:lnTo>
                    <a:pt x="73152" y="2286000"/>
                  </a:lnTo>
                  <a:lnTo>
                    <a:pt x="0" y="2286000"/>
                  </a:lnTo>
                  <a:close/>
                </a:path>
              </a:pathLst>
            </a:custGeom>
            <a:solidFill>
              <a:srgbClr val="E63946"/>
            </a:solidFill>
          </p:spPr>
          <p:txBody>
            <a:bodyPr/>
            <a:lstStyle/>
            <a:p>
              <a:endParaRPr lang="en-GB"/>
            </a:p>
          </p:txBody>
        </p:sp>
        <p:sp>
          <p:nvSpPr>
            <p:cNvPr id="24" name="Freeform 24"/>
            <p:cNvSpPr/>
            <p:nvPr/>
          </p:nvSpPr>
          <p:spPr>
            <a:xfrm>
              <a:off x="0" y="0"/>
              <a:ext cx="98552" cy="2311400"/>
            </a:xfrm>
            <a:custGeom>
              <a:avLst/>
              <a:gdLst/>
              <a:ahLst/>
              <a:cxnLst/>
              <a:rect l="l" t="t" r="r" b="b"/>
              <a:pathLst>
                <a:path w="98552" h="2311400">
                  <a:moveTo>
                    <a:pt x="12700" y="0"/>
                  </a:moveTo>
                  <a:lnTo>
                    <a:pt x="85852" y="0"/>
                  </a:lnTo>
                  <a:cubicBezTo>
                    <a:pt x="92837" y="0"/>
                    <a:pt x="98552" y="5715"/>
                    <a:pt x="98552" y="12700"/>
                  </a:cubicBezTo>
                  <a:lnTo>
                    <a:pt x="98552" y="2298700"/>
                  </a:lnTo>
                  <a:cubicBezTo>
                    <a:pt x="98552" y="2305685"/>
                    <a:pt x="92837" y="2311400"/>
                    <a:pt x="85852" y="2311400"/>
                  </a:cubicBezTo>
                  <a:lnTo>
                    <a:pt x="12700" y="2311400"/>
                  </a:lnTo>
                  <a:cubicBezTo>
                    <a:pt x="5715" y="2311400"/>
                    <a:pt x="0" y="2305685"/>
                    <a:pt x="0" y="2298700"/>
                  </a:cubicBezTo>
                  <a:lnTo>
                    <a:pt x="0" y="12700"/>
                  </a:lnTo>
                  <a:cubicBezTo>
                    <a:pt x="0" y="5715"/>
                    <a:pt x="5715" y="0"/>
                    <a:pt x="12700" y="0"/>
                  </a:cubicBezTo>
                  <a:moveTo>
                    <a:pt x="12700" y="25400"/>
                  </a:moveTo>
                  <a:lnTo>
                    <a:pt x="12700" y="12700"/>
                  </a:lnTo>
                  <a:lnTo>
                    <a:pt x="25400" y="12700"/>
                  </a:lnTo>
                  <a:lnTo>
                    <a:pt x="25400" y="2298700"/>
                  </a:lnTo>
                  <a:lnTo>
                    <a:pt x="12700" y="2298700"/>
                  </a:lnTo>
                  <a:lnTo>
                    <a:pt x="12700" y="2286000"/>
                  </a:lnTo>
                  <a:lnTo>
                    <a:pt x="85852" y="2286000"/>
                  </a:lnTo>
                  <a:lnTo>
                    <a:pt x="85852" y="2298700"/>
                  </a:lnTo>
                  <a:lnTo>
                    <a:pt x="73152" y="2298700"/>
                  </a:lnTo>
                  <a:lnTo>
                    <a:pt x="73152" y="12700"/>
                  </a:lnTo>
                  <a:lnTo>
                    <a:pt x="85852" y="12700"/>
                  </a:lnTo>
                  <a:lnTo>
                    <a:pt x="85852" y="25400"/>
                  </a:lnTo>
                  <a:lnTo>
                    <a:pt x="12700" y="25400"/>
                  </a:lnTo>
                  <a:close/>
                </a:path>
              </a:pathLst>
            </a:custGeom>
            <a:solidFill>
              <a:srgbClr val="E63946"/>
            </a:solidFill>
          </p:spPr>
          <p:txBody>
            <a:bodyPr/>
            <a:lstStyle/>
            <a:p>
              <a:endParaRPr lang="en-GB"/>
            </a:p>
          </p:txBody>
        </p:sp>
      </p:grpSp>
      <p:sp>
        <p:nvSpPr>
          <p:cNvPr id="25" name="TextBox 25"/>
          <p:cNvSpPr txBox="1"/>
          <p:nvPr/>
        </p:nvSpPr>
        <p:spPr>
          <a:xfrm>
            <a:off x="1165860" y="6899910"/>
            <a:ext cx="6978525" cy="1395585"/>
          </a:xfrm>
          <a:prstGeom prst="rect">
            <a:avLst/>
          </a:prstGeom>
        </p:spPr>
        <p:txBody>
          <a:bodyPr lIns="0" tIns="0" rIns="0" bIns="0" rtlCol="0" anchor="t">
            <a:spAutoFit/>
          </a:bodyPr>
          <a:lstStyle/>
          <a:p>
            <a:pPr algn="l">
              <a:lnSpc>
                <a:spcPts val="3700"/>
              </a:lnSpc>
            </a:pPr>
            <a:r>
              <a:rPr lang="en-US" sz="2371" i="1">
                <a:solidFill>
                  <a:srgbClr val="1E1E1E"/>
                </a:solidFill>
                <a:latin typeface="Ubuntu Italics"/>
                <a:ea typeface="Ubuntu Italics"/>
                <a:cs typeface="Ubuntu Italics"/>
                <a:sym typeface="Ubuntu Italics"/>
              </a:rPr>
              <a:t>Presented by </a:t>
            </a:r>
            <a:r>
              <a:rPr lang="en-US" sz="2371" b="1">
                <a:solidFill>
                  <a:srgbClr val="1E1E1E"/>
                </a:solidFill>
                <a:latin typeface="Ubuntu Bold"/>
                <a:ea typeface="Ubuntu Bold"/>
                <a:cs typeface="Ubuntu Bold"/>
                <a:sym typeface="Ubuntu Bold"/>
              </a:rPr>
              <a:t>BOND</a:t>
            </a:r>
            <a:r>
              <a:rPr lang="en-US" sz="2371" i="1">
                <a:solidFill>
                  <a:srgbClr val="1E1E1E"/>
                </a:solidFill>
                <a:latin typeface="Ubuntu Italics"/>
                <a:ea typeface="Ubuntu Italics"/>
                <a:cs typeface="Ubuntu Italics"/>
                <a:sym typeface="Ubuntu Italics"/>
              </a:rPr>
              <a:t> in collaboration with </a:t>
            </a:r>
            <a:r>
              <a:rPr lang="en-US" sz="2371" b="1">
                <a:solidFill>
                  <a:srgbClr val="1E1E1E"/>
                </a:solidFill>
                <a:latin typeface="Ubuntu Bold"/>
                <a:ea typeface="Ubuntu Bold"/>
                <a:cs typeface="Ubuntu Bold"/>
                <a:sym typeface="Ubuntu Bold"/>
              </a:rPr>
              <a:t>MzN International</a:t>
            </a:r>
            <a:r>
              <a:rPr lang="en-US" sz="2371" i="1">
                <a:solidFill>
                  <a:srgbClr val="1E1E1E"/>
                </a:solidFill>
                <a:latin typeface="Ubuntu Italics"/>
                <a:ea typeface="Ubuntu Italics"/>
                <a:cs typeface="Ubuntu Italics"/>
                <a:sym typeface="Ubuntu Italics"/>
              </a:rPr>
              <a:t> and </a:t>
            </a:r>
            <a:r>
              <a:rPr lang="en-US" sz="2371" b="1">
                <a:solidFill>
                  <a:srgbClr val="1E1E1E"/>
                </a:solidFill>
                <a:latin typeface="Ubuntu Bold"/>
                <a:ea typeface="Ubuntu Bold"/>
                <a:cs typeface="Ubuntu Bold"/>
                <a:sym typeface="Ubuntu Bold"/>
              </a:rPr>
              <a:t>Human Planet</a:t>
            </a:r>
            <a:r>
              <a:rPr lang="en-US" sz="2371" i="1">
                <a:solidFill>
                  <a:srgbClr val="1E1E1E"/>
                </a:solidFill>
                <a:latin typeface="Ubuntu Italics"/>
                <a:ea typeface="Ubuntu Italics"/>
                <a:cs typeface="Ubuntu Italics"/>
                <a:sym typeface="Ubuntu Italics"/>
              </a:rPr>
              <a:t>, formerly KOIS Advisory.</a:t>
            </a:r>
          </a:p>
        </p:txBody>
      </p:sp>
      <p:grpSp>
        <p:nvGrpSpPr>
          <p:cNvPr id="26" name="Group 26"/>
          <p:cNvGrpSpPr/>
          <p:nvPr/>
        </p:nvGrpSpPr>
        <p:grpSpPr>
          <a:xfrm>
            <a:off x="754380" y="8846820"/>
            <a:ext cx="5486400" cy="617220"/>
            <a:chOff x="0" y="0"/>
            <a:chExt cx="7315200" cy="822960"/>
          </a:xfrm>
        </p:grpSpPr>
        <p:sp>
          <p:nvSpPr>
            <p:cNvPr id="27" name="Freeform 27"/>
            <p:cNvSpPr/>
            <p:nvPr/>
          </p:nvSpPr>
          <p:spPr>
            <a:xfrm>
              <a:off x="0" y="0"/>
              <a:ext cx="7315200" cy="822960"/>
            </a:xfrm>
            <a:custGeom>
              <a:avLst/>
              <a:gdLst/>
              <a:ahLst/>
              <a:cxnLst/>
              <a:rect l="l" t="t" r="r" b="b"/>
              <a:pathLst>
                <a:path w="7315200" h="822960">
                  <a:moveTo>
                    <a:pt x="0" y="0"/>
                  </a:moveTo>
                  <a:lnTo>
                    <a:pt x="7315200" y="0"/>
                  </a:lnTo>
                  <a:lnTo>
                    <a:pt x="7315200" y="822960"/>
                  </a:lnTo>
                  <a:lnTo>
                    <a:pt x="0" y="822960"/>
                  </a:lnTo>
                  <a:close/>
                </a:path>
              </a:pathLst>
            </a:custGeom>
            <a:blipFill>
              <a:blip r:embed="rId6">
                <a:alphaModFix amt="0"/>
              </a:blip>
              <a:stretch>
                <a:fillRect t="-123200" b="-123200"/>
              </a:stretch>
            </a:blipFill>
          </p:spPr>
          <p:txBody>
            <a:bodyPr/>
            <a:lstStyle/>
            <a:p>
              <a:endParaRPr lang="en-GB"/>
            </a:p>
          </p:txBody>
        </p:sp>
        <p:sp>
          <p:nvSpPr>
            <p:cNvPr id="28" name="TextBox 28"/>
            <p:cNvSpPr txBox="1"/>
            <p:nvPr/>
          </p:nvSpPr>
          <p:spPr>
            <a:xfrm>
              <a:off x="0" y="-9525"/>
              <a:ext cx="7315200" cy="832485"/>
            </a:xfrm>
            <a:prstGeom prst="rect">
              <a:avLst/>
            </a:prstGeom>
          </p:spPr>
          <p:txBody>
            <a:bodyPr lIns="0" tIns="0" rIns="0" bIns="0" rtlCol="0" anchor="ctr"/>
            <a:lstStyle/>
            <a:p>
              <a:pPr algn="l">
                <a:lnSpc>
                  <a:spcPts val="2879"/>
                </a:lnSpc>
              </a:pPr>
              <a:r>
                <a:rPr lang="en-US" sz="2400" b="1" spc="600">
                  <a:solidFill>
                    <a:srgbClr val="E63946"/>
                  </a:solidFill>
                  <a:latin typeface="Ubuntu Bold"/>
                  <a:ea typeface="Ubuntu Bold"/>
                  <a:cs typeface="Ubuntu Bold"/>
                  <a:sym typeface="Ubuntu Bold"/>
                </a:rPr>
                <a:t>LIVE WEBINAR</a:t>
              </a:r>
            </a:p>
          </p:txBody>
        </p:sp>
      </p:grpSp>
      <p:grpSp>
        <p:nvGrpSpPr>
          <p:cNvPr id="29" name="Group 29"/>
          <p:cNvGrpSpPr/>
          <p:nvPr/>
        </p:nvGrpSpPr>
        <p:grpSpPr>
          <a:xfrm>
            <a:off x="754380" y="9806940"/>
            <a:ext cx="8229600" cy="301752"/>
            <a:chOff x="0" y="0"/>
            <a:chExt cx="10972800" cy="402336"/>
          </a:xfrm>
        </p:grpSpPr>
        <p:sp>
          <p:nvSpPr>
            <p:cNvPr id="30" name="Freeform 30"/>
            <p:cNvSpPr/>
            <p:nvPr/>
          </p:nvSpPr>
          <p:spPr>
            <a:xfrm>
              <a:off x="0" y="0"/>
              <a:ext cx="10972800" cy="402336"/>
            </a:xfrm>
            <a:custGeom>
              <a:avLst/>
              <a:gdLst/>
              <a:ahLst/>
              <a:cxnLst/>
              <a:rect l="l" t="t" r="r" b="b"/>
              <a:pathLst>
                <a:path w="10972800" h="402336">
                  <a:moveTo>
                    <a:pt x="0" y="0"/>
                  </a:moveTo>
                  <a:lnTo>
                    <a:pt x="10972800" y="0"/>
                  </a:lnTo>
                  <a:lnTo>
                    <a:pt x="10972800" y="402336"/>
                  </a:lnTo>
                  <a:lnTo>
                    <a:pt x="0" y="402336"/>
                  </a:lnTo>
                  <a:close/>
                </a:path>
              </a:pathLst>
            </a:custGeom>
            <a:blipFill>
              <a:blip r:embed="rId6">
                <a:alphaModFix amt="0"/>
              </a:blip>
              <a:stretch>
                <a:fillRect t="-481410" b="-481410"/>
              </a:stretch>
            </a:blipFill>
          </p:spPr>
          <p:txBody>
            <a:bodyPr/>
            <a:lstStyle/>
            <a:p>
              <a:endParaRPr lang="en-GB"/>
            </a:p>
          </p:txBody>
        </p:sp>
        <p:sp>
          <p:nvSpPr>
            <p:cNvPr id="31" name="TextBox 31"/>
            <p:cNvSpPr txBox="1"/>
            <p:nvPr/>
          </p:nvSpPr>
          <p:spPr>
            <a:xfrm>
              <a:off x="0" y="-9525"/>
              <a:ext cx="10972800" cy="411861"/>
            </a:xfrm>
            <a:prstGeom prst="rect">
              <a:avLst/>
            </a:prstGeom>
          </p:spPr>
          <p:txBody>
            <a:bodyPr lIns="0" tIns="0" rIns="0" bIns="0" rtlCol="0" anchor="ctr"/>
            <a:lstStyle/>
            <a:p>
              <a:pPr algn="l">
                <a:lnSpc>
                  <a:spcPts val="1439"/>
                </a:lnSpc>
              </a:pPr>
              <a:r>
                <a:rPr lang="en-US" sz="1200">
                  <a:solidFill>
                    <a:srgbClr val="9A9A9A"/>
                  </a:solidFill>
                  <a:latin typeface="Ubuntu"/>
                  <a:ea typeface="Ubuntu"/>
                  <a:cs typeface="Ubuntu"/>
                  <a:sym typeface="Ubuntu"/>
                </a:rPr>
                <a:t>© 2026 MzN International, LLC. All rights reserved.</a:t>
              </a:r>
            </a:p>
          </p:txBody>
        </p:sp>
      </p:grpSp>
      <p:grpSp>
        <p:nvGrpSpPr>
          <p:cNvPr id="32" name="Group 32"/>
          <p:cNvGrpSpPr/>
          <p:nvPr/>
        </p:nvGrpSpPr>
        <p:grpSpPr>
          <a:xfrm>
            <a:off x="6364403" y="-182097"/>
            <a:ext cx="12223109" cy="10651194"/>
            <a:chOff x="0" y="0"/>
            <a:chExt cx="9398000" cy="8189399"/>
          </a:xfrm>
        </p:grpSpPr>
        <p:sp>
          <p:nvSpPr>
            <p:cNvPr id="33" name="Freeform 33"/>
            <p:cNvSpPr/>
            <p:nvPr/>
          </p:nvSpPr>
          <p:spPr>
            <a:xfrm>
              <a:off x="0" y="0"/>
              <a:ext cx="9398000" cy="8189367"/>
            </a:xfrm>
            <a:custGeom>
              <a:avLst/>
              <a:gdLst/>
              <a:ahLst/>
              <a:cxnLst/>
              <a:rect l="l" t="t" r="r" b="b"/>
              <a:pathLst>
                <a:path w="9398000" h="8189367">
                  <a:moveTo>
                    <a:pt x="9398000" y="0"/>
                  </a:moveTo>
                  <a:lnTo>
                    <a:pt x="0" y="8189367"/>
                  </a:lnTo>
                  <a:lnTo>
                    <a:pt x="9398000" y="8189367"/>
                  </a:lnTo>
                  <a:lnTo>
                    <a:pt x="9398000" y="0"/>
                  </a:lnTo>
                  <a:close/>
                </a:path>
              </a:pathLst>
            </a:custGeom>
            <a:blipFill>
              <a:blip r:embed="rId7"/>
              <a:stretch>
                <a:fillRect l="-44343" r="-44343"/>
              </a:stretch>
            </a:blipFill>
          </p:spPr>
          <p:txBody>
            <a:bodyPr/>
            <a:lstStyle/>
            <a:p>
              <a:endParaRPr lang="en-GB"/>
            </a:p>
          </p:txBody>
        </p:sp>
      </p:grpSp>
      <p:grpSp>
        <p:nvGrpSpPr>
          <p:cNvPr id="34" name="Group 34"/>
          <p:cNvGrpSpPr/>
          <p:nvPr/>
        </p:nvGrpSpPr>
        <p:grpSpPr>
          <a:xfrm rot="2911606">
            <a:off x="10179270" y="-4270416"/>
            <a:ext cx="2410021" cy="23647483"/>
            <a:chOff x="0" y="0"/>
            <a:chExt cx="634738" cy="6228144"/>
          </a:xfrm>
        </p:grpSpPr>
        <p:sp>
          <p:nvSpPr>
            <p:cNvPr id="35" name="Freeform 35"/>
            <p:cNvSpPr/>
            <p:nvPr/>
          </p:nvSpPr>
          <p:spPr>
            <a:xfrm>
              <a:off x="0" y="0"/>
              <a:ext cx="634738" cy="6228143"/>
            </a:xfrm>
            <a:custGeom>
              <a:avLst/>
              <a:gdLst/>
              <a:ahLst/>
              <a:cxnLst/>
              <a:rect l="l" t="t" r="r" b="b"/>
              <a:pathLst>
                <a:path w="634738" h="6228143">
                  <a:moveTo>
                    <a:pt x="0" y="0"/>
                  </a:moveTo>
                  <a:lnTo>
                    <a:pt x="634738" y="0"/>
                  </a:lnTo>
                  <a:lnTo>
                    <a:pt x="634738" y="6228143"/>
                  </a:lnTo>
                  <a:lnTo>
                    <a:pt x="0" y="6228143"/>
                  </a:lnTo>
                  <a:close/>
                </a:path>
              </a:pathLst>
            </a:custGeom>
            <a:gradFill rotWithShape="1">
              <a:gsLst>
                <a:gs pos="0">
                  <a:srgbClr val="B81809">
                    <a:alpha val="100000"/>
                  </a:srgbClr>
                </a:gs>
                <a:gs pos="50000">
                  <a:srgbClr val="0B5285">
                    <a:alpha val="71000"/>
                  </a:srgbClr>
                </a:gs>
                <a:gs pos="100000">
                  <a:srgbClr val="0B51AE">
                    <a:alpha val="0"/>
                  </a:srgbClr>
                </a:gs>
              </a:gsLst>
              <a:lin ang="5400000"/>
            </a:gradFill>
          </p:spPr>
          <p:txBody>
            <a:bodyPr/>
            <a:lstStyle/>
            <a:p>
              <a:endParaRPr lang="en-GB"/>
            </a:p>
          </p:txBody>
        </p:sp>
        <p:sp>
          <p:nvSpPr>
            <p:cNvPr id="36" name="TextBox 36"/>
            <p:cNvSpPr txBox="1"/>
            <p:nvPr/>
          </p:nvSpPr>
          <p:spPr>
            <a:xfrm>
              <a:off x="0" y="-38100"/>
              <a:ext cx="634738" cy="6266244"/>
            </a:xfrm>
            <a:prstGeom prst="rect">
              <a:avLst/>
            </a:prstGeom>
          </p:spPr>
          <p:txBody>
            <a:bodyPr lIns="50800" tIns="50800" rIns="50800" bIns="50800" rtlCol="0" anchor="ctr"/>
            <a:lstStyle/>
            <a:p>
              <a:pPr algn="ctr">
                <a:lnSpc>
                  <a:spcPts val="2659"/>
                </a:lnSpc>
                <a:spcBef>
                  <a:spcPct val="0"/>
                </a:spcBef>
              </a:pPr>
              <a:endParaRPr/>
            </a:p>
          </p:txBody>
        </p:sp>
      </p:grpSp>
      <p:sp>
        <p:nvSpPr>
          <p:cNvPr id="37" name="Freeform 37"/>
          <p:cNvSpPr/>
          <p:nvPr/>
        </p:nvSpPr>
        <p:spPr>
          <a:xfrm>
            <a:off x="8495114" y="1334992"/>
            <a:ext cx="7617015" cy="7617015"/>
          </a:xfrm>
          <a:custGeom>
            <a:avLst/>
            <a:gdLst/>
            <a:ahLst/>
            <a:cxnLst/>
            <a:rect l="l" t="t" r="r" b="b"/>
            <a:pathLst>
              <a:path w="7617015" h="7617015">
                <a:moveTo>
                  <a:pt x="0" y="0"/>
                </a:moveTo>
                <a:lnTo>
                  <a:pt x="7617016" y="0"/>
                </a:lnTo>
                <a:lnTo>
                  <a:pt x="7617016" y="7617016"/>
                </a:lnTo>
                <a:lnTo>
                  <a:pt x="0" y="7617016"/>
                </a:lnTo>
                <a:lnTo>
                  <a:pt x="0" y="0"/>
                </a:lnTo>
                <a:close/>
              </a:path>
            </a:pathLst>
          </a:custGeom>
          <a:blipFill>
            <a:blip>
              <a:alphaModFix amt="53000"/>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8" name="Freeform 38"/>
          <p:cNvSpPr/>
          <p:nvPr/>
        </p:nvSpPr>
        <p:spPr>
          <a:xfrm>
            <a:off x="8696524" y="822960"/>
            <a:ext cx="7570072" cy="8042573"/>
          </a:xfrm>
          <a:custGeom>
            <a:avLst/>
            <a:gdLst/>
            <a:ahLst/>
            <a:cxnLst/>
            <a:rect l="l" t="t" r="r" b="b"/>
            <a:pathLst>
              <a:path w="7570072" h="8042573">
                <a:moveTo>
                  <a:pt x="0" y="0"/>
                </a:moveTo>
                <a:lnTo>
                  <a:pt x="7570072" y="0"/>
                </a:lnTo>
                <a:lnTo>
                  <a:pt x="7570072" y="8042573"/>
                </a:lnTo>
                <a:lnTo>
                  <a:pt x="0" y="8042573"/>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39" name="Group 39"/>
          <p:cNvGrpSpPr/>
          <p:nvPr/>
        </p:nvGrpSpPr>
        <p:grpSpPr>
          <a:xfrm rot="8100000">
            <a:off x="14876196" y="-4778665"/>
            <a:ext cx="4584947" cy="9887645"/>
            <a:chOff x="0" y="0"/>
            <a:chExt cx="1207558" cy="2604153"/>
          </a:xfrm>
        </p:grpSpPr>
        <p:sp>
          <p:nvSpPr>
            <p:cNvPr id="40" name="Freeform 40"/>
            <p:cNvSpPr/>
            <p:nvPr/>
          </p:nvSpPr>
          <p:spPr>
            <a:xfrm>
              <a:off x="0" y="0"/>
              <a:ext cx="1207558" cy="2604153"/>
            </a:xfrm>
            <a:custGeom>
              <a:avLst/>
              <a:gdLst/>
              <a:ahLst/>
              <a:cxnLst/>
              <a:rect l="l" t="t" r="r" b="b"/>
              <a:pathLst>
                <a:path w="1207558" h="2604153">
                  <a:moveTo>
                    <a:pt x="0" y="0"/>
                  </a:moveTo>
                  <a:lnTo>
                    <a:pt x="1207558" y="0"/>
                  </a:lnTo>
                  <a:lnTo>
                    <a:pt x="1207558" y="2604153"/>
                  </a:lnTo>
                  <a:lnTo>
                    <a:pt x="0" y="2604153"/>
                  </a:lnTo>
                  <a:close/>
                </a:path>
              </a:pathLst>
            </a:custGeom>
            <a:gradFill rotWithShape="1">
              <a:gsLst>
                <a:gs pos="0">
                  <a:srgbClr val="B81809">
                    <a:alpha val="100000"/>
                  </a:srgbClr>
                </a:gs>
                <a:gs pos="50000">
                  <a:srgbClr val="0B5285">
                    <a:alpha val="71000"/>
                  </a:srgbClr>
                </a:gs>
                <a:gs pos="100000">
                  <a:srgbClr val="0B51AE">
                    <a:alpha val="0"/>
                  </a:srgbClr>
                </a:gs>
              </a:gsLst>
              <a:lin ang="5400000"/>
            </a:gradFill>
          </p:spPr>
          <p:txBody>
            <a:bodyPr/>
            <a:lstStyle/>
            <a:p>
              <a:endParaRPr lang="en-GB"/>
            </a:p>
          </p:txBody>
        </p:sp>
        <p:sp>
          <p:nvSpPr>
            <p:cNvPr id="41" name="TextBox 41"/>
            <p:cNvSpPr txBox="1"/>
            <p:nvPr/>
          </p:nvSpPr>
          <p:spPr>
            <a:xfrm>
              <a:off x="0" y="-38100"/>
              <a:ext cx="1207558" cy="2642253"/>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rot="8100000">
            <a:off x="17477136" y="-2589616"/>
            <a:ext cx="3158636" cy="6487180"/>
            <a:chOff x="0" y="0"/>
            <a:chExt cx="831904" cy="1708558"/>
          </a:xfrm>
        </p:grpSpPr>
        <p:sp>
          <p:nvSpPr>
            <p:cNvPr id="43" name="Freeform 43"/>
            <p:cNvSpPr/>
            <p:nvPr/>
          </p:nvSpPr>
          <p:spPr>
            <a:xfrm>
              <a:off x="0" y="0"/>
              <a:ext cx="831904" cy="1708558"/>
            </a:xfrm>
            <a:custGeom>
              <a:avLst/>
              <a:gdLst/>
              <a:ahLst/>
              <a:cxnLst/>
              <a:rect l="l" t="t" r="r" b="b"/>
              <a:pathLst>
                <a:path w="831904" h="1708558">
                  <a:moveTo>
                    <a:pt x="0" y="0"/>
                  </a:moveTo>
                  <a:lnTo>
                    <a:pt x="831904" y="0"/>
                  </a:lnTo>
                  <a:lnTo>
                    <a:pt x="831904" y="1708558"/>
                  </a:lnTo>
                  <a:lnTo>
                    <a:pt x="0" y="1708558"/>
                  </a:lnTo>
                  <a:close/>
                </a:path>
              </a:pathLst>
            </a:custGeom>
            <a:gradFill rotWithShape="1">
              <a:gsLst>
                <a:gs pos="0">
                  <a:srgbClr val="FFFFFF">
                    <a:alpha val="100000"/>
                  </a:srgbClr>
                </a:gs>
                <a:gs pos="50000">
                  <a:srgbClr val="FFFFFF">
                    <a:alpha val="71000"/>
                  </a:srgbClr>
                </a:gs>
                <a:gs pos="100000">
                  <a:srgbClr val="0B51AE">
                    <a:alpha val="0"/>
                  </a:srgbClr>
                </a:gs>
              </a:gsLst>
              <a:lin ang="5400000"/>
            </a:gradFill>
          </p:spPr>
          <p:txBody>
            <a:bodyPr/>
            <a:lstStyle/>
            <a:p>
              <a:endParaRPr lang="en-GB"/>
            </a:p>
          </p:txBody>
        </p:sp>
        <p:sp>
          <p:nvSpPr>
            <p:cNvPr id="44" name="TextBox 44"/>
            <p:cNvSpPr txBox="1"/>
            <p:nvPr/>
          </p:nvSpPr>
          <p:spPr>
            <a:xfrm>
              <a:off x="0" y="-38100"/>
              <a:ext cx="831904" cy="1746658"/>
            </a:xfrm>
            <a:prstGeom prst="rect">
              <a:avLst/>
            </a:prstGeom>
          </p:spPr>
          <p:txBody>
            <a:bodyPr lIns="50800" tIns="50800" rIns="50800" bIns="50800" rtlCol="0" anchor="ctr"/>
            <a:lstStyle/>
            <a:p>
              <a:pPr algn="ctr">
                <a:lnSpc>
                  <a:spcPts val="2659"/>
                </a:lnSpc>
              </a:pPr>
              <a:endParaRPr/>
            </a:p>
          </p:txBody>
        </p:sp>
      </p:grpSp>
      <p:sp>
        <p:nvSpPr>
          <p:cNvPr id="45" name="Freeform 45"/>
          <p:cNvSpPr/>
          <p:nvPr/>
        </p:nvSpPr>
        <p:spPr>
          <a:xfrm>
            <a:off x="13481525" y="1028700"/>
            <a:ext cx="2595839" cy="2592594"/>
          </a:xfrm>
          <a:custGeom>
            <a:avLst/>
            <a:gdLst/>
            <a:ahLst/>
            <a:cxnLst/>
            <a:rect l="l" t="t" r="r" b="b"/>
            <a:pathLst>
              <a:path w="2595839" h="2592594">
                <a:moveTo>
                  <a:pt x="0" y="0"/>
                </a:moveTo>
                <a:lnTo>
                  <a:pt x="2595838" y="0"/>
                </a:lnTo>
                <a:lnTo>
                  <a:pt x="2595838" y="2592594"/>
                </a:lnTo>
                <a:lnTo>
                  <a:pt x="0" y="2592594"/>
                </a:lnTo>
                <a:lnTo>
                  <a:pt x="0" y="0"/>
                </a:lnTo>
                <a:close/>
              </a:path>
            </a:pathLst>
          </a:custGeom>
          <a:blipFill>
            <a:blip r:embed="rId10"/>
            <a:stretch>
              <a:fillRect/>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GB"/>
          </a:p>
        </p:txBody>
      </p:sp>
      <p:grpSp>
        <p:nvGrpSpPr>
          <p:cNvPr id="3" name="Group 3"/>
          <p:cNvGrpSpPr/>
          <p:nvPr/>
        </p:nvGrpSpPr>
        <p:grpSpPr>
          <a:xfrm>
            <a:off x="617220" y="438912"/>
            <a:ext cx="1440180" cy="768096"/>
            <a:chOff x="0" y="0"/>
            <a:chExt cx="1920240" cy="1024128"/>
          </a:xfrm>
        </p:grpSpPr>
        <p:sp>
          <p:nvSpPr>
            <p:cNvPr id="4" name="Freeform 4" descr="mzn_logo.png"/>
            <p:cNvSpPr/>
            <p:nvPr/>
          </p:nvSpPr>
          <p:spPr>
            <a:xfrm>
              <a:off x="0" y="0"/>
              <a:ext cx="1920240" cy="1024128"/>
            </a:xfrm>
            <a:custGeom>
              <a:avLst/>
              <a:gdLst/>
              <a:ahLst/>
              <a:cxnLst/>
              <a:rect l="l" t="t" r="r" b="b"/>
              <a:pathLst>
                <a:path w="1920240" h="1024128">
                  <a:moveTo>
                    <a:pt x="0" y="0"/>
                  </a:moveTo>
                  <a:lnTo>
                    <a:pt x="1920240" y="0"/>
                  </a:lnTo>
                  <a:lnTo>
                    <a:pt x="1920240" y="1024128"/>
                  </a:lnTo>
                  <a:lnTo>
                    <a:pt x="0" y="1024128"/>
                  </a:lnTo>
                  <a:lnTo>
                    <a:pt x="0" y="0"/>
                  </a:lnTo>
                  <a:close/>
                </a:path>
              </a:pathLst>
            </a:custGeom>
            <a:blipFill>
              <a:blip r:embed="rId4"/>
              <a:stretch>
                <a:fillRect t="-45" b="-45"/>
              </a:stretch>
            </a:blipFill>
          </p:spPr>
          <p:txBody>
            <a:bodyPr/>
            <a:lstStyle/>
            <a:p>
              <a:endParaRPr lang="en-GB"/>
            </a:p>
          </p:txBody>
        </p:sp>
      </p:grpSp>
      <p:grpSp>
        <p:nvGrpSpPr>
          <p:cNvPr id="5" name="Group 5"/>
          <p:cNvGrpSpPr/>
          <p:nvPr/>
        </p:nvGrpSpPr>
        <p:grpSpPr>
          <a:xfrm>
            <a:off x="610076" y="9731216"/>
            <a:ext cx="5500688" cy="14288"/>
            <a:chOff x="0" y="0"/>
            <a:chExt cx="7334250" cy="19050"/>
          </a:xfrm>
        </p:grpSpPr>
        <p:sp>
          <p:nvSpPr>
            <p:cNvPr id="6" name="Freeform 6"/>
            <p:cNvSpPr/>
            <p:nvPr/>
          </p:nvSpPr>
          <p:spPr>
            <a:xfrm>
              <a:off x="9525" y="0"/>
              <a:ext cx="7315200" cy="19050"/>
            </a:xfrm>
            <a:custGeom>
              <a:avLst/>
              <a:gdLst/>
              <a:ahLst/>
              <a:cxnLst/>
              <a:rect l="l" t="t" r="r" b="b"/>
              <a:pathLst>
                <a:path w="7315200" h="19050">
                  <a:moveTo>
                    <a:pt x="0" y="0"/>
                  </a:moveTo>
                  <a:lnTo>
                    <a:pt x="7315200" y="0"/>
                  </a:lnTo>
                  <a:lnTo>
                    <a:pt x="7315200" y="19050"/>
                  </a:lnTo>
                  <a:lnTo>
                    <a:pt x="0" y="19050"/>
                  </a:lnTo>
                  <a:close/>
                </a:path>
              </a:pathLst>
            </a:custGeom>
            <a:solidFill>
              <a:srgbClr val="E63946"/>
            </a:solidFill>
          </p:spPr>
          <p:txBody>
            <a:bodyPr/>
            <a:lstStyle/>
            <a:p>
              <a:endParaRPr lang="en-GB"/>
            </a:p>
          </p:txBody>
        </p:sp>
      </p:grpSp>
      <p:grpSp>
        <p:nvGrpSpPr>
          <p:cNvPr id="7" name="Group 7"/>
          <p:cNvGrpSpPr/>
          <p:nvPr/>
        </p:nvGrpSpPr>
        <p:grpSpPr>
          <a:xfrm>
            <a:off x="617220" y="9834372"/>
            <a:ext cx="8229600" cy="301752"/>
            <a:chOff x="0" y="0"/>
            <a:chExt cx="10972800" cy="402336"/>
          </a:xfrm>
        </p:grpSpPr>
        <p:sp>
          <p:nvSpPr>
            <p:cNvPr id="8" name="Freeform 8"/>
            <p:cNvSpPr/>
            <p:nvPr/>
          </p:nvSpPr>
          <p:spPr>
            <a:xfrm>
              <a:off x="0" y="0"/>
              <a:ext cx="10972800" cy="402336"/>
            </a:xfrm>
            <a:custGeom>
              <a:avLst/>
              <a:gdLst/>
              <a:ahLst/>
              <a:cxnLst/>
              <a:rect l="l" t="t" r="r" b="b"/>
              <a:pathLst>
                <a:path w="10972800" h="402336">
                  <a:moveTo>
                    <a:pt x="0" y="0"/>
                  </a:moveTo>
                  <a:lnTo>
                    <a:pt x="10972800" y="0"/>
                  </a:lnTo>
                  <a:lnTo>
                    <a:pt x="10972800" y="402336"/>
                  </a:lnTo>
                  <a:lnTo>
                    <a:pt x="0" y="402336"/>
                  </a:lnTo>
                  <a:close/>
                </a:path>
              </a:pathLst>
            </a:custGeom>
            <a:blipFill>
              <a:blip r:embed="rId5">
                <a:alphaModFix amt="0"/>
              </a:blip>
              <a:stretch>
                <a:fillRect t="-481410" b="-481410"/>
              </a:stretch>
            </a:blipFill>
          </p:spPr>
          <p:txBody>
            <a:bodyPr/>
            <a:lstStyle/>
            <a:p>
              <a:endParaRPr lang="en-GB"/>
            </a:p>
          </p:txBody>
        </p:sp>
        <p:sp>
          <p:nvSpPr>
            <p:cNvPr id="9" name="TextBox 9"/>
            <p:cNvSpPr txBox="1"/>
            <p:nvPr/>
          </p:nvSpPr>
          <p:spPr>
            <a:xfrm>
              <a:off x="0" y="-9525"/>
              <a:ext cx="10972800" cy="411861"/>
            </a:xfrm>
            <a:prstGeom prst="rect">
              <a:avLst/>
            </a:prstGeom>
          </p:spPr>
          <p:txBody>
            <a:bodyPr lIns="0" tIns="0" rIns="0" bIns="0" rtlCol="0" anchor="ctr"/>
            <a:lstStyle/>
            <a:p>
              <a:pPr algn="l">
                <a:lnSpc>
                  <a:spcPts val="1439"/>
                </a:lnSpc>
              </a:pPr>
              <a:r>
                <a:rPr lang="en-US" sz="1200">
                  <a:solidFill>
                    <a:srgbClr val="9A9A9A"/>
                  </a:solidFill>
                  <a:latin typeface="Ubuntu"/>
                  <a:ea typeface="Ubuntu"/>
                  <a:cs typeface="Ubuntu"/>
                  <a:sym typeface="Ubuntu"/>
                </a:rPr>
                <a:t>© 2026 MzN International, LLC. All rights reserved.</a:t>
              </a:r>
            </a:p>
          </p:txBody>
        </p:sp>
      </p:grpSp>
      <p:grpSp>
        <p:nvGrpSpPr>
          <p:cNvPr id="10" name="Group 10"/>
          <p:cNvGrpSpPr/>
          <p:nvPr/>
        </p:nvGrpSpPr>
        <p:grpSpPr>
          <a:xfrm>
            <a:off x="15087600" y="1303020"/>
            <a:ext cx="1371600" cy="1371600"/>
            <a:chOff x="0" y="0"/>
            <a:chExt cx="1828800" cy="1828800"/>
          </a:xfrm>
        </p:grpSpPr>
        <p:sp>
          <p:nvSpPr>
            <p:cNvPr id="11" name="Freeform 11" descr="preencoded.png"/>
            <p:cNvSpPr/>
            <p:nvPr/>
          </p:nvSpPr>
          <p:spPr>
            <a:xfrm>
              <a:off x="0" y="0"/>
              <a:ext cx="1828800" cy="1828800"/>
            </a:xfrm>
            <a:custGeom>
              <a:avLst/>
              <a:gdLst/>
              <a:ahLst/>
              <a:cxnLst/>
              <a:rect l="l" t="t" r="r" b="b"/>
              <a:pathLst>
                <a:path w="1828800" h="1828800">
                  <a:moveTo>
                    <a:pt x="0" y="0"/>
                  </a:moveTo>
                  <a:lnTo>
                    <a:pt x="1828800" y="0"/>
                  </a:lnTo>
                  <a:lnTo>
                    <a:pt x="1828800" y="1828800"/>
                  </a:lnTo>
                  <a:lnTo>
                    <a:pt x="0" y="1828800"/>
                  </a:lnTo>
                  <a:lnTo>
                    <a:pt x="0" y="0"/>
                  </a:lnTo>
                  <a:close/>
                </a:path>
              </a:pathLst>
            </a:custGeom>
            <a:blipFill>
              <a:blip r:embed="rId6"/>
              <a:stretch>
                <a:fillRect/>
              </a:stretch>
            </a:blipFill>
          </p:spPr>
          <p:txBody>
            <a:bodyPr/>
            <a:lstStyle/>
            <a:p>
              <a:endParaRPr lang="en-GB"/>
            </a:p>
          </p:txBody>
        </p:sp>
      </p:grpSp>
      <p:sp>
        <p:nvSpPr>
          <p:cNvPr id="12" name="TextBox 12"/>
          <p:cNvSpPr txBox="1"/>
          <p:nvPr/>
        </p:nvSpPr>
        <p:spPr>
          <a:xfrm>
            <a:off x="945833" y="1988331"/>
            <a:ext cx="16459200" cy="742934"/>
          </a:xfrm>
          <a:prstGeom prst="rect">
            <a:avLst/>
          </a:prstGeom>
        </p:spPr>
        <p:txBody>
          <a:bodyPr lIns="0" tIns="0" rIns="0" bIns="0" rtlCol="0" anchor="t">
            <a:spAutoFit/>
          </a:bodyPr>
          <a:lstStyle/>
          <a:p>
            <a:pPr algn="l">
              <a:lnSpc>
                <a:spcPts val="5759"/>
              </a:lnSpc>
            </a:pPr>
            <a:r>
              <a:rPr lang="en-US" sz="4800" b="1">
                <a:solidFill>
                  <a:srgbClr val="E63946"/>
                </a:solidFill>
                <a:latin typeface="Ubuntu Bold"/>
                <a:ea typeface="Ubuntu Bold"/>
                <a:cs typeface="Ubuntu Bold"/>
                <a:sym typeface="Ubuntu Bold"/>
              </a:rPr>
              <a:t>Finding Position in a Crowded Market</a:t>
            </a:r>
          </a:p>
        </p:txBody>
      </p:sp>
      <p:sp>
        <p:nvSpPr>
          <p:cNvPr id="13" name="TextBox 13"/>
          <p:cNvSpPr txBox="1"/>
          <p:nvPr/>
        </p:nvSpPr>
        <p:spPr>
          <a:xfrm>
            <a:off x="960120" y="2826515"/>
            <a:ext cx="16459200" cy="881568"/>
          </a:xfrm>
          <a:prstGeom prst="rect">
            <a:avLst/>
          </a:prstGeom>
        </p:spPr>
        <p:txBody>
          <a:bodyPr lIns="0" tIns="0" rIns="0" bIns="0" rtlCol="0" anchor="t">
            <a:spAutoFit/>
          </a:bodyPr>
          <a:lstStyle/>
          <a:p>
            <a:pPr algn="l">
              <a:lnSpc>
                <a:spcPts val="3528"/>
              </a:lnSpc>
            </a:pPr>
            <a:r>
              <a:rPr lang="en-US" sz="2100" i="1">
                <a:solidFill>
                  <a:srgbClr val="1E1E1E"/>
                </a:solidFill>
                <a:latin typeface="Ubuntu Italics"/>
                <a:ea typeface="Ubuntu Italics"/>
                <a:cs typeface="Ubuntu Italics"/>
                <a:sym typeface="Ubuntu Italics"/>
              </a:rPr>
              <a:t>Most issue areas are crowded. The way to stand out is rarely a louder voice. It is a sharper position, built with partners who together hold the room.</a:t>
            </a:r>
          </a:p>
        </p:txBody>
      </p:sp>
      <p:grpSp>
        <p:nvGrpSpPr>
          <p:cNvPr id="14" name="Group 14"/>
          <p:cNvGrpSpPr/>
          <p:nvPr/>
        </p:nvGrpSpPr>
        <p:grpSpPr>
          <a:xfrm>
            <a:off x="945832" y="4031933"/>
            <a:ext cx="5446395" cy="4692015"/>
            <a:chOff x="0" y="0"/>
            <a:chExt cx="7261860" cy="6256020"/>
          </a:xfrm>
        </p:grpSpPr>
        <p:sp>
          <p:nvSpPr>
            <p:cNvPr id="15" name="Freeform 15"/>
            <p:cNvSpPr/>
            <p:nvPr/>
          </p:nvSpPr>
          <p:spPr>
            <a:xfrm>
              <a:off x="19050" y="19050"/>
              <a:ext cx="7223760" cy="6217920"/>
            </a:xfrm>
            <a:custGeom>
              <a:avLst/>
              <a:gdLst/>
              <a:ahLst/>
              <a:cxnLst/>
              <a:rect l="l" t="t" r="r" b="b"/>
              <a:pathLst>
                <a:path w="7223760" h="6217920">
                  <a:moveTo>
                    <a:pt x="0" y="0"/>
                  </a:moveTo>
                  <a:lnTo>
                    <a:pt x="7223760" y="0"/>
                  </a:lnTo>
                  <a:lnTo>
                    <a:pt x="7223760" y="6217920"/>
                  </a:lnTo>
                  <a:lnTo>
                    <a:pt x="0" y="6217920"/>
                  </a:lnTo>
                  <a:close/>
                </a:path>
              </a:pathLst>
            </a:custGeom>
            <a:solidFill>
              <a:srgbClr val="FFFFFF"/>
            </a:solidFill>
          </p:spPr>
          <p:txBody>
            <a:bodyPr/>
            <a:lstStyle/>
            <a:p>
              <a:endParaRPr lang="en-GB"/>
            </a:p>
          </p:txBody>
        </p:sp>
        <p:sp>
          <p:nvSpPr>
            <p:cNvPr id="16" name="Freeform 16"/>
            <p:cNvSpPr/>
            <p:nvPr/>
          </p:nvSpPr>
          <p:spPr>
            <a:xfrm>
              <a:off x="0" y="0"/>
              <a:ext cx="7261860" cy="6256020"/>
            </a:xfrm>
            <a:custGeom>
              <a:avLst/>
              <a:gdLst/>
              <a:ahLst/>
              <a:cxnLst/>
              <a:rect l="l" t="t" r="r" b="b"/>
              <a:pathLst>
                <a:path w="7261860" h="6256020">
                  <a:moveTo>
                    <a:pt x="19050" y="0"/>
                  </a:moveTo>
                  <a:lnTo>
                    <a:pt x="7242810" y="0"/>
                  </a:lnTo>
                  <a:cubicBezTo>
                    <a:pt x="7253351" y="0"/>
                    <a:pt x="7261860" y="8509"/>
                    <a:pt x="7261860" y="19050"/>
                  </a:cubicBezTo>
                  <a:lnTo>
                    <a:pt x="7261860" y="6236970"/>
                  </a:lnTo>
                  <a:cubicBezTo>
                    <a:pt x="7261860" y="6247511"/>
                    <a:pt x="7253351" y="6256020"/>
                    <a:pt x="7242810" y="6256020"/>
                  </a:cubicBezTo>
                  <a:lnTo>
                    <a:pt x="19050" y="6256020"/>
                  </a:lnTo>
                  <a:cubicBezTo>
                    <a:pt x="8509" y="6256020"/>
                    <a:pt x="0" y="6247511"/>
                    <a:pt x="0" y="6236970"/>
                  </a:cubicBezTo>
                  <a:lnTo>
                    <a:pt x="0" y="19050"/>
                  </a:lnTo>
                  <a:cubicBezTo>
                    <a:pt x="0" y="8509"/>
                    <a:pt x="8509" y="0"/>
                    <a:pt x="19050" y="0"/>
                  </a:cubicBezTo>
                  <a:moveTo>
                    <a:pt x="19050" y="38100"/>
                  </a:moveTo>
                  <a:lnTo>
                    <a:pt x="19050" y="19050"/>
                  </a:lnTo>
                  <a:lnTo>
                    <a:pt x="38100" y="19050"/>
                  </a:lnTo>
                  <a:lnTo>
                    <a:pt x="38100" y="6236970"/>
                  </a:lnTo>
                  <a:lnTo>
                    <a:pt x="19050" y="6236970"/>
                  </a:lnTo>
                  <a:lnTo>
                    <a:pt x="19050" y="6217920"/>
                  </a:lnTo>
                  <a:lnTo>
                    <a:pt x="7242810" y="6217920"/>
                  </a:lnTo>
                  <a:lnTo>
                    <a:pt x="7242810" y="6236970"/>
                  </a:lnTo>
                  <a:lnTo>
                    <a:pt x="7223760" y="6236970"/>
                  </a:lnTo>
                  <a:lnTo>
                    <a:pt x="7223760" y="19050"/>
                  </a:lnTo>
                  <a:lnTo>
                    <a:pt x="7242810" y="19050"/>
                  </a:lnTo>
                  <a:lnTo>
                    <a:pt x="7242810" y="38100"/>
                  </a:lnTo>
                  <a:lnTo>
                    <a:pt x="19050" y="38100"/>
                  </a:lnTo>
                  <a:close/>
                </a:path>
              </a:pathLst>
            </a:custGeom>
            <a:solidFill>
              <a:srgbClr val="E63946"/>
            </a:solidFill>
          </p:spPr>
          <p:txBody>
            <a:bodyPr/>
            <a:lstStyle/>
            <a:p>
              <a:endParaRPr lang="en-GB"/>
            </a:p>
          </p:txBody>
        </p:sp>
      </p:grpSp>
      <p:grpSp>
        <p:nvGrpSpPr>
          <p:cNvPr id="17" name="Group 17"/>
          <p:cNvGrpSpPr/>
          <p:nvPr/>
        </p:nvGrpSpPr>
        <p:grpSpPr>
          <a:xfrm>
            <a:off x="950595" y="4036695"/>
            <a:ext cx="5436870" cy="183642"/>
            <a:chOff x="0" y="0"/>
            <a:chExt cx="7249160" cy="244856"/>
          </a:xfrm>
        </p:grpSpPr>
        <p:sp>
          <p:nvSpPr>
            <p:cNvPr id="18" name="Freeform 18"/>
            <p:cNvSpPr/>
            <p:nvPr/>
          </p:nvSpPr>
          <p:spPr>
            <a:xfrm>
              <a:off x="12700" y="12700"/>
              <a:ext cx="7223760" cy="219456"/>
            </a:xfrm>
            <a:custGeom>
              <a:avLst/>
              <a:gdLst/>
              <a:ahLst/>
              <a:cxnLst/>
              <a:rect l="l" t="t" r="r" b="b"/>
              <a:pathLst>
                <a:path w="7223760" h="219456">
                  <a:moveTo>
                    <a:pt x="0" y="0"/>
                  </a:moveTo>
                  <a:lnTo>
                    <a:pt x="7223760" y="0"/>
                  </a:lnTo>
                  <a:lnTo>
                    <a:pt x="7223760" y="219456"/>
                  </a:lnTo>
                  <a:lnTo>
                    <a:pt x="0" y="219456"/>
                  </a:lnTo>
                  <a:close/>
                </a:path>
              </a:pathLst>
            </a:custGeom>
            <a:solidFill>
              <a:srgbClr val="E63946"/>
            </a:solidFill>
          </p:spPr>
          <p:txBody>
            <a:bodyPr/>
            <a:lstStyle/>
            <a:p>
              <a:endParaRPr lang="en-GB"/>
            </a:p>
          </p:txBody>
        </p:sp>
        <p:sp>
          <p:nvSpPr>
            <p:cNvPr id="19" name="Freeform 19"/>
            <p:cNvSpPr/>
            <p:nvPr/>
          </p:nvSpPr>
          <p:spPr>
            <a:xfrm>
              <a:off x="0" y="0"/>
              <a:ext cx="7249160" cy="244856"/>
            </a:xfrm>
            <a:custGeom>
              <a:avLst/>
              <a:gdLst/>
              <a:ahLst/>
              <a:cxnLst/>
              <a:rect l="l" t="t" r="r" b="b"/>
              <a:pathLst>
                <a:path w="7249160" h="244856">
                  <a:moveTo>
                    <a:pt x="12700" y="0"/>
                  </a:moveTo>
                  <a:lnTo>
                    <a:pt x="7236460" y="0"/>
                  </a:lnTo>
                  <a:cubicBezTo>
                    <a:pt x="7243445" y="0"/>
                    <a:pt x="7249160" y="5715"/>
                    <a:pt x="7249160" y="12700"/>
                  </a:cubicBezTo>
                  <a:lnTo>
                    <a:pt x="7249160" y="232156"/>
                  </a:lnTo>
                  <a:cubicBezTo>
                    <a:pt x="7249160" y="239141"/>
                    <a:pt x="7243445" y="244856"/>
                    <a:pt x="7236460" y="244856"/>
                  </a:cubicBezTo>
                  <a:lnTo>
                    <a:pt x="12700" y="244856"/>
                  </a:lnTo>
                  <a:cubicBezTo>
                    <a:pt x="5715" y="244856"/>
                    <a:pt x="0" y="239141"/>
                    <a:pt x="0" y="232156"/>
                  </a:cubicBezTo>
                  <a:lnTo>
                    <a:pt x="0" y="12700"/>
                  </a:lnTo>
                  <a:cubicBezTo>
                    <a:pt x="0" y="5715"/>
                    <a:pt x="5715" y="0"/>
                    <a:pt x="12700" y="0"/>
                  </a:cubicBezTo>
                  <a:moveTo>
                    <a:pt x="12700" y="25400"/>
                  </a:moveTo>
                  <a:lnTo>
                    <a:pt x="12700" y="12700"/>
                  </a:lnTo>
                  <a:lnTo>
                    <a:pt x="25400" y="12700"/>
                  </a:lnTo>
                  <a:lnTo>
                    <a:pt x="25400" y="232156"/>
                  </a:lnTo>
                  <a:lnTo>
                    <a:pt x="12700" y="232156"/>
                  </a:lnTo>
                  <a:lnTo>
                    <a:pt x="12700" y="219456"/>
                  </a:lnTo>
                  <a:lnTo>
                    <a:pt x="7236460" y="219456"/>
                  </a:lnTo>
                  <a:lnTo>
                    <a:pt x="7236460" y="232156"/>
                  </a:lnTo>
                  <a:lnTo>
                    <a:pt x="7223760" y="232156"/>
                  </a:lnTo>
                  <a:lnTo>
                    <a:pt x="7223760" y="12700"/>
                  </a:lnTo>
                  <a:lnTo>
                    <a:pt x="7236460" y="12700"/>
                  </a:lnTo>
                  <a:lnTo>
                    <a:pt x="7236460" y="25400"/>
                  </a:lnTo>
                  <a:lnTo>
                    <a:pt x="12700" y="25400"/>
                  </a:lnTo>
                  <a:close/>
                </a:path>
              </a:pathLst>
            </a:custGeom>
            <a:solidFill>
              <a:srgbClr val="E63946"/>
            </a:solidFill>
          </p:spPr>
          <p:txBody>
            <a:bodyPr/>
            <a:lstStyle/>
            <a:p>
              <a:endParaRPr lang="en-GB"/>
            </a:p>
          </p:txBody>
        </p:sp>
      </p:grpSp>
      <p:grpSp>
        <p:nvGrpSpPr>
          <p:cNvPr id="20" name="Group 20"/>
          <p:cNvGrpSpPr/>
          <p:nvPr/>
        </p:nvGrpSpPr>
        <p:grpSpPr>
          <a:xfrm>
            <a:off x="1371600" y="4457700"/>
            <a:ext cx="4594860" cy="754380"/>
            <a:chOff x="0" y="0"/>
            <a:chExt cx="6126480" cy="1005840"/>
          </a:xfrm>
        </p:grpSpPr>
        <p:sp>
          <p:nvSpPr>
            <p:cNvPr id="21" name="Freeform 21"/>
            <p:cNvSpPr/>
            <p:nvPr/>
          </p:nvSpPr>
          <p:spPr>
            <a:xfrm>
              <a:off x="0" y="0"/>
              <a:ext cx="6126480" cy="1005840"/>
            </a:xfrm>
            <a:custGeom>
              <a:avLst/>
              <a:gdLst/>
              <a:ahLst/>
              <a:cxnLst/>
              <a:rect l="l" t="t" r="r" b="b"/>
              <a:pathLst>
                <a:path w="6126480" h="1005840">
                  <a:moveTo>
                    <a:pt x="0" y="0"/>
                  </a:moveTo>
                  <a:lnTo>
                    <a:pt x="6126480" y="0"/>
                  </a:lnTo>
                  <a:lnTo>
                    <a:pt x="6126480" y="1005840"/>
                  </a:lnTo>
                  <a:lnTo>
                    <a:pt x="0" y="1005840"/>
                  </a:lnTo>
                  <a:close/>
                </a:path>
              </a:pathLst>
            </a:custGeom>
            <a:blipFill>
              <a:blip r:embed="rId5">
                <a:alphaModFix amt="0"/>
              </a:blip>
              <a:stretch>
                <a:fillRect t="-68681" b="-68681"/>
              </a:stretch>
            </a:blipFill>
          </p:spPr>
          <p:txBody>
            <a:bodyPr/>
            <a:lstStyle/>
            <a:p>
              <a:endParaRPr lang="en-GB"/>
            </a:p>
          </p:txBody>
        </p:sp>
        <p:sp>
          <p:nvSpPr>
            <p:cNvPr id="22" name="TextBox 22"/>
            <p:cNvSpPr txBox="1"/>
            <p:nvPr/>
          </p:nvSpPr>
          <p:spPr>
            <a:xfrm>
              <a:off x="0" y="-19050"/>
              <a:ext cx="6126480" cy="1024890"/>
            </a:xfrm>
            <a:prstGeom prst="rect">
              <a:avLst/>
            </a:prstGeom>
          </p:spPr>
          <p:txBody>
            <a:bodyPr lIns="0" tIns="0" rIns="0" bIns="0" rtlCol="0" anchor="ctr"/>
            <a:lstStyle/>
            <a:p>
              <a:pPr algn="l">
                <a:lnSpc>
                  <a:spcPts val="6480"/>
                </a:lnSpc>
              </a:pPr>
              <a:r>
                <a:rPr lang="en-US" sz="5400" b="1">
                  <a:solidFill>
                    <a:srgbClr val="E63946"/>
                  </a:solidFill>
                  <a:latin typeface="Ubuntu Bold"/>
                  <a:ea typeface="Ubuntu Bold"/>
                  <a:cs typeface="Ubuntu Bold"/>
                  <a:sym typeface="Ubuntu Bold"/>
                </a:rPr>
                <a:t>01</a:t>
              </a:r>
            </a:p>
          </p:txBody>
        </p:sp>
      </p:grpSp>
      <p:sp>
        <p:nvSpPr>
          <p:cNvPr id="23" name="TextBox 23"/>
          <p:cNvSpPr txBox="1"/>
          <p:nvPr/>
        </p:nvSpPr>
        <p:spPr>
          <a:xfrm>
            <a:off x="1371600" y="5252085"/>
            <a:ext cx="4594860" cy="782955"/>
          </a:xfrm>
          <a:prstGeom prst="rect">
            <a:avLst/>
          </a:prstGeom>
        </p:spPr>
        <p:txBody>
          <a:bodyPr lIns="0" tIns="0" rIns="0" bIns="0" rtlCol="0" anchor="t">
            <a:spAutoFit/>
          </a:bodyPr>
          <a:lstStyle/>
          <a:p>
            <a:pPr algn="l">
              <a:lnSpc>
                <a:spcPts val="3600"/>
              </a:lnSpc>
            </a:pPr>
            <a:r>
              <a:rPr lang="en-US" sz="3000" b="1">
                <a:solidFill>
                  <a:srgbClr val="1E1E1E"/>
                </a:solidFill>
                <a:latin typeface="Ubuntu Bold"/>
                <a:ea typeface="Ubuntu Bold"/>
                <a:cs typeface="Ubuntu Bold"/>
                <a:sym typeface="Ubuntu Bold"/>
              </a:rPr>
              <a:t>Find the empty space</a:t>
            </a:r>
          </a:p>
        </p:txBody>
      </p:sp>
      <p:grpSp>
        <p:nvGrpSpPr>
          <p:cNvPr id="24" name="Group 24"/>
          <p:cNvGrpSpPr/>
          <p:nvPr/>
        </p:nvGrpSpPr>
        <p:grpSpPr>
          <a:xfrm>
            <a:off x="1362075" y="6162675"/>
            <a:ext cx="4613910" cy="19050"/>
            <a:chOff x="0" y="0"/>
            <a:chExt cx="6151880" cy="25400"/>
          </a:xfrm>
        </p:grpSpPr>
        <p:sp>
          <p:nvSpPr>
            <p:cNvPr id="25" name="Freeform 25"/>
            <p:cNvSpPr/>
            <p:nvPr/>
          </p:nvSpPr>
          <p:spPr>
            <a:xfrm>
              <a:off x="12700" y="0"/>
              <a:ext cx="6126480" cy="25400"/>
            </a:xfrm>
            <a:custGeom>
              <a:avLst/>
              <a:gdLst/>
              <a:ahLst/>
              <a:cxnLst/>
              <a:rect l="l" t="t" r="r" b="b"/>
              <a:pathLst>
                <a:path w="6126480" h="25400">
                  <a:moveTo>
                    <a:pt x="0" y="0"/>
                  </a:moveTo>
                  <a:lnTo>
                    <a:pt x="6126480" y="0"/>
                  </a:lnTo>
                  <a:lnTo>
                    <a:pt x="6126480" y="25400"/>
                  </a:lnTo>
                  <a:lnTo>
                    <a:pt x="0" y="25400"/>
                  </a:lnTo>
                  <a:close/>
                </a:path>
              </a:pathLst>
            </a:custGeom>
            <a:solidFill>
              <a:srgbClr val="E63946"/>
            </a:solidFill>
          </p:spPr>
          <p:txBody>
            <a:bodyPr/>
            <a:lstStyle/>
            <a:p>
              <a:endParaRPr lang="en-GB"/>
            </a:p>
          </p:txBody>
        </p:sp>
      </p:grpSp>
      <p:sp>
        <p:nvSpPr>
          <p:cNvPr id="26" name="TextBox 26"/>
          <p:cNvSpPr txBox="1"/>
          <p:nvPr/>
        </p:nvSpPr>
        <p:spPr>
          <a:xfrm>
            <a:off x="1371600" y="6263640"/>
            <a:ext cx="4594860" cy="2240280"/>
          </a:xfrm>
          <a:prstGeom prst="rect">
            <a:avLst/>
          </a:prstGeom>
        </p:spPr>
        <p:txBody>
          <a:bodyPr lIns="0" tIns="0" rIns="0" bIns="0" rtlCol="0" anchor="t">
            <a:spAutoFit/>
          </a:bodyPr>
          <a:lstStyle/>
          <a:p>
            <a:pPr algn="l">
              <a:lnSpc>
                <a:spcPts val="3132"/>
              </a:lnSpc>
            </a:pPr>
            <a:r>
              <a:rPr lang="en-US" sz="1800">
                <a:solidFill>
                  <a:srgbClr val="1E1E1E"/>
                </a:solidFill>
                <a:latin typeface="Ubuntu"/>
                <a:ea typeface="Ubuntu"/>
                <a:cs typeface="Ubuntu"/>
                <a:sym typeface="Ubuntu"/>
              </a:rPr>
              <a:t>Look for the issue that is real, urgent, and underserved by the current funding landscape. Read the market before you commit to a position.</a:t>
            </a:r>
          </a:p>
        </p:txBody>
      </p:sp>
      <p:grpSp>
        <p:nvGrpSpPr>
          <p:cNvPr id="27" name="Group 27"/>
          <p:cNvGrpSpPr/>
          <p:nvPr/>
        </p:nvGrpSpPr>
        <p:grpSpPr>
          <a:xfrm>
            <a:off x="6309360" y="5417820"/>
            <a:ext cx="342900" cy="685800"/>
            <a:chOff x="0" y="0"/>
            <a:chExt cx="457200" cy="914400"/>
          </a:xfrm>
        </p:grpSpPr>
        <p:sp>
          <p:nvSpPr>
            <p:cNvPr id="28" name="Freeform 28"/>
            <p:cNvSpPr/>
            <p:nvPr/>
          </p:nvSpPr>
          <p:spPr>
            <a:xfrm>
              <a:off x="0" y="0"/>
              <a:ext cx="457200" cy="914400"/>
            </a:xfrm>
            <a:custGeom>
              <a:avLst/>
              <a:gdLst/>
              <a:ahLst/>
              <a:cxnLst/>
              <a:rect l="l" t="t" r="r" b="b"/>
              <a:pathLst>
                <a:path w="457200" h="914400">
                  <a:moveTo>
                    <a:pt x="0" y="0"/>
                  </a:moveTo>
                  <a:lnTo>
                    <a:pt x="457200" y="0"/>
                  </a:lnTo>
                  <a:lnTo>
                    <a:pt x="457200" y="914400"/>
                  </a:lnTo>
                  <a:lnTo>
                    <a:pt x="0" y="914400"/>
                  </a:lnTo>
                  <a:close/>
                </a:path>
              </a:pathLst>
            </a:custGeom>
            <a:blipFill>
              <a:blip r:embed="rId5">
                <a:alphaModFix amt="0"/>
              </a:blip>
              <a:stretch>
                <a:fillRect l="-206607" r="-206607"/>
              </a:stretch>
            </a:blipFill>
          </p:spPr>
          <p:txBody>
            <a:bodyPr/>
            <a:lstStyle/>
            <a:p>
              <a:endParaRPr lang="en-GB"/>
            </a:p>
          </p:txBody>
        </p:sp>
        <p:sp>
          <p:nvSpPr>
            <p:cNvPr id="29" name="TextBox 29"/>
            <p:cNvSpPr txBox="1"/>
            <p:nvPr/>
          </p:nvSpPr>
          <p:spPr>
            <a:xfrm>
              <a:off x="0" y="-19050"/>
              <a:ext cx="457200" cy="933450"/>
            </a:xfrm>
            <a:prstGeom prst="rect">
              <a:avLst/>
            </a:prstGeom>
          </p:spPr>
          <p:txBody>
            <a:bodyPr lIns="0" tIns="0" rIns="0" bIns="0" rtlCol="0" anchor="ctr"/>
            <a:lstStyle/>
            <a:p>
              <a:pPr algn="ctr">
                <a:lnSpc>
                  <a:spcPts val="4680"/>
                </a:lnSpc>
              </a:pPr>
              <a:r>
                <a:rPr lang="en-US" sz="3900" b="1">
                  <a:solidFill>
                    <a:srgbClr val="E63946"/>
                  </a:solidFill>
                  <a:latin typeface="Ubuntu Bold"/>
                  <a:ea typeface="Ubuntu Bold"/>
                  <a:cs typeface="Ubuntu Bold"/>
                  <a:sym typeface="Ubuntu Bold"/>
                </a:rPr>
                <a:t>→</a:t>
              </a:r>
            </a:p>
          </p:txBody>
        </p:sp>
      </p:grpSp>
      <p:grpSp>
        <p:nvGrpSpPr>
          <p:cNvPr id="30" name="Group 30"/>
          <p:cNvGrpSpPr/>
          <p:nvPr/>
        </p:nvGrpSpPr>
        <p:grpSpPr>
          <a:xfrm>
            <a:off x="6500812" y="4031933"/>
            <a:ext cx="5446395" cy="4692015"/>
            <a:chOff x="0" y="0"/>
            <a:chExt cx="7261860" cy="6256020"/>
          </a:xfrm>
        </p:grpSpPr>
        <p:sp>
          <p:nvSpPr>
            <p:cNvPr id="31" name="Freeform 31"/>
            <p:cNvSpPr/>
            <p:nvPr/>
          </p:nvSpPr>
          <p:spPr>
            <a:xfrm>
              <a:off x="19050" y="19050"/>
              <a:ext cx="7223760" cy="6217920"/>
            </a:xfrm>
            <a:custGeom>
              <a:avLst/>
              <a:gdLst/>
              <a:ahLst/>
              <a:cxnLst/>
              <a:rect l="l" t="t" r="r" b="b"/>
              <a:pathLst>
                <a:path w="7223760" h="6217920">
                  <a:moveTo>
                    <a:pt x="0" y="0"/>
                  </a:moveTo>
                  <a:lnTo>
                    <a:pt x="7223760" y="0"/>
                  </a:lnTo>
                  <a:lnTo>
                    <a:pt x="7223760" y="6217920"/>
                  </a:lnTo>
                  <a:lnTo>
                    <a:pt x="0" y="6217920"/>
                  </a:lnTo>
                  <a:close/>
                </a:path>
              </a:pathLst>
            </a:custGeom>
            <a:solidFill>
              <a:srgbClr val="FFFFFF"/>
            </a:solidFill>
          </p:spPr>
          <p:txBody>
            <a:bodyPr/>
            <a:lstStyle/>
            <a:p>
              <a:endParaRPr lang="en-GB"/>
            </a:p>
          </p:txBody>
        </p:sp>
        <p:sp>
          <p:nvSpPr>
            <p:cNvPr id="32" name="Freeform 32"/>
            <p:cNvSpPr/>
            <p:nvPr/>
          </p:nvSpPr>
          <p:spPr>
            <a:xfrm>
              <a:off x="0" y="0"/>
              <a:ext cx="7261860" cy="6256020"/>
            </a:xfrm>
            <a:custGeom>
              <a:avLst/>
              <a:gdLst/>
              <a:ahLst/>
              <a:cxnLst/>
              <a:rect l="l" t="t" r="r" b="b"/>
              <a:pathLst>
                <a:path w="7261860" h="6256020">
                  <a:moveTo>
                    <a:pt x="19050" y="0"/>
                  </a:moveTo>
                  <a:lnTo>
                    <a:pt x="7242810" y="0"/>
                  </a:lnTo>
                  <a:cubicBezTo>
                    <a:pt x="7253351" y="0"/>
                    <a:pt x="7261860" y="8509"/>
                    <a:pt x="7261860" y="19050"/>
                  </a:cubicBezTo>
                  <a:lnTo>
                    <a:pt x="7261860" y="6236970"/>
                  </a:lnTo>
                  <a:cubicBezTo>
                    <a:pt x="7261860" y="6247511"/>
                    <a:pt x="7253351" y="6256020"/>
                    <a:pt x="7242810" y="6256020"/>
                  </a:cubicBezTo>
                  <a:lnTo>
                    <a:pt x="19050" y="6256020"/>
                  </a:lnTo>
                  <a:cubicBezTo>
                    <a:pt x="8509" y="6256020"/>
                    <a:pt x="0" y="6247511"/>
                    <a:pt x="0" y="6236970"/>
                  </a:cubicBezTo>
                  <a:lnTo>
                    <a:pt x="0" y="19050"/>
                  </a:lnTo>
                  <a:cubicBezTo>
                    <a:pt x="0" y="8509"/>
                    <a:pt x="8509" y="0"/>
                    <a:pt x="19050" y="0"/>
                  </a:cubicBezTo>
                  <a:moveTo>
                    <a:pt x="19050" y="38100"/>
                  </a:moveTo>
                  <a:lnTo>
                    <a:pt x="19050" y="19050"/>
                  </a:lnTo>
                  <a:lnTo>
                    <a:pt x="38100" y="19050"/>
                  </a:lnTo>
                  <a:lnTo>
                    <a:pt x="38100" y="6236970"/>
                  </a:lnTo>
                  <a:lnTo>
                    <a:pt x="19050" y="6236970"/>
                  </a:lnTo>
                  <a:lnTo>
                    <a:pt x="19050" y="6217920"/>
                  </a:lnTo>
                  <a:lnTo>
                    <a:pt x="7242810" y="6217920"/>
                  </a:lnTo>
                  <a:lnTo>
                    <a:pt x="7242810" y="6236970"/>
                  </a:lnTo>
                  <a:lnTo>
                    <a:pt x="7223760" y="6236970"/>
                  </a:lnTo>
                  <a:lnTo>
                    <a:pt x="7223760" y="19050"/>
                  </a:lnTo>
                  <a:lnTo>
                    <a:pt x="7242810" y="19050"/>
                  </a:lnTo>
                  <a:lnTo>
                    <a:pt x="7242810" y="38100"/>
                  </a:lnTo>
                  <a:lnTo>
                    <a:pt x="19050" y="38100"/>
                  </a:lnTo>
                  <a:close/>
                </a:path>
              </a:pathLst>
            </a:custGeom>
            <a:solidFill>
              <a:srgbClr val="E63946"/>
            </a:solidFill>
          </p:spPr>
          <p:txBody>
            <a:bodyPr/>
            <a:lstStyle/>
            <a:p>
              <a:endParaRPr lang="en-GB"/>
            </a:p>
          </p:txBody>
        </p:sp>
      </p:grpSp>
      <p:grpSp>
        <p:nvGrpSpPr>
          <p:cNvPr id="33" name="Group 33"/>
          <p:cNvGrpSpPr/>
          <p:nvPr/>
        </p:nvGrpSpPr>
        <p:grpSpPr>
          <a:xfrm>
            <a:off x="6505575" y="4036695"/>
            <a:ext cx="5436870" cy="183642"/>
            <a:chOff x="0" y="0"/>
            <a:chExt cx="7249160" cy="244856"/>
          </a:xfrm>
        </p:grpSpPr>
        <p:sp>
          <p:nvSpPr>
            <p:cNvPr id="34" name="Freeform 34"/>
            <p:cNvSpPr/>
            <p:nvPr/>
          </p:nvSpPr>
          <p:spPr>
            <a:xfrm>
              <a:off x="12700" y="12700"/>
              <a:ext cx="7223760" cy="219456"/>
            </a:xfrm>
            <a:custGeom>
              <a:avLst/>
              <a:gdLst/>
              <a:ahLst/>
              <a:cxnLst/>
              <a:rect l="l" t="t" r="r" b="b"/>
              <a:pathLst>
                <a:path w="7223760" h="219456">
                  <a:moveTo>
                    <a:pt x="0" y="0"/>
                  </a:moveTo>
                  <a:lnTo>
                    <a:pt x="7223760" y="0"/>
                  </a:lnTo>
                  <a:lnTo>
                    <a:pt x="7223760" y="219456"/>
                  </a:lnTo>
                  <a:lnTo>
                    <a:pt x="0" y="219456"/>
                  </a:lnTo>
                  <a:close/>
                </a:path>
              </a:pathLst>
            </a:custGeom>
            <a:solidFill>
              <a:srgbClr val="E63946"/>
            </a:solidFill>
          </p:spPr>
          <p:txBody>
            <a:bodyPr/>
            <a:lstStyle/>
            <a:p>
              <a:endParaRPr lang="en-GB"/>
            </a:p>
          </p:txBody>
        </p:sp>
        <p:sp>
          <p:nvSpPr>
            <p:cNvPr id="35" name="Freeform 35"/>
            <p:cNvSpPr/>
            <p:nvPr/>
          </p:nvSpPr>
          <p:spPr>
            <a:xfrm>
              <a:off x="0" y="0"/>
              <a:ext cx="7249160" cy="244856"/>
            </a:xfrm>
            <a:custGeom>
              <a:avLst/>
              <a:gdLst/>
              <a:ahLst/>
              <a:cxnLst/>
              <a:rect l="l" t="t" r="r" b="b"/>
              <a:pathLst>
                <a:path w="7249160" h="244856">
                  <a:moveTo>
                    <a:pt x="12700" y="0"/>
                  </a:moveTo>
                  <a:lnTo>
                    <a:pt x="7236460" y="0"/>
                  </a:lnTo>
                  <a:cubicBezTo>
                    <a:pt x="7243445" y="0"/>
                    <a:pt x="7249160" y="5715"/>
                    <a:pt x="7249160" y="12700"/>
                  </a:cubicBezTo>
                  <a:lnTo>
                    <a:pt x="7249160" y="232156"/>
                  </a:lnTo>
                  <a:cubicBezTo>
                    <a:pt x="7249160" y="239141"/>
                    <a:pt x="7243445" y="244856"/>
                    <a:pt x="7236460" y="244856"/>
                  </a:cubicBezTo>
                  <a:lnTo>
                    <a:pt x="12700" y="244856"/>
                  </a:lnTo>
                  <a:cubicBezTo>
                    <a:pt x="5715" y="244856"/>
                    <a:pt x="0" y="239141"/>
                    <a:pt x="0" y="232156"/>
                  </a:cubicBezTo>
                  <a:lnTo>
                    <a:pt x="0" y="12700"/>
                  </a:lnTo>
                  <a:cubicBezTo>
                    <a:pt x="0" y="5715"/>
                    <a:pt x="5715" y="0"/>
                    <a:pt x="12700" y="0"/>
                  </a:cubicBezTo>
                  <a:moveTo>
                    <a:pt x="12700" y="25400"/>
                  </a:moveTo>
                  <a:lnTo>
                    <a:pt x="12700" y="12700"/>
                  </a:lnTo>
                  <a:lnTo>
                    <a:pt x="25400" y="12700"/>
                  </a:lnTo>
                  <a:lnTo>
                    <a:pt x="25400" y="232156"/>
                  </a:lnTo>
                  <a:lnTo>
                    <a:pt x="12700" y="232156"/>
                  </a:lnTo>
                  <a:lnTo>
                    <a:pt x="12700" y="219456"/>
                  </a:lnTo>
                  <a:lnTo>
                    <a:pt x="7236460" y="219456"/>
                  </a:lnTo>
                  <a:lnTo>
                    <a:pt x="7236460" y="232156"/>
                  </a:lnTo>
                  <a:lnTo>
                    <a:pt x="7223760" y="232156"/>
                  </a:lnTo>
                  <a:lnTo>
                    <a:pt x="7223760" y="12700"/>
                  </a:lnTo>
                  <a:lnTo>
                    <a:pt x="7236460" y="12700"/>
                  </a:lnTo>
                  <a:lnTo>
                    <a:pt x="7236460" y="25400"/>
                  </a:lnTo>
                  <a:lnTo>
                    <a:pt x="12700" y="25400"/>
                  </a:lnTo>
                  <a:close/>
                </a:path>
              </a:pathLst>
            </a:custGeom>
            <a:solidFill>
              <a:srgbClr val="E63946"/>
            </a:solidFill>
          </p:spPr>
          <p:txBody>
            <a:bodyPr/>
            <a:lstStyle/>
            <a:p>
              <a:endParaRPr lang="en-GB"/>
            </a:p>
          </p:txBody>
        </p:sp>
      </p:grpSp>
      <p:grpSp>
        <p:nvGrpSpPr>
          <p:cNvPr id="36" name="Group 36"/>
          <p:cNvGrpSpPr/>
          <p:nvPr/>
        </p:nvGrpSpPr>
        <p:grpSpPr>
          <a:xfrm>
            <a:off x="6926580" y="4457700"/>
            <a:ext cx="4594860" cy="754380"/>
            <a:chOff x="0" y="0"/>
            <a:chExt cx="6126480" cy="1005840"/>
          </a:xfrm>
        </p:grpSpPr>
        <p:sp>
          <p:nvSpPr>
            <p:cNvPr id="37" name="Freeform 37"/>
            <p:cNvSpPr/>
            <p:nvPr/>
          </p:nvSpPr>
          <p:spPr>
            <a:xfrm>
              <a:off x="0" y="0"/>
              <a:ext cx="6126480" cy="1005840"/>
            </a:xfrm>
            <a:custGeom>
              <a:avLst/>
              <a:gdLst/>
              <a:ahLst/>
              <a:cxnLst/>
              <a:rect l="l" t="t" r="r" b="b"/>
              <a:pathLst>
                <a:path w="6126480" h="1005840">
                  <a:moveTo>
                    <a:pt x="0" y="0"/>
                  </a:moveTo>
                  <a:lnTo>
                    <a:pt x="6126480" y="0"/>
                  </a:lnTo>
                  <a:lnTo>
                    <a:pt x="6126480" y="1005840"/>
                  </a:lnTo>
                  <a:lnTo>
                    <a:pt x="0" y="1005840"/>
                  </a:lnTo>
                  <a:close/>
                </a:path>
              </a:pathLst>
            </a:custGeom>
            <a:blipFill>
              <a:blip r:embed="rId5">
                <a:alphaModFix amt="0"/>
              </a:blip>
              <a:stretch>
                <a:fillRect t="-68681" b="-68681"/>
              </a:stretch>
            </a:blipFill>
          </p:spPr>
          <p:txBody>
            <a:bodyPr/>
            <a:lstStyle/>
            <a:p>
              <a:endParaRPr lang="en-GB"/>
            </a:p>
          </p:txBody>
        </p:sp>
        <p:sp>
          <p:nvSpPr>
            <p:cNvPr id="38" name="TextBox 38"/>
            <p:cNvSpPr txBox="1"/>
            <p:nvPr/>
          </p:nvSpPr>
          <p:spPr>
            <a:xfrm>
              <a:off x="0" y="-19050"/>
              <a:ext cx="6126480" cy="1024890"/>
            </a:xfrm>
            <a:prstGeom prst="rect">
              <a:avLst/>
            </a:prstGeom>
          </p:spPr>
          <p:txBody>
            <a:bodyPr lIns="0" tIns="0" rIns="0" bIns="0" rtlCol="0" anchor="ctr"/>
            <a:lstStyle/>
            <a:p>
              <a:pPr algn="l">
                <a:lnSpc>
                  <a:spcPts val="6480"/>
                </a:lnSpc>
              </a:pPr>
              <a:r>
                <a:rPr lang="en-US" sz="5400" b="1">
                  <a:solidFill>
                    <a:srgbClr val="E63946"/>
                  </a:solidFill>
                  <a:latin typeface="Ubuntu Bold"/>
                  <a:ea typeface="Ubuntu Bold"/>
                  <a:cs typeface="Ubuntu Bold"/>
                  <a:sym typeface="Ubuntu Bold"/>
                </a:rPr>
                <a:t>02</a:t>
              </a:r>
            </a:p>
          </p:txBody>
        </p:sp>
      </p:grpSp>
      <p:sp>
        <p:nvSpPr>
          <p:cNvPr id="39" name="TextBox 39"/>
          <p:cNvSpPr txBox="1"/>
          <p:nvPr/>
        </p:nvSpPr>
        <p:spPr>
          <a:xfrm>
            <a:off x="6926580" y="5252085"/>
            <a:ext cx="4594860" cy="782955"/>
          </a:xfrm>
          <a:prstGeom prst="rect">
            <a:avLst/>
          </a:prstGeom>
        </p:spPr>
        <p:txBody>
          <a:bodyPr lIns="0" tIns="0" rIns="0" bIns="0" rtlCol="0" anchor="t">
            <a:spAutoFit/>
          </a:bodyPr>
          <a:lstStyle/>
          <a:p>
            <a:pPr algn="l">
              <a:lnSpc>
                <a:spcPts val="3600"/>
              </a:lnSpc>
            </a:pPr>
            <a:r>
              <a:rPr lang="en-US" sz="3000" b="1">
                <a:solidFill>
                  <a:srgbClr val="1E1E1E"/>
                </a:solidFill>
                <a:latin typeface="Ubuntu Bold"/>
                <a:ea typeface="Ubuntu Bold"/>
                <a:cs typeface="Ubuntu Bold"/>
                <a:sym typeface="Ubuntu Bold"/>
              </a:rPr>
              <a:t>Build the coalition</a:t>
            </a:r>
          </a:p>
        </p:txBody>
      </p:sp>
      <p:grpSp>
        <p:nvGrpSpPr>
          <p:cNvPr id="40" name="Group 40"/>
          <p:cNvGrpSpPr/>
          <p:nvPr/>
        </p:nvGrpSpPr>
        <p:grpSpPr>
          <a:xfrm>
            <a:off x="6917055" y="6162675"/>
            <a:ext cx="4613910" cy="19050"/>
            <a:chOff x="0" y="0"/>
            <a:chExt cx="6151880" cy="25400"/>
          </a:xfrm>
        </p:grpSpPr>
        <p:sp>
          <p:nvSpPr>
            <p:cNvPr id="41" name="Freeform 41"/>
            <p:cNvSpPr/>
            <p:nvPr/>
          </p:nvSpPr>
          <p:spPr>
            <a:xfrm>
              <a:off x="12700" y="0"/>
              <a:ext cx="6126480" cy="25400"/>
            </a:xfrm>
            <a:custGeom>
              <a:avLst/>
              <a:gdLst/>
              <a:ahLst/>
              <a:cxnLst/>
              <a:rect l="l" t="t" r="r" b="b"/>
              <a:pathLst>
                <a:path w="6126480" h="25400">
                  <a:moveTo>
                    <a:pt x="0" y="0"/>
                  </a:moveTo>
                  <a:lnTo>
                    <a:pt x="6126480" y="0"/>
                  </a:lnTo>
                  <a:lnTo>
                    <a:pt x="6126480" y="25400"/>
                  </a:lnTo>
                  <a:lnTo>
                    <a:pt x="0" y="25400"/>
                  </a:lnTo>
                  <a:close/>
                </a:path>
              </a:pathLst>
            </a:custGeom>
            <a:solidFill>
              <a:srgbClr val="E63946"/>
            </a:solidFill>
          </p:spPr>
          <p:txBody>
            <a:bodyPr/>
            <a:lstStyle/>
            <a:p>
              <a:endParaRPr lang="en-GB"/>
            </a:p>
          </p:txBody>
        </p:sp>
      </p:grpSp>
      <p:sp>
        <p:nvSpPr>
          <p:cNvPr id="42" name="TextBox 42"/>
          <p:cNvSpPr txBox="1"/>
          <p:nvPr/>
        </p:nvSpPr>
        <p:spPr>
          <a:xfrm>
            <a:off x="6926580" y="6263640"/>
            <a:ext cx="4594860" cy="2240280"/>
          </a:xfrm>
          <a:prstGeom prst="rect">
            <a:avLst/>
          </a:prstGeom>
        </p:spPr>
        <p:txBody>
          <a:bodyPr lIns="0" tIns="0" rIns="0" bIns="0" rtlCol="0" anchor="t">
            <a:spAutoFit/>
          </a:bodyPr>
          <a:lstStyle/>
          <a:p>
            <a:pPr algn="l">
              <a:lnSpc>
                <a:spcPts val="3132"/>
              </a:lnSpc>
            </a:pPr>
            <a:r>
              <a:rPr lang="en-US" sz="1800">
                <a:solidFill>
                  <a:srgbClr val="1E1E1E"/>
                </a:solidFill>
                <a:latin typeface="Ubuntu"/>
                <a:ea typeface="Ubuntu"/>
                <a:cs typeface="Ubuntu"/>
                <a:sym typeface="Ubuntu"/>
              </a:rPr>
              <a:t>Identify two or three partners whose strengths complete yours. Country presence. Technical depth. Reach. Credibility on the issue.</a:t>
            </a:r>
          </a:p>
        </p:txBody>
      </p:sp>
      <p:grpSp>
        <p:nvGrpSpPr>
          <p:cNvPr id="43" name="Group 43"/>
          <p:cNvGrpSpPr/>
          <p:nvPr/>
        </p:nvGrpSpPr>
        <p:grpSpPr>
          <a:xfrm>
            <a:off x="11864340" y="5417820"/>
            <a:ext cx="342900" cy="685800"/>
            <a:chOff x="0" y="0"/>
            <a:chExt cx="457200" cy="914400"/>
          </a:xfrm>
        </p:grpSpPr>
        <p:sp>
          <p:nvSpPr>
            <p:cNvPr id="44" name="Freeform 44"/>
            <p:cNvSpPr/>
            <p:nvPr/>
          </p:nvSpPr>
          <p:spPr>
            <a:xfrm>
              <a:off x="0" y="0"/>
              <a:ext cx="457200" cy="914400"/>
            </a:xfrm>
            <a:custGeom>
              <a:avLst/>
              <a:gdLst/>
              <a:ahLst/>
              <a:cxnLst/>
              <a:rect l="l" t="t" r="r" b="b"/>
              <a:pathLst>
                <a:path w="457200" h="914400">
                  <a:moveTo>
                    <a:pt x="0" y="0"/>
                  </a:moveTo>
                  <a:lnTo>
                    <a:pt x="457200" y="0"/>
                  </a:lnTo>
                  <a:lnTo>
                    <a:pt x="457200" y="914400"/>
                  </a:lnTo>
                  <a:lnTo>
                    <a:pt x="0" y="914400"/>
                  </a:lnTo>
                  <a:close/>
                </a:path>
              </a:pathLst>
            </a:custGeom>
            <a:blipFill>
              <a:blip r:embed="rId5">
                <a:alphaModFix amt="0"/>
              </a:blip>
              <a:stretch>
                <a:fillRect l="-206607" r="-206607"/>
              </a:stretch>
            </a:blipFill>
          </p:spPr>
          <p:txBody>
            <a:bodyPr/>
            <a:lstStyle/>
            <a:p>
              <a:endParaRPr lang="en-GB"/>
            </a:p>
          </p:txBody>
        </p:sp>
        <p:sp>
          <p:nvSpPr>
            <p:cNvPr id="45" name="TextBox 45"/>
            <p:cNvSpPr txBox="1"/>
            <p:nvPr/>
          </p:nvSpPr>
          <p:spPr>
            <a:xfrm>
              <a:off x="0" y="-19050"/>
              <a:ext cx="457200" cy="933450"/>
            </a:xfrm>
            <a:prstGeom prst="rect">
              <a:avLst/>
            </a:prstGeom>
          </p:spPr>
          <p:txBody>
            <a:bodyPr lIns="0" tIns="0" rIns="0" bIns="0" rtlCol="0" anchor="ctr"/>
            <a:lstStyle/>
            <a:p>
              <a:pPr algn="ctr">
                <a:lnSpc>
                  <a:spcPts val="4680"/>
                </a:lnSpc>
              </a:pPr>
              <a:r>
                <a:rPr lang="en-US" sz="3900" b="1">
                  <a:solidFill>
                    <a:srgbClr val="E63946"/>
                  </a:solidFill>
                  <a:latin typeface="Ubuntu Bold"/>
                  <a:ea typeface="Ubuntu Bold"/>
                  <a:cs typeface="Ubuntu Bold"/>
                  <a:sym typeface="Ubuntu Bold"/>
                </a:rPr>
                <a:t>→</a:t>
              </a:r>
            </a:p>
          </p:txBody>
        </p:sp>
      </p:grpSp>
      <p:grpSp>
        <p:nvGrpSpPr>
          <p:cNvPr id="46" name="Group 46"/>
          <p:cNvGrpSpPr/>
          <p:nvPr/>
        </p:nvGrpSpPr>
        <p:grpSpPr>
          <a:xfrm>
            <a:off x="12055793" y="4031933"/>
            <a:ext cx="5446395" cy="4692015"/>
            <a:chOff x="0" y="0"/>
            <a:chExt cx="7261860" cy="6256020"/>
          </a:xfrm>
        </p:grpSpPr>
        <p:sp>
          <p:nvSpPr>
            <p:cNvPr id="47" name="Freeform 47"/>
            <p:cNvSpPr/>
            <p:nvPr/>
          </p:nvSpPr>
          <p:spPr>
            <a:xfrm>
              <a:off x="19050" y="19050"/>
              <a:ext cx="7223760" cy="6217920"/>
            </a:xfrm>
            <a:custGeom>
              <a:avLst/>
              <a:gdLst/>
              <a:ahLst/>
              <a:cxnLst/>
              <a:rect l="l" t="t" r="r" b="b"/>
              <a:pathLst>
                <a:path w="7223760" h="6217920">
                  <a:moveTo>
                    <a:pt x="0" y="0"/>
                  </a:moveTo>
                  <a:lnTo>
                    <a:pt x="7223760" y="0"/>
                  </a:lnTo>
                  <a:lnTo>
                    <a:pt x="7223760" y="6217920"/>
                  </a:lnTo>
                  <a:lnTo>
                    <a:pt x="0" y="6217920"/>
                  </a:lnTo>
                  <a:close/>
                </a:path>
              </a:pathLst>
            </a:custGeom>
            <a:solidFill>
              <a:srgbClr val="FFFFFF"/>
            </a:solidFill>
          </p:spPr>
          <p:txBody>
            <a:bodyPr/>
            <a:lstStyle/>
            <a:p>
              <a:endParaRPr lang="en-GB"/>
            </a:p>
          </p:txBody>
        </p:sp>
        <p:sp>
          <p:nvSpPr>
            <p:cNvPr id="48" name="Freeform 48"/>
            <p:cNvSpPr/>
            <p:nvPr/>
          </p:nvSpPr>
          <p:spPr>
            <a:xfrm>
              <a:off x="0" y="0"/>
              <a:ext cx="7261860" cy="6256020"/>
            </a:xfrm>
            <a:custGeom>
              <a:avLst/>
              <a:gdLst/>
              <a:ahLst/>
              <a:cxnLst/>
              <a:rect l="l" t="t" r="r" b="b"/>
              <a:pathLst>
                <a:path w="7261860" h="6256020">
                  <a:moveTo>
                    <a:pt x="19050" y="0"/>
                  </a:moveTo>
                  <a:lnTo>
                    <a:pt x="7242810" y="0"/>
                  </a:lnTo>
                  <a:cubicBezTo>
                    <a:pt x="7253351" y="0"/>
                    <a:pt x="7261860" y="8509"/>
                    <a:pt x="7261860" y="19050"/>
                  </a:cubicBezTo>
                  <a:lnTo>
                    <a:pt x="7261860" y="6236970"/>
                  </a:lnTo>
                  <a:cubicBezTo>
                    <a:pt x="7261860" y="6247511"/>
                    <a:pt x="7253351" y="6256020"/>
                    <a:pt x="7242810" y="6256020"/>
                  </a:cubicBezTo>
                  <a:lnTo>
                    <a:pt x="19050" y="6256020"/>
                  </a:lnTo>
                  <a:cubicBezTo>
                    <a:pt x="8509" y="6256020"/>
                    <a:pt x="0" y="6247511"/>
                    <a:pt x="0" y="6236970"/>
                  </a:cubicBezTo>
                  <a:lnTo>
                    <a:pt x="0" y="19050"/>
                  </a:lnTo>
                  <a:cubicBezTo>
                    <a:pt x="0" y="8509"/>
                    <a:pt x="8509" y="0"/>
                    <a:pt x="19050" y="0"/>
                  </a:cubicBezTo>
                  <a:moveTo>
                    <a:pt x="19050" y="38100"/>
                  </a:moveTo>
                  <a:lnTo>
                    <a:pt x="19050" y="19050"/>
                  </a:lnTo>
                  <a:lnTo>
                    <a:pt x="38100" y="19050"/>
                  </a:lnTo>
                  <a:lnTo>
                    <a:pt x="38100" y="6236970"/>
                  </a:lnTo>
                  <a:lnTo>
                    <a:pt x="19050" y="6236970"/>
                  </a:lnTo>
                  <a:lnTo>
                    <a:pt x="19050" y="6217920"/>
                  </a:lnTo>
                  <a:lnTo>
                    <a:pt x="7242810" y="6217920"/>
                  </a:lnTo>
                  <a:lnTo>
                    <a:pt x="7242810" y="6236970"/>
                  </a:lnTo>
                  <a:lnTo>
                    <a:pt x="7223760" y="6236970"/>
                  </a:lnTo>
                  <a:lnTo>
                    <a:pt x="7223760" y="19050"/>
                  </a:lnTo>
                  <a:lnTo>
                    <a:pt x="7242810" y="19050"/>
                  </a:lnTo>
                  <a:lnTo>
                    <a:pt x="7242810" y="38100"/>
                  </a:lnTo>
                  <a:lnTo>
                    <a:pt x="19050" y="38100"/>
                  </a:lnTo>
                  <a:close/>
                </a:path>
              </a:pathLst>
            </a:custGeom>
            <a:solidFill>
              <a:srgbClr val="E63946"/>
            </a:solidFill>
          </p:spPr>
          <p:txBody>
            <a:bodyPr/>
            <a:lstStyle/>
            <a:p>
              <a:endParaRPr lang="en-GB"/>
            </a:p>
          </p:txBody>
        </p:sp>
      </p:grpSp>
      <p:grpSp>
        <p:nvGrpSpPr>
          <p:cNvPr id="49" name="Group 49"/>
          <p:cNvGrpSpPr/>
          <p:nvPr/>
        </p:nvGrpSpPr>
        <p:grpSpPr>
          <a:xfrm>
            <a:off x="12060555" y="4036695"/>
            <a:ext cx="5436870" cy="183642"/>
            <a:chOff x="0" y="0"/>
            <a:chExt cx="7249160" cy="244856"/>
          </a:xfrm>
        </p:grpSpPr>
        <p:sp>
          <p:nvSpPr>
            <p:cNvPr id="50" name="Freeform 50"/>
            <p:cNvSpPr/>
            <p:nvPr/>
          </p:nvSpPr>
          <p:spPr>
            <a:xfrm>
              <a:off x="12700" y="12700"/>
              <a:ext cx="7223760" cy="219456"/>
            </a:xfrm>
            <a:custGeom>
              <a:avLst/>
              <a:gdLst/>
              <a:ahLst/>
              <a:cxnLst/>
              <a:rect l="l" t="t" r="r" b="b"/>
              <a:pathLst>
                <a:path w="7223760" h="219456">
                  <a:moveTo>
                    <a:pt x="0" y="0"/>
                  </a:moveTo>
                  <a:lnTo>
                    <a:pt x="7223760" y="0"/>
                  </a:lnTo>
                  <a:lnTo>
                    <a:pt x="7223760" y="219456"/>
                  </a:lnTo>
                  <a:lnTo>
                    <a:pt x="0" y="219456"/>
                  </a:lnTo>
                  <a:close/>
                </a:path>
              </a:pathLst>
            </a:custGeom>
            <a:solidFill>
              <a:srgbClr val="E63946"/>
            </a:solidFill>
          </p:spPr>
          <p:txBody>
            <a:bodyPr/>
            <a:lstStyle/>
            <a:p>
              <a:endParaRPr lang="en-GB"/>
            </a:p>
          </p:txBody>
        </p:sp>
        <p:sp>
          <p:nvSpPr>
            <p:cNvPr id="51" name="Freeform 51"/>
            <p:cNvSpPr/>
            <p:nvPr/>
          </p:nvSpPr>
          <p:spPr>
            <a:xfrm>
              <a:off x="0" y="0"/>
              <a:ext cx="7249160" cy="244856"/>
            </a:xfrm>
            <a:custGeom>
              <a:avLst/>
              <a:gdLst/>
              <a:ahLst/>
              <a:cxnLst/>
              <a:rect l="l" t="t" r="r" b="b"/>
              <a:pathLst>
                <a:path w="7249160" h="244856">
                  <a:moveTo>
                    <a:pt x="12700" y="0"/>
                  </a:moveTo>
                  <a:lnTo>
                    <a:pt x="7236460" y="0"/>
                  </a:lnTo>
                  <a:cubicBezTo>
                    <a:pt x="7243445" y="0"/>
                    <a:pt x="7249160" y="5715"/>
                    <a:pt x="7249160" y="12700"/>
                  </a:cubicBezTo>
                  <a:lnTo>
                    <a:pt x="7249160" y="232156"/>
                  </a:lnTo>
                  <a:cubicBezTo>
                    <a:pt x="7249160" y="239141"/>
                    <a:pt x="7243445" y="244856"/>
                    <a:pt x="7236460" y="244856"/>
                  </a:cubicBezTo>
                  <a:lnTo>
                    <a:pt x="12700" y="244856"/>
                  </a:lnTo>
                  <a:cubicBezTo>
                    <a:pt x="5715" y="244856"/>
                    <a:pt x="0" y="239141"/>
                    <a:pt x="0" y="232156"/>
                  </a:cubicBezTo>
                  <a:lnTo>
                    <a:pt x="0" y="12700"/>
                  </a:lnTo>
                  <a:cubicBezTo>
                    <a:pt x="0" y="5715"/>
                    <a:pt x="5715" y="0"/>
                    <a:pt x="12700" y="0"/>
                  </a:cubicBezTo>
                  <a:moveTo>
                    <a:pt x="12700" y="25400"/>
                  </a:moveTo>
                  <a:lnTo>
                    <a:pt x="12700" y="12700"/>
                  </a:lnTo>
                  <a:lnTo>
                    <a:pt x="25400" y="12700"/>
                  </a:lnTo>
                  <a:lnTo>
                    <a:pt x="25400" y="232156"/>
                  </a:lnTo>
                  <a:lnTo>
                    <a:pt x="12700" y="232156"/>
                  </a:lnTo>
                  <a:lnTo>
                    <a:pt x="12700" y="219456"/>
                  </a:lnTo>
                  <a:lnTo>
                    <a:pt x="7236460" y="219456"/>
                  </a:lnTo>
                  <a:lnTo>
                    <a:pt x="7236460" y="232156"/>
                  </a:lnTo>
                  <a:lnTo>
                    <a:pt x="7223760" y="232156"/>
                  </a:lnTo>
                  <a:lnTo>
                    <a:pt x="7223760" y="12700"/>
                  </a:lnTo>
                  <a:lnTo>
                    <a:pt x="7236460" y="12700"/>
                  </a:lnTo>
                  <a:lnTo>
                    <a:pt x="7236460" y="25400"/>
                  </a:lnTo>
                  <a:lnTo>
                    <a:pt x="12700" y="25400"/>
                  </a:lnTo>
                  <a:close/>
                </a:path>
              </a:pathLst>
            </a:custGeom>
            <a:solidFill>
              <a:srgbClr val="E63946"/>
            </a:solidFill>
          </p:spPr>
          <p:txBody>
            <a:bodyPr/>
            <a:lstStyle/>
            <a:p>
              <a:endParaRPr lang="en-GB"/>
            </a:p>
          </p:txBody>
        </p:sp>
      </p:grpSp>
      <p:grpSp>
        <p:nvGrpSpPr>
          <p:cNvPr id="52" name="Group 52"/>
          <p:cNvGrpSpPr/>
          <p:nvPr/>
        </p:nvGrpSpPr>
        <p:grpSpPr>
          <a:xfrm>
            <a:off x="12481560" y="4457700"/>
            <a:ext cx="4594860" cy="754380"/>
            <a:chOff x="0" y="0"/>
            <a:chExt cx="6126480" cy="1005840"/>
          </a:xfrm>
        </p:grpSpPr>
        <p:sp>
          <p:nvSpPr>
            <p:cNvPr id="53" name="Freeform 53"/>
            <p:cNvSpPr/>
            <p:nvPr/>
          </p:nvSpPr>
          <p:spPr>
            <a:xfrm>
              <a:off x="0" y="0"/>
              <a:ext cx="6126480" cy="1005840"/>
            </a:xfrm>
            <a:custGeom>
              <a:avLst/>
              <a:gdLst/>
              <a:ahLst/>
              <a:cxnLst/>
              <a:rect l="l" t="t" r="r" b="b"/>
              <a:pathLst>
                <a:path w="6126480" h="1005840">
                  <a:moveTo>
                    <a:pt x="0" y="0"/>
                  </a:moveTo>
                  <a:lnTo>
                    <a:pt x="6126480" y="0"/>
                  </a:lnTo>
                  <a:lnTo>
                    <a:pt x="6126480" y="1005840"/>
                  </a:lnTo>
                  <a:lnTo>
                    <a:pt x="0" y="1005840"/>
                  </a:lnTo>
                  <a:close/>
                </a:path>
              </a:pathLst>
            </a:custGeom>
            <a:blipFill>
              <a:blip r:embed="rId5">
                <a:alphaModFix amt="0"/>
              </a:blip>
              <a:stretch>
                <a:fillRect t="-68681" b="-68681"/>
              </a:stretch>
            </a:blipFill>
          </p:spPr>
          <p:txBody>
            <a:bodyPr/>
            <a:lstStyle/>
            <a:p>
              <a:endParaRPr lang="en-GB"/>
            </a:p>
          </p:txBody>
        </p:sp>
        <p:sp>
          <p:nvSpPr>
            <p:cNvPr id="54" name="TextBox 54"/>
            <p:cNvSpPr txBox="1"/>
            <p:nvPr/>
          </p:nvSpPr>
          <p:spPr>
            <a:xfrm>
              <a:off x="0" y="-19050"/>
              <a:ext cx="6126480" cy="1024890"/>
            </a:xfrm>
            <a:prstGeom prst="rect">
              <a:avLst/>
            </a:prstGeom>
          </p:spPr>
          <p:txBody>
            <a:bodyPr lIns="0" tIns="0" rIns="0" bIns="0" rtlCol="0" anchor="ctr"/>
            <a:lstStyle/>
            <a:p>
              <a:pPr algn="l">
                <a:lnSpc>
                  <a:spcPts val="6480"/>
                </a:lnSpc>
              </a:pPr>
              <a:r>
                <a:rPr lang="en-US" sz="5400" b="1">
                  <a:solidFill>
                    <a:srgbClr val="E63946"/>
                  </a:solidFill>
                  <a:latin typeface="Ubuntu Bold"/>
                  <a:ea typeface="Ubuntu Bold"/>
                  <a:cs typeface="Ubuntu Bold"/>
                  <a:sym typeface="Ubuntu Bold"/>
                </a:rPr>
                <a:t>03</a:t>
              </a:r>
            </a:p>
          </p:txBody>
        </p:sp>
      </p:grpSp>
      <p:sp>
        <p:nvSpPr>
          <p:cNvPr id="55" name="TextBox 55"/>
          <p:cNvSpPr txBox="1"/>
          <p:nvPr/>
        </p:nvSpPr>
        <p:spPr>
          <a:xfrm>
            <a:off x="12481560" y="5252085"/>
            <a:ext cx="4594860" cy="782955"/>
          </a:xfrm>
          <a:prstGeom prst="rect">
            <a:avLst/>
          </a:prstGeom>
        </p:spPr>
        <p:txBody>
          <a:bodyPr lIns="0" tIns="0" rIns="0" bIns="0" rtlCol="0" anchor="t">
            <a:spAutoFit/>
          </a:bodyPr>
          <a:lstStyle/>
          <a:p>
            <a:pPr algn="l">
              <a:lnSpc>
                <a:spcPts val="3600"/>
              </a:lnSpc>
            </a:pPr>
            <a:r>
              <a:rPr lang="en-US" sz="3000" b="1">
                <a:solidFill>
                  <a:srgbClr val="1E1E1E"/>
                </a:solidFill>
                <a:latin typeface="Ubuntu Bold"/>
                <a:ea typeface="Ubuntu Bold"/>
                <a:cs typeface="Ubuntu Bold"/>
                <a:sym typeface="Ubuntu Bold"/>
              </a:rPr>
              <a:t>Bring the funder in last</a:t>
            </a:r>
          </a:p>
        </p:txBody>
      </p:sp>
      <p:grpSp>
        <p:nvGrpSpPr>
          <p:cNvPr id="56" name="Group 56"/>
          <p:cNvGrpSpPr/>
          <p:nvPr/>
        </p:nvGrpSpPr>
        <p:grpSpPr>
          <a:xfrm>
            <a:off x="12472035" y="6162675"/>
            <a:ext cx="4613910" cy="19050"/>
            <a:chOff x="0" y="0"/>
            <a:chExt cx="6151880" cy="25400"/>
          </a:xfrm>
        </p:grpSpPr>
        <p:sp>
          <p:nvSpPr>
            <p:cNvPr id="57" name="Freeform 57"/>
            <p:cNvSpPr/>
            <p:nvPr/>
          </p:nvSpPr>
          <p:spPr>
            <a:xfrm>
              <a:off x="12700" y="0"/>
              <a:ext cx="6126480" cy="25400"/>
            </a:xfrm>
            <a:custGeom>
              <a:avLst/>
              <a:gdLst/>
              <a:ahLst/>
              <a:cxnLst/>
              <a:rect l="l" t="t" r="r" b="b"/>
              <a:pathLst>
                <a:path w="6126480" h="25400">
                  <a:moveTo>
                    <a:pt x="0" y="0"/>
                  </a:moveTo>
                  <a:lnTo>
                    <a:pt x="6126480" y="0"/>
                  </a:lnTo>
                  <a:lnTo>
                    <a:pt x="6126480" y="25400"/>
                  </a:lnTo>
                  <a:lnTo>
                    <a:pt x="0" y="25400"/>
                  </a:lnTo>
                  <a:close/>
                </a:path>
              </a:pathLst>
            </a:custGeom>
            <a:solidFill>
              <a:srgbClr val="E63946"/>
            </a:solidFill>
          </p:spPr>
          <p:txBody>
            <a:bodyPr/>
            <a:lstStyle/>
            <a:p>
              <a:endParaRPr lang="en-GB"/>
            </a:p>
          </p:txBody>
        </p:sp>
      </p:grpSp>
      <p:sp>
        <p:nvSpPr>
          <p:cNvPr id="58" name="TextBox 58"/>
          <p:cNvSpPr txBox="1"/>
          <p:nvPr/>
        </p:nvSpPr>
        <p:spPr>
          <a:xfrm>
            <a:off x="12481560" y="6263640"/>
            <a:ext cx="4594860" cy="2240280"/>
          </a:xfrm>
          <a:prstGeom prst="rect">
            <a:avLst/>
          </a:prstGeom>
        </p:spPr>
        <p:txBody>
          <a:bodyPr lIns="0" tIns="0" rIns="0" bIns="0" rtlCol="0" anchor="t">
            <a:spAutoFit/>
          </a:bodyPr>
          <a:lstStyle/>
          <a:p>
            <a:pPr algn="l">
              <a:lnSpc>
                <a:spcPts val="3132"/>
              </a:lnSpc>
            </a:pPr>
            <a:r>
              <a:rPr lang="en-US" sz="1800">
                <a:solidFill>
                  <a:srgbClr val="1E1E1E"/>
                </a:solidFill>
                <a:latin typeface="Ubuntu"/>
                <a:ea typeface="Ubuntu"/>
                <a:cs typeface="Ubuntu"/>
                <a:sym typeface="Ubuntu"/>
              </a:rPr>
              <a:t>Approach donors with the partnership already standing, the theory of change already drafted, the roles already agreed. Funders fund readiness.</a:t>
            </a:r>
          </a:p>
        </p:txBody>
      </p:sp>
      <p:grpSp>
        <p:nvGrpSpPr>
          <p:cNvPr id="59" name="Group 59"/>
          <p:cNvGrpSpPr/>
          <p:nvPr/>
        </p:nvGrpSpPr>
        <p:grpSpPr>
          <a:xfrm>
            <a:off x="960120" y="9052560"/>
            <a:ext cx="16459200" cy="548640"/>
            <a:chOff x="0" y="0"/>
            <a:chExt cx="21945600" cy="731520"/>
          </a:xfrm>
        </p:grpSpPr>
        <p:sp>
          <p:nvSpPr>
            <p:cNvPr id="60" name="Freeform 60"/>
            <p:cNvSpPr/>
            <p:nvPr/>
          </p:nvSpPr>
          <p:spPr>
            <a:xfrm>
              <a:off x="0" y="0"/>
              <a:ext cx="21945600" cy="731520"/>
            </a:xfrm>
            <a:custGeom>
              <a:avLst/>
              <a:gdLst/>
              <a:ahLst/>
              <a:cxnLst/>
              <a:rect l="l" t="t" r="r" b="b"/>
              <a:pathLst>
                <a:path w="21945600" h="731520">
                  <a:moveTo>
                    <a:pt x="0" y="0"/>
                  </a:moveTo>
                  <a:lnTo>
                    <a:pt x="21945600" y="0"/>
                  </a:lnTo>
                  <a:lnTo>
                    <a:pt x="21945600" y="731520"/>
                  </a:lnTo>
                  <a:lnTo>
                    <a:pt x="0" y="731520"/>
                  </a:lnTo>
                  <a:close/>
                </a:path>
              </a:pathLst>
            </a:custGeom>
            <a:blipFill>
              <a:blip r:embed="rId5">
                <a:alphaModFix amt="0"/>
              </a:blip>
              <a:stretch>
                <a:fillRect t="-534551" b="-534551"/>
              </a:stretch>
            </a:blipFill>
          </p:spPr>
          <p:txBody>
            <a:bodyPr/>
            <a:lstStyle/>
            <a:p>
              <a:endParaRPr lang="en-GB"/>
            </a:p>
          </p:txBody>
        </p:sp>
        <p:sp>
          <p:nvSpPr>
            <p:cNvPr id="61" name="TextBox 61"/>
            <p:cNvSpPr txBox="1"/>
            <p:nvPr/>
          </p:nvSpPr>
          <p:spPr>
            <a:xfrm>
              <a:off x="0" y="-19050"/>
              <a:ext cx="21945600" cy="750570"/>
            </a:xfrm>
            <a:prstGeom prst="rect">
              <a:avLst/>
            </a:prstGeom>
          </p:spPr>
          <p:txBody>
            <a:bodyPr lIns="0" tIns="0" rIns="0" bIns="0" rtlCol="0" anchor="ctr"/>
            <a:lstStyle/>
            <a:p>
              <a:pPr algn="l">
                <a:lnSpc>
                  <a:spcPts val="2340"/>
                </a:lnSpc>
              </a:pPr>
              <a:r>
                <a:rPr lang="en-US" sz="1950" b="1" i="1">
                  <a:solidFill>
                    <a:srgbClr val="E63946"/>
                  </a:solidFill>
                  <a:latin typeface="Ubuntu Bold Italics"/>
                  <a:ea typeface="Ubuntu Bold Italics"/>
                  <a:cs typeface="Ubuntu Bold Italics"/>
                  <a:sym typeface="Ubuntu Bold Italics"/>
                </a:rPr>
                <a:t>This is exactly how Christine and her team at Frontline AIDS built a global coalition from a neglected issue. She will walk us through it next.</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GB"/>
          </a:p>
        </p:txBody>
      </p:sp>
      <p:grpSp>
        <p:nvGrpSpPr>
          <p:cNvPr id="3" name="Group 3"/>
          <p:cNvGrpSpPr/>
          <p:nvPr/>
        </p:nvGrpSpPr>
        <p:grpSpPr>
          <a:xfrm>
            <a:off x="617220" y="438912"/>
            <a:ext cx="1440180" cy="768096"/>
            <a:chOff x="0" y="0"/>
            <a:chExt cx="1920240" cy="1024128"/>
          </a:xfrm>
        </p:grpSpPr>
        <p:sp>
          <p:nvSpPr>
            <p:cNvPr id="4" name="Freeform 4" descr="mzn_logo.png"/>
            <p:cNvSpPr/>
            <p:nvPr/>
          </p:nvSpPr>
          <p:spPr>
            <a:xfrm>
              <a:off x="0" y="0"/>
              <a:ext cx="1920240" cy="1024128"/>
            </a:xfrm>
            <a:custGeom>
              <a:avLst/>
              <a:gdLst/>
              <a:ahLst/>
              <a:cxnLst/>
              <a:rect l="l" t="t" r="r" b="b"/>
              <a:pathLst>
                <a:path w="1920240" h="1024128">
                  <a:moveTo>
                    <a:pt x="0" y="0"/>
                  </a:moveTo>
                  <a:lnTo>
                    <a:pt x="1920240" y="0"/>
                  </a:lnTo>
                  <a:lnTo>
                    <a:pt x="1920240" y="1024128"/>
                  </a:lnTo>
                  <a:lnTo>
                    <a:pt x="0" y="1024128"/>
                  </a:lnTo>
                  <a:lnTo>
                    <a:pt x="0" y="0"/>
                  </a:lnTo>
                  <a:close/>
                </a:path>
              </a:pathLst>
            </a:custGeom>
            <a:blipFill>
              <a:blip r:embed="rId4"/>
              <a:stretch>
                <a:fillRect t="-45" b="-45"/>
              </a:stretch>
            </a:blipFill>
          </p:spPr>
          <p:txBody>
            <a:bodyPr/>
            <a:lstStyle/>
            <a:p>
              <a:endParaRPr lang="en-GB"/>
            </a:p>
          </p:txBody>
        </p:sp>
      </p:grpSp>
      <p:grpSp>
        <p:nvGrpSpPr>
          <p:cNvPr id="5" name="Group 5"/>
          <p:cNvGrpSpPr/>
          <p:nvPr/>
        </p:nvGrpSpPr>
        <p:grpSpPr>
          <a:xfrm>
            <a:off x="610076" y="9731216"/>
            <a:ext cx="5500688" cy="14288"/>
            <a:chOff x="0" y="0"/>
            <a:chExt cx="7334250" cy="19050"/>
          </a:xfrm>
        </p:grpSpPr>
        <p:sp>
          <p:nvSpPr>
            <p:cNvPr id="6" name="Freeform 6"/>
            <p:cNvSpPr/>
            <p:nvPr/>
          </p:nvSpPr>
          <p:spPr>
            <a:xfrm>
              <a:off x="9525" y="0"/>
              <a:ext cx="7315200" cy="19050"/>
            </a:xfrm>
            <a:custGeom>
              <a:avLst/>
              <a:gdLst/>
              <a:ahLst/>
              <a:cxnLst/>
              <a:rect l="l" t="t" r="r" b="b"/>
              <a:pathLst>
                <a:path w="7315200" h="19050">
                  <a:moveTo>
                    <a:pt x="0" y="0"/>
                  </a:moveTo>
                  <a:lnTo>
                    <a:pt x="7315200" y="0"/>
                  </a:lnTo>
                  <a:lnTo>
                    <a:pt x="7315200" y="19050"/>
                  </a:lnTo>
                  <a:lnTo>
                    <a:pt x="0" y="19050"/>
                  </a:lnTo>
                  <a:close/>
                </a:path>
              </a:pathLst>
            </a:custGeom>
            <a:solidFill>
              <a:srgbClr val="E63946"/>
            </a:solidFill>
          </p:spPr>
          <p:txBody>
            <a:bodyPr/>
            <a:lstStyle/>
            <a:p>
              <a:endParaRPr lang="en-GB"/>
            </a:p>
          </p:txBody>
        </p:sp>
      </p:grpSp>
      <p:grpSp>
        <p:nvGrpSpPr>
          <p:cNvPr id="7" name="Group 7"/>
          <p:cNvGrpSpPr/>
          <p:nvPr/>
        </p:nvGrpSpPr>
        <p:grpSpPr>
          <a:xfrm>
            <a:off x="617220" y="9834372"/>
            <a:ext cx="8229600" cy="301752"/>
            <a:chOff x="0" y="0"/>
            <a:chExt cx="10972800" cy="402336"/>
          </a:xfrm>
        </p:grpSpPr>
        <p:sp>
          <p:nvSpPr>
            <p:cNvPr id="8" name="Freeform 8"/>
            <p:cNvSpPr/>
            <p:nvPr/>
          </p:nvSpPr>
          <p:spPr>
            <a:xfrm>
              <a:off x="0" y="0"/>
              <a:ext cx="10972800" cy="402336"/>
            </a:xfrm>
            <a:custGeom>
              <a:avLst/>
              <a:gdLst/>
              <a:ahLst/>
              <a:cxnLst/>
              <a:rect l="l" t="t" r="r" b="b"/>
              <a:pathLst>
                <a:path w="10972800" h="402336">
                  <a:moveTo>
                    <a:pt x="0" y="0"/>
                  </a:moveTo>
                  <a:lnTo>
                    <a:pt x="10972800" y="0"/>
                  </a:lnTo>
                  <a:lnTo>
                    <a:pt x="10972800" y="402336"/>
                  </a:lnTo>
                  <a:lnTo>
                    <a:pt x="0" y="402336"/>
                  </a:lnTo>
                  <a:close/>
                </a:path>
              </a:pathLst>
            </a:custGeom>
            <a:blipFill>
              <a:blip r:embed="rId5">
                <a:alphaModFix amt="0"/>
              </a:blip>
              <a:stretch>
                <a:fillRect t="-481410" b="-481410"/>
              </a:stretch>
            </a:blipFill>
          </p:spPr>
          <p:txBody>
            <a:bodyPr/>
            <a:lstStyle/>
            <a:p>
              <a:endParaRPr lang="en-GB"/>
            </a:p>
          </p:txBody>
        </p:sp>
        <p:sp>
          <p:nvSpPr>
            <p:cNvPr id="9" name="TextBox 9"/>
            <p:cNvSpPr txBox="1"/>
            <p:nvPr/>
          </p:nvSpPr>
          <p:spPr>
            <a:xfrm>
              <a:off x="0" y="-9525"/>
              <a:ext cx="10972800" cy="411861"/>
            </a:xfrm>
            <a:prstGeom prst="rect">
              <a:avLst/>
            </a:prstGeom>
          </p:spPr>
          <p:txBody>
            <a:bodyPr lIns="0" tIns="0" rIns="0" bIns="0" rtlCol="0" anchor="ctr"/>
            <a:lstStyle/>
            <a:p>
              <a:pPr algn="l">
                <a:lnSpc>
                  <a:spcPts val="1439"/>
                </a:lnSpc>
              </a:pPr>
              <a:r>
                <a:rPr lang="en-US" sz="1200">
                  <a:solidFill>
                    <a:srgbClr val="9A9A9A"/>
                  </a:solidFill>
                  <a:latin typeface="Ubuntu"/>
                  <a:ea typeface="Ubuntu"/>
                  <a:cs typeface="Ubuntu"/>
                  <a:sym typeface="Ubuntu"/>
                </a:rPr>
                <a:t>© 2026 MzN International, LLC. All rights reserved.</a:t>
              </a:r>
            </a:p>
          </p:txBody>
        </p:sp>
      </p:grpSp>
      <p:grpSp>
        <p:nvGrpSpPr>
          <p:cNvPr id="10" name="Group 10"/>
          <p:cNvGrpSpPr/>
          <p:nvPr/>
        </p:nvGrpSpPr>
        <p:grpSpPr>
          <a:xfrm>
            <a:off x="15087600" y="6583680"/>
            <a:ext cx="2057400" cy="2057400"/>
            <a:chOff x="0" y="0"/>
            <a:chExt cx="2743200" cy="2743200"/>
          </a:xfrm>
        </p:grpSpPr>
        <p:sp>
          <p:nvSpPr>
            <p:cNvPr id="11" name="Freeform 11" descr="preencoded.png"/>
            <p:cNvSpPr/>
            <p:nvPr/>
          </p:nvSpPr>
          <p:spPr>
            <a:xfrm>
              <a:off x="0" y="0"/>
              <a:ext cx="2743200" cy="2743200"/>
            </a:xfrm>
            <a:custGeom>
              <a:avLst/>
              <a:gdLst/>
              <a:ahLst/>
              <a:cxnLst/>
              <a:rect l="l" t="t" r="r" b="b"/>
              <a:pathLst>
                <a:path w="2743200" h="2743200">
                  <a:moveTo>
                    <a:pt x="0" y="0"/>
                  </a:moveTo>
                  <a:lnTo>
                    <a:pt x="2743200" y="0"/>
                  </a:lnTo>
                  <a:lnTo>
                    <a:pt x="2743200" y="2743200"/>
                  </a:lnTo>
                  <a:lnTo>
                    <a:pt x="0" y="2743200"/>
                  </a:lnTo>
                  <a:lnTo>
                    <a:pt x="0" y="0"/>
                  </a:lnTo>
                  <a:close/>
                </a:path>
              </a:pathLst>
            </a:custGeom>
            <a:blipFill>
              <a:blip r:embed="rId6"/>
              <a:stretch>
                <a:fillRect/>
              </a:stretch>
            </a:blipFill>
          </p:spPr>
          <p:txBody>
            <a:bodyPr/>
            <a:lstStyle/>
            <a:p>
              <a:endParaRPr lang="en-GB"/>
            </a:p>
          </p:txBody>
        </p:sp>
      </p:grpSp>
      <p:grpSp>
        <p:nvGrpSpPr>
          <p:cNvPr id="12" name="Group 12"/>
          <p:cNvGrpSpPr/>
          <p:nvPr/>
        </p:nvGrpSpPr>
        <p:grpSpPr>
          <a:xfrm>
            <a:off x="960120" y="2298002"/>
            <a:ext cx="16459200" cy="480060"/>
            <a:chOff x="0" y="0"/>
            <a:chExt cx="21945600" cy="640080"/>
          </a:xfrm>
        </p:grpSpPr>
        <p:sp>
          <p:nvSpPr>
            <p:cNvPr id="13" name="Freeform 13"/>
            <p:cNvSpPr/>
            <p:nvPr/>
          </p:nvSpPr>
          <p:spPr>
            <a:xfrm>
              <a:off x="0" y="0"/>
              <a:ext cx="21945600" cy="640080"/>
            </a:xfrm>
            <a:custGeom>
              <a:avLst/>
              <a:gdLst/>
              <a:ahLst/>
              <a:cxnLst/>
              <a:rect l="l" t="t" r="r" b="b"/>
              <a:pathLst>
                <a:path w="21945600" h="640080">
                  <a:moveTo>
                    <a:pt x="0" y="0"/>
                  </a:moveTo>
                  <a:lnTo>
                    <a:pt x="21945600" y="0"/>
                  </a:lnTo>
                  <a:lnTo>
                    <a:pt x="21945600" y="640080"/>
                  </a:lnTo>
                  <a:lnTo>
                    <a:pt x="0" y="640080"/>
                  </a:lnTo>
                  <a:close/>
                </a:path>
              </a:pathLst>
            </a:custGeom>
            <a:blipFill>
              <a:blip r:embed="rId5">
                <a:alphaModFix amt="0"/>
              </a:blip>
              <a:stretch>
                <a:fillRect t="-618058" b="-618058"/>
              </a:stretch>
            </a:blipFill>
          </p:spPr>
          <p:txBody>
            <a:bodyPr/>
            <a:lstStyle/>
            <a:p>
              <a:endParaRPr lang="en-GB"/>
            </a:p>
          </p:txBody>
        </p:sp>
        <p:sp>
          <p:nvSpPr>
            <p:cNvPr id="14" name="TextBox 14"/>
            <p:cNvSpPr txBox="1"/>
            <p:nvPr/>
          </p:nvSpPr>
          <p:spPr>
            <a:xfrm>
              <a:off x="0" y="-19050"/>
              <a:ext cx="21945600" cy="659130"/>
            </a:xfrm>
            <a:prstGeom prst="rect">
              <a:avLst/>
            </a:prstGeom>
          </p:spPr>
          <p:txBody>
            <a:bodyPr lIns="0" tIns="0" rIns="0" bIns="0" rtlCol="0" anchor="ctr"/>
            <a:lstStyle/>
            <a:p>
              <a:pPr algn="l">
                <a:lnSpc>
                  <a:spcPts val="2340"/>
                </a:lnSpc>
              </a:pPr>
              <a:r>
                <a:rPr lang="en-US" sz="1950" b="1" spc="600">
                  <a:solidFill>
                    <a:srgbClr val="E63946"/>
                  </a:solidFill>
                  <a:latin typeface="Ubuntu Bold"/>
                  <a:ea typeface="Ubuntu Bold"/>
                  <a:cs typeface="Ubuntu Bold"/>
                  <a:sym typeface="Ubuntu Bold"/>
                </a:rPr>
                <a:t>A WORKED EXAMPLE</a:t>
              </a:r>
            </a:p>
          </p:txBody>
        </p:sp>
      </p:grpSp>
      <p:grpSp>
        <p:nvGrpSpPr>
          <p:cNvPr id="15" name="Group 15"/>
          <p:cNvGrpSpPr/>
          <p:nvPr/>
        </p:nvGrpSpPr>
        <p:grpSpPr>
          <a:xfrm>
            <a:off x="960120" y="2703195"/>
            <a:ext cx="16459200" cy="1165860"/>
            <a:chOff x="0" y="0"/>
            <a:chExt cx="21945600" cy="1554480"/>
          </a:xfrm>
        </p:grpSpPr>
        <p:sp>
          <p:nvSpPr>
            <p:cNvPr id="16" name="Freeform 16"/>
            <p:cNvSpPr/>
            <p:nvPr/>
          </p:nvSpPr>
          <p:spPr>
            <a:xfrm>
              <a:off x="0" y="0"/>
              <a:ext cx="21945600" cy="1554480"/>
            </a:xfrm>
            <a:custGeom>
              <a:avLst/>
              <a:gdLst/>
              <a:ahLst/>
              <a:cxnLst/>
              <a:rect l="l" t="t" r="r" b="b"/>
              <a:pathLst>
                <a:path w="21945600" h="1554480">
                  <a:moveTo>
                    <a:pt x="0" y="0"/>
                  </a:moveTo>
                  <a:lnTo>
                    <a:pt x="21945600" y="0"/>
                  </a:lnTo>
                  <a:lnTo>
                    <a:pt x="21945600" y="1554480"/>
                  </a:lnTo>
                  <a:lnTo>
                    <a:pt x="0" y="1554480"/>
                  </a:lnTo>
                  <a:close/>
                </a:path>
              </a:pathLst>
            </a:custGeom>
            <a:blipFill>
              <a:blip r:embed="rId5">
                <a:alphaModFix amt="0"/>
              </a:blip>
              <a:stretch>
                <a:fillRect t="-225082" b="-225082"/>
              </a:stretch>
            </a:blipFill>
          </p:spPr>
          <p:txBody>
            <a:bodyPr/>
            <a:lstStyle/>
            <a:p>
              <a:endParaRPr lang="en-GB"/>
            </a:p>
          </p:txBody>
        </p:sp>
        <p:sp>
          <p:nvSpPr>
            <p:cNvPr id="17" name="TextBox 17"/>
            <p:cNvSpPr txBox="1"/>
            <p:nvPr/>
          </p:nvSpPr>
          <p:spPr>
            <a:xfrm>
              <a:off x="0" y="-28575"/>
              <a:ext cx="21945600" cy="1583055"/>
            </a:xfrm>
            <a:prstGeom prst="rect">
              <a:avLst/>
            </a:prstGeom>
          </p:spPr>
          <p:txBody>
            <a:bodyPr lIns="0" tIns="0" rIns="0" bIns="0" rtlCol="0" anchor="ctr"/>
            <a:lstStyle/>
            <a:p>
              <a:pPr algn="l">
                <a:lnSpc>
                  <a:spcPts val="7920"/>
                </a:lnSpc>
              </a:pPr>
              <a:r>
                <a:rPr lang="en-US" sz="6600" b="1">
                  <a:solidFill>
                    <a:srgbClr val="1E1E1E"/>
                  </a:solidFill>
                  <a:latin typeface="Ubuntu Bold"/>
                  <a:ea typeface="Ubuntu Bold"/>
                  <a:cs typeface="Ubuntu Bold"/>
                  <a:sym typeface="Ubuntu Bold"/>
                </a:rPr>
                <a:t>Theory only goes so far.</a:t>
              </a:r>
            </a:p>
          </p:txBody>
        </p:sp>
      </p:grpSp>
      <p:grpSp>
        <p:nvGrpSpPr>
          <p:cNvPr id="18" name="Group 18"/>
          <p:cNvGrpSpPr/>
          <p:nvPr/>
        </p:nvGrpSpPr>
        <p:grpSpPr>
          <a:xfrm>
            <a:off x="960120" y="3819811"/>
            <a:ext cx="16459200" cy="1165860"/>
            <a:chOff x="0" y="0"/>
            <a:chExt cx="21945600" cy="1554480"/>
          </a:xfrm>
        </p:grpSpPr>
        <p:sp>
          <p:nvSpPr>
            <p:cNvPr id="19" name="Freeform 19"/>
            <p:cNvSpPr/>
            <p:nvPr/>
          </p:nvSpPr>
          <p:spPr>
            <a:xfrm>
              <a:off x="0" y="0"/>
              <a:ext cx="21945600" cy="1554480"/>
            </a:xfrm>
            <a:custGeom>
              <a:avLst/>
              <a:gdLst/>
              <a:ahLst/>
              <a:cxnLst/>
              <a:rect l="l" t="t" r="r" b="b"/>
              <a:pathLst>
                <a:path w="21945600" h="1554480">
                  <a:moveTo>
                    <a:pt x="0" y="0"/>
                  </a:moveTo>
                  <a:lnTo>
                    <a:pt x="21945600" y="0"/>
                  </a:lnTo>
                  <a:lnTo>
                    <a:pt x="21945600" y="1554480"/>
                  </a:lnTo>
                  <a:lnTo>
                    <a:pt x="0" y="1554480"/>
                  </a:lnTo>
                  <a:close/>
                </a:path>
              </a:pathLst>
            </a:custGeom>
            <a:blipFill>
              <a:blip r:embed="rId5">
                <a:alphaModFix amt="0"/>
              </a:blip>
              <a:stretch>
                <a:fillRect t="-225082" b="-225082"/>
              </a:stretch>
            </a:blipFill>
          </p:spPr>
          <p:txBody>
            <a:bodyPr/>
            <a:lstStyle/>
            <a:p>
              <a:endParaRPr lang="en-GB"/>
            </a:p>
          </p:txBody>
        </p:sp>
        <p:sp>
          <p:nvSpPr>
            <p:cNvPr id="20" name="TextBox 20"/>
            <p:cNvSpPr txBox="1"/>
            <p:nvPr/>
          </p:nvSpPr>
          <p:spPr>
            <a:xfrm>
              <a:off x="0" y="-28575"/>
              <a:ext cx="21945600" cy="1583055"/>
            </a:xfrm>
            <a:prstGeom prst="rect">
              <a:avLst/>
            </a:prstGeom>
          </p:spPr>
          <p:txBody>
            <a:bodyPr lIns="0" tIns="0" rIns="0" bIns="0" rtlCol="0" anchor="ctr"/>
            <a:lstStyle/>
            <a:p>
              <a:pPr algn="l">
                <a:lnSpc>
                  <a:spcPts val="7920"/>
                </a:lnSpc>
              </a:pPr>
              <a:r>
                <a:rPr lang="en-US" sz="6600" b="1">
                  <a:solidFill>
                    <a:srgbClr val="E63946"/>
                  </a:solidFill>
                  <a:latin typeface="Ubuntu Bold"/>
                  <a:ea typeface="Ubuntu Bold"/>
                  <a:cs typeface="Ubuntu Bold"/>
                  <a:sym typeface="Ubuntu Bold"/>
                </a:rPr>
                <a:t>Here is how it actually worked.</a:t>
              </a:r>
            </a:p>
          </p:txBody>
        </p:sp>
      </p:grpSp>
      <p:grpSp>
        <p:nvGrpSpPr>
          <p:cNvPr id="21" name="Group 21"/>
          <p:cNvGrpSpPr/>
          <p:nvPr/>
        </p:nvGrpSpPr>
        <p:grpSpPr>
          <a:xfrm>
            <a:off x="950595" y="5339715"/>
            <a:ext cx="16409670" cy="3585210"/>
            <a:chOff x="0" y="0"/>
            <a:chExt cx="21879560" cy="4780280"/>
          </a:xfrm>
        </p:grpSpPr>
        <p:sp>
          <p:nvSpPr>
            <p:cNvPr id="22" name="Freeform 22"/>
            <p:cNvSpPr/>
            <p:nvPr/>
          </p:nvSpPr>
          <p:spPr>
            <a:xfrm>
              <a:off x="12700" y="12700"/>
              <a:ext cx="21854161" cy="4754880"/>
            </a:xfrm>
            <a:custGeom>
              <a:avLst/>
              <a:gdLst/>
              <a:ahLst/>
              <a:cxnLst/>
              <a:rect l="l" t="t" r="r" b="b"/>
              <a:pathLst>
                <a:path w="21854161" h="4754880">
                  <a:moveTo>
                    <a:pt x="0" y="0"/>
                  </a:moveTo>
                  <a:lnTo>
                    <a:pt x="21854161" y="0"/>
                  </a:lnTo>
                  <a:lnTo>
                    <a:pt x="21854161" y="4754880"/>
                  </a:lnTo>
                  <a:lnTo>
                    <a:pt x="0" y="4754880"/>
                  </a:lnTo>
                  <a:close/>
                </a:path>
              </a:pathLst>
            </a:custGeom>
            <a:solidFill>
              <a:srgbClr val="F7F7F7"/>
            </a:solidFill>
          </p:spPr>
          <p:txBody>
            <a:bodyPr/>
            <a:lstStyle/>
            <a:p>
              <a:endParaRPr lang="en-GB"/>
            </a:p>
          </p:txBody>
        </p:sp>
        <p:sp>
          <p:nvSpPr>
            <p:cNvPr id="23" name="Freeform 23"/>
            <p:cNvSpPr/>
            <p:nvPr/>
          </p:nvSpPr>
          <p:spPr>
            <a:xfrm>
              <a:off x="0" y="0"/>
              <a:ext cx="21879561" cy="4780280"/>
            </a:xfrm>
            <a:custGeom>
              <a:avLst/>
              <a:gdLst/>
              <a:ahLst/>
              <a:cxnLst/>
              <a:rect l="l" t="t" r="r" b="b"/>
              <a:pathLst>
                <a:path w="21879561" h="4780280">
                  <a:moveTo>
                    <a:pt x="12700" y="0"/>
                  </a:moveTo>
                  <a:lnTo>
                    <a:pt x="21866861" y="0"/>
                  </a:lnTo>
                  <a:cubicBezTo>
                    <a:pt x="21873846" y="0"/>
                    <a:pt x="21879561" y="5715"/>
                    <a:pt x="21879561" y="12700"/>
                  </a:cubicBezTo>
                  <a:lnTo>
                    <a:pt x="21879561" y="4767580"/>
                  </a:lnTo>
                  <a:cubicBezTo>
                    <a:pt x="21879561" y="4774565"/>
                    <a:pt x="21873846" y="4780280"/>
                    <a:pt x="21866861" y="4780280"/>
                  </a:cubicBezTo>
                  <a:lnTo>
                    <a:pt x="12700" y="4780280"/>
                  </a:lnTo>
                  <a:cubicBezTo>
                    <a:pt x="5715" y="4780280"/>
                    <a:pt x="0" y="4774565"/>
                    <a:pt x="0" y="4767580"/>
                  </a:cubicBezTo>
                  <a:lnTo>
                    <a:pt x="0" y="12700"/>
                  </a:lnTo>
                  <a:cubicBezTo>
                    <a:pt x="0" y="5715"/>
                    <a:pt x="5715" y="0"/>
                    <a:pt x="12700" y="0"/>
                  </a:cubicBezTo>
                  <a:moveTo>
                    <a:pt x="12700" y="25400"/>
                  </a:moveTo>
                  <a:lnTo>
                    <a:pt x="12700" y="12700"/>
                  </a:lnTo>
                  <a:lnTo>
                    <a:pt x="25400" y="12700"/>
                  </a:lnTo>
                  <a:lnTo>
                    <a:pt x="25400" y="4767580"/>
                  </a:lnTo>
                  <a:lnTo>
                    <a:pt x="12700" y="4767580"/>
                  </a:lnTo>
                  <a:lnTo>
                    <a:pt x="12700" y="4754880"/>
                  </a:lnTo>
                  <a:lnTo>
                    <a:pt x="21866861" y="4754880"/>
                  </a:lnTo>
                  <a:lnTo>
                    <a:pt x="21866861" y="4767580"/>
                  </a:lnTo>
                  <a:lnTo>
                    <a:pt x="21854161" y="4767580"/>
                  </a:lnTo>
                  <a:lnTo>
                    <a:pt x="21854161" y="12700"/>
                  </a:lnTo>
                  <a:lnTo>
                    <a:pt x="21866861" y="12700"/>
                  </a:lnTo>
                  <a:lnTo>
                    <a:pt x="21866861" y="25400"/>
                  </a:lnTo>
                  <a:lnTo>
                    <a:pt x="12700" y="25400"/>
                  </a:lnTo>
                  <a:close/>
                </a:path>
              </a:pathLst>
            </a:custGeom>
            <a:solidFill>
              <a:srgbClr val="E0E0E0"/>
            </a:solidFill>
          </p:spPr>
          <p:txBody>
            <a:bodyPr/>
            <a:lstStyle/>
            <a:p>
              <a:endParaRPr lang="en-GB"/>
            </a:p>
          </p:txBody>
        </p:sp>
      </p:grpSp>
      <p:grpSp>
        <p:nvGrpSpPr>
          <p:cNvPr id="24" name="Group 24"/>
          <p:cNvGrpSpPr/>
          <p:nvPr/>
        </p:nvGrpSpPr>
        <p:grpSpPr>
          <a:xfrm>
            <a:off x="950595" y="5339715"/>
            <a:ext cx="224790" cy="3585210"/>
            <a:chOff x="0" y="0"/>
            <a:chExt cx="299720" cy="4780280"/>
          </a:xfrm>
        </p:grpSpPr>
        <p:sp>
          <p:nvSpPr>
            <p:cNvPr id="25" name="Freeform 25"/>
            <p:cNvSpPr/>
            <p:nvPr/>
          </p:nvSpPr>
          <p:spPr>
            <a:xfrm>
              <a:off x="12700" y="12700"/>
              <a:ext cx="274320" cy="4754880"/>
            </a:xfrm>
            <a:custGeom>
              <a:avLst/>
              <a:gdLst/>
              <a:ahLst/>
              <a:cxnLst/>
              <a:rect l="l" t="t" r="r" b="b"/>
              <a:pathLst>
                <a:path w="274320" h="4754880">
                  <a:moveTo>
                    <a:pt x="0" y="0"/>
                  </a:moveTo>
                  <a:lnTo>
                    <a:pt x="274320" y="0"/>
                  </a:lnTo>
                  <a:lnTo>
                    <a:pt x="274320" y="4754880"/>
                  </a:lnTo>
                  <a:lnTo>
                    <a:pt x="0" y="4754880"/>
                  </a:lnTo>
                  <a:close/>
                </a:path>
              </a:pathLst>
            </a:custGeom>
            <a:solidFill>
              <a:srgbClr val="E63946"/>
            </a:solidFill>
          </p:spPr>
          <p:txBody>
            <a:bodyPr/>
            <a:lstStyle/>
            <a:p>
              <a:endParaRPr lang="en-GB"/>
            </a:p>
          </p:txBody>
        </p:sp>
        <p:sp>
          <p:nvSpPr>
            <p:cNvPr id="26" name="Freeform 26"/>
            <p:cNvSpPr/>
            <p:nvPr/>
          </p:nvSpPr>
          <p:spPr>
            <a:xfrm>
              <a:off x="0" y="0"/>
              <a:ext cx="299720" cy="4780280"/>
            </a:xfrm>
            <a:custGeom>
              <a:avLst/>
              <a:gdLst/>
              <a:ahLst/>
              <a:cxnLst/>
              <a:rect l="l" t="t" r="r" b="b"/>
              <a:pathLst>
                <a:path w="299720" h="4780280">
                  <a:moveTo>
                    <a:pt x="12700" y="0"/>
                  </a:moveTo>
                  <a:lnTo>
                    <a:pt x="287020" y="0"/>
                  </a:lnTo>
                  <a:cubicBezTo>
                    <a:pt x="294005" y="0"/>
                    <a:pt x="299720" y="5715"/>
                    <a:pt x="299720" y="12700"/>
                  </a:cubicBezTo>
                  <a:lnTo>
                    <a:pt x="299720" y="4767580"/>
                  </a:lnTo>
                  <a:cubicBezTo>
                    <a:pt x="299720" y="4774565"/>
                    <a:pt x="294005" y="4780280"/>
                    <a:pt x="287020" y="4780280"/>
                  </a:cubicBezTo>
                  <a:lnTo>
                    <a:pt x="12700" y="4780280"/>
                  </a:lnTo>
                  <a:cubicBezTo>
                    <a:pt x="5715" y="4780280"/>
                    <a:pt x="0" y="4774565"/>
                    <a:pt x="0" y="4767580"/>
                  </a:cubicBezTo>
                  <a:lnTo>
                    <a:pt x="0" y="12700"/>
                  </a:lnTo>
                  <a:cubicBezTo>
                    <a:pt x="0" y="5715"/>
                    <a:pt x="5715" y="0"/>
                    <a:pt x="12700" y="0"/>
                  </a:cubicBezTo>
                  <a:moveTo>
                    <a:pt x="12700" y="25400"/>
                  </a:moveTo>
                  <a:lnTo>
                    <a:pt x="12700" y="12700"/>
                  </a:lnTo>
                  <a:lnTo>
                    <a:pt x="25400" y="12700"/>
                  </a:lnTo>
                  <a:lnTo>
                    <a:pt x="25400" y="4767580"/>
                  </a:lnTo>
                  <a:lnTo>
                    <a:pt x="12700" y="4767580"/>
                  </a:lnTo>
                  <a:lnTo>
                    <a:pt x="12700" y="4754880"/>
                  </a:lnTo>
                  <a:lnTo>
                    <a:pt x="287020" y="4754880"/>
                  </a:lnTo>
                  <a:lnTo>
                    <a:pt x="287020" y="4767580"/>
                  </a:lnTo>
                  <a:lnTo>
                    <a:pt x="274320" y="4767580"/>
                  </a:lnTo>
                  <a:lnTo>
                    <a:pt x="274320" y="12700"/>
                  </a:lnTo>
                  <a:lnTo>
                    <a:pt x="287020" y="12700"/>
                  </a:lnTo>
                  <a:lnTo>
                    <a:pt x="287020" y="25400"/>
                  </a:lnTo>
                  <a:lnTo>
                    <a:pt x="12700" y="25400"/>
                  </a:lnTo>
                  <a:close/>
                </a:path>
              </a:pathLst>
            </a:custGeom>
            <a:solidFill>
              <a:srgbClr val="E63946"/>
            </a:solidFill>
          </p:spPr>
          <p:txBody>
            <a:bodyPr/>
            <a:lstStyle/>
            <a:p>
              <a:endParaRPr lang="en-GB"/>
            </a:p>
          </p:txBody>
        </p:sp>
      </p:grpSp>
      <p:grpSp>
        <p:nvGrpSpPr>
          <p:cNvPr id="27" name="Group 27"/>
          <p:cNvGrpSpPr/>
          <p:nvPr/>
        </p:nvGrpSpPr>
        <p:grpSpPr>
          <a:xfrm>
            <a:off x="1508760" y="5623560"/>
            <a:ext cx="15087600" cy="480060"/>
            <a:chOff x="0" y="0"/>
            <a:chExt cx="20116800" cy="640080"/>
          </a:xfrm>
        </p:grpSpPr>
        <p:sp>
          <p:nvSpPr>
            <p:cNvPr id="28" name="Freeform 28"/>
            <p:cNvSpPr/>
            <p:nvPr/>
          </p:nvSpPr>
          <p:spPr>
            <a:xfrm>
              <a:off x="0" y="0"/>
              <a:ext cx="20116800" cy="640080"/>
            </a:xfrm>
            <a:custGeom>
              <a:avLst/>
              <a:gdLst/>
              <a:ahLst/>
              <a:cxnLst/>
              <a:rect l="l" t="t" r="r" b="b"/>
              <a:pathLst>
                <a:path w="20116800" h="640080">
                  <a:moveTo>
                    <a:pt x="0" y="0"/>
                  </a:moveTo>
                  <a:lnTo>
                    <a:pt x="20116800" y="0"/>
                  </a:lnTo>
                  <a:lnTo>
                    <a:pt x="20116800" y="640080"/>
                  </a:lnTo>
                  <a:lnTo>
                    <a:pt x="0" y="640080"/>
                  </a:lnTo>
                  <a:close/>
                </a:path>
              </a:pathLst>
            </a:custGeom>
            <a:blipFill>
              <a:blip r:embed="rId5">
                <a:alphaModFix amt="0"/>
              </a:blip>
              <a:stretch>
                <a:fillRect t="-562386" b="-562386"/>
              </a:stretch>
            </a:blipFill>
          </p:spPr>
          <p:txBody>
            <a:bodyPr/>
            <a:lstStyle/>
            <a:p>
              <a:endParaRPr lang="en-GB"/>
            </a:p>
          </p:txBody>
        </p:sp>
        <p:sp>
          <p:nvSpPr>
            <p:cNvPr id="29" name="TextBox 29"/>
            <p:cNvSpPr txBox="1"/>
            <p:nvPr/>
          </p:nvSpPr>
          <p:spPr>
            <a:xfrm>
              <a:off x="0" y="-19050"/>
              <a:ext cx="20116800" cy="659130"/>
            </a:xfrm>
            <a:prstGeom prst="rect">
              <a:avLst/>
            </a:prstGeom>
          </p:spPr>
          <p:txBody>
            <a:bodyPr lIns="0" tIns="0" rIns="0" bIns="0" rtlCol="0" anchor="ctr"/>
            <a:lstStyle/>
            <a:p>
              <a:pPr algn="l">
                <a:lnSpc>
                  <a:spcPts val="2160"/>
                </a:lnSpc>
              </a:pPr>
              <a:r>
                <a:rPr lang="en-US" sz="1800" b="1" spc="450">
                  <a:solidFill>
                    <a:srgbClr val="E63946"/>
                  </a:solidFill>
                  <a:latin typeface="Ubuntu Bold"/>
                  <a:ea typeface="Ubuntu Bold"/>
                  <a:cs typeface="Ubuntu Bold"/>
                  <a:sym typeface="Ubuntu Bold"/>
                </a:rPr>
                <a:t>FRONTLINE AIDS</a:t>
              </a:r>
            </a:p>
          </p:txBody>
        </p:sp>
      </p:grpSp>
      <p:grpSp>
        <p:nvGrpSpPr>
          <p:cNvPr id="30" name="Group 30"/>
          <p:cNvGrpSpPr/>
          <p:nvPr/>
        </p:nvGrpSpPr>
        <p:grpSpPr>
          <a:xfrm>
            <a:off x="1508760" y="6103620"/>
            <a:ext cx="15087600" cy="891540"/>
            <a:chOff x="0" y="0"/>
            <a:chExt cx="20116800" cy="1188720"/>
          </a:xfrm>
        </p:grpSpPr>
        <p:sp>
          <p:nvSpPr>
            <p:cNvPr id="31" name="Freeform 31"/>
            <p:cNvSpPr/>
            <p:nvPr/>
          </p:nvSpPr>
          <p:spPr>
            <a:xfrm>
              <a:off x="0" y="0"/>
              <a:ext cx="20116800" cy="1188720"/>
            </a:xfrm>
            <a:custGeom>
              <a:avLst/>
              <a:gdLst/>
              <a:ahLst/>
              <a:cxnLst/>
              <a:rect l="l" t="t" r="r" b="b"/>
              <a:pathLst>
                <a:path w="20116800" h="1188720">
                  <a:moveTo>
                    <a:pt x="0" y="0"/>
                  </a:moveTo>
                  <a:lnTo>
                    <a:pt x="20116800" y="0"/>
                  </a:lnTo>
                  <a:lnTo>
                    <a:pt x="20116800" y="1188720"/>
                  </a:lnTo>
                  <a:lnTo>
                    <a:pt x="0" y="1188720"/>
                  </a:lnTo>
                  <a:close/>
                </a:path>
              </a:pathLst>
            </a:custGeom>
            <a:blipFill>
              <a:blip r:embed="rId5">
                <a:alphaModFix amt="0"/>
              </a:blip>
              <a:stretch>
                <a:fillRect t="-279746" b="-279746"/>
              </a:stretch>
            </a:blipFill>
          </p:spPr>
          <p:txBody>
            <a:bodyPr/>
            <a:lstStyle/>
            <a:p>
              <a:endParaRPr lang="en-GB"/>
            </a:p>
          </p:txBody>
        </p:sp>
        <p:sp>
          <p:nvSpPr>
            <p:cNvPr id="32" name="TextBox 32"/>
            <p:cNvSpPr txBox="1"/>
            <p:nvPr/>
          </p:nvSpPr>
          <p:spPr>
            <a:xfrm>
              <a:off x="0" y="-85725"/>
              <a:ext cx="20116800" cy="1274445"/>
            </a:xfrm>
            <a:prstGeom prst="rect">
              <a:avLst/>
            </a:prstGeom>
          </p:spPr>
          <p:txBody>
            <a:bodyPr lIns="0" tIns="0" rIns="0" bIns="0" rtlCol="0" anchor="ctr"/>
            <a:lstStyle/>
            <a:p>
              <a:pPr algn="l">
                <a:lnSpc>
                  <a:spcPts val="4967"/>
                </a:lnSpc>
              </a:pPr>
              <a:r>
                <a:rPr lang="en-US" sz="3600" b="1">
                  <a:solidFill>
                    <a:srgbClr val="1E1E1E"/>
                  </a:solidFill>
                  <a:latin typeface="Ubuntu Bold"/>
                  <a:ea typeface="Ubuntu Bold"/>
                  <a:cs typeface="Ubuntu Bold"/>
                  <a:sym typeface="Ubuntu Bold"/>
                </a:rPr>
                <a:t>From a neglected issue to a vibrant global coalition.</a:t>
              </a:r>
            </a:p>
          </p:txBody>
        </p:sp>
      </p:grpSp>
      <p:grpSp>
        <p:nvGrpSpPr>
          <p:cNvPr id="33" name="Group 33"/>
          <p:cNvGrpSpPr/>
          <p:nvPr/>
        </p:nvGrpSpPr>
        <p:grpSpPr>
          <a:xfrm>
            <a:off x="1508760" y="7063740"/>
            <a:ext cx="15499080" cy="1783080"/>
            <a:chOff x="0" y="0"/>
            <a:chExt cx="20665440" cy="2377440"/>
          </a:xfrm>
        </p:grpSpPr>
        <p:sp>
          <p:nvSpPr>
            <p:cNvPr id="34" name="Freeform 34"/>
            <p:cNvSpPr/>
            <p:nvPr/>
          </p:nvSpPr>
          <p:spPr>
            <a:xfrm>
              <a:off x="0" y="0"/>
              <a:ext cx="20665439" cy="2377440"/>
            </a:xfrm>
            <a:custGeom>
              <a:avLst/>
              <a:gdLst/>
              <a:ahLst/>
              <a:cxnLst/>
              <a:rect l="l" t="t" r="r" b="b"/>
              <a:pathLst>
                <a:path w="20665439" h="2377440">
                  <a:moveTo>
                    <a:pt x="0" y="0"/>
                  </a:moveTo>
                  <a:lnTo>
                    <a:pt x="20665439" y="0"/>
                  </a:lnTo>
                  <a:lnTo>
                    <a:pt x="20665439" y="2377440"/>
                  </a:lnTo>
                  <a:lnTo>
                    <a:pt x="0" y="2377440"/>
                  </a:lnTo>
                  <a:close/>
                </a:path>
              </a:pathLst>
            </a:custGeom>
            <a:blipFill>
              <a:blip r:embed="rId5">
                <a:alphaModFix amt="0"/>
              </a:blip>
              <a:stretch>
                <a:fillRect t="-119369" b="-119369"/>
              </a:stretch>
            </a:blipFill>
          </p:spPr>
          <p:txBody>
            <a:bodyPr/>
            <a:lstStyle/>
            <a:p>
              <a:endParaRPr lang="en-GB"/>
            </a:p>
          </p:txBody>
        </p:sp>
        <p:sp>
          <p:nvSpPr>
            <p:cNvPr id="35" name="TextBox 35"/>
            <p:cNvSpPr txBox="1"/>
            <p:nvPr/>
          </p:nvSpPr>
          <p:spPr>
            <a:xfrm>
              <a:off x="0" y="-114300"/>
              <a:ext cx="20665440" cy="2491740"/>
            </a:xfrm>
            <a:prstGeom prst="rect">
              <a:avLst/>
            </a:prstGeom>
          </p:spPr>
          <p:txBody>
            <a:bodyPr lIns="0" tIns="0" rIns="0" bIns="0" rtlCol="0" anchor="ctr"/>
            <a:lstStyle/>
            <a:p>
              <a:pPr algn="l">
                <a:lnSpc>
                  <a:spcPts val="3393"/>
                </a:lnSpc>
              </a:pPr>
              <a:r>
                <a:rPr lang="en-US" sz="1950">
                  <a:solidFill>
                    <a:srgbClr val="1E1E1E"/>
                  </a:solidFill>
                  <a:latin typeface="Ubuntu"/>
                  <a:ea typeface="Ubuntu"/>
                  <a:cs typeface="Ubuntu"/>
                  <a:sym typeface="Ubuntu"/>
                </a:rPr>
                <a:t>Christine Kalume, Lead for Health Systems Engagement at Frontline AIDS, will walk through how her team identified a neglected issue affecting 58 million women and girls, built a public private partnership around it, and turned an outline funding plan into multi country delivery.</a:t>
              </a:r>
            </a:p>
          </p:txBody>
        </p:sp>
      </p:grpSp>
      <p:grpSp>
        <p:nvGrpSpPr>
          <p:cNvPr id="36" name="Group 36"/>
          <p:cNvGrpSpPr/>
          <p:nvPr/>
        </p:nvGrpSpPr>
        <p:grpSpPr>
          <a:xfrm>
            <a:off x="960120" y="9121140"/>
            <a:ext cx="16459200" cy="411480"/>
            <a:chOff x="0" y="0"/>
            <a:chExt cx="21945600" cy="548640"/>
          </a:xfrm>
        </p:grpSpPr>
        <p:sp>
          <p:nvSpPr>
            <p:cNvPr id="37" name="Freeform 37"/>
            <p:cNvSpPr/>
            <p:nvPr/>
          </p:nvSpPr>
          <p:spPr>
            <a:xfrm>
              <a:off x="0" y="0"/>
              <a:ext cx="21945600" cy="548640"/>
            </a:xfrm>
            <a:custGeom>
              <a:avLst/>
              <a:gdLst/>
              <a:ahLst/>
              <a:cxnLst/>
              <a:rect l="l" t="t" r="r" b="b"/>
              <a:pathLst>
                <a:path w="21945600" h="548640">
                  <a:moveTo>
                    <a:pt x="0" y="0"/>
                  </a:moveTo>
                  <a:lnTo>
                    <a:pt x="21945600" y="0"/>
                  </a:lnTo>
                  <a:lnTo>
                    <a:pt x="21945600" y="548640"/>
                  </a:lnTo>
                  <a:lnTo>
                    <a:pt x="0" y="548640"/>
                  </a:lnTo>
                  <a:close/>
                </a:path>
              </a:pathLst>
            </a:custGeom>
            <a:blipFill>
              <a:blip r:embed="rId5">
                <a:alphaModFix amt="0"/>
              </a:blip>
              <a:stretch>
                <a:fillRect t="-729401" b="-729401"/>
              </a:stretch>
            </a:blipFill>
          </p:spPr>
          <p:txBody>
            <a:bodyPr/>
            <a:lstStyle/>
            <a:p>
              <a:endParaRPr lang="en-GB"/>
            </a:p>
          </p:txBody>
        </p:sp>
        <p:sp>
          <p:nvSpPr>
            <p:cNvPr id="38" name="TextBox 38"/>
            <p:cNvSpPr txBox="1"/>
            <p:nvPr/>
          </p:nvSpPr>
          <p:spPr>
            <a:xfrm>
              <a:off x="0" y="-19050"/>
              <a:ext cx="21945600" cy="567690"/>
            </a:xfrm>
            <a:prstGeom prst="rect">
              <a:avLst/>
            </a:prstGeom>
          </p:spPr>
          <p:txBody>
            <a:bodyPr lIns="0" tIns="0" rIns="0" bIns="0" rtlCol="0" anchor="ctr"/>
            <a:lstStyle/>
            <a:p>
              <a:pPr algn="l">
                <a:lnSpc>
                  <a:spcPts val="2340"/>
                </a:lnSpc>
              </a:pPr>
              <a:r>
                <a:rPr lang="en-US" sz="1950" b="1" i="1">
                  <a:solidFill>
                    <a:srgbClr val="E63946"/>
                  </a:solidFill>
                  <a:latin typeface="Ubuntu Bold Italics"/>
                  <a:ea typeface="Ubuntu Bold Italics"/>
                  <a:cs typeface="Ubuntu Bold Italics"/>
                  <a:sym typeface="Ubuntu Bold Italics"/>
                </a:rPr>
                <a:t>Over to you, Christine.</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GB"/>
          </a:p>
        </p:txBody>
      </p:sp>
      <p:grpSp>
        <p:nvGrpSpPr>
          <p:cNvPr id="3" name="Group 3"/>
          <p:cNvGrpSpPr/>
          <p:nvPr/>
        </p:nvGrpSpPr>
        <p:grpSpPr>
          <a:xfrm>
            <a:off x="617220" y="438912"/>
            <a:ext cx="1440180" cy="768096"/>
            <a:chOff x="0" y="0"/>
            <a:chExt cx="1920240" cy="1024128"/>
          </a:xfrm>
        </p:grpSpPr>
        <p:sp>
          <p:nvSpPr>
            <p:cNvPr id="4" name="Freeform 4" descr="mzn_logo.png"/>
            <p:cNvSpPr/>
            <p:nvPr/>
          </p:nvSpPr>
          <p:spPr>
            <a:xfrm>
              <a:off x="0" y="0"/>
              <a:ext cx="1920240" cy="1024128"/>
            </a:xfrm>
            <a:custGeom>
              <a:avLst/>
              <a:gdLst/>
              <a:ahLst/>
              <a:cxnLst/>
              <a:rect l="l" t="t" r="r" b="b"/>
              <a:pathLst>
                <a:path w="1920240" h="1024128">
                  <a:moveTo>
                    <a:pt x="0" y="0"/>
                  </a:moveTo>
                  <a:lnTo>
                    <a:pt x="1920240" y="0"/>
                  </a:lnTo>
                  <a:lnTo>
                    <a:pt x="1920240" y="1024128"/>
                  </a:lnTo>
                  <a:lnTo>
                    <a:pt x="0" y="1024128"/>
                  </a:lnTo>
                  <a:lnTo>
                    <a:pt x="0" y="0"/>
                  </a:lnTo>
                  <a:close/>
                </a:path>
              </a:pathLst>
            </a:custGeom>
            <a:blipFill>
              <a:blip r:embed="rId4"/>
              <a:stretch>
                <a:fillRect t="-45" b="-45"/>
              </a:stretch>
            </a:blipFill>
          </p:spPr>
          <p:txBody>
            <a:bodyPr/>
            <a:lstStyle/>
            <a:p>
              <a:endParaRPr lang="en-GB"/>
            </a:p>
          </p:txBody>
        </p:sp>
      </p:grpSp>
      <p:grpSp>
        <p:nvGrpSpPr>
          <p:cNvPr id="5" name="Group 5"/>
          <p:cNvGrpSpPr/>
          <p:nvPr/>
        </p:nvGrpSpPr>
        <p:grpSpPr>
          <a:xfrm>
            <a:off x="610076" y="9731216"/>
            <a:ext cx="5500688" cy="14288"/>
            <a:chOff x="0" y="0"/>
            <a:chExt cx="7334250" cy="19050"/>
          </a:xfrm>
        </p:grpSpPr>
        <p:sp>
          <p:nvSpPr>
            <p:cNvPr id="6" name="Freeform 6"/>
            <p:cNvSpPr/>
            <p:nvPr/>
          </p:nvSpPr>
          <p:spPr>
            <a:xfrm>
              <a:off x="9525" y="0"/>
              <a:ext cx="7315200" cy="19050"/>
            </a:xfrm>
            <a:custGeom>
              <a:avLst/>
              <a:gdLst/>
              <a:ahLst/>
              <a:cxnLst/>
              <a:rect l="l" t="t" r="r" b="b"/>
              <a:pathLst>
                <a:path w="7315200" h="19050">
                  <a:moveTo>
                    <a:pt x="0" y="0"/>
                  </a:moveTo>
                  <a:lnTo>
                    <a:pt x="7315200" y="0"/>
                  </a:lnTo>
                  <a:lnTo>
                    <a:pt x="7315200" y="19050"/>
                  </a:lnTo>
                  <a:lnTo>
                    <a:pt x="0" y="19050"/>
                  </a:lnTo>
                  <a:close/>
                </a:path>
              </a:pathLst>
            </a:custGeom>
            <a:solidFill>
              <a:srgbClr val="E63946"/>
            </a:solidFill>
          </p:spPr>
          <p:txBody>
            <a:bodyPr/>
            <a:lstStyle/>
            <a:p>
              <a:endParaRPr lang="en-GB"/>
            </a:p>
          </p:txBody>
        </p:sp>
      </p:grpSp>
      <p:grpSp>
        <p:nvGrpSpPr>
          <p:cNvPr id="7" name="Group 7"/>
          <p:cNvGrpSpPr/>
          <p:nvPr/>
        </p:nvGrpSpPr>
        <p:grpSpPr>
          <a:xfrm>
            <a:off x="617220" y="9834372"/>
            <a:ext cx="8229600" cy="301752"/>
            <a:chOff x="0" y="0"/>
            <a:chExt cx="10972800" cy="402336"/>
          </a:xfrm>
        </p:grpSpPr>
        <p:sp>
          <p:nvSpPr>
            <p:cNvPr id="8" name="Freeform 8"/>
            <p:cNvSpPr/>
            <p:nvPr/>
          </p:nvSpPr>
          <p:spPr>
            <a:xfrm>
              <a:off x="0" y="0"/>
              <a:ext cx="10972800" cy="402336"/>
            </a:xfrm>
            <a:custGeom>
              <a:avLst/>
              <a:gdLst/>
              <a:ahLst/>
              <a:cxnLst/>
              <a:rect l="l" t="t" r="r" b="b"/>
              <a:pathLst>
                <a:path w="10972800" h="402336">
                  <a:moveTo>
                    <a:pt x="0" y="0"/>
                  </a:moveTo>
                  <a:lnTo>
                    <a:pt x="10972800" y="0"/>
                  </a:lnTo>
                  <a:lnTo>
                    <a:pt x="10972800" y="402336"/>
                  </a:lnTo>
                  <a:lnTo>
                    <a:pt x="0" y="402336"/>
                  </a:lnTo>
                  <a:close/>
                </a:path>
              </a:pathLst>
            </a:custGeom>
            <a:blipFill>
              <a:blip r:embed="rId5">
                <a:alphaModFix amt="0"/>
              </a:blip>
              <a:stretch>
                <a:fillRect t="-481410" b="-481410"/>
              </a:stretch>
            </a:blipFill>
          </p:spPr>
          <p:txBody>
            <a:bodyPr/>
            <a:lstStyle/>
            <a:p>
              <a:endParaRPr lang="en-GB"/>
            </a:p>
          </p:txBody>
        </p:sp>
        <p:sp>
          <p:nvSpPr>
            <p:cNvPr id="9" name="TextBox 9"/>
            <p:cNvSpPr txBox="1"/>
            <p:nvPr/>
          </p:nvSpPr>
          <p:spPr>
            <a:xfrm>
              <a:off x="0" y="-9525"/>
              <a:ext cx="10972800" cy="411861"/>
            </a:xfrm>
            <a:prstGeom prst="rect">
              <a:avLst/>
            </a:prstGeom>
          </p:spPr>
          <p:txBody>
            <a:bodyPr lIns="0" tIns="0" rIns="0" bIns="0" rtlCol="0" anchor="ctr"/>
            <a:lstStyle/>
            <a:p>
              <a:pPr algn="l">
                <a:lnSpc>
                  <a:spcPts val="1439"/>
                </a:lnSpc>
              </a:pPr>
              <a:r>
                <a:rPr lang="en-US" sz="1200">
                  <a:solidFill>
                    <a:srgbClr val="9A9A9A"/>
                  </a:solidFill>
                  <a:latin typeface="Ubuntu"/>
                  <a:ea typeface="Ubuntu"/>
                  <a:cs typeface="Ubuntu"/>
                  <a:sym typeface="Ubuntu"/>
                </a:rPr>
                <a:t>© 2026 MzN International, LLC. All rights reserved.</a:t>
              </a:r>
            </a:p>
          </p:txBody>
        </p:sp>
      </p:grpSp>
      <p:grpSp>
        <p:nvGrpSpPr>
          <p:cNvPr id="10" name="Group 10"/>
          <p:cNvGrpSpPr/>
          <p:nvPr/>
        </p:nvGrpSpPr>
        <p:grpSpPr>
          <a:xfrm>
            <a:off x="15087600" y="1303020"/>
            <a:ext cx="1371600" cy="1371600"/>
            <a:chOff x="0" y="0"/>
            <a:chExt cx="1828800" cy="1828800"/>
          </a:xfrm>
        </p:grpSpPr>
        <p:sp>
          <p:nvSpPr>
            <p:cNvPr id="11" name="Freeform 11" descr="preencoded.png"/>
            <p:cNvSpPr/>
            <p:nvPr/>
          </p:nvSpPr>
          <p:spPr>
            <a:xfrm>
              <a:off x="0" y="0"/>
              <a:ext cx="1828800" cy="1828800"/>
            </a:xfrm>
            <a:custGeom>
              <a:avLst/>
              <a:gdLst/>
              <a:ahLst/>
              <a:cxnLst/>
              <a:rect l="l" t="t" r="r" b="b"/>
              <a:pathLst>
                <a:path w="1828800" h="1828800">
                  <a:moveTo>
                    <a:pt x="0" y="0"/>
                  </a:moveTo>
                  <a:lnTo>
                    <a:pt x="1828800" y="0"/>
                  </a:lnTo>
                  <a:lnTo>
                    <a:pt x="1828800" y="1828800"/>
                  </a:lnTo>
                  <a:lnTo>
                    <a:pt x="0" y="1828800"/>
                  </a:lnTo>
                  <a:lnTo>
                    <a:pt x="0" y="0"/>
                  </a:lnTo>
                  <a:close/>
                </a:path>
              </a:pathLst>
            </a:custGeom>
            <a:blipFill>
              <a:blip r:embed="rId6"/>
              <a:stretch>
                <a:fillRect/>
              </a:stretch>
            </a:blipFill>
          </p:spPr>
          <p:txBody>
            <a:bodyPr/>
            <a:lstStyle/>
            <a:p>
              <a:endParaRPr lang="en-GB"/>
            </a:p>
          </p:txBody>
        </p:sp>
      </p:grpSp>
      <p:grpSp>
        <p:nvGrpSpPr>
          <p:cNvPr id="12" name="Group 12"/>
          <p:cNvGrpSpPr/>
          <p:nvPr/>
        </p:nvGrpSpPr>
        <p:grpSpPr>
          <a:xfrm>
            <a:off x="960120" y="1692592"/>
            <a:ext cx="8229600" cy="480060"/>
            <a:chOff x="0" y="0"/>
            <a:chExt cx="10972800" cy="640080"/>
          </a:xfrm>
        </p:grpSpPr>
        <p:sp>
          <p:nvSpPr>
            <p:cNvPr id="13" name="Freeform 13"/>
            <p:cNvSpPr/>
            <p:nvPr/>
          </p:nvSpPr>
          <p:spPr>
            <a:xfrm>
              <a:off x="0" y="0"/>
              <a:ext cx="10972800" cy="640080"/>
            </a:xfrm>
            <a:custGeom>
              <a:avLst/>
              <a:gdLst/>
              <a:ahLst/>
              <a:cxnLst/>
              <a:rect l="l" t="t" r="r" b="b"/>
              <a:pathLst>
                <a:path w="10972800" h="640080">
                  <a:moveTo>
                    <a:pt x="0" y="0"/>
                  </a:moveTo>
                  <a:lnTo>
                    <a:pt x="10972800" y="0"/>
                  </a:lnTo>
                  <a:lnTo>
                    <a:pt x="10972800" y="640080"/>
                  </a:lnTo>
                  <a:lnTo>
                    <a:pt x="0" y="640080"/>
                  </a:lnTo>
                  <a:close/>
                </a:path>
              </a:pathLst>
            </a:custGeom>
            <a:blipFill>
              <a:blip r:embed="rId5">
                <a:alphaModFix amt="0"/>
              </a:blip>
              <a:stretch>
                <a:fillRect t="-284029" b="-284029"/>
              </a:stretch>
            </a:blipFill>
          </p:spPr>
          <p:txBody>
            <a:bodyPr/>
            <a:lstStyle/>
            <a:p>
              <a:endParaRPr lang="en-GB"/>
            </a:p>
          </p:txBody>
        </p:sp>
        <p:sp>
          <p:nvSpPr>
            <p:cNvPr id="14" name="TextBox 14"/>
            <p:cNvSpPr txBox="1"/>
            <p:nvPr/>
          </p:nvSpPr>
          <p:spPr>
            <a:xfrm>
              <a:off x="0" y="-19050"/>
              <a:ext cx="10972800" cy="659130"/>
            </a:xfrm>
            <a:prstGeom prst="rect">
              <a:avLst/>
            </a:prstGeom>
          </p:spPr>
          <p:txBody>
            <a:bodyPr lIns="0" tIns="0" rIns="0" bIns="0" rtlCol="0" anchor="ctr"/>
            <a:lstStyle/>
            <a:p>
              <a:pPr algn="l">
                <a:lnSpc>
                  <a:spcPts val="2340"/>
                </a:lnSpc>
              </a:pPr>
              <a:r>
                <a:rPr lang="en-US" sz="1950" b="1" spc="600">
                  <a:solidFill>
                    <a:srgbClr val="5C5C5C"/>
                  </a:solidFill>
                  <a:latin typeface="Ubuntu Bold"/>
                  <a:ea typeface="Ubuntu Bold"/>
                  <a:cs typeface="Ubuntu Bold"/>
                  <a:sym typeface="Ubuntu Bold"/>
                </a:rPr>
                <a:t>PRESENTED BY</a:t>
              </a:r>
            </a:p>
          </p:txBody>
        </p:sp>
      </p:grpSp>
      <p:grpSp>
        <p:nvGrpSpPr>
          <p:cNvPr id="15" name="Group 15"/>
          <p:cNvGrpSpPr/>
          <p:nvPr/>
        </p:nvGrpSpPr>
        <p:grpSpPr>
          <a:xfrm>
            <a:off x="960120" y="2057400"/>
            <a:ext cx="12344400" cy="1371600"/>
            <a:chOff x="0" y="0"/>
            <a:chExt cx="16459200" cy="1828800"/>
          </a:xfrm>
        </p:grpSpPr>
        <p:sp>
          <p:nvSpPr>
            <p:cNvPr id="16" name="Freeform 16"/>
            <p:cNvSpPr/>
            <p:nvPr/>
          </p:nvSpPr>
          <p:spPr>
            <a:xfrm>
              <a:off x="0" y="0"/>
              <a:ext cx="16459200" cy="1828800"/>
            </a:xfrm>
            <a:custGeom>
              <a:avLst/>
              <a:gdLst/>
              <a:ahLst/>
              <a:cxnLst/>
              <a:rect l="l" t="t" r="r" b="b"/>
              <a:pathLst>
                <a:path w="16459200" h="1828800">
                  <a:moveTo>
                    <a:pt x="0" y="0"/>
                  </a:moveTo>
                  <a:lnTo>
                    <a:pt x="16459200" y="0"/>
                  </a:lnTo>
                  <a:lnTo>
                    <a:pt x="16459200" y="1828800"/>
                  </a:lnTo>
                  <a:lnTo>
                    <a:pt x="0" y="1828800"/>
                  </a:lnTo>
                  <a:close/>
                </a:path>
              </a:pathLst>
            </a:custGeom>
            <a:blipFill>
              <a:blip r:embed="rId5">
                <a:alphaModFix amt="0"/>
              </a:blip>
              <a:stretch>
                <a:fillRect t="-125365" b="-125365"/>
              </a:stretch>
            </a:blipFill>
          </p:spPr>
          <p:txBody>
            <a:bodyPr/>
            <a:lstStyle/>
            <a:p>
              <a:endParaRPr lang="en-GB"/>
            </a:p>
          </p:txBody>
        </p:sp>
        <p:sp>
          <p:nvSpPr>
            <p:cNvPr id="17" name="TextBox 17"/>
            <p:cNvSpPr txBox="1"/>
            <p:nvPr/>
          </p:nvSpPr>
          <p:spPr>
            <a:xfrm>
              <a:off x="0" y="-28575"/>
              <a:ext cx="16459200" cy="1857375"/>
            </a:xfrm>
            <a:prstGeom prst="rect">
              <a:avLst/>
            </a:prstGeom>
          </p:spPr>
          <p:txBody>
            <a:bodyPr lIns="0" tIns="0" rIns="0" bIns="0" rtlCol="0" anchor="ctr"/>
            <a:lstStyle/>
            <a:p>
              <a:pPr algn="l">
                <a:lnSpc>
                  <a:spcPts val="9720"/>
                </a:lnSpc>
              </a:pPr>
              <a:r>
                <a:rPr lang="en-US" sz="8100" b="1">
                  <a:solidFill>
                    <a:srgbClr val="E63946"/>
                  </a:solidFill>
                  <a:latin typeface="Ubuntu Bold"/>
                  <a:ea typeface="Ubuntu Bold"/>
                  <a:cs typeface="Ubuntu Bold"/>
                  <a:sym typeface="Ubuntu Bold"/>
                </a:rPr>
                <a:t>Christine Kalume</a:t>
              </a:r>
            </a:p>
          </p:txBody>
        </p:sp>
      </p:grpSp>
      <p:grpSp>
        <p:nvGrpSpPr>
          <p:cNvPr id="18" name="Group 18"/>
          <p:cNvGrpSpPr/>
          <p:nvPr/>
        </p:nvGrpSpPr>
        <p:grpSpPr>
          <a:xfrm>
            <a:off x="936307" y="3610928"/>
            <a:ext cx="1693545" cy="47625"/>
            <a:chOff x="0" y="0"/>
            <a:chExt cx="2258060" cy="63500"/>
          </a:xfrm>
        </p:grpSpPr>
        <p:sp>
          <p:nvSpPr>
            <p:cNvPr id="19" name="Freeform 19"/>
            <p:cNvSpPr/>
            <p:nvPr/>
          </p:nvSpPr>
          <p:spPr>
            <a:xfrm>
              <a:off x="31750" y="0"/>
              <a:ext cx="2194560" cy="63500"/>
            </a:xfrm>
            <a:custGeom>
              <a:avLst/>
              <a:gdLst/>
              <a:ahLst/>
              <a:cxnLst/>
              <a:rect l="l" t="t" r="r" b="b"/>
              <a:pathLst>
                <a:path w="2194560" h="63500">
                  <a:moveTo>
                    <a:pt x="0" y="0"/>
                  </a:moveTo>
                  <a:lnTo>
                    <a:pt x="2194560" y="0"/>
                  </a:lnTo>
                  <a:lnTo>
                    <a:pt x="2194560" y="63500"/>
                  </a:lnTo>
                  <a:lnTo>
                    <a:pt x="0" y="63500"/>
                  </a:lnTo>
                  <a:close/>
                </a:path>
              </a:pathLst>
            </a:custGeom>
            <a:solidFill>
              <a:srgbClr val="E63946"/>
            </a:solidFill>
          </p:spPr>
          <p:txBody>
            <a:bodyPr/>
            <a:lstStyle/>
            <a:p>
              <a:endParaRPr lang="en-GB"/>
            </a:p>
          </p:txBody>
        </p:sp>
      </p:grpSp>
      <p:grpSp>
        <p:nvGrpSpPr>
          <p:cNvPr id="20" name="Group 20"/>
          <p:cNvGrpSpPr/>
          <p:nvPr/>
        </p:nvGrpSpPr>
        <p:grpSpPr>
          <a:xfrm>
            <a:off x="960120" y="3909060"/>
            <a:ext cx="12344400" cy="617220"/>
            <a:chOff x="0" y="0"/>
            <a:chExt cx="16459200" cy="822960"/>
          </a:xfrm>
        </p:grpSpPr>
        <p:sp>
          <p:nvSpPr>
            <p:cNvPr id="21" name="Freeform 21"/>
            <p:cNvSpPr/>
            <p:nvPr/>
          </p:nvSpPr>
          <p:spPr>
            <a:xfrm>
              <a:off x="0" y="0"/>
              <a:ext cx="16459200" cy="822960"/>
            </a:xfrm>
            <a:custGeom>
              <a:avLst/>
              <a:gdLst/>
              <a:ahLst/>
              <a:cxnLst/>
              <a:rect l="l" t="t" r="r" b="b"/>
              <a:pathLst>
                <a:path w="16459200" h="822960">
                  <a:moveTo>
                    <a:pt x="0" y="0"/>
                  </a:moveTo>
                  <a:lnTo>
                    <a:pt x="16459200" y="0"/>
                  </a:lnTo>
                  <a:lnTo>
                    <a:pt x="16459200" y="822960"/>
                  </a:lnTo>
                  <a:lnTo>
                    <a:pt x="0" y="822960"/>
                  </a:lnTo>
                  <a:close/>
                </a:path>
              </a:pathLst>
            </a:custGeom>
            <a:blipFill>
              <a:blip r:embed="rId5">
                <a:alphaModFix amt="0"/>
              </a:blip>
              <a:stretch>
                <a:fillRect t="-339700" b="-339700"/>
              </a:stretch>
            </a:blipFill>
          </p:spPr>
          <p:txBody>
            <a:bodyPr/>
            <a:lstStyle/>
            <a:p>
              <a:endParaRPr lang="en-GB"/>
            </a:p>
          </p:txBody>
        </p:sp>
        <p:sp>
          <p:nvSpPr>
            <p:cNvPr id="22" name="TextBox 22"/>
            <p:cNvSpPr txBox="1"/>
            <p:nvPr/>
          </p:nvSpPr>
          <p:spPr>
            <a:xfrm>
              <a:off x="0" y="-28575"/>
              <a:ext cx="16459200" cy="851535"/>
            </a:xfrm>
            <a:prstGeom prst="rect">
              <a:avLst/>
            </a:prstGeom>
          </p:spPr>
          <p:txBody>
            <a:bodyPr lIns="0" tIns="0" rIns="0" bIns="0" rtlCol="0" anchor="ctr"/>
            <a:lstStyle/>
            <a:p>
              <a:pPr algn="l">
                <a:lnSpc>
                  <a:spcPts val="3600"/>
                </a:lnSpc>
              </a:pPr>
              <a:r>
                <a:rPr lang="en-US" sz="3000" b="1">
                  <a:solidFill>
                    <a:srgbClr val="1E1E1E"/>
                  </a:solidFill>
                  <a:latin typeface="Ubuntu Bold"/>
                  <a:ea typeface="Ubuntu Bold"/>
                  <a:cs typeface="Ubuntu Bold"/>
                  <a:sym typeface="Ubuntu Bold"/>
                </a:rPr>
                <a:t>Lead, Health Systems Engagement</a:t>
              </a:r>
            </a:p>
          </p:txBody>
        </p:sp>
      </p:grpSp>
      <p:grpSp>
        <p:nvGrpSpPr>
          <p:cNvPr id="23" name="Group 23"/>
          <p:cNvGrpSpPr/>
          <p:nvPr/>
        </p:nvGrpSpPr>
        <p:grpSpPr>
          <a:xfrm>
            <a:off x="960120" y="4526280"/>
            <a:ext cx="12344400" cy="548640"/>
            <a:chOff x="0" y="0"/>
            <a:chExt cx="16459200" cy="731520"/>
          </a:xfrm>
        </p:grpSpPr>
        <p:sp>
          <p:nvSpPr>
            <p:cNvPr id="24" name="Freeform 24"/>
            <p:cNvSpPr/>
            <p:nvPr/>
          </p:nvSpPr>
          <p:spPr>
            <a:xfrm>
              <a:off x="0" y="0"/>
              <a:ext cx="16459200" cy="731520"/>
            </a:xfrm>
            <a:custGeom>
              <a:avLst/>
              <a:gdLst/>
              <a:ahLst/>
              <a:cxnLst/>
              <a:rect l="l" t="t" r="r" b="b"/>
              <a:pathLst>
                <a:path w="16459200" h="731520">
                  <a:moveTo>
                    <a:pt x="0" y="0"/>
                  </a:moveTo>
                  <a:lnTo>
                    <a:pt x="16459200" y="0"/>
                  </a:lnTo>
                  <a:lnTo>
                    <a:pt x="16459200" y="731520"/>
                  </a:lnTo>
                  <a:lnTo>
                    <a:pt x="0" y="731520"/>
                  </a:lnTo>
                  <a:close/>
                </a:path>
              </a:pathLst>
            </a:custGeom>
            <a:blipFill>
              <a:blip r:embed="rId5">
                <a:alphaModFix amt="0"/>
              </a:blip>
              <a:stretch>
                <a:fillRect t="-388413" b="-388413"/>
              </a:stretch>
            </a:blipFill>
          </p:spPr>
          <p:txBody>
            <a:bodyPr/>
            <a:lstStyle/>
            <a:p>
              <a:endParaRPr lang="en-GB"/>
            </a:p>
          </p:txBody>
        </p:sp>
        <p:sp>
          <p:nvSpPr>
            <p:cNvPr id="25" name="TextBox 25"/>
            <p:cNvSpPr txBox="1"/>
            <p:nvPr/>
          </p:nvSpPr>
          <p:spPr>
            <a:xfrm>
              <a:off x="0" y="-9525"/>
              <a:ext cx="16459200" cy="741045"/>
            </a:xfrm>
            <a:prstGeom prst="rect">
              <a:avLst/>
            </a:prstGeom>
          </p:spPr>
          <p:txBody>
            <a:bodyPr lIns="0" tIns="0" rIns="0" bIns="0" rtlCol="0" anchor="ctr"/>
            <a:lstStyle/>
            <a:p>
              <a:pPr algn="l">
                <a:lnSpc>
                  <a:spcPts val="3240"/>
                </a:lnSpc>
              </a:pPr>
              <a:r>
                <a:rPr lang="en-US" sz="2700" i="1">
                  <a:solidFill>
                    <a:srgbClr val="5C5C5C"/>
                  </a:solidFill>
                  <a:latin typeface="Ubuntu Italics"/>
                  <a:ea typeface="Ubuntu Italics"/>
                  <a:cs typeface="Ubuntu Italics"/>
                  <a:sym typeface="Ubuntu Italics"/>
                </a:rPr>
                <a:t>Frontline AIDS</a:t>
              </a:r>
            </a:p>
          </p:txBody>
        </p:sp>
      </p:grpSp>
      <p:grpSp>
        <p:nvGrpSpPr>
          <p:cNvPr id="26" name="Group 26"/>
          <p:cNvGrpSpPr/>
          <p:nvPr/>
        </p:nvGrpSpPr>
        <p:grpSpPr>
          <a:xfrm>
            <a:off x="950595" y="5751195"/>
            <a:ext cx="11540490" cy="3173730"/>
            <a:chOff x="0" y="0"/>
            <a:chExt cx="15387320" cy="4231640"/>
          </a:xfrm>
        </p:grpSpPr>
        <p:sp>
          <p:nvSpPr>
            <p:cNvPr id="27" name="Freeform 27"/>
            <p:cNvSpPr/>
            <p:nvPr/>
          </p:nvSpPr>
          <p:spPr>
            <a:xfrm>
              <a:off x="12700" y="12700"/>
              <a:ext cx="15361920" cy="4206240"/>
            </a:xfrm>
            <a:custGeom>
              <a:avLst/>
              <a:gdLst/>
              <a:ahLst/>
              <a:cxnLst/>
              <a:rect l="l" t="t" r="r" b="b"/>
              <a:pathLst>
                <a:path w="15361920" h="4206240">
                  <a:moveTo>
                    <a:pt x="0" y="0"/>
                  </a:moveTo>
                  <a:lnTo>
                    <a:pt x="15361920" y="0"/>
                  </a:lnTo>
                  <a:lnTo>
                    <a:pt x="15361920" y="4206240"/>
                  </a:lnTo>
                  <a:lnTo>
                    <a:pt x="0" y="4206240"/>
                  </a:lnTo>
                  <a:close/>
                </a:path>
              </a:pathLst>
            </a:custGeom>
            <a:solidFill>
              <a:srgbClr val="F7F7F7"/>
            </a:solidFill>
          </p:spPr>
          <p:txBody>
            <a:bodyPr/>
            <a:lstStyle/>
            <a:p>
              <a:endParaRPr lang="en-GB"/>
            </a:p>
          </p:txBody>
        </p:sp>
        <p:sp>
          <p:nvSpPr>
            <p:cNvPr id="28" name="Freeform 28"/>
            <p:cNvSpPr/>
            <p:nvPr/>
          </p:nvSpPr>
          <p:spPr>
            <a:xfrm>
              <a:off x="0" y="0"/>
              <a:ext cx="15387320" cy="4231640"/>
            </a:xfrm>
            <a:custGeom>
              <a:avLst/>
              <a:gdLst/>
              <a:ahLst/>
              <a:cxnLst/>
              <a:rect l="l" t="t" r="r" b="b"/>
              <a:pathLst>
                <a:path w="15387320" h="4231640">
                  <a:moveTo>
                    <a:pt x="12700" y="0"/>
                  </a:moveTo>
                  <a:lnTo>
                    <a:pt x="15374620" y="0"/>
                  </a:lnTo>
                  <a:cubicBezTo>
                    <a:pt x="15381605" y="0"/>
                    <a:pt x="15387320" y="5715"/>
                    <a:pt x="15387320" y="12700"/>
                  </a:cubicBezTo>
                  <a:lnTo>
                    <a:pt x="15387320" y="4218940"/>
                  </a:lnTo>
                  <a:cubicBezTo>
                    <a:pt x="15387320" y="4225925"/>
                    <a:pt x="15381605" y="4231640"/>
                    <a:pt x="15374620" y="4231640"/>
                  </a:cubicBezTo>
                  <a:lnTo>
                    <a:pt x="12700" y="4231640"/>
                  </a:lnTo>
                  <a:cubicBezTo>
                    <a:pt x="5715" y="4231640"/>
                    <a:pt x="0" y="4225925"/>
                    <a:pt x="0" y="4218940"/>
                  </a:cubicBezTo>
                  <a:lnTo>
                    <a:pt x="0" y="12700"/>
                  </a:lnTo>
                  <a:cubicBezTo>
                    <a:pt x="0" y="5715"/>
                    <a:pt x="5715" y="0"/>
                    <a:pt x="12700" y="0"/>
                  </a:cubicBezTo>
                  <a:moveTo>
                    <a:pt x="12700" y="25400"/>
                  </a:moveTo>
                  <a:lnTo>
                    <a:pt x="12700" y="12700"/>
                  </a:lnTo>
                  <a:lnTo>
                    <a:pt x="25400" y="12700"/>
                  </a:lnTo>
                  <a:lnTo>
                    <a:pt x="25400" y="4218940"/>
                  </a:lnTo>
                  <a:lnTo>
                    <a:pt x="12700" y="4218940"/>
                  </a:lnTo>
                  <a:lnTo>
                    <a:pt x="12700" y="4206240"/>
                  </a:lnTo>
                  <a:lnTo>
                    <a:pt x="15374620" y="4206240"/>
                  </a:lnTo>
                  <a:lnTo>
                    <a:pt x="15374620" y="4218940"/>
                  </a:lnTo>
                  <a:lnTo>
                    <a:pt x="15361920" y="4218940"/>
                  </a:lnTo>
                  <a:lnTo>
                    <a:pt x="15361920" y="12700"/>
                  </a:lnTo>
                  <a:lnTo>
                    <a:pt x="15374620" y="12700"/>
                  </a:lnTo>
                  <a:lnTo>
                    <a:pt x="15374620" y="25400"/>
                  </a:lnTo>
                  <a:lnTo>
                    <a:pt x="12700" y="25400"/>
                  </a:lnTo>
                  <a:close/>
                </a:path>
              </a:pathLst>
            </a:custGeom>
            <a:solidFill>
              <a:srgbClr val="E0E0E0"/>
            </a:solidFill>
          </p:spPr>
          <p:txBody>
            <a:bodyPr/>
            <a:lstStyle/>
            <a:p>
              <a:endParaRPr lang="en-GB"/>
            </a:p>
          </p:txBody>
        </p:sp>
      </p:grpSp>
      <p:grpSp>
        <p:nvGrpSpPr>
          <p:cNvPr id="29" name="Group 29"/>
          <p:cNvGrpSpPr/>
          <p:nvPr/>
        </p:nvGrpSpPr>
        <p:grpSpPr>
          <a:xfrm>
            <a:off x="950595" y="5751195"/>
            <a:ext cx="183642" cy="3173730"/>
            <a:chOff x="0" y="0"/>
            <a:chExt cx="244856" cy="4231640"/>
          </a:xfrm>
        </p:grpSpPr>
        <p:sp>
          <p:nvSpPr>
            <p:cNvPr id="30" name="Freeform 30"/>
            <p:cNvSpPr/>
            <p:nvPr/>
          </p:nvSpPr>
          <p:spPr>
            <a:xfrm>
              <a:off x="12700" y="12700"/>
              <a:ext cx="219456" cy="4206240"/>
            </a:xfrm>
            <a:custGeom>
              <a:avLst/>
              <a:gdLst/>
              <a:ahLst/>
              <a:cxnLst/>
              <a:rect l="l" t="t" r="r" b="b"/>
              <a:pathLst>
                <a:path w="219456" h="4206240">
                  <a:moveTo>
                    <a:pt x="0" y="0"/>
                  </a:moveTo>
                  <a:lnTo>
                    <a:pt x="219456" y="0"/>
                  </a:lnTo>
                  <a:lnTo>
                    <a:pt x="219456" y="4206240"/>
                  </a:lnTo>
                  <a:lnTo>
                    <a:pt x="0" y="4206240"/>
                  </a:lnTo>
                  <a:close/>
                </a:path>
              </a:pathLst>
            </a:custGeom>
            <a:solidFill>
              <a:srgbClr val="E63946"/>
            </a:solidFill>
          </p:spPr>
          <p:txBody>
            <a:bodyPr/>
            <a:lstStyle/>
            <a:p>
              <a:endParaRPr lang="en-GB"/>
            </a:p>
          </p:txBody>
        </p:sp>
        <p:sp>
          <p:nvSpPr>
            <p:cNvPr id="31" name="Freeform 31"/>
            <p:cNvSpPr/>
            <p:nvPr/>
          </p:nvSpPr>
          <p:spPr>
            <a:xfrm>
              <a:off x="0" y="0"/>
              <a:ext cx="244856" cy="4231640"/>
            </a:xfrm>
            <a:custGeom>
              <a:avLst/>
              <a:gdLst/>
              <a:ahLst/>
              <a:cxnLst/>
              <a:rect l="l" t="t" r="r" b="b"/>
              <a:pathLst>
                <a:path w="244856" h="4231640">
                  <a:moveTo>
                    <a:pt x="12700" y="0"/>
                  </a:moveTo>
                  <a:lnTo>
                    <a:pt x="232156" y="0"/>
                  </a:lnTo>
                  <a:cubicBezTo>
                    <a:pt x="239141" y="0"/>
                    <a:pt x="244856" y="5715"/>
                    <a:pt x="244856" y="12700"/>
                  </a:cubicBezTo>
                  <a:lnTo>
                    <a:pt x="244856" y="4218940"/>
                  </a:lnTo>
                  <a:cubicBezTo>
                    <a:pt x="244856" y="4225925"/>
                    <a:pt x="239141" y="4231640"/>
                    <a:pt x="232156" y="4231640"/>
                  </a:cubicBezTo>
                  <a:lnTo>
                    <a:pt x="12700" y="4231640"/>
                  </a:lnTo>
                  <a:cubicBezTo>
                    <a:pt x="5715" y="4231640"/>
                    <a:pt x="0" y="4225925"/>
                    <a:pt x="0" y="4218940"/>
                  </a:cubicBezTo>
                  <a:lnTo>
                    <a:pt x="0" y="12700"/>
                  </a:lnTo>
                  <a:cubicBezTo>
                    <a:pt x="0" y="5715"/>
                    <a:pt x="5715" y="0"/>
                    <a:pt x="12700" y="0"/>
                  </a:cubicBezTo>
                  <a:moveTo>
                    <a:pt x="12700" y="25400"/>
                  </a:moveTo>
                  <a:lnTo>
                    <a:pt x="12700" y="12700"/>
                  </a:lnTo>
                  <a:lnTo>
                    <a:pt x="25400" y="12700"/>
                  </a:lnTo>
                  <a:lnTo>
                    <a:pt x="25400" y="4218940"/>
                  </a:lnTo>
                  <a:lnTo>
                    <a:pt x="12700" y="4218940"/>
                  </a:lnTo>
                  <a:lnTo>
                    <a:pt x="12700" y="4206240"/>
                  </a:lnTo>
                  <a:lnTo>
                    <a:pt x="232156" y="4206240"/>
                  </a:lnTo>
                  <a:lnTo>
                    <a:pt x="232156" y="4218940"/>
                  </a:lnTo>
                  <a:lnTo>
                    <a:pt x="219456" y="4218940"/>
                  </a:lnTo>
                  <a:lnTo>
                    <a:pt x="219456" y="12700"/>
                  </a:lnTo>
                  <a:lnTo>
                    <a:pt x="232156" y="12700"/>
                  </a:lnTo>
                  <a:lnTo>
                    <a:pt x="232156" y="25400"/>
                  </a:lnTo>
                  <a:lnTo>
                    <a:pt x="12700" y="25400"/>
                  </a:lnTo>
                  <a:close/>
                </a:path>
              </a:pathLst>
            </a:custGeom>
            <a:solidFill>
              <a:srgbClr val="E63946"/>
            </a:solidFill>
          </p:spPr>
          <p:txBody>
            <a:bodyPr/>
            <a:lstStyle/>
            <a:p>
              <a:endParaRPr lang="en-GB"/>
            </a:p>
          </p:txBody>
        </p:sp>
      </p:grpSp>
      <p:sp>
        <p:nvSpPr>
          <p:cNvPr id="32" name="TextBox 32"/>
          <p:cNvSpPr txBox="1"/>
          <p:nvPr/>
        </p:nvSpPr>
        <p:spPr>
          <a:xfrm>
            <a:off x="1371600" y="5833110"/>
            <a:ext cx="10972800" cy="2327910"/>
          </a:xfrm>
          <a:prstGeom prst="rect">
            <a:avLst/>
          </a:prstGeom>
        </p:spPr>
        <p:txBody>
          <a:bodyPr lIns="0" tIns="0" rIns="0" bIns="0" rtlCol="0" anchor="t">
            <a:spAutoFit/>
          </a:bodyPr>
          <a:lstStyle/>
          <a:p>
            <a:pPr algn="l">
              <a:lnSpc>
                <a:spcPts val="3915"/>
              </a:lnSpc>
            </a:pPr>
            <a:r>
              <a:rPr lang="en-US" sz="2250" i="1">
                <a:solidFill>
                  <a:srgbClr val="1E1E1E"/>
                </a:solidFill>
                <a:latin typeface="Ubuntu Italics"/>
                <a:ea typeface="Ubuntu Italics"/>
                <a:cs typeface="Ubuntu Italics"/>
                <a:sym typeface="Ubuntu Italics"/>
              </a:rPr>
              <a:t>Christine will walk us through how Frontline AIDS identified a neglected issue affecting 58 million women and girls, built a public private partnership around it, and secured the funding to bring it to life.</a:t>
            </a:r>
          </a:p>
        </p:txBody>
      </p:sp>
      <p:grpSp>
        <p:nvGrpSpPr>
          <p:cNvPr id="33" name="Group 33"/>
          <p:cNvGrpSpPr/>
          <p:nvPr/>
        </p:nvGrpSpPr>
        <p:grpSpPr>
          <a:xfrm>
            <a:off x="1371600" y="8229600"/>
            <a:ext cx="10972800" cy="548640"/>
            <a:chOff x="0" y="0"/>
            <a:chExt cx="14630400" cy="731520"/>
          </a:xfrm>
        </p:grpSpPr>
        <p:sp>
          <p:nvSpPr>
            <p:cNvPr id="34" name="Freeform 34"/>
            <p:cNvSpPr/>
            <p:nvPr/>
          </p:nvSpPr>
          <p:spPr>
            <a:xfrm>
              <a:off x="0" y="0"/>
              <a:ext cx="14630400" cy="731520"/>
            </a:xfrm>
            <a:custGeom>
              <a:avLst/>
              <a:gdLst/>
              <a:ahLst/>
              <a:cxnLst/>
              <a:rect l="l" t="t" r="r" b="b"/>
              <a:pathLst>
                <a:path w="14630400" h="731520">
                  <a:moveTo>
                    <a:pt x="0" y="0"/>
                  </a:moveTo>
                  <a:lnTo>
                    <a:pt x="14630400" y="0"/>
                  </a:lnTo>
                  <a:lnTo>
                    <a:pt x="14630400" y="731520"/>
                  </a:lnTo>
                  <a:lnTo>
                    <a:pt x="0" y="731520"/>
                  </a:lnTo>
                  <a:close/>
                </a:path>
              </a:pathLst>
            </a:custGeom>
            <a:blipFill>
              <a:blip r:embed="rId5">
                <a:alphaModFix amt="0"/>
              </a:blip>
              <a:stretch>
                <a:fillRect t="-339700" b="-339700"/>
              </a:stretch>
            </a:blipFill>
          </p:spPr>
          <p:txBody>
            <a:bodyPr/>
            <a:lstStyle/>
            <a:p>
              <a:endParaRPr lang="en-GB"/>
            </a:p>
          </p:txBody>
        </p:sp>
        <p:sp>
          <p:nvSpPr>
            <p:cNvPr id="35" name="TextBox 35"/>
            <p:cNvSpPr txBox="1"/>
            <p:nvPr/>
          </p:nvSpPr>
          <p:spPr>
            <a:xfrm>
              <a:off x="0" y="-19050"/>
              <a:ext cx="14630400" cy="750570"/>
            </a:xfrm>
            <a:prstGeom prst="rect">
              <a:avLst/>
            </a:prstGeom>
          </p:spPr>
          <p:txBody>
            <a:bodyPr lIns="0" tIns="0" rIns="0" bIns="0" rtlCol="0" anchor="ctr"/>
            <a:lstStyle/>
            <a:p>
              <a:pPr algn="l">
                <a:lnSpc>
                  <a:spcPts val="2340"/>
                </a:lnSpc>
              </a:pPr>
              <a:r>
                <a:rPr lang="en-US" sz="1950" b="1">
                  <a:solidFill>
                    <a:srgbClr val="E63946"/>
                  </a:solidFill>
                  <a:latin typeface="Ubuntu Bold"/>
                  <a:ea typeface="Ubuntu Bold"/>
                  <a:cs typeface="Ubuntu Bold"/>
                  <a:sym typeface="Ubuntu Bold"/>
                </a:rPr>
                <a:t>A real example of moving from strategy on paper to outcomes in the field.</a:t>
              </a:r>
            </a:p>
          </p:txBody>
        </p:sp>
      </p:grpSp>
      <p:grpSp>
        <p:nvGrpSpPr>
          <p:cNvPr id="36" name="Group 36"/>
          <p:cNvGrpSpPr/>
          <p:nvPr/>
        </p:nvGrpSpPr>
        <p:grpSpPr>
          <a:xfrm>
            <a:off x="12657482" y="1092714"/>
            <a:ext cx="4601818" cy="4601800"/>
            <a:chOff x="0" y="0"/>
            <a:chExt cx="6350000" cy="6349975"/>
          </a:xfrm>
        </p:grpSpPr>
        <p:sp>
          <p:nvSpPr>
            <p:cNvPr id="37" name="Freeform 37"/>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7"/>
              <a:stretch>
                <a:fillRect/>
              </a:stretch>
            </a:blipFill>
          </p:spPr>
          <p:txBody>
            <a:bodyPr/>
            <a:lstStyle/>
            <a:p>
              <a:endParaRPr lang="en-GB"/>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860222"/>
            <a:ext cx="7477125" cy="868121"/>
          </a:xfrm>
          <a:prstGeom prst="rect">
            <a:avLst/>
          </a:prstGeom>
        </p:spPr>
        <p:txBody>
          <a:bodyPr vert="horz" wrap="square" lIns="0" tIns="105345" rIns="0" bIns="0" rtlCol="0">
            <a:spAutoFit/>
          </a:bodyPr>
          <a:lstStyle/>
          <a:p>
            <a:pPr marL="19050">
              <a:spcBef>
                <a:spcPts val="150"/>
              </a:spcBef>
            </a:pPr>
            <a:r>
              <a:rPr lang="en-US" sz="4950" b="1" spc="-135" dirty="0">
                <a:solidFill>
                  <a:srgbClr val="36AFE2"/>
                </a:solidFill>
                <a:latin typeface="Arial"/>
                <a:cs typeface="Arial"/>
              </a:rPr>
              <a:t>Strategy Development</a:t>
            </a:r>
            <a:endParaRPr sz="4950" dirty="0">
              <a:latin typeface="Arial"/>
              <a:cs typeface="Arial"/>
            </a:endParaRPr>
          </a:p>
        </p:txBody>
      </p:sp>
      <p:sp>
        <p:nvSpPr>
          <p:cNvPr id="3" name="object 3"/>
          <p:cNvSpPr txBox="1"/>
          <p:nvPr/>
        </p:nvSpPr>
        <p:spPr>
          <a:xfrm>
            <a:off x="1066800" y="2941701"/>
            <a:ext cx="7084695" cy="4153701"/>
          </a:xfrm>
          <a:prstGeom prst="rect">
            <a:avLst/>
          </a:prstGeom>
        </p:spPr>
        <p:txBody>
          <a:bodyPr vert="horz" wrap="square" lIns="0" tIns="19050" rIns="0" bIns="0" rtlCol="0">
            <a:spAutoFit/>
          </a:bodyPr>
          <a:lstStyle/>
          <a:p>
            <a:pPr marL="19050" defTabSz="1371600">
              <a:spcBef>
                <a:spcPts val="150"/>
              </a:spcBef>
            </a:pPr>
            <a:r>
              <a:rPr lang="en-US" sz="3000" b="1" kern="0" spc="-15" dirty="0">
                <a:solidFill>
                  <a:srgbClr val="E42D78"/>
                </a:solidFill>
                <a:latin typeface="Arial"/>
                <a:cs typeface="Arial"/>
              </a:rPr>
              <a:t>The Problem</a:t>
            </a:r>
          </a:p>
          <a:p>
            <a:pPr marL="19050" defTabSz="1371600">
              <a:spcBef>
                <a:spcPts val="150"/>
              </a:spcBef>
            </a:pPr>
            <a:endParaRPr sz="2700" kern="0" dirty="0">
              <a:solidFill>
                <a:sysClr val="windowText" lastClr="000000"/>
              </a:solidFill>
              <a:latin typeface="Arial"/>
              <a:cs typeface="Arial"/>
            </a:endParaRPr>
          </a:p>
          <a:p>
            <a:pPr marL="428625" indent="-428625" defTabSz="1371600">
              <a:spcAft>
                <a:spcPts val="1800"/>
              </a:spcAft>
              <a:buFont typeface="Arial" panose="020B0604020202020204" pitchFamily="34" charset="0"/>
              <a:buChar char="•"/>
            </a:pPr>
            <a:r>
              <a:rPr lang="en-US" sz="3000" kern="0" dirty="0">
                <a:solidFill>
                  <a:sysClr val="windowText" lastClr="000000"/>
                </a:solidFill>
                <a:latin typeface="Arial" panose="020B0604020202020204" pitchFamily="34" charset="0"/>
                <a:cs typeface="Arial" panose="020B0604020202020204" pitchFamily="34" charset="0"/>
              </a:rPr>
              <a:t>Global HIV/Sexual Reproductive Health and Rights (SRHR) charity</a:t>
            </a:r>
          </a:p>
          <a:p>
            <a:pPr marL="428625" indent="-428625" defTabSz="1371600">
              <a:spcAft>
                <a:spcPts val="1800"/>
              </a:spcAft>
              <a:buFont typeface="Arial" panose="020B0604020202020204" pitchFamily="34" charset="0"/>
              <a:buChar char="•"/>
            </a:pPr>
            <a:r>
              <a:rPr lang="en-US" sz="3000" kern="0" dirty="0">
                <a:solidFill>
                  <a:sysClr val="windowText" lastClr="000000"/>
                </a:solidFill>
                <a:latin typeface="Arial" panose="020B0604020202020204" pitchFamily="34" charset="0"/>
                <a:cs typeface="Arial" panose="020B0604020202020204" pitchFamily="34" charset="0"/>
              </a:rPr>
              <a:t>Designated donor – no HIV programmatic funding</a:t>
            </a:r>
          </a:p>
          <a:p>
            <a:pPr marL="428625" indent="-428625" defTabSz="1371600">
              <a:spcAft>
                <a:spcPts val="1800"/>
              </a:spcAft>
              <a:buFont typeface="Arial" panose="020B0604020202020204" pitchFamily="34" charset="0"/>
              <a:buChar char="•"/>
            </a:pPr>
            <a:r>
              <a:rPr lang="en-US" sz="3000" kern="0" dirty="0">
                <a:solidFill>
                  <a:sysClr val="windowText" lastClr="000000"/>
                </a:solidFill>
                <a:latin typeface="Arial" panose="020B0604020202020204" pitchFamily="34" charset="0"/>
                <a:cs typeface="Arial" panose="020B0604020202020204" pitchFamily="34" charset="0"/>
              </a:rPr>
              <a:t>SRHR funding – competing in a very crowded space</a:t>
            </a:r>
          </a:p>
        </p:txBody>
      </p:sp>
      <p:sp>
        <p:nvSpPr>
          <p:cNvPr id="4" name="object 4"/>
          <p:cNvSpPr txBox="1"/>
          <p:nvPr/>
        </p:nvSpPr>
        <p:spPr>
          <a:xfrm>
            <a:off x="9511281" y="2941703"/>
            <a:ext cx="7709919" cy="5051383"/>
          </a:xfrm>
          <a:prstGeom prst="rect">
            <a:avLst/>
          </a:prstGeom>
        </p:spPr>
        <p:txBody>
          <a:bodyPr vert="horz" wrap="square" lIns="0" tIns="19050" rIns="0" bIns="0" rtlCol="0">
            <a:spAutoFit/>
          </a:bodyPr>
          <a:lstStyle/>
          <a:p>
            <a:pPr defTabSz="1371600"/>
            <a:r>
              <a:rPr lang="en-US" sz="3000" b="1" kern="0" spc="-15" dirty="0">
                <a:solidFill>
                  <a:srgbClr val="E42D78"/>
                </a:solidFill>
                <a:latin typeface="Arial"/>
                <a:cs typeface="Arial"/>
              </a:rPr>
              <a:t>The Strategy</a:t>
            </a:r>
          </a:p>
          <a:p>
            <a:pPr defTabSz="1371600"/>
            <a:endParaRPr lang="en-US" sz="2700" b="1" kern="0" spc="-15" dirty="0">
              <a:solidFill>
                <a:srgbClr val="E42D78"/>
              </a:solidFill>
              <a:latin typeface="Arial"/>
              <a:cs typeface="Arial"/>
            </a:endParaRPr>
          </a:p>
          <a:p>
            <a:pPr marL="428625" indent="-428625" defTabSz="1371600">
              <a:spcAft>
                <a:spcPts val="1800"/>
              </a:spcAft>
              <a:buFont typeface="Arial" panose="020B0604020202020204" pitchFamily="34" charset="0"/>
              <a:buChar char="•"/>
            </a:pPr>
            <a:r>
              <a:rPr lang="en-US" sz="3000" kern="0" dirty="0">
                <a:solidFill>
                  <a:sysClr val="windowText" lastClr="000000"/>
                </a:solidFill>
                <a:latin typeface="Arial" panose="020B0604020202020204" pitchFamily="34" charset="0"/>
                <a:cs typeface="Arial" panose="020B0604020202020204" pitchFamily="34" charset="0"/>
              </a:rPr>
              <a:t>To identify and position in a ‘empty’ space in the market by identifying a neglected SRHR issue that aligned with our mission and the funders mission </a:t>
            </a:r>
          </a:p>
          <a:p>
            <a:pPr marL="809625" lvl="3" indent="-404813" defTabSz="1371600">
              <a:spcAft>
                <a:spcPts val="1800"/>
              </a:spcAft>
              <a:buFont typeface="Wingdings" panose="05000000000000000000" pitchFamily="2" charset="2"/>
              <a:buChar char="ü"/>
              <a:tabLst>
                <a:tab pos="264320" algn="l"/>
              </a:tabLst>
            </a:pPr>
            <a:r>
              <a:rPr lang="en-US" sz="3000" kern="0" dirty="0">
                <a:solidFill>
                  <a:sysClr val="windowText" lastClr="000000"/>
                </a:solidFill>
                <a:latin typeface="Arial" panose="020B0604020202020204" pitchFamily="34" charset="0"/>
                <a:cs typeface="Arial" panose="020B0604020202020204" pitchFamily="34" charset="0"/>
              </a:rPr>
              <a:t>To bring together a consortium of players to address – with a vision for a Public Private Partnership</a:t>
            </a:r>
          </a:p>
          <a:p>
            <a:pPr marL="809625" lvl="2" indent="-404813" defTabSz="1371600">
              <a:spcAft>
                <a:spcPts val="1800"/>
              </a:spcAft>
              <a:buFont typeface="Wingdings" panose="05000000000000000000" pitchFamily="2" charset="2"/>
              <a:buChar char="ü"/>
              <a:tabLst>
                <a:tab pos="264320" algn="l"/>
              </a:tabLst>
            </a:pPr>
            <a:r>
              <a:rPr lang="en-US" sz="3000" kern="0" dirty="0">
                <a:solidFill>
                  <a:sysClr val="windowText" lastClr="000000"/>
                </a:solidFill>
                <a:latin typeface="Arial" panose="020B0604020202020204" pitchFamily="34" charset="0"/>
                <a:cs typeface="Arial" panose="020B0604020202020204" pitchFamily="34" charset="0"/>
              </a:rPr>
              <a:t>To secure funds through the partnership.</a:t>
            </a:r>
            <a:endParaRPr sz="3000" kern="0" dirty="0">
              <a:solidFill>
                <a:sysClr val="windowText" lastClr="000000"/>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0B80C-D84A-B7CF-D0F1-4577D47BA46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C2E93E9-D100-63BD-82C6-11D0F3782865}"/>
              </a:ext>
            </a:extLst>
          </p:cNvPr>
          <p:cNvSpPr txBox="1">
            <a:spLocks noGrp="1"/>
          </p:cNvSpPr>
          <p:nvPr>
            <p:ph type="title"/>
          </p:nvPr>
        </p:nvSpPr>
        <p:spPr>
          <a:xfrm>
            <a:off x="1066799" y="860222"/>
            <a:ext cx="11121737" cy="868121"/>
          </a:xfrm>
          <a:prstGeom prst="rect">
            <a:avLst/>
          </a:prstGeom>
        </p:spPr>
        <p:txBody>
          <a:bodyPr vert="horz" wrap="square" lIns="0" tIns="105345" rIns="0" bIns="0" rtlCol="0">
            <a:spAutoFit/>
          </a:bodyPr>
          <a:lstStyle/>
          <a:p>
            <a:pPr marL="19050">
              <a:spcBef>
                <a:spcPts val="150"/>
              </a:spcBef>
            </a:pPr>
            <a:r>
              <a:rPr lang="en-US" sz="4950" b="1" spc="-135" dirty="0">
                <a:solidFill>
                  <a:srgbClr val="36AFE2"/>
                </a:solidFill>
                <a:latin typeface="Arial"/>
                <a:cs typeface="Arial"/>
              </a:rPr>
              <a:t>Research, Strategy and Vision</a:t>
            </a:r>
            <a:endParaRPr sz="4950" dirty="0">
              <a:latin typeface="Arial"/>
              <a:cs typeface="Arial"/>
            </a:endParaRPr>
          </a:p>
        </p:txBody>
      </p:sp>
      <p:sp>
        <p:nvSpPr>
          <p:cNvPr id="3" name="object 3">
            <a:extLst>
              <a:ext uri="{FF2B5EF4-FFF2-40B4-BE49-F238E27FC236}">
                <a16:creationId xmlns:a16="http://schemas.microsoft.com/office/drawing/2014/main" id="{42F546E1-06BA-2988-4330-A5BE33A15A1F}"/>
              </a:ext>
            </a:extLst>
          </p:cNvPr>
          <p:cNvSpPr txBox="1"/>
          <p:nvPr/>
        </p:nvSpPr>
        <p:spPr>
          <a:xfrm>
            <a:off x="910937" y="2287074"/>
            <a:ext cx="12150438" cy="6928820"/>
          </a:xfrm>
          <a:prstGeom prst="rect">
            <a:avLst/>
          </a:prstGeom>
        </p:spPr>
        <p:txBody>
          <a:bodyPr vert="horz" wrap="square" lIns="0" tIns="19050" rIns="0" bIns="0" rtlCol="0">
            <a:spAutoFit/>
          </a:bodyPr>
          <a:lstStyle/>
          <a:p>
            <a:pPr marL="19050" defTabSz="1371600">
              <a:spcBef>
                <a:spcPts val="150"/>
              </a:spcBef>
            </a:pPr>
            <a:endParaRPr sz="2700" kern="0" dirty="0">
              <a:solidFill>
                <a:sysClr val="windowText" lastClr="000000"/>
              </a:solidFill>
              <a:latin typeface="Arial"/>
              <a:cs typeface="Arial"/>
            </a:endParaRPr>
          </a:p>
          <a:p>
            <a:pPr marL="428625" indent="-428625" defTabSz="1371600">
              <a:spcBef>
                <a:spcPts val="900"/>
              </a:spcBef>
              <a:spcAft>
                <a:spcPts val="900"/>
              </a:spcAft>
              <a:buFont typeface="Arial" panose="020B0604020202020204" pitchFamily="34" charset="0"/>
              <a:buChar char="•"/>
            </a:pPr>
            <a:r>
              <a:rPr lang="en-US" sz="3000" kern="0" dirty="0">
                <a:solidFill>
                  <a:sysClr val="windowText" lastClr="000000"/>
                </a:solidFill>
              </a:rPr>
              <a:t>Secured internal allies &amp; small working team</a:t>
            </a:r>
          </a:p>
          <a:p>
            <a:pPr marL="428625" indent="-428625" defTabSz="1371600">
              <a:spcBef>
                <a:spcPts val="900"/>
              </a:spcBef>
              <a:spcAft>
                <a:spcPts val="900"/>
              </a:spcAft>
              <a:buFont typeface="Arial" panose="020B0604020202020204" pitchFamily="34" charset="0"/>
              <a:buChar char="•"/>
            </a:pPr>
            <a:r>
              <a:rPr lang="en-US" sz="3000" kern="0" dirty="0">
                <a:solidFill>
                  <a:sysClr val="windowText" lastClr="000000"/>
                </a:solidFill>
              </a:rPr>
              <a:t>Reached out to peer </a:t>
            </a:r>
            <a:r>
              <a:rPr lang="en-US" sz="3000" kern="0" dirty="0" err="1">
                <a:solidFill>
                  <a:sysClr val="windowText" lastClr="000000"/>
                </a:solidFill>
              </a:rPr>
              <a:t>organisations</a:t>
            </a:r>
            <a:endParaRPr lang="en-US" sz="3000" kern="0" dirty="0">
              <a:solidFill>
                <a:sysClr val="windowText" lastClr="000000"/>
              </a:solidFill>
            </a:endParaRPr>
          </a:p>
          <a:p>
            <a:pPr marL="428625" indent="-428625" defTabSz="1371600">
              <a:spcBef>
                <a:spcPts val="900"/>
              </a:spcBef>
              <a:spcAft>
                <a:spcPts val="900"/>
              </a:spcAft>
              <a:buFont typeface="Arial" panose="020B0604020202020204" pitchFamily="34" charset="0"/>
              <a:buChar char="•"/>
            </a:pPr>
            <a:r>
              <a:rPr lang="en-US" sz="3000" kern="0" dirty="0">
                <a:solidFill>
                  <a:sysClr val="windowText" lastClr="000000"/>
                </a:solidFill>
              </a:rPr>
              <a:t>Identified a really important but very neglected SRHR issue affecting millions of women and girls across Africa</a:t>
            </a:r>
          </a:p>
          <a:p>
            <a:pPr marL="428625" indent="-428625" defTabSz="1371600">
              <a:spcBef>
                <a:spcPts val="900"/>
              </a:spcBef>
              <a:spcAft>
                <a:spcPts val="900"/>
              </a:spcAft>
              <a:buFont typeface="Arial" panose="020B0604020202020204" pitchFamily="34" charset="0"/>
              <a:buChar char="•"/>
            </a:pPr>
            <a:r>
              <a:rPr lang="en-US" sz="3000" kern="0" dirty="0">
                <a:solidFill>
                  <a:sysClr val="windowText" lastClr="000000"/>
                </a:solidFill>
              </a:rPr>
              <a:t>Undertook desk research and documented the issue, why we should engage and our vision/impact.</a:t>
            </a:r>
            <a:endParaRPr lang="en-US" sz="3000" kern="0" spc="-15" dirty="0">
              <a:solidFill>
                <a:sysClr val="windowText" lastClr="000000"/>
              </a:solidFill>
              <a:latin typeface="Arial"/>
              <a:cs typeface="Arial"/>
            </a:endParaRPr>
          </a:p>
          <a:p>
            <a:pPr marL="428625" indent="-428625" defTabSz="1371600">
              <a:spcBef>
                <a:spcPts val="900"/>
              </a:spcBef>
              <a:spcAft>
                <a:spcPts val="900"/>
              </a:spcAft>
              <a:buFont typeface="Arial" panose="020B0604020202020204" pitchFamily="34" charset="0"/>
              <a:buChar char="•"/>
            </a:pPr>
            <a:r>
              <a:rPr lang="en-US" sz="3000" kern="0" spc="-15" dirty="0">
                <a:solidFill>
                  <a:sysClr val="windowText" lastClr="000000"/>
                </a:solidFill>
                <a:latin typeface="Arial"/>
                <a:cs typeface="Arial"/>
              </a:rPr>
              <a:t>Drafted a back of the envelope funding strategy.</a:t>
            </a:r>
          </a:p>
          <a:p>
            <a:pPr marL="428625" indent="-428625" defTabSz="1371600">
              <a:spcBef>
                <a:spcPts val="900"/>
              </a:spcBef>
              <a:spcAft>
                <a:spcPts val="900"/>
              </a:spcAft>
              <a:buFont typeface="Arial" panose="020B0604020202020204" pitchFamily="34" charset="0"/>
              <a:buChar char="•"/>
            </a:pPr>
            <a:endParaRPr lang="en-US" sz="3000" kern="0" spc="-15" dirty="0">
              <a:solidFill>
                <a:sysClr val="windowText" lastClr="000000"/>
              </a:solidFill>
              <a:latin typeface="Arial"/>
              <a:cs typeface="Arial"/>
            </a:endParaRPr>
          </a:p>
          <a:p>
            <a:pPr marL="428625" indent="-428625" defTabSz="1371600">
              <a:spcBef>
                <a:spcPts val="900"/>
              </a:spcBef>
              <a:spcAft>
                <a:spcPts val="900"/>
              </a:spcAft>
              <a:buFont typeface="Arial" panose="020B0604020202020204" pitchFamily="34" charset="0"/>
              <a:buChar char="•"/>
            </a:pPr>
            <a:endParaRPr lang="en-GB" sz="3000" kern="0" spc="-15" dirty="0">
              <a:solidFill>
                <a:sysClr val="windowText" lastClr="000000"/>
              </a:solidFill>
              <a:latin typeface="Arial"/>
              <a:cs typeface="Arial"/>
            </a:endParaRPr>
          </a:p>
          <a:p>
            <a:pPr marL="19050" marR="7620" defTabSz="1371600">
              <a:spcBef>
                <a:spcPts val="2393"/>
              </a:spcBef>
            </a:pPr>
            <a:endParaRPr sz="2700" kern="0" dirty="0">
              <a:solidFill>
                <a:sysClr val="windowText" lastClr="000000"/>
              </a:solidFill>
              <a:latin typeface="Arial"/>
              <a:cs typeface="Arial"/>
            </a:endParaRPr>
          </a:p>
        </p:txBody>
      </p:sp>
    </p:spTree>
    <p:extLst>
      <p:ext uri="{BB962C8B-B14F-4D97-AF65-F5344CB8AC3E}">
        <p14:creationId xmlns:p14="http://schemas.microsoft.com/office/powerpoint/2010/main" val="1370287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D9FDC"/>
          </a:solidFill>
        </p:spPr>
        <p:txBody>
          <a:bodyPr wrap="square" lIns="0" tIns="0" rIns="0" bIns="0" rtlCol="0"/>
          <a:lstStyle/>
          <a:p>
            <a:pPr defTabSz="1371600"/>
            <a:endParaRPr sz="2700" kern="0">
              <a:solidFill>
                <a:sysClr val="windowText" lastClr="000000"/>
              </a:solidFill>
            </a:endParaRPr>
          </a:p>
        </p:txBody>
      </p:sp>
      <p:grpSp>
        <p:nvGrpSpPr>
          <p:cNvPr id="3" name="object 3"/>
          <p:cNvGrpSpPr/>
          <p:nvPr/>
        </p:nvGrpSpPr>
        <p:grpSpPr>
          <a:xfrm>
            <a:off x="656081" y="653795"/>
            <a:ext cx="17632680" cy="9633585"/>
            <a:chOff x="437387" y="435863"/>
            <a:chExt cx="11755120" cy="6422390"/>
          </a:xfrm>
        </p:grpSpPr>
        <p:pic>
          <p:nvPicPr>
            <p:cNvPr id="4" name="object 4"/>
            <p:cNvPicPr/>
            <p:nvPr/>
          </p:nvPicPr>
          <p:blipFill>
            <a:blip r:embed="rId3" cstate="print"/>
            <a:stretch>
              <a:fillRect/>
            </a:stretch>
          </p:blipFill>
          <p:spPr>
            <a:xfrm>
              <a:off x="5993891" y="5565648"/>
              <a:ext cx="6198108" cy="1292350"/>
            </a:xfrm>
            <a:prstGeom prst="rect">
              <a:avLst/>
            </a:prstGeom>
          </p:spPr>
        </p:pic>
        <p:pic>
          <p:nvPicPr>
            <p:cNvPr id="5" name="object 5"/>
            <p:cNvPicPr/>
            <p:nvPr/>
          </p:nvPicPr>
          <p:blipFill>
            <a:blip r:embed="rId4" cstate="print"/>
            <a:stretch>
              <a:fillRect/>
            </a:stretch>
          </p:blipFill>
          <p:spPr>
            <a:xfrm>
              <a:off x="1836927" y="986663"/>
              <a:ext cx="10355072" cy="5871333"/>
            </a:xfrm>
            <a:prstGeom prst="rect">
              <a:avLst/>
            </a:prstGeom>
          </p:spPr>
        </p:pic>
        <p:sp>
          <p:nvSpPr>
            <p:cNvPr id="6" name="object 6"/>
            <p:cNvSpPr/>
            <p:nvPr/>
          </p:nvSpPr>
          <p:spPr>
            <a:xfrm>
              <a:off x="437387" y="435863"/>
              <a:ext cx="4800600" cy="2775585"/>
            </a:xfrm>
            <a:custGeom>
              <a:avLst/>
              <a:gdLst/>
              <a:ahLst/>
              <a:cxnLst/>
              <a:rect l="l" t="t" r="r" b="b"/>
              <a:pathLst>
                <a:path w="4800600" h="2775585">
                  <a:moveTo>
                    <a:pt x="4800600" y="0"/>
                  </a:moveTo>
                  <a:lnTo>
                    <a:pt x="0" y="0"/>
                  </a:lnTo>
                  <a:lnTo>
                    <a:pt x="0" y="2775204"/>
                  </a:lnTo>
                  <a:lnTo>
                    <a:pt x="4800600" y="2775204"/>
                  </a:lnTo>
                  <a:lnTo>
                    <a:pt x="4800600" y="0"/>
                  </a:lnTo>
                  <a:close/>
                </a:path>
              </a:pathLst>
            </a:custGeom>
            <a:solidFill>
              <a:srgbClr val="DD1064"/>
            </a:solidFill>
          </p:spPr>
          <p:txBody>
            <a:bodyPr wrap="square" lIns="0" tIns="0" rIns="0" bIns="0" rtlCol="0"/>
            <a:lstStyle/>
            <a:p>
              <a:pPr defTabSz="1371600"/>
              <a:endParaRPr sz="2700" kern="0">
                <a:solidFill>
                  <a:sysClr val="windowText" lastClr="000000"/>
                </a:solidFill>
              </a:endParaRPr>
            </a:p>
          </p:txBody>
        </p:sp>
      </p:grpSp>
      <p:sp>
        <p:nvSpPr>
          <p:cNvPr id="7" name="object 7"/>
          <p:cNvSpPr txBox="1"/>
          <p:nvPr/>
        </p:nvSpPr>
        <p:spPr>
          <a:xfrm>
            <a:off x="783716" y="658855"/>
            <a:ext cx="6945629" cy="1066060"/>
          </a:xfrm>
          <a:prstGeom prst="rect">
            <a:avLst/>
          </a:prstGeom>
        </p:spPr>
        <p:txBody>
          <a:bodyPr vert="horz" wrap="square" lIns="0" tIns="189546" rIns="0" bIns="0" rtlCol="0">
            <a:spAutoFit/>
          </a:bodyPr>
          <a:lstStyle/>
          <a:p>
            <a:pPr marL="19050" marR="7620" defTabSz="1371600">
              <a:lnSpc>
                <a:spcPct val="83400"/>
              </a:lnSpc>
              <a:spcBef>
                <a:spcPts val="1491"/>
              </a:spcBef>
            </a:pPr>
            <a:r>
              <a:rPr lang="en-US" sz="6750" kern="0" spc="-285" dirty="0">
                <a:solidFill>
                  <a:srgbClr val="FFFFFF"/>
                </a:solidFill>
                <a:latin typeface="Arial Black"/>
                <a:cs typeface="Arial Black"/>
              </a:rPr>
              <a:t>Action</a:t>
            </a:r>
            <a:endParaRPr sz="6750" kern="0" dirty="0">
              <a:solidFill>
                <a:sysClr val="windowText" lastClr="000000"/>
              </a:solidFill>
              <a:latin typeface="Arial Black"/>
              <a:cs typeface="Arial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4B272-A481-A03D-659E-AC2CF855EF4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D75F41E-8186-E1FB-4BE2-E0A9DD2F6268}"/>
              </a:ext>
            </a:extLst>
          </p:cNvPr>
          <p:cNvSpPr txBox="1">
            <a:spLocks noGrp="1"/>
          </p:cNvSpPr>
          <p:nvPr>
            <p:ph type="title"/>
          </p:nvPr>
        </p:nvSpPr>
        <p:spPr>
          <a:xfrm>
            <a:off x="1066800" y="860222"/>
            <a:ext cx="12724356" cy="868121"/>
          </a:xfrm>
          <a:prstGeom prst="rect">
            <a:avLst/>
          </a:prstGeom>
        </p:spPr>
        <p:txBody>
          <a:bodyPr vert="horz" wrap="square" lIns="0" tIns="105345" rIns="0" bIns="0" rtlCol="0">
            <a:spAutoFit/>
          </a:bodyPr>
          <a:lstStyle/>
          <a:p>
            <a:pPr marL="19050">
              <a:spcBef>
                <a:spcPts val="150"/>
              </a:spcBef>
            </a:pPr>
            <a:r>
              <a:rPr lang="en-US" sz="4950" b="1" spc="-135" dirty="0">
                <a:solidFill>
                  <a:srgbClr val="36AFE2"/>
                </a:solidFill>
                <a:latin typeface="Arial"/>
                <a:cs typeface="Arial"/>
              </a:rPr>
              <a:t>Bringing together the Partnership</a:t>
            </a:r>
            <a:endParaRPr sz="4950" dirty="0">
              <a:latin typeface="Arial"/>
              <a:cs typeface="Arial"/>
            </a:endParaRPr>
          </a:p>
        </p:txBody>
      </p:sp>
      <p:sp>
        <p:nvSpPr>
          <p:cNvPr id="3" name="object 3">
            <a:extLst>
              <a:ext uri="{FF2B5EF4-FFF2-40B4-BE49-F238E27FC236}">
                <a16:creationId xmlns:a16="http://schemas.microsoft.com/office/drawing/2014/main" id="{CE09CF5E-AD54-6DBE-CE3A-D2957AF496A3}"/>
              </a:ext>
            </a:extLst>
          </p:cNvPr>
          <p:cNvSpPr txBox="1"/>
          <p:nvPr/>
        </p:nvSpPr>
        <p:spPr>
          <a:xfrm>
            <a:off x="1066800" y="2442576"/>
            <a:ext cx="14301354" cy="6046527"/>
          </a:xfrm>
          <a:prstGeom prst="rect">
            <a:avLst/>
          </a:prstGeom>
        </p:spPr>
        <p:txBody>
          <a:bodyPr vert="horz" wrap="square" lIns="0" tIns="19050" rIns="0" bIns="0" rtlCol="0">
            <a:spAutoFit/>
          </a:bodyPr>
          <a:lstStyle/>
          <a:p>
            <a:pPr marL="19050" defTabSz="1371600">
              <a:spcBef>
                <a:spcPts val="150"/>
              </a:spcBef>
            </a:pPr>
            <a:r>
              <a:rPr lang="en-US" sz="3000" b="1" kern="0" spc="-15" dirty="0">
                <a:solidFill>
                  <a:srgbClr val="E42D78"/>
                </a:solidFill>
                <a:latin typeface="Arial"/>
                <a:cs typeface="Arial"/>
              </a:rPr>
              <a:t>Establishing the Partnership</a:t>
            </a:r>
          </a:p>
          <a:p>
            <a:pPr marL="19050" defTabSz="1371600">
              <a:spcBef>
                <a:spcPts val="150"/>
              </a:spcBef>
            </a:pPr>
            <a:endParaRPr sz="3000" b="1" kern="0" spc="-15" dirty="0">
              <a:solidFill>
                <a:srgbClr val="E42D78"/>
              </a:solidFill>
              <a:latin typeface="Arial"/>
              <a:cs typeface="Arial"/>
            </a:endParaRPr>
          </a:p>
          <a:p>
            <a:pPr marL="428625" indent="-428625" defTabSz="1371600">
              <a:spcAft>
                <a:spcPts val="900"/>
              </a:spcAft>
              <a:buFont typeface="Arial" panose="020B0604020202020204" pitchFamily="34" charset="0"/>
              <a:buChar char="•"/>
            </a:pPr>
            <a:r>
              <a:rPr lang="en-US" sz="3000" kern="0" dirty="0">
                <a:solidFill>
                  <a:sysClr val="windowText" lastClr="000000"/>
                </a:solidFill>
                <a:latin typeface="Arial" panose="020B0604020202020204" pitchFamily="34" charset="0"/>
                <a:cs typeface="Arial" panose="020B0604020202020204" pitchFamily="34" charset="0"/>
              </a:rPr>
              <a:t>First meeting mid-2021 – agreeing principles and core objectives</a:t>
            </a:r>
          </a:p>
          <a:p>
            <a:pPr marL="428625" indent="-428625" defTabSz="1371600">
              <a:spcAft>
                <a:spcPts val="900"/>
              </a:spcAft>
              <a:buFont typeface="Arial" panose="020B0604020202020204" pitchFamily="34" charset="0"/>
              <a:buChar char="•"/>
            </a:pPr>
            <a:r>
              <a:rPr lang="en-US" sz="3000" kern="0" dirty="0">
                <a:solidFill>
                  <a:sysClr val="windowText" lastClr="000000"/>
                </a:solidFill>
                <a:latin typeface="Arial" panose="020B0604020202020204" pitchFamily="34" charset="0"/>
                <a:cs typeface="Arial" panose="020B0604020202020204" pitchFamily="34" charset="0"/>
              </a:rPr>
              <a:t>Articulating a Theory of Change</a:t>
            </a:r>
          </a:p>
          <a:p>
            <a:pPr marL="428625" indent="-428625" defTabSz="1371600">
              <a:spcAft>
                <a:spcPts val="900"/>
              </a:spcAft>
              <a:buFont typeface="Arial" panose="020B0604020202020204" pitchFamily="34" charset="0"/>
              <a:buChar char="•"/>
            </a:pPr>
            <a:r>
              <a:rPr lang="en-US" sz="3000" kern="0" dirty="0">
                <a:solidFill>
                  <a:sysClr val="windowText" lastClr="000000"/>
                </a:solidFill>
                <a:latin typeface="Arial" panose="020B0604020202020204" pitchFamily="34" charset="0"/>
                <a:cs typeface="Arial" panose="020B0604020202020204" pitchFamily="34" charset="0"/>
              </a:rPr>
              <a:t>Creating visibility /marketing developing core materials</a:t>
            </a:r>
          </a:p>
          <a:p>
            <a:pPr marL="428625" indent="-428625" defTabSz="1371600">
              <a:spcAft>
                <a:spcPts val="900"/>
              </a:spcAft>
              <a:buFont typeface="Arial" panose="020B0604020202020204" pitchFamily="34" charset="0"/>
              <a:buChar char="•"/>
            </a:pPr>
            <a:r>
              <a:rPr lang="en-US" sz="3000" kern="0" dirty="0">
                <a:solidFill>
                  <a:sysClr val="windowText" lastClr="000000"/>
                </a:solidFill>
                <a:latin typeface="Arial" panose="020B0604020202020204" pitchFamily="34" charset="0"/>
                <a:cs typeface="Arial" panose="020B0604020202020204" pitchFamily="34" charset="0"/>
              </a:rPr>
              <a:t>Launch July 2022</a:t>
            </a:r>
          </a:p>
          <a:p>
            <a:pPr marL="428625" indent="-428625" defTabSz="1371600">
              <a:spcAft>
                <a:spcPts val="900"/>
              </a:spcAft>
              <a:buFont typeface="Arial" panose="020B0604020202020204" pitchFamily="34" charset="0"/>
              <a:buChar char="•"/>
            </a:pPr>
            <a:r>
              <a:rPr lang="en-US" sz="3000" kern="0" dirty="0">
                <a:solidFill>
                  <a:sysClr val="windowText" lastClr="000000"/>
                </a:solidFill>
                <a:latin typeface="Arial" panose="020B0604020202020204" pitchFamily="34" charset="0"/>
                <a:cs typeface="Arial" panose="020B0604020202020204" pitchFamily="34" charset="0"/>
              </a:rPr>
              <a:t>Introducing new governance arrangements 2022</a:t>
            </a:r>
          </a:p>
          <a:p>
            <a:pPr marL="428625" indent="-428625" defTabSz="1371600">
              <a:spcAft>
                <a:spcPts val="900"/>
              </a:spcAft>
              <a:buFont typeface="Arial" panose="020B0604020202020204" pitchFamily="34" charset="0"/>
              <a:buChar char="•"/>
            </a:pPr>
            <a:r>
              <a:rPr lang="en-US" sz="3000" kern="0" dirty="0">
                <a:solidFill>
                  <a:sysClr val="windowText" lastClr="000000"/>
                </a:solidFill>
                <a:latin typeface="Arial" panose="020B0604020202020204" pitchFamily="34" charset="0"/>
                <a:cs typeface="Arial" panose="020B0604020202020204" pitchFamily="34" charset="0"/>
              </a:rPr>
              <a:t>First project Dec 2022</a:t>
            </a:r>
          </a:p>
          <a:p>
            <a:pPr marL="428625" indent="-428625" defTabSz="1371600">
              <a:spcAft>
                <a:spcPts val="900"/>
              </a:spcAft>
              <a:buFont typeface="Arial" panose="020B0604020202020204" pitchFamily="34" charset="0"/>
              <a:buChar char="•"/>
            </a:pPr>
            <a:r>
              <a:rPr lang="en-US" sz="3000" kern="0" dirty="0">
                <a:solidFill>
                  <a:sysClr val="windowText" lastClr="000000"/>
                </a:solidFill>
                <a:latin typeface="Arial" panose="020B0604020202020204" pitchFamily="34" charset="0"/>
                <a:cs typeface="Arial" panose="020B0604020202020204" pitchFamily="34" charset="0"/>
              </a:rPr>
              <a:t>Major events 2022, 2024</a:t>
            </a:r>
          </a:p>
          <a:p>
            <a:pPr marL="428625" indent="-428625" defTabSz="1371600">
              <a:spcAft>
                <a:spcPts val="900"/>
              </a:spcAft>
              <a:buFont typeface="Arial" panose="020B0604020202020204" pitchFamily="34" charset="0"/>
              <a:buChar char="•"/>
            </a:pPr>
            <a:r>
              <a:rPr lang="en-US" sz="3000" kern="0" dirty="0">
                <a:solidFill>
                  <a:sysClr val="windowText" lastClr="000000"/>
                </a:solidFill>
                <a:latin typeface="Arial" panose="020B0604020202020204" pitchFamily="34" charset="0"/>
                <a:cs typeface="Arial" panose="020B0604020202020204" pitchFamily="34" charset="0"/>
              </a:rPr>
              <a:t>Ongoing webinars and other engagement</a:t>
            </a:r>
          </a:p>
          <a:p>
            <a:pPr marL="428625" indent="-428625" defTabSz="1371600">
              <a:spcAft>
                <a:spcPts val="900"/>
              </a:spcAft>
              <a:buFont typeface="Arial" panose="020B0604020202020204" pitchFamily="34" charset="0"/>
              <a:buChar char="•"/>
            </a:pPr>
            <a:r>
              <a:rPr lang="en-US" sz="3000" kern="0" dirty="0">
                <a:solidFill>
                  <a:sysClr val="windowText" lastClr="000000"/>
                </a:solidFill>
                <a:latin typeface="Arial" panose="020B0604020202020204" pitchFamily="34" charset="0"/>
                <a:cs typeface="Arial" panose="020B0604020202020204" pitchFamily="34" charset="0"/>
              </a:rPr>
              <a:t>Now fully engaged with ‘ecosystem’ partners including WHO and </a:t>
            </a:r>
            <a:r>
              <a:rPr lang="en-US" sz="3000" kern="0" dirty="0" err="1">
                <a:solidFill>
                  <a:sysClr val="windowText" lastClr="000000"/>
                </a:solidFill>
                <a:latin typeface="Arial" panose="020B0604020202020204" pitchFamily="34" charset="0"/>
                <a:cs typeface="Arial" panose="020B0604020202020204" pitchFamily="34" charset="0"/>
              </a:rPr>
              <a:t>bilateral</a:t>
            </a:r>
            <a:r>
              <a:rPr lang="en-US" sz="2700" kern="0" dirty="0" err="1">
                <a:solidFill>
                  <a:sysClr val="windowText" lastClr="000000"/>
                </a:solidFill>
              </a:rPr>
              <a:t>s</a:t>
            </a:r>
            <a:endParaRPr lang="en-US" sz="2700" kern="0" dirty="0">
              <a:solidFill>
                <a:sysClr val="windowText" lastClr="000000"/>
              </a:solidFill>
            </a:endParaRPr>
          </a:p>
        </p:txBody>
      </p:sp>
    </p:spTree>
    <p:extLst>
      <p:ext uri="{BB962C8B-B14F-4D97-AF65-F5344CB8AC3E}">
        <p14:creationId xmlns:p14="http://schemas.microsoft.com/office/powerpoint/2010/main" val="1475589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8E26B-E7A6-D30A-7E42-F5FB3E61776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557F3F5-DE6F-776F-E59A-7DFC2C6725F2}"/>
              </a:ext>
            </a:extLst>
          </p:cNvPr>
          <p:cNvSpPr txBox="1">
            <a:spLocks noGrp="1"/>
          </p:cNvSpPr>
          <p:nvPr>
            <p:ph type="title"/>
          </p:nvPr>
        </p:nvSpPr>
        <p:spPr>
          <a:xfrm>
            <a:off x="1066800" y="860222"/>
            <a:ext cx="7477125" cy="868121"/>
          </a:xfrm>
          <a:prstGeom prst="rect">
            <a:avLst/>
          </a:prstGeom>
        </p:spPr>
        <p:txBody>
          <a:bodyPr vert="horz" wrap="square" lIns="0" tIns="105345" rIns="0" bIns="0" rtlCol="0">
            <a:spAutoFit/>
          </a:bodyPr>
          <a:lstStyle/>
          <a:p>
            <a:pPr marL="19050">
              <a:spcBef>
                <a:spcPts val="150"/>
              </a:spcBef>
            </a:pPr>
            <a:r>
              <a:rPr lang="en-US" sz="4950" b="1" spc="-135" dirty="0">
                <a:solidFill>
                  <a:srgbClr val="36AFE2"/>
                </a:solidFill>
                <a:latin typeface="Arial"/>
                <a:cs typeface="Arial"/>
              </a:rPr>
              <a:t>Funding approach</a:t>
            </a:r>
            <a:endParaRPr sz="4950" dirty="0">
              <a:latin typeface="Arial"/>
              <a:cs typeface="Arial"/>
            </a:endParaRPr>
          </a:p>
        </p:txBody>
      </p:sp>
      <p:sp>
        <p:nvSpPr>
          <p:cNvPr id="7" name="object 4">
            <a:extLst>
              <a:ext uri="{FF2B5EF4-FFF2-40B4-BE49-F238E27FC236}">
                <a16:creationId xmlns:a16="http://schemas.microsoft.com/office/drawing/2014/main" id="{CEB173D2-B278-C324-67C8-6C64438ADE04}"/>
              </a:ext>
            </a:extLst>
          </p:cNvPr>
          <p:cNvSpPr txBox="1"/>
          <p:nvPr/>
        </p:nvSpPr>
        <p:spPr>
          <a:xfrm>
            <a:off x="1066800" y="1862791"/>
            <a:ext cx="13916919" cy="3620222"/>
          </a:xfrm>
          <a:prstGeom prst="rect">
            <a:avLst/>
          </a:prstGeom>
        </p:spPr>
        <p:txBody>
          <a:bodyPr vert="horz" wrap="square" lIns="0" tIns="19050" rIns="0" bIns="0" rtlCol="0">
            <a:spAutoFit/>
          </a:bodyPr>
          <a:lstStyle/>
          <a:p>
            <a:pPr defTabSz="1371600"/>
            <a:endParaRPr lang="en-US" sz="2700" b="1" kern="0" spc="-15" dirty="0">
              <a:solidFill>
                <a:srgbClr val="E42D78"/>
              </a:solidFill>
              <a:latin typeface="Arial"/>
              <a:cs typeface="Arial"/>
            </a:endParaRPr>
          </a:p>
          <a:p>
            <a:pPr marL="428625" indent="-428625" defTabSz="1371600">
              <a:spcBef>
                <a:spcPts val="900"/>
              </a:spcBef>
              <a:buFont typeface="Arial" panose="020B0604020202020204" pitchFamily="34" charset="0"/>
              <a:buChar char="•"/>
            </a:pPr>
            <a:r>
              <a:rPr lang="en-US" sz="3000" kern="0" dirty="0">
                <a:solidFill>
                  <a:sysClr val="windowText" lastClr="000000"/>
                </a:solidFill>
                <a:latin typeface="Arial" panose="020B0604020202020204" pitchFamily="34" charset="0"/>
                <a:cs typeface="Arial" panose="020B0604020202020204" pitchFamily="34" charset="0"/>
              </a:rPr>
              <a:t>Cover core costs – initially covered through core grants. 100k grant secured 2026</a:t>
            </a:r>
          </a:p>
          <a:p>
            <a:pPr marL="428625" indent="-428625" defTabSz="1371600">
              <a:spcBef>
                <a:spcPts val="900"/>
              </a:spcBef>
              <a:buFont typeface="Arial" panose="020B0604020202020204" pitchFamily="34" charset="0"/>
              <a:buChar char="•"/>
            </a:pPr>
            <a:r>
              <a:rPr lang="en-US" sz="3000" kern="0" dirty="0">
                <a:solidFill>
                  <a:sysClr val="windowText" lastClr="000000"/>
                </a:solidFill>
                <a:latin typeface="Arial" panose="020B0604020202020204" pitchFamily="34" charset="0"/>
                <a:cs typeface="Arial" panose="020B0604020202020204" pitchFamily="34" charset="0"/>
              </a:rPr>
              <a:t>Secure pilot funding – USD 1 M secured Qu 2022, grant 2023-2025 </a:t>
            </a:r>
          </a:p>
          <a:p>
            <a:pPr marL="428625" indent="-428625" defTabSz="1371600">
              <a:spcBef>
                <a:spcPts val="900"/>
              </a:spcBef>
              <a:buFont typeface="Arial" panose="020B0604020202020204" pitchFamily="34" charset="0"/>
              <a:buChar char="•"/>
            </a:pPr>
            <a:r>
              <a:rPr lang="en-US" sz="3000" kern="0" dirty="0">
                <a:solidFill>
                  <a:sysClr val="windowText" lastClr="000000"/>
                </a:solidFill>
                <a:latin typeface="Arial" panose="020B0604020202020204" pitchFamily="34" charset="0"/>
                <a:cs typeface="Arial" panose="020B0604020202020204" pitchFamily="34" charset="0"/>
              </a:rPr>
              <a:t>Secure multi-country scale up funding – in discussion</a:t>
            </a:r>
          </a:p>
          <a:p>
            <a:pPr defTabSz="1371600">
              <a:spcBef>
                <a:spcPts val="900"/>
              </a:spcBef>
            </a:pPr>
            <a:endParaRPr lang="en-US" sz="3000" kern="0" dirty="0">
              <a:solidFill>
                <a:sysClr val="windowText" lastClr="000000"/>
              </a:solidFill>
            </a:endParaRPr>
          </a:p>
          <a:p>
            <a:pPr marL="428625" indent="-428625" defTabSz="1371600">
              <a:buFont typeface="Arial" panose="020B0604020202020204" pitchFamily="34" charset="0"/>
              <a:buChar char="•"/>
            </a:pPr>
            <a:endParaRPr lang="en-US" sz="2700" kern="0" dirty="0">
              <a:solidFill>
                <a:sysClr val="windowText" lastClr="000000"/>
              </a:solidFill>
              <a:latin typeface="Arial"/>
              <a:cs typeface="Arial"/>
            </a:endParaRPr>
          </a:p>
        </p:txBody>
      </p:sp>
    </p:spTree>
    <p:extLst>
      <p:ext uri="{BB962C8B-B14F-4D97-AF65-F5344CB8AC3E}">
        <p14:creationId xmlns:p14="http://schemas.microsoft.com/office/powerpoint/2010/main" val="2624685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4B48F-72C2-52FE-9620-7BA799656D0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D4EC866-E07E-7756-C001-1D074F67EE0F}"/>
              </a:ext>
            </a:extLst>
          </p:cNvPr>
          <p:cNvSpPr txBox="1">
            <a:spLocks noGrp="1"/>
          </p:cNvSpPr>
          <p:nvPr>
            <p:ph type="title"/>
          </p:nvPr>
        </p:nvSpPr>
        <p:spPr>
          <a:xfrm>
            <a:off x="1066800" y="860222"/>
            <a:ext cx="7477125" cy="868121"/>
          </a:xfrm>
          <a:prstGeom prst="rect">
            <a:avLst/>
          </a:prstGeom>
        </p:spPr>
        <p:txBody>
          <a:bodyPr vert="horz" wrap="square" lIns="0" tIns="105345" rIns="0" bIns="0" rtlCol="0">
            <a:spAutoFit/>
          </a:bodyPr>
          <a:lstStyle/>
          <a:p>
            <a:pPr marL="19050">
              <a:spcBef>
                <a:spcPts val="150"/>
              </a:spcBef>
            </a:pPr>
            <a:r>
              <a:rPr lang="en-US" sz="4950" b="1" spc="-135" dirty="0">
                <a:solidFill>
                  <a:srgbClr val="36AFE2"/>
                </a:solidFill>
                <a:latin typeface="Arial"/>
                <a:cs typeface="Arial"/>
              </a:rPr>
              <a:t>Funding plan</a:t>
            </a:r>
            <a:endParaRPr sz="4950" dirty="0">
              <a:latin typeface="Arial"/>
              <a:cs typeface="Arial"/>
            </a:endParaRPr>
          </a:p>
        </p:txBody>
      </p:sp>
      <p:sp>
        <p:nvSpPr>
          <p:cNvPr id="8" name="TextBox 7">
            <a:extLst>
              <a:ext uri="{FF2B5EF4-FFF2-40B4-BE49-F238E27FC236}">
                <a16:creationId xmlns:a16="http://schemas.microsoft.com/office/drawing/2014/main" id="{0C257592-B7C3-71DA-8981-3AE5E3DE75E8}"/>
              </a:ext>
            </a:extLst>
          </p:cNvPr>
          <p:cNvSpPr txBox="1"/>
          <p:nvPr/>
        </p:nvSpPr>
        <p:spPr>
          <a:xfrm>
            <a:off x="1066800" y="2327345"/>
            <a:ext cx="15486345" cy="7225055"/>
          </a:xfrm>
          <a:prstGeom prst="rect">
            <a:avLst/>
          </a:prstGeom>
          <a:noFill/>
        </p:spPr>
        <p:txBody>
          <a:bodyPr wrap="square">
            <a:spAutoFit/>
          </a:bodyPr>
          <a:lstStyle/>
          <a:p>
            <a:pPr marL="940595" lvl="7" indent="-940595" defTabSz="1371600">
              <a:spcBef>
                <a:spcPts val="900"/>
              </a:spcBef>
            </a:pPr>
            <a:r>
              <a:rPr lang="en-US" sz="2700" b="1" kern="0" dirty="0">
                <a:solidFill>
                  <a:srgbClr val="E62F79"/>
                </a:solidFill>
              </a:rPr>
              <a:t>2022</a:t>
            </a:r>
            <a:r>
              <a:rPr lang="en-US" sz="2700" kern="0" dirty="0">
                <a:solidFill>
                  <a:sysClr val="windowText" lastClr="000000"/>
                </a:solidFill>
              </a:rPr>
              <a:t> Mapped potential donors and contact points</a:t>
            </a:r>
            <a:endParaRPr lang="en-US" sz="2700" kern="0" dirty="0">
              <a:solidFill>
                <a:sysClr val="windowText" lastClr="000000"/>
              </a:solidFill>
              <a:latin typeface="Arial"/>
              <a:cs typeface="Arial"/>
            </a:endParaRPr>
          </a:p>
          <a:p>
            <a:pPr marL="940595" lvl="7" indent="-940595" defTabSz="1371600">
              <a:spcBef>
                <a:spcPts val="900"/>
              </a:spcBef>
            </a:pPr>
            <a:r>
              <a:rPr lang="en-US" sz="2700" kern="0" dirty="0">
                <a:solidFill>
                  <a:sysClr val="windowText" lastClr="000000"/>
                </a:solidFill>
              </a:rPr>
              <a:t>          Set up funding working group</a:t>
            </a:r>
          </a:p>
          <a:p>
            <a:pPr marL="940595" lvl="7" indent="-940595" defTabSz="1371600">
              <a:spcBef>
                <a:spcPts val="900"/>
              </a:spcBef>
            </a:pPr>
            <a:r>
              <a:rPr lang="en-US" sz="2700" kern="0" dirty="0">
                <a:solidFill>
                  <a:sysClr val="windowText" lastClr="000000"/>
                </a:solidFill>
                <a:latin typeface="Arial"/>
                <a:cs typeface="Arial"/>
              </a:rPr>
              <a:t>          Developed engagement plan </a:t>
            </a:r>
          </a:p>
          <a:p>
            <a:pPr marL="940595" lvl="7" indent="-940595" defTabSz="1371600">
              <a:spcBef>
                <a:spcPts val="900"/>
              </a:spcBef>
              <a:spcAft>
                <a:spcPts val="900"/>
              </a:spcAft>
            </a:pPr>
            <a:r>
              <a:rPr lang="en-US" sz="2700" kern="0" dirty="0">
                <a:solidFill>
                  <a:sysClr val="windowText" lastClr="000000"/>
                </a:solidFill>
                <a:latin typeface="Arial"/>
                <a:cs typeface="Arial"/>
              </a:rPr>
              <a:t>          2 x Launch events</a:t>
            </a:r>
          </a:p>
          <a:p>
            <a:pPr marL="940595" lvl="7" indent="-940595" defTabSz="1371600">
              <a:spcBef>
                <a:spcPts val="900"/>
              </a:spcBef>
            </a:pPr>
            <a:r>
              <a:rPr lang="en-US" sz="2700" b="1" kern="0" dirty="0">
                <a:solidFill>
                  <a:srgbClr val="E62F79"/>
                </a:solidFill>
                <a:latin typeface="Arial"/>
                <a:cs typeface="Arial"/>
              </a:rPr>
              <a:t>2023</a:t>
            </a:r>
            <a:r>
              <a:rPr lang="en-US" sz="2700" kern="0" dirty="0">
                <a:solidFill>
                  <a:sysClr val="windowText" lastClr="000000"/>
                </a:solidFill>
                <a:latin typeface="Arial"/>
                <a:cs typeface="Arial"/>
              </a:rPr>
              <a:t>	Governance structure</a:t>
            </a:r>
          </a:p>
          <a:p>
            <a:pPr marL="940595" lvl="7" indent="-940595" defTabSz="1371600">
              <a:spcBef>
                <a:spcPts val="900"/>
              </a:spcBef>
            </a:pPr>
            <a:r>
              <a:rPr lang="en-US" sz="2700" kern="0" dirty="0">
                <a:solidFill>
                  <a:sysClr val="windowText" lastClr="000000"/>
                </a:solidFill>
                <a:latin typeface="Arial"/>
                <a:cs typeface="Arial"/>
              </a:rPr>
              <a:t>          Paused funding group</a:t>
            </a:r>
          </a:p>
          <a:p>
            <a:pPr marL="940595" lvl="7" indent="-940595" defTabSz="1371600">
              <a:spcBef>
                <a:spcPts val="900"/>
              </a:spcBef>
              <a:spcAft>
                <a:spcPts val="900"/>
              </a:spcAft>
            </a:pPr>
            <a:r>
              <a:rPr lang="en-US" sz="2700" kern="0" dirty="0">
                <a:solidFill>
                  <a:sysClr val="windowText" lastClr="000000"/>
                </a:solidFill>
                <a:latin typeface="Arial"/>
                <a:cs typeface="Arial"/>
              </a:rPr>
              <a:t>          Q4 Frontline AIDS Secured US$ 1 M grant</a:t>
            </a:r>
          </a:p>
          <a:p>
            <a:pPr marL="940595" lvl="7" indent="-940595" defTabSz="1371600">
              <a:spcBef>
                <a:spcPts val="900"/>
              </a:spcBef>
              <a:spcAft>
                <a:spcPts val="900"/>
              </a:spcAft>
            </a:pPr>
            <a:r>
              <a:rPr lang="en-US" sz="2700" b="1" kern="0" dirty="0">
                <a:solidFill>
                  <a:srgbClr val="E62F79"/>
                </a:solidFill>
                <a:latin typeface="Arial"/>
                <a:cs typeface="Arial"/>
              </a:rPr>
              <a:t>2024</a:t>
            </a:r>
            <a:r>
              <a:rPr lang="en-US" sz="2700" kern="0" dirty="0">
                <a:solidFill>
                  <a:sysClr val="windowText" lastClr="000000"/>
                </a:solidFill>
                <a:latin typeface="Arial"/>
                <a:cs typeface="Arial"/>
              </a:rPr>
              <a:t>	Major event with government co-host, donors, private sector stakeholders, civil society </a:t>
            </a:r>
            <a:r>
              <a:rPr lang="en-US" sz="2700" kern="0" dirty="0" err="1">
                <a:solidFill>
                  <a:sysClr val="windowText" lastClr="000000"/>
                </a:solidFill>
                <a:latin typeface="Arial"/>
                <a:cs typeface="Arial"/>
              </a:rPr>
              <a:t>organisations</a:t>
            </a:r>
            <a:r>
              <a:rPr lang="en-US" sz="2700" kern="0" dirty="0">
                <a:solidFill>
                  <a:sysClr val="windowText" lastClr="000000"/>
                </a:solidFill>
                <a:latin typeface="Arial"/>
                <a:cs typeface="Arial"/>
              </a:rPr>
              <a:t>, and country governments represented.</a:t>
            </a:r>
          </a:p>
          <a:p>
            <a:pPr marL="940595" lvl="7" indent="-940595" defTabSz="1371600">
              <a:spcBef>
                <a:spcPts val="900"/>
              </a:spcBef>
              <a:spcAft>
                <a:spcPts val="900"/>
              </a:spcAft>
            </a:pPr>
            <a:r>
              <a:rPr lang="en-US" sz="2700" b="1" kern="0" dirty="0">
                <a:solidFill>
                  <a:srgbClr val="E62F79"/>
                </a:solidFill>
                <a:latin typeface="Arial"/>
                <a:cs typeface="Arial"/>
              </a:rPr>
              <a:t>2025</a:t>
            </a:r>
            <a:r>
              <a:rPr lang="en-US" sz="2700" kern="0" dirty="0">
                <a:solidFill>
                  <a:srgbClr val="E62F79"/>
                </a:solidFill>
                <a:latin typeface="Arial"/>
                <a:cs typeface="Arial"/>
              </a:rPr>
              <a:t>  </a:t>
            </a:r>
            <a:r>
              <a:rPr lang="en-US" sz="2700" kern="0" dirty="0">
                <a:solidFill>
                  <a:prstClr val="black"/>
                </a:solidFill>
                <a:latin typeface="Arial"/>
                <a:cs typeface="Arial"/>
              </a:rPr>
              <a:t>Project </a:t>
            </a:r>
            <a:r>
              <a:rPr lang="en-US" sz="2700" kern="0" dirty="0">
                <a:solidFill>
                  <a:sysClr val="windowText" lastClr="000000"/>
                </a:solidFill>
                <a:latin typeface="Arial"/>
                <a:cs typeface="Arial"/>
              </a:rPr>
              <a:t>close out/publications, continued donor engagement, Q4 funding working group; </a:t>
            </a:r>
          </a:p>
          <a:p>
            <a:pPr marL="0" lvl="7" defTabSz="1371600">
              <a:spcBef>
                <a:spcPts val="900"/>
              </a:spcBef>
            </a:pPr>
            <a:r>
              <a:rPr lang="en-US" sz="2700" b="1" kern="0" dirty="0">
                <a:solidFill>
                  <a:srgbClr val="E62F79"/>
                </a:solidFill>
                <a:latin typeface="Arial"/>
                <a:cs typeface="Arial"/>
              </a:rPr>
              <a:t>2026</a:t>
            </a:r>
            <a:r>
              <a:rPr lang="en-US" sz="2700" kern="0" dirty="0">
                <a:solidFill>
                  <a:srgbClr val="E62F79"/>
                </a:solidFill>
                <a:latin typeface="Arial"/>
                <a:cs typeface="Arial"/>
              </a:rPr>
              <a:t>  </a:t>
            </a:r>
            <a:r>
              <a:rPr lang="en-US" sz="2700" kern="0" dirty="0">
                <a:solidFill>
                  <a:sysClr val="windowText" lastClr="000000"/>
                </a:solidFill>
                <a:latin typeface="Arial"/>
                <a:cs typeface="Arial"/>
              </a:rPr>
              <a:t>4 concepts and proposals with funders</a:t>
            </a:r>
          </a:p>
          <a:p>
            <a:pPr marL="0" lvl="7" defTabSz="1371600">
              <a:spcBef>
                <a:spcPts val="900"/>
              </a:spcBef>
            </a:pPr>
            <a:r>
              <a:rPr lang="en-US" sz="2700" kern="0" dirty="0">
                <a:solidFill>
                  <a:sysClr val="windowText" lastClr="000000"/>
                </a:solidFill>
                <a:latin typeface="Arial"/>
                <a:cs typeface="Arial"/>
              </a:rPr>
              <a:t>          1 concept and 1 proposal in development</a:t>
            </a:r>
          </a:p>
          <a:p>
            <a:pPr marL="0" lvl="7" defTabSz="1371600">
              <a:spcBef>
                <a:spcPts val="900"/>
              </a:spcBef>
            </a:pPr>
            <a:r>
              <a:rPr lang="en-US" sz="2700" kern="0" dirty="0">
                <a:solidFill>
                  <a:sysClr val="windowText" lastClr="000000"/>
                </a:solidFill>
                <a:latin typeface="Arial"/>
                <a:cs typeface="Arial"/>
              </a:rPr>
              <a:t>          1 ongoing conversation re multi-country scale up.</a:t>
            </a:r>
          </a:p>
        </p:txBody>
      </p:sp>
    </p:spTree>
    <p:extLst>
      <p:ext uri="{BB962C8B-B14F-4D97-AF65-F5344CB8AC3E}">
        <p14:creationId xmlns:p14="http://schemas.microsoft.com/office/powerpoint/2010/main" val="985186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44BAB9A-57A9-D0CB-D322-8E241F82AB9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B8A3BC8-3628-AB4A-96E6-271F52615CB2}"/>
              </a:ext>
            </a:extLst>
          </p:cNvPr>
          <p:cNvSpPr/>
          <p:nvPr/>
        </p:nvSpPr>
        <p:spPr>
          <a:xfrm>
            <a:off x="0" y="0"/>
            <a:ext cx="18288000" cy="10287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D9FDC"/>
          </a:solidFill>
        </p:spPr>
        <p:txBody>
          <a:bodyPr wrap="square" lIns="0" tIns="0" rIns="0" bIns="0" rtlCol="0"/>
          <a:lstStyle/>
          <a:p>
            <a:pPr defTabSz="1371600"/>
            <a:endParaRPr sz="2700" kern="0">
              <a:solidFill>
                <a:sysClr val="windowText" lastClr="000000"/>
              </a:solidFill>
            </a:endParaRPr>
          </a:p>
        </p:txBody>
      </p:sp>
      <p:grpSp>
        <p:nvGrpSpPr>
          <p:cNvPr id="3" name="object 3">
            <a:extLst>
              <a:ext uri="{FF2B5EF4-FFF2-40B4-BE49-F238E27FC236}">
                <a16:creationId xmlns:a16="http://schemas.microsoft.com/office/drawing/2014/main" id="{E85515FB-0CF5-3D7C-CED4-4D44C9A90340}"/>
              </a:ext>
            </a:extLst>
          </p:cNvPr>
          <p:cNvGrpSpPr/>
          <p:nvPr/>
        </p:nvGrpSpPr>
        <p:grpSpPr>
          <a:xfrm>
            <a:off x="656081" y="653795"/>
            <a:ext cx="17632680" cy="9633585"/>
            <a:chOff x="437387" y="435863"/>
            <a:chExt cx="11755120" cy="6422390"/>
          </a:xfrm>
        </p:grpSpPr>
        <p:pic>
          <p:nvPicPr>
            <p:cNvPr id="4" name="object 4">
              <a:extLst>
                <a:ext uri="{FF2B5EF4-FFF2-40B4-BE49-F238E27FC236}">
                  <a16:creationId xmlns:a16="http://schemas.microsoft.com/office/drawing/2014/main" id="{390AE4FF-A0A8-1ED0-4844-1B8B93A4A95C}"/>
                </a:ext>
              </a:extLst>
            </p:cNvPr>
            <p:cNvPicPr/>
            <p:nvPr/>
          </p:nvPicPr>
          <p:blipFill>
            <a:blip r:embed="rId3" cstate="print"/>
            <a:stretch>
              <a:fillRect/>
            </a:stretch>
          </p:blipFill>
          <p:spPr>
            <a:xfrm>
              <a:off x="5993891" y="5565648"/>
              <a:ext cx="6198108" cy="1292350"/>
            </a:xfrm>
            <a:prstGeom prst="rect">
              <a:avLst/>
            </a:prstGeom>
          </p:spPr>
        </p:pic>
        <p:pic>
          <p:nvPicPr>
            <p:cNvPr id="5" name="object 5">
              <a:extLst>
                <a:ext uri="{FF2B5EF4-FFF2-40B4-BE49-F238E27FC236}">
                  <a16:creationId xmlns:a16="http://schemas.microsoft.com/office/drawing/2014/main" id="{95F86236-ABD9-D13B-E8D7-DACA423CE539}"/>
                </a:ext>
              </a:extLst>
            </p:cNvPr>
            <p:cNvPicPr/>
            <p:nvPr/>
          </p:nvPicPr>
          <p:blipFill>
            <a:blip r:embed="rId4" cstate="print"/>
            <a:stretch>
              <a:fillRect/>
            </a:stretch>
          </p:blipFill>
          <p:spPr>
            <a:xfrm>
              <a:off x="1836927" y="986663"/>
              <a:ext cx="10355072" cy="5871333"/>
            </a:xfrm>
            <a:prstGeom prst="rect">
              <a:avLst/>
            </a:prstGeom>
          </p:spPr>
        </p:pic>
        <p:sp>
          <p:nvSpPr>
            <p:cNvPr id="6" name="object 6">
              <a:extLst>
                <a:ext uri="{FF2B5EF4-FFF2-40B4-BE49-F238E27FC236}">
                  <a16:creationId xmlns:a16="http://schemas.microsoft.com/office/drawing/2014/main" id="{D2A20AD7-0B79-209F-ADE1-EAC2E9AB3591}"/>
                </a:ext>
              </a:extLst>
            </p:cNvPr>
            <p:cNvSpPr/>
            <p:nvPr/>
          </p:nvSpPr>
          <p:spPr>
            <a:xfrm>
              <a:off x="437387" y="435863"/>
              <a:ext cx="4800600" cy="2775585"/>
            </a:xfrm>
            <a:custGeom>
              <a:avLst/>
              <a:gdLst/>
              <a:ahLst/>
              <a:cxnLst/>
              <a:rect l="l" t="t" r="r" b="b"/>
              <a:pathLst>
                <a:path w="4800600" h="2775585">
                  <a:moveTo>
                    <a:pt x="4800600" y="0"/>
                  </a:moveTo>
                  <a:lnTo>
                    <a:pt x="0" y="0"/>
                  </a:lnTo>
                  <a:lnTo>
                    <a:pt x="0" y="2775204"/>
                  </a:lnTo>
                  <a:lnTo>
                    <a:pt x="4800600" y="2775204"/>
                  </a:lnTo>
                  <a:lnTo>
                    <a:pt x="4800600" y="0"/>
                  </a:lnTo>
                  <a:close/>
                </a:path>
              </a:pathLst>
            </a:custGeom>
            <a:solidFill>
              <a:srgbClr val="DD1064"/>
            </a:solidFill>
          </p:spPr>
          <p:txBody>
            <a:bodyPr wrap="square" lIns="0" tIns="0" rIns="0" bIns="0" rtlCol="0"/>
            <a:lstStyle/>
            <a:p>
              <a:pPr defTabSz="1371600"/>
              <a:endParaRPr sz="2700" kern="0">
                <a:solidFill>
                  <a:sysClr val="windowText" lastClr="000000"/>
                </a:solidFill>
              </a:endParaRPr>
            </a:p>
          </p:txBody>
        </p:sp>
      </p:grpSp>
      <p:sp>
        <p:nvSpPr>
          <p:cNvPr id="7" name="object 7">
            <a:extLst>
              <a:ext uri="{FF2B5EF4-FFF2-40B4-BE49-F238E27FC236}">
                <a16:creationId xmlns:a16="http://schemas.microsoft.com/office/drawing/2014/main" id="{AAE95DEA-4E82-2C10-345B-229877A86AE4}"/>
              </a:ext>
            </a:extLst>
          </p:cNvPr>
          <p:cNvSpPr txBox="1"/>
          <p:nvPr/>
        </p:nvSpPr>
        <p:spPr>
          <a:xfrm>
            <a:off x="783716" y="658855"/>
            <a:ext cx="6945629" cy="1066060"/>
          </a:xfrm>
          <a:prstGeom prst="rect">
            <a:avLst/>
          </a:prstGeom>
        </p:spPr>
        <p:txBody>
          <a:bodyPr vert="horz" wrap="square" lIns="0" tIns="189546" rIns="0" bIns="0" rtlCol="0">
            <a:spAutoFit/>
          </a:bodyPr>
          <a:lstStyle/>
          <a:p>
            <a:pPr marL="19050" marR="7620" defTabSz="1371600">
              <a:lnSpc>
                <a:spcPct val="83400"/>
              </a:lnSpc>
              <a:spcBef>
                <a:spcPts val="1491"/>
              </a:spcBef>
            </a:pPr>
            <a:r>
              <a:rPr lang="en-US" sz="6750" kern="0" spc="-285" dirty="0">
                <a:solidFill>
                  <a:srgbClr val="FFFFFF"/>
                </a:solidFill>
                <a:latin typeface="Arial Black"/>
                <a:cs typeface="Arial Black"/>
              </a:rPr>
              <a:t>Learning</a:t>
            </a:r>
            <a:endParaRPr sz="6750" kern="0" dirty="0">
              <a:solidFill>
                <a:sysClr val="windowText" lastClr="000000"/>
              </a:solidFill>
              <a:latin typeface="Arial Black"/>
              <a:cs typeface="Arial Black"/>
            </a:endParaRPr>
          </a:p>
        </p:txBody>
      </p:sp>
    </p:spTree>
    <p:extLst>
      <p:ext uri="{BB962C8B-B14F-4D97-AF65-F5344CB8AC3E}">
        <p14:creationId xmlns:p14="http://schemas.microsoft.com/office/powerpoint/2010/main" val="88076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GB"/>
          </a:p>
        </p:txBody>
      </p:sp>
      <p:grpSp>
        <p:nvGrpSpPr>
          <p:cNvPr id="3" name="Group 3"/>
          <p:cNvGrpSpPr/>
          <p:nvPr/>
        </p:nvGrpSpPr>
        <p:grpSpPr>
          <a:xfrm>
            <a:off x="2760621" y="3445292"/>
            <a:ext cx="4601818" cy="4601800"/>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txBody>
            <a:bodyPr/>
            <a:lstStyle/>
            <a:p>
              <a:endParaRPr lang="en-GB"/>
            </a:p>
          </p:txBody>
        </p:sp>
      </p:grpSp>
      <p:grpSp>
        <p:nvGrpSpPr>
          <p:cNvPr id="5" name="Group 5"/>
          <p:cNvGrpSpPr/>
          <p:nvPr/>
        </p:nvGrpSpPr>
        <p:grpSpPr>
          <a:xfrm>
            <a:off x="756000" y="9926458"/>
            <a:ext cx="6048000" cy="243558"/>
            <a:chOff x="0" y="0"/>
            <a:chExt cx="8064000" cy="324744"/>
          </a:xfrm>
        </p:grpSpPr>
        <p:sp>
          <p:nvSpPr>
            <p:cNvPr id="6" name="TextBox 6"/>
            <p:cNvSpPr txBox="1"/>
            <p:nvPr/>
          </p:nvSpPr>
          <p:spPr>
            <a:xfrm>
              <a:off x="0" y="91867"/>
              <a:ext cx="4133993" cy="232877"/>
            </a:xfrm>
            <a:prstGeom prst="rect">
              <a:avLst/>
            </a:prstGeom>
          </p:spPr>
          <p:txBody>
            <a:bodyPr lIns="0" tIns="0" rIns="0" bIns="0" rtlCol="0" anchor="t">
              <a:spAutoFit/>
            </a:bodyPr>
            <a:lstStyle/>
            <a:p>
              <a:pPr marL="0" lvl="0" indent="0" algn="l">
                <a:lnSpc>
                  <a:spcPts val="1400"/>
                </a:lnSpc>
                <a:spcBef>
                  <a:spcPct val="0"/>
                </a:spcBef>
              </a:pPr>
              <a:r>
                <a:rPr lang="en-US" sz="1000">
                  <a:solidFill>
                    <a:srgbClr val="061324"/>
                  </a:solidFill>
                  <a:latin typeface="Ubuntu"/>
                  <a:ea typeface="Ubuntu"/>
                  <a:cs typeface="Ubuntu"/>
                  <a:sym typeface="Ubuntu"/>
                </a:rPr>
                <a:t>© 2025 MzN International, LLC. All rights reserved.</a:t>
              </a:r>
            </a:p>
          </p:txBody>
        </p:sp>
        <p:sp>
          <p:nvSpPr>
            <p:cNvPr id="7" name="AutoShape 7"/>
            <p:cNvSpPr/>
            <p:nvPr/>
          </p:nvSpPr>
          <p:spPr>
            <a:xfrm>
              <a:off x="0" y="6350"/>
              <a:ext cx="8064000" cy="0"/>
            </a:xfrm>
            <a:prstGeom prst="line">
              <a:avLst/>
            </a:prstGeom>
            <a:ln w="12700" cap="flat">
              <a:solidFill>
                <a:srgbClr val="E83643"/>
              </a:solidFill>
              <a:prstDash val="solid"/>
              <a:headEnd type="none" w="sm" len="sm"/>
              <a:tailEnd type="none" w="sm" len="sm"/>
            </a:ln>
          </p:spPr>
          <p:txBody>
            <a:bodyPr/>
            <a:lstStyle/>
            <a:p>
              <a:endParaRPr lang="en-GB"/>
            </a:p>
          </p:txBody>
        </p:sp>
      </p:grpSp>
      <p:sp>
        <p:nvSpPr>
          <p:cNvPr id="8" name="Freeform 8"/>
          <p:cNvSpPr/>
          <p:nvPr/>
        </p:nvSpPr>
        <p:spPr>
          <a:xfrm>
            <a:off x="996994" y="427648"/>
            <a:ext cx="2178402" cy="1160860"/>
          </a:xfrm>
          <a:custGeom>
            <a:avLst/>
            <a:gdLst/>
            <a:ahLst/>
            <a:cxnLst/>
            <a:rect l="l" t="t" r="r" b="b"/>
            <a:pathLst>
              <a:path w="2178402" h="1160860">
                <a:moveTo>
                  <a:pt x="0" y="0"/>
                </a:moveTo>
                <a:lnTo>
                  <a:pt x="2178402" y="0"/>
                </a:lnTo>
                <a:lnTo>
                  <a:pt x="2178402" y="1160860"/>
                </a:lnTo>
                <a:lnTo>
                  <a:pt x="0" y="1160860"/>
                </a:lnTo>
                <a:lnTo>
                  <a:pt x="0" y="0"/>
                </a:lnTo>
                <a:close/>
              </a:path>
            </a:pathLst>
          </a:custGeom>
          <a:blipFill>
            <a:blip r:embed="rId5"/>
            <a:stretch>
              <a:fillRect l="-6492" t="-12835" r="-4221" b="-14993"/>
            </a:stretch>
          </a:blipFill>
        </p:spPr>
        <p:txBody>
          <a:bodyPr/>
          <a:lstStyle/>
          <a:p>
            <a:endParaRPr lang="en-GB"/>
          </a:p>
        </p:txBody>
      </p:sp>
      <p:grpSp>
        <p:nvGrpSpPr>
          <p:cNvPr id="9" name="Group 9"/>
          <p:cNvGrpSpPr/>
          <p:nvPr/>
        </p:nvGrpSpPr>
        <p:grpSpPr>
          <a:xfrm>
            <a:off x="9144000" y="3445292"/>
            <a:ext cx="4601818" cy="4601800"/>
            <a:chOff x="0" y="0"/>
            <a:chExt cx="6350000" cy="6349975"/>
          </a:xfrm>
        </p:grpSpPr>
        <p:sp>
          <p:nvSpPr>
            <p:cNvPr id="10" name="Freeform 10"/>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a:stretch>
            </a:blipFill>
          </p:spPr>
          <p:txBody>
            <a:bodyPr/>
            <a:lstStyle/>
            <a:p>
              <a:endParaRPr lang="en-GB"/>
            </a:p>
          </p:txBody>
        </p:sp>
      </p:grpSp>
      <p:sp>
        <p:nvSpPr>
          <p:cNvPr id="11" name="TextBox 11"/>
          <p:cNvSpPr txBox="1"/>
          <p:nvPr/>
        </p:nvSpPr>
        <p:spPr>
          <a:xfrm>
            <a:off x="2736243" y="1756595"/>
            <a:ext cx="12436360" cy="1155330"/>
          </a:xfrm>
          <a:prstGeom prst="rect">
            <a:avLst/>
          </a:prstGeom>
        </p:spPr>
        <p:txBody>
          <a:bodyPr lIns="0" tIns="0" rIns="0" bIns="0" rtlCol="0" anchor="t">
            <a:spAutoFit/>
          </a:bodyPr>
          <a:lstStyle/>
          <a:p>
            <a:pPr algn="ctr">
              <a:lnSpc>
                <a:spcPts val="9297"/>
              </a:lnSpc>
            </a:pPr>
            <a:r>
              <a:rPr lang="en-US" sz="6640" b="1">
                <a:solidFill>
                  <a:srgbClr val="E83643"/>
                </a:solidFill>
                <a:latin typeface="Ubuntu Bold"/>
                <a:ea typeface="Ubuntu Bold"/>
                <a:cs typeface="Ubuntu Bold"/>
                <a:sym typeface="Ubuntu Bold"/>
              </a:rPr>
              <a:t>MEET THE SPEAKERS</a:t>
            </a:r>
          </a:p>
        </p:txBody>
      </p:sp>
      <p:sp>
        <p:nvSpPr>
          <p:cNvPr id="12" name="TextBox 12"/>
          <p:cNvSpPr txBox="1"/>
          <p:nvPr/>
        </p:nvSpPr>
        <p:spPr>
          <a:xfrm>
            <a:off x="3232546" y="8064084"/>
            <a:ext cx="3556454" cy="413690"/>
          </a:xfrm>
          <a:prstGeom prst="rect">
            <a:avLst/>
          </a:prstGeom>
        </p:spPr>
        <p:txBody>
          <a:bodyPr lIns="0" tIns="0" rIns="0" bIns="0" rtlCol="0" anchor="t">
            <a:spAutoFit/>
          </a:bodyPr>
          <a:lstStyle/>
          <a:p>
            <a:pPr marL="0" lvl="0" indent="0" algn="ctr">
              <a:lnSpc>
                <a:spcPts val="3344"/>
              </a:lnSpc>
              <a:spcBef>
                <a:spcPct val="0"/>
              </a:spcBef>
            </a:pPr>
            <a:r>
              <a:rPr lang="en-US" sz="2389" b="1">
                <a:solidFill>
                  <a:srgbClr val="3F3B36"/>
                </a:solidFill>
                <a:latin typeface="Ubuntu Bold"/>
                <a:ea typeface="Ubuntu Bold"/>
                <a:cs typeface="Ubuntu Bold"/>
                <a:sym typeface="Ubuntu Bold"/>
              </a:rPr>
              <a:t>CHRISTINE KALUME</a:t>
            </a:r>
          </a:p>
        </p:txBody>
      </p:sp>
      <p:sp>
        <p:nvSpPr>
          <p:cNvPr id="13" name="TextBox 13"/>
          <p:cNvSpPr txBox="1"/>
          <p:nvPr/>
        </p:nvSpPr>
        <p:spPr>
          <a:xfrm>
            <a:off x="2925820" y="8437633"/>
            <a:ext cx="4243529" cy="640352"/>
          </a:xfrm>
          <a:prstGeom prst="rect">
            <a:avLst/>
          </a:prstGeom>
        </p:spPr>
        <p:txBody>
          <a:bodyPr lIns="0" tIns="0" rIns="0" bIns="0" rtlCol="0" anchor="t">
            <a:spAutoFit/>
          </a:bodyPr>
          <a:lstStyle/>
          <a:p>
            <a:pPr algn="ctr">
              <a:lnSpc>
                <a:spcPts val="2508"/>
              </a:lnSpc>
            </a:pPr>
            <a:r>
              <a:rPr lang="en-US" sz="1791" spc="-35">
                <a:solidFill>
                  <a:srgbClr val="000000"/>
                </a:solidFill>
                <a:latin typeface="Ubuntu"/>
                <a:ea typeface="Ubuntu"/>
                <a:cs typeface="Ubuntu"/>
                <a:sym typeface="Ubuntu"/>
              </a:rPr>
              <a:t> Lead: Health Systems Engagement</a:t>
            </a:r>
          </a:p>
          <a:p>
            <a:pPr algn="ctr">
              <a:lnSpc>
                <a:spcPts val="2508"/>
              </a:lnSpc>
            </a:pPr>
            <a:r>
              <a:rPr lang="en-US" sz="1791" spc="-35">
                <a:solidFill>
                  <a:srgbClr val="000000"/>
                </a:solidFill>
                <a:latin typeface="Ubuntu"/>
                <a:ea typeface="Ubuntu"/>
                <a:cs typeface="Ubuntu"/>
                <a:sym typeface="Ubuntu"/>
              </a:rPr>
              <a:t>Frontline AIDS</a:t>
            </a:r>
          </a:p>
        </p:txBody>
      </p:sp>
      <p:sp>
        <p:nvSpPr>
          <p:cNvPr id="14" name="TextBox 14"/>
          <p:cNvSpPr txBox="1"/>
          <p:nvPr/>
        </p:nvSpPr>
        <p:spPr>
          <a:xfrm>
            <a:off x="9531599" y="8523358"/>
            <a:ext cx="3556454" cy="637515"/>
          </a:xfrm>
          <a:prstGeom prst="rect">
            <a:avLst/>
          </a:prstGeom>
        </p:spPr>
        <p:txBody>
          <a:bodyPr lIns="0" tIns="0" rIns="0" bIns="0" rtlCol="0" anchor="t">
            <a:spAutoFit/>
          </a:bodyPr>
          <a:lstStyle/>
          <a:p>
            <a:pPr algn="ctr">
              <a:lnSpc>
                <a:spcPts val="2508"/>
              </a:lnSpc>
            </a:pPr>
            <a:r>
              <a:rPr lang="en-US" sz="1791" spc="-35">
                <a:solidFill>
                  <a:srgbClr val="000000"/>
                </a:solidFill>
                <a:latin typeface="Ubuntu"/>
                <a:ea typeface="Ubuntu"/>
                <a:cs typeface="Ubuntu"/>
                <a:sym typeface="Ubuntu"/>
              </a:rPr>
              <a:t> Managing Director </a:t>
            </a:r>
          </a:p>
          <a:p>
            <a:pPr algn="ctr">
              <a:lnSpc>
                <a:spcPts val="2508"/>
              </a:lnSpc>
            </a:pPr>
            <a:r>
              <a:rPr lang="en-US" sz="1791" spc="-35">
                <a:solidFill>
                  <a:srgbClr val="000000"/>
                </a:solidFill>
                <a:latin typeface="Ubuntu"/>
                <a:ea typeface="Ubuntu"/>
                <a:cs typeface="Ubuntu"/>
                <a:sym typeface="Ubuntu"/>
              </a:rPr>
              <a:t>MzN International</a:t>
            </a:r>
          </a:p>
        </p:txBody>
      </p:sp>
      <p:sp>
        <p:nvSpPr>
          <p:cNvPr id="15" name="TextBox 15"/>
          <p:cNvSpPr txBox="1"/>
          <p:nvPr/>
        </p:nvSpPr>
        <p:spPr>
          <a:xfrm>
            <a:off x="9074568" y="8078316"/>
            <a:ext cx="4740683" cy="416466"/>
          </a:xfrm>
          <a:prstGeom prst="rect">
            <a:avLst/>
          </a:prstGeom>
        </p:spPr>
        <p:txBody>
          <a:bodyPr lIns="0" tIns="0" rIns="0" bIns="0" rtlCol="0" anchor="t">
            <a:spAutoFit/>
          </a:bodyPr>
          <a:lstStyle/>
          <a:p>
            <a:pPr marL="0" lvl="0" indent="0" algn="ctr">
              <a:lnSpc>
                <a:spcPts val="3344"/>
              </a:lnSpc>
              <a:spcBef>
                <a:spcPct val="0"/>
              </a:spcBef>
            </a:pPr>
            <a:r>
              <a:rPr lang="en-US" sz="2389" b="1">
                <a:solidFill>
                  <a:srgbClr val="3F3B36"/>
                </a:solidFill>
                <a:latin typeface="Ubuntu Bold"/>
                <a:ea typeface="Ubuntu Bold"/>
                <a:cs typeface="Ubuntu Bold"/>
                <a:sym typeface="Ubuntu Bold"/>
                <a:hlinkClick r:id="rId7" tooltip="https://www.linkedin.com/in/meyerzunatrup/overlay/about-this-profile/"/>
              </a:rPr>
              <a:t>CHRISTIAN MEYER ZU NATRUP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23458-DA70-13BF-E2CA-6DEF52F9A49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E11086D-64B5-CA7E-6001-53375792050E}"/>
              </a:ext>
            </a:extLst>
          </p:cNvPr>
          <p:cNvSpPr txBox="1">
            <a:spLocks noGrp="1"/>
          </p:cNvSpPr>
          <p:nvPr>
            <p:ph type="title"/>
          </p:nvPr>
        </p:nvSpPr>
        <p:spPr>
          <a:xfrm>
            <a:off x="1066799" y="860222"/>
            <a:ext cx="11377613" cy="868121"/>
          </a:xfrm>
          <a:prstGeom prst="rect">
            <a:avLst/>
          </a:prstGeom>
        </p:spPr>
        <p:txBody>
          <a:bodyPr vert="horz" wrap="square" lIns="0" tIns="105345" rIns="0" bIns="0" rtlCol="0">
            <a:spAutoFit/>
          </a:bodyPr>
          <a:lstStyle/>
          <a:p>
            <a:pPr marL="19050">
              <a:spcBef>
                <a:spcPts val="150"/>
              </a:spcBef>
            </a:pPr>
            <a:r>
              <a:rPr lang="en-US" sz="4950" b="1" dirty="0">
                <a:solidFill>
                  <a:srgbClr val="00B0F0"/>
                </a:solidFill>
                <a:latin typeface="Arial"/>
                <a:cs typeface="Arial"/>
              </a:rPr>
              <a:t>Key takeaways</a:t>
            </a:r>
            <a:endParaRPr sz="4950" b="1" dirty="0">
              <a:solidFill>
                <a:srgbClr val="00B0F0"/>
              </a:solidFill>
              <a:latin typeface="Arial"/>
              <a:cs typeface="Arial"/>
            </a:endParaRPr>
          </a:p>
        </p:txBody>
      </p:sp>
      <p:sp>
        <p:nvSpPr>
          <p:cNvPr id="3" name="object 3">
            <a:extLst>
              <a:ext uri="{FF2B5EF4-FFF2-40B4-BE49-F238E27FC236}">
                <a16:creationId xmlns:a16="http://schemas.microsoft.com/office/drawing/2014/main" id="{2A1060F8-841C-2F8C-9FDB-FBAEA1286966}"/>
              </a:ext>
            </a:extLst>
          </p:cNvPr>
          <p:cNvSpPr txBox="1"/>
          <p:nvPr/>
        </p:nvSpPr>
        <p:spPr>
          <a:xfrm>
            <a:off x="1166811" y="2208929"/>
            <a:ext cx="11277600" cy="7405874"/>
          </a:xfrm>
          <a:prstGeom prst="rect">
            <a:avLst/>
          </a:prstGeom>
        </p:spPr>
        <p:txBody>
          <a:bodyPr vert="horz" wrap="square" lIns="0" tIns="19050" rIns="0" bIns="0" rtlCol="0">
            <a:spAutoFit/>
          </a:bodyPr>
          <a:lstStyle/>
          <a:p>
            <a:pPr marL="533400" indent="-514350" defTabSz="1371600">
              <a:spcBef>
                <a:spcPts val="150"/>
              </a:spcBef>
              <a:spcAft>
                <a:spcPts val="1800"/>
              </a:spcAft>
              <a:buClr>
                <a:srgbClr val="E62F79"/>
              </a:buClr>
              <a:buSzPct val="120000"/>
              <a:buFont typeface="+mj-lt"/>
              <a:buAutoNum type="arabicPeriod"/>
            </a:pPr>
            <a:endParaRPr sz="2700" kern="0" dirty="0">
              <a:solidFill>
                <a:sysClr val="windowText" lastClr="000000"/>
              </a:solidFill>
              <a:latin typeface="Arial"/>
              <a:cs typeface="Arial"/>
            </a:endParaRPr>
          </a:p>
          <a:p>
            <a:pPr marL="514350" indent="-514350" defTabSz="1371600">
              <a:spcAft>
                <a:spcPts val="1800"/>
              </a:spcAft>
              <a:buClr>
                <a:srgbClr val="E62F79"/>
              </a:buClr>
              <a:buSzPct val="120000"/>
              <a:buFont typeface="+mj-lt"/>
              <a:buAutoNum type="arabicPeriod"/>
            </a:pPr>
            <a:r>
              <a:rPr lang="en-US" sz="3600" kern="0" dirty="0">
                <a:solidFill>
                  <a:sysClr val="windowText" lastClr="000000"/>
                </a:solidFill>
                <a:latin typeface="Arial" panose="020B0604020202020204" pitchFamily="34" charset="0"/>
                <a:cs typeface="Arial" panose="020B0604020202020204" pitchFamily="34" charset="0"/>
              </a:rPr>
              <a:t>Effective strategy requires vision and commitment </a:t>
            </a:r>
          </a:p>
          <a:p>
            <a:pPr marL="514350" indent="-514350" defTabSz="1371600">
              <a:spcAft>
                <a:spcPts val="1800"/>
              </a:spcAft>
              <a:buClr>
                <a:srgbClr val="E62F79"/>
              </a:buClr>
              <a:buSzPct val="120000"/>
              <a:buFont typeface="+mj-lt"/>
              <a:buAutoNum type="arabicPeriod"/>
            </a:pPr>
            <a:r>
              <a:rPr lang="en-US" sz="3600" kern="0" dirty="0">
                <a:solidFill>
                  <a:sysClr val="windowText" lastClr="000000"/>
                </a:solidFill>
                <a:latin typeface="Arial" panose="020B0604020202020204" pitchFamily="34" charset="0"/>
                <a:cs typeface="Arial" panose="020B0604020202020204" pitchFamily="34" charset="0"/>
              </a:rPr>
              <a:t>Importance of building a good team</a:t>
            </a:r>
          </a:p>
          <a:p>
            <a:pPr marL="514350" indent="-514350" defTabSz="1371600">
              <a:spcAft>
                <a:spcPts val="1800"/>
              </a:spcAft>
              <a:buClr>
                <a:srgbClr val="E62F79"/>
              </a:buClr>
              <a:buSzPct val="120000"/>
              <a:buFont typeface="+mj-lt"/>
              <a:buAutoNum type="arabicPeriod"/>
            </a:pPr>
            <a:r>
              <a:rPr lang="en-US" sz="3600" kern="0" dirty="0">
                <a:solidFill>
                  <a:sysClr val="windowText" lastClr="000000"/>
                </a:solidFill>
                <a:latin typeface="Arial" panose="020B0604020202020204" pitchFamily="34" charset="0"/>
                <a:cs typeface="Arial" panose="020B0604020202020204" pitchFamily="34" charset="0"/>
              </a:rPr>
              <a:t>Having trusted partner </a:t>
            </a:r>
            <a:r>
              <a:rPr lang="en-US" sz="3600" kern="0" dirty="0" err="1">
                <a:solidFill>
                  <a:sysClr val="windowText" lastClr="000000"/>
                </a:solidFill>
                <a:latin typeface="Arial" panose="020B0604020202020204" pitchFamily="34" charset="0"/>
                <a:cs typeface="Arial" panose="020B0604020202020204" pitchFamily="34" charset="0"/>
              </a:rPr>
              <a:t>organisations</a:t>
            </a:r>
            <a:r>
              <a:rPr lang="en-US" sz="3600" kern="0" dirty="0">
                <a:solidFill>
                  <a:sysClr val="windowText" lastClr="000000"/>
                </a:solidFill>
                <a:latin typeface="Arial" panose="020B0604020202020204" pitchFamily="34" charset="0"/>
                <a:cs typeface="Arial" panose="020B0604020202020204" pitchFamily="34" charset="0"/>
              </a:rPr>
              <a:t> helps increase your impact</a:t>
            </a:r>
          </a:p>
          <a:p>
            <a:pPr marL="514350" indent="-514350" defTabSz="1371600">
              <a:spcAft>
                <a:spcPts val="1800"/>
              </a:spcAft>
              <a:buClr>
                <a:srgbClr val="E62F79"/>
              </a:buClr>
              <a:buSzPct val="120000"/>
              <a:buFont typeface="+mj-lt"/>
              <a:buAutoNum type="arabicPeriod"/>
            </a:pPr>
            <a:r>
              <a:rPr lang="en-US" sz="3600" kern="0" dirty="0">
                <a:solidFill>
                  <a:sysClr val="windowText" lastClr="000000"/>
                </a:solidFill>
                <a:latin typeface="Arial" panose="020B0604020202020204" pitchFamily="34" charset="0"/>
                <a:cs typeface="Arial" panose="020B0604020202020204" pitchFamily="34" charset="0"/>
              </a:rPr>
              <a:t>Document strategy and plans, to provide a reference point throughout</a:t>
            </a:r>
          </a:p>
          <a:p>
            <a:pPr marL="514350" indent="-514350" defTabSz="1371600">
              <a:spcAft>
                <a:spcPts val="1800"/>
              </a:spcAft>
              <a:buClr>
                <a:srgbClr val="E62F79"/>
              </a:buClr>
              <a:buSzPct val="120000"/>
              <a:buFont typeface="+mj-lt"/>
              <a:buAutoNum type="arabicPeriod"/>
            </a:pPr>
            <a:r>
              <a:rPr lang="en-US" sz="3600" kern="0" dirty="0">
                <a:solidFill>
                  <a:sysClr val="windowText" lastClr="000000"/>
                </a:solidFill>
                <a:latin typeface="Arial" panose="020B0604020202020204" pitchFamily="34" charset="0"/>
                <a:cs typeface="Arial" panose="020B0604020202020204" pitchFamily="34" charset="0"/>
              </a:rPr>
              <a:t>Actionable plans and accountability are vital.</a:t>
            </a:r>
          </a:p>
          <a:p>
            <a:pPr marL="514350" indent="-514350" defTabSz="1371600">
              <a:spcAft>
                <a:spcPts val="1800"/>
              </a:spcAft>
              <a:buClr>
                <a:srgbClr val="E62F79"/>
              </a:buClr>
              <a:buSzPct val="120000"/>
              <a:buFont typeface="+mj-lt"/>
              <a:buAutoNum type="arabicPeriod"/>
            </a:pPr>
            <a:endParaRPr lang="en-US" sz="2700" kern="0" dirty="0">
              <a:solidFill>
                <a:sysClr val="windowText" lastClr="000000"/>
              </a:solidFill>
            </a:endParaRPr>
          </a:p>
          <a:p>
            <a:pPr marL="514350" indent="-514350" defTabSz="1371600">
              <a:spcAft>
                <a:spcPts val="1800"/>
              </a:spcAft>
              <a:buClr>
                <a:srgbClr val="E62F79"/>
              </a:buClr>
              <a:buSzPct val="120000"/>
              <a:buFont typeface="+mj-lt"/>
              <a:buAutoNum type="arabicPeriod"/>
            </a:pPr>
            <a:endParaRPr lang="en-US" sz="2700" kern="0" dirty="0">
              <a:solidFill>
                <a:sysClr val="windowText" lastClr="000000"/>
              </a:solidFill>
            </a:endParaRPr>
          </a:p>
          <a:p>
            <a:pPr marL="514350" indent="-514350" defTabSz="1371600">
              <a:spcAft>
                <a:spcPts val="1800"/>
              </a:spcAft>
              <a:buClr>
                <a:srgbClr val="E62F79"/>
              </a:buClr>
              <a:buSzPct val="120000"/>
              <a:buFont typeface="+mj-lt"/>
              <a:buAutoNum type="arabicPeriod"/>
            </a:pPr>
            <a:endParaRPr sz="2700" kern="0" dirty="0">
              <a:solidFill>
                <a:sysClr val="windowText" lastClr="000000"/>
              </a:solidFill>
              <a:latin typeface="Arial"/>
              <a:cs typeface="Arial"/>
            </a:endParaRPr>
          </a:p>
        </p:txBody>
      </p:sp>
    </p:spTree>
    <p:extLst>
      <p:ext uri="{BB962C8B-B14F-4D97-AF65-F5344CB8AC3E}">
        <p14:creationId xmlns:p14="http://schemas.microsoft.com/office/powerpoint/2010/main" val="4103187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C858E-25CD-C357-FC15-5282F89F621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56CA5FE-E798-67B1-6B74-30AB5E601B57}"/>
              </a:ext>
            </a:extLst>
          </p:cNvPr>
          <p:cNvSpPr txBox="1">
            <a:spLocks noGrp="1"/>
          </p:cNvSpPr>
          <p:nvPr>
            <p:ph type="title"/>
          </p:nvPr>
        </p:nvSpPr>
        <p:spPr>
          <a:xfrm>
            <a:off x="1066800" y="860222"/>
            <a:ext cx="7477125" cy="868121"/>
          </a:xfrm>
          <a:prstGeom prst="rect">
            <a:avLst/>
          </a:prstGeom>
        </p:spPr>
        <p:txBody>
          <a:bodyPr vert="horz" wrap="square" lIns="0" tIns="105345" rIns="0" bIns="0" rtlCol="0">
            <a:spAutoFit/>
          </a:bodyPr>
          <a:lstStyle/>
          <a:p>
            <a:pPr marL="19050">
              <a:spcBef>
                <a:spcPts val="150"/>
              </a:spcBef>
            </a:pPr>
            <a:r>
              <a:rPr lang="en-US" sz="4950" b="1" dirty="0">
                <a:solidFill>
                  <a:srgbClr val="00B0F0"/>
                </a:solidFill>
                <a:latin typeface="Arial"/>
                <a:cs typeface="Arial"/>
              </a:rPr>
              <a:t>Unexpected outcomes</a:t>
            </a:r>
            <a:endParaRPr sz="4950" b="1" dirty="0">
              <a:solidFill>
                <a:srgbClr val="00B0F0"/>
              </a:solidFill>
              <a:latin typeface="Arial"/>
              <a:cs typeface="Arial"/>
            </a:endParaRPr>
          </a:p>
        </p:txBody>
      </p:sp>
      <p:sp>
        <p:nvSpPr>
          <p:cNvPr id="3" name="object 3">
            <a:extLst>
              <a:ext uri="{FF2B5EF4-FFF2-40B4-BE49-F238E27FC236}">
                <a16:creationId xmlns:a16="http://schemas.microsoft.com/office/drawing/2014/main" id="{6D1A696F-DCBD-03A7-B6A3-AA4B63DE04F3}"/>
              </a:ext>
            </a:extLst>
          </p:cNvPr>
          <p:cNvSpPr txBox="1"/>
          <p:nvPr/>
        </p:nvSpPr>
        <p:spPr>
          <a:xfrm>
            <a:off x="942989" y="2114984"/>
            <a:ext cx="11277600" cy="3989554"/>
          </a:xfrm>
          <a:prstGeom prst="rect">
            <a:avLst/>
          </a:prstGeom>
        </p:spPr>
        <p:txBody>
          <a:bodyPr vert="horz" wrap="square" lIns="0" tIns="19050" rIns="0" bIns="0" rtlCol="0">
            <a:spAutoFit/>
          </a:bodyPr>
          <a:lstStyle/>
          <a:p>
            <a:pPr marL="533400" indent="-514350" defTabSz="1371600">
              <a:spcBef>
                <a:spcPts val="150"/>
              </a:spcBef>
              <a:spcAft>
                <a:spcPts val="1800"/>
              </a:spcAft>
              <a:buClr>
                <a:srgbClr val="E62F79"/>
              </a:buClr>
              <a:buSzPct val="120000"/>
              <a:buFont typeface="+mj-lt"/>
              <a:buAutoNum type="arabicPeriod"/>
            </a:pPr>
            <a:endParaRPr sz="2700" kern="0" dirty="0">
              <a:solidFill>
                <a:sysClr val="windowText" lastClr="000000"/>
              </a:solidFill>
              <a:latin typeface="Arial"/>
              <a:cs typeface="Arial"/>
            </a:endParaRPr>
          </a:p>
          <a:p>
            <a:pPr marL="514350" indent="-514350" defTabSz="1371600">
              <a:spcAft>
                <a:spcPts val="1800"/>
              </a:spcAft>
              <a:buClr>
                <a:srgbClr val="E62F79"/>
              </a:buClr>
              <a:buSzPct val="120000"/>
              <a:buFont typeface="Arial" panose="020B0604020202020204" pitchFamily="34" charset="0"/>
              <a:buChar char="•"/>
            </a:pPr>
            <a:r>
              <a:rPr lang="en-US" sz="3600" kern="0" dirty="0">
                <a:solidFill>
                  <a:sysClr val="windowText" lastClr="000000"/>
                </a:solidFill>
                <a:latin typeface="Arial" panose="020B0604020202020204" pitchFamily="34" charset="0"/>
                <a:cs typeface="Arial" panose="020B0604020202020204" pitchFamily="34" charset="0"/>
              </a:rPr>
              <a:t>Entry into key conversations in the global health space</a:t>
            </a:r>
          </a:p>
          <a:p>
            <a:pPr marL="514350" indent="-514350" defTabSz="1371600">
              <a:spcAft>
                <a:spcPts val="1800"/>
              </a:spcAft>
              <a:buClr>
                <a:srgbClr val="E62F79"/>
              </a:buClr>
              <a:buSzPct val="120000"/>
              <a:buFont typeface="Arial" panose="020B0604020202020204" pitchFamily="34" charset="0"/>
              <a:buChar char="•"/>
            </a:pPr>
            <a:r>
              <a:rPr lang="en-US" sz="3600" kern="0" dirty="0">
                <a:solidFill>
                  <a:sysClr val="windowText" lastClr="000000"/>
                </a:solidFill>
                <a:latin typeface="Arial" panose="020B0604020202020204" pitchFamily="34" charset="0"/>
                <a:cs typeface="Arial" panose="020B0604020202020204" pitchFamily="34" charset="0"/>
              </a:rPr>
              <a:t>Influenced the way we thought about partnership</a:t>
            </a:r>
          </a:p>
          <a:p>
            <a:pPr marL="514350" indent="-514350" defTabSz="1371600">
              <a:spcAft>
                <a:spcPts val="1800"/>
              </a:spcAft>
              <a:buClr>
                <a:srgbClr val="E62F79"/>
              </a:buClr>
              <a:buSzPct val="120000"/>
              <a:buFont typeface="Arial" panose="020B0604020202020204" pitchFamily="34" charset="0"/>
              <a:buChar char="•"/>
            </a:pPr>
            <a:r>
              <a:rPr lang="en-US" sz="3600" kern="0" dirty="0">
                <a:solidFill>
                  <a:sysClr val="windowText" lastClr="000000"/>
                </a:solidFill>
                <a:latin typeface="Arial" panose="020B0604020202020204" pitchFamily="34" charset="0"/>
                <a:cs typeface="Arial" panose="020B0604020202020204" pitchFamily="34" charset="0"/>
              </a:rPr>
              <a:t>Model informing new areas of work</a:t>
            </a:r>
          </a:p>
          <a:p>
            <a:pPr defTabSz="1371600">
              <a:spcAft>
                <a:spcPts val="1800"/>
              </a:spcAft>
              <a:buClr>
                <a:srgbClr val="E62F79"/>
              </a:buClr>
              <a:buSzPct val="120000"/>
            </a:pPr>
            <a:endParaRPr lang="en-US" sz="2700" kern="0" dirty="0">
              <a:solidFill>
                <a:sysClr val="windowText" lastClr="000000"/>
              </a:solidFill>
            </a:endParaRPr>
          </a:p>
        </p:txBody>
      </p:sp>
    </p:spTree>
    <p:extLst>
      <p:ext uri="{BB962C8B-B14F-4D97-AF65-F5344CB8AC3E}">
        <p14:creationId xmlns:p14="http://schemas.microsoft.com/office/powerpoint/2010/main" val="4161892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GB"/>
          </a:p>
        </p:txBody>
      </p:sp>
      <p:grpSp>
        <p:nvGrpSpPr>
          <p:cNvPr id="3" name="Group 3"/>
          <p:cNvGrpSpPr/>
          <p:nvPr/>
        </p:nvGrpSpPr>
        <p:grpSpPr>
          <a:xfrm>
            <a:off x="617220" y="438912"/>
            <a:ext cx="1440180" cy="768096"/>
            <a:chOff x="0" y="0"/>
            <a:chExt cx="1920240" cy="1024128"/>
          </a:xfrm>
        </p:grpSpPr>
        <p:sp>
          <p:nvSpPr>
            <p:cNvPr id="4" name="Freeform 4" descr="mzn_logo.png"/>
            <p:cNvSpPr/>
            <p:nvPr/>
          </p:nvSpPr>
          <p:spPr>
            <a:xfrm>
              <a:off x="0" y="0"/>
              <a:ext cx="1920240" cy="1024128"/>
            </a:xfrm>
            <a:custGeom>
              <a:avLst/>
              <a:gdLst/>
              <a:ahLst/>
              <a:cxnLst/>
              <a:rect l="l" t="t" r="r" b="b"/>
              <a:pathLst>
                <a:path w="1920240" h="1024128">
                  <a:moveTo>
                    <a:pt x="0" y="0"/>
                  </a:moveTo>
                  <a:lnTo>
                    <a:pt x="1920240" y="0"/>
                  </a:lnTo>
                  <a:lnTo>
                    <a:pt x="1920240" y="1024128"/>
                  </a:lnTo>
                  <a:lnTo>
                    <a:pt x="0" y="1024128"/>
                  </a:lnTo>
                  <a:lnTo>
                    <a:pt x="0" y="0"/>
                  </a:lnTo>
                  <a:close/>
                </a:path>
              </a:pathLst>
            </a:custGeom>
            <a:blipFill>
              <a:blip r:embed="rId4"/>
              <a:stretch>
                <a:fillRect t="-45" b="-45"/>
              </a:stretch>
            </a:blipFill>
          </p:spPr>
          <p:txBody>
            <a:bodyPr/>
            <a:lstStyle/>
            <a:p>
              <a:endParaRPr lang="en-GB"/>
            </a:p>
          </p:txBody>
        </p:sp>
      </p:grpSp>
      <p:grpSp>
        <p:nvGrpSpPr>
          <p:cNvPr id="5" name="Group 5"/>
          <p:cNvGrpSpPr/>
          <p:nvPr/>
        </p:nvGrpSpPr>
        <p:grpSpPr>
          <a:xfrm>
            <a:off x="610076" y="9731216"/>
            <a:ext cx="5500688" cy="14288"/>
            <a:chOff x="0" y="0"/>
            <a:chExt cx="7334250" cy="19050"/>
          </a:xfrm>
        </p:grpSpPr>
        <p:sp>
          <p:nvSpPr>
            <p:cNvPr id="6" name="Freeform 6"/>
            <p:cNvSpPr/>
            <p:nvPr/>
          </p:nvSpPr>
          <p:spPr>
            <a:xfrm>
              <a:off x="9525" y="0"/>
              <a:ext cx="7315200" cy="19050"/>
            </a:xfrm>
            <a:custGeom>
              <a:avLst/>
              <a:gdLst/>
              <a:ahLst/>
              <a:cxnLst/>
              <a:rect l="l" t="t" r="r" b="b"/>
              <a:pathLst>
                <a:path w="7315200" h="19050">
                  <a:moveTo>
                    <a:pt x="0" y="0"/>
                  </a:moveTo>
                  <a:lnTo>
                    <a:pt x="7315200" y="0"/>
                  </a:lnTo>
                  <a:lnTo>
                    <a:pt x="7315200" y="19050"/>
                  </a:lnTo>
                  <a:lnTo>
                    <a:pt x="0" y="19050"/>
                  </a:lnTo>
                  <a:close/>
                </a:path>
              </a:pathLst>
            </a:custGeom>
            <a:solidFill>
              <a:srgbClr val="E63946"/>
            </a:solidFill>
          </p:spPr>
          <p:txBody>
            <a:bodyPr/>
            <a:lstStyle/>
            <a:p>
              <a:endParaRPr lang="en-GB"/>
            </a:p>
          </p:txBody>
        </p:sp>
      </p:grpSp>
      <p:grpSp>
        <p:nvGrpSpPr>
          <p:cNvPr id="7" name="Group 7"/>
          <p:cNvGrpSpPr/>
          <p:nvPr/>
        </p:nvGrpSpPr>
        <p:grpSpPr>
          <a:xfrm>
            <a:off x="617220" y="9834372"/>
            <a:ext cx="8229600" cy="301752"/>
            <a:chOff x="0" y="0"/>
            <a:chExt cx="10972800" cy="402336"/>
          </a:xfrm>
        </p:grpSpPr>
        <p:sp>
          <p:nvSpPr>
            <p:cNvPr id="8" name="Freeform 8"/>
            <p:cNvSpPr/>
            <p:nvPr/>
          </p:nvSpPr>
          <p:spPr>
            <a:xfrm>
              <a:off x="0" y="0"/>
              <a:ext cx="10972800" cy="402336"/>
            </a:xfrm>
            <a:custGeom>
              <a:avLst/>
              <a:gdLst/>
              <a:ahLst/>
              <a:cxnLst/>
              <a:rect l="l" t="t" r="r" b="b"/>
              <a:pathLst>
                <a:path w="10972800" h="402336">
                  <a:moveTo>
                    <a:pt x="0" y="0"/>
                  </a:moveTo>
                  <a:lnTo>
                    <a:pt x="10972800" y="0"/>
                  </a:lnTo>
                  <a:lnTo>
                    <a:pt x="10972800" y="402336"/>
                  </a:lnTo>
                  <a:lnTo>
                    <a:pt x="0" y="402336"/>
                  </a:lnTo>
                  <a:close/>
                </a:path>
              </a:pathLst>
            </a:custGeom>
            <a:blipFill>
              <a:blip r:embed="rId5">
                <a:alphaModFix amt="0"/>
              </a:blip>
              <a:stretch>
                <a:fillRect t="-481410" b="-481410"/>
              </a:stretch>
            </a:blipFill>
          </p:spPr>
          <p:txBody>
            <a:bodyPr/>
            <a:lstStyle/>
            <a:p>
              <a:endParaRPr lang="en-GB"/>
            </a:p>
          </p:txBody>
        </p:sp>
        <p:sp>
          <p:nvSpPr>
            <p:cNvPr id="9" name="TextBox 9"/>
            <p:cNvSpPr txBox="1"/>
            <p:nvPr/>
          </p:nvSpPr>
          <p:spPr>
            <a:xfrm>
              <a:off x="0" y="-9525"/>
              <a:ext cx="10972800" cy="411861"/>
            </a:xfrm>
            <a:prstGeom prst="rect">
              <a:avLst/>
            </a:prstGeom>
          </p:spPr>
          <p:txBody>
            <a:bodyPr lIns="0" tIns="0" rIns="0" bIns="0" rtlCol="0" anchor="ctr"/>
            <a:lstStyle/>
            <a:p>
              <a:pPr algn="l">
                <a:lnSpc>
                  <a:spcPts val="1439"/>
                </a:lnSpc>
              </a:pPr>
              <a:r>
                <a:rPr lang="en-US" sz="1200">
                  <a:solidFill>
                    <a:srgbClr val="9A9A9A"/>
                  </a:solidFill>
                  <a:latin typeface="Ubuntu"/>
                  <a:ea typeface="Ubuntu"/>
                  <a:cs typeface="Ubuntu"/>
                  <a:sym typeface="Ubuntu"/>
                </a:rPr>
                <a:t>© 2026 MzN International, LLC. All rights reserved.</a:t>
              </a:r>
            </a:p>
          </p:txBody>
        </p:sp>
      </p:grpSp>
      <p:grpSp>
        <p:nvGrpSpPr>
          <p:cNvPr id="10" name="Group 10"/>
          <p:cNvGrpSpPr/>
          <p:nvPr/>
        </p:nvGrpSpPr>
        <p:grpSpPr>
          <a:xfrm>
            <a:off x="14264640" y="7406640"/>
            <a:ext cx="2057400" cy="2057400"/>
            <a:chOff x="0" y="0"/>
            <a:chExt cx="2743200" cy="2743200"/>
          </a:xfrm>
        </p:grpSpPr>
        <p:sp>
          <p:nvSpPr>
            <p:cNvPr id="11" name="Freeform 11" descr="preencoded.png"/>
            <p:cNvSpPr/>
            <p:nvPr/>
          </p:nvSpPr>
          <p:spPr>
            <a:xfrm>
              <a:off x="0" y="0"/>
              <a:ext cx="2743200" cy="2743200"/>
            </a:xfrm>
            <a:custGeom>
              <a:avLst/>
              <a:gdLst/>
              <a:ahLst/>
              <a:cxnLst/>
              <a:rect l="l" t="t" r="r" b="b"/>
              <a:pathLst>
                <a:path w="2743200" h="2743200">
                  <a:moveTo>
                    <a:pt x="0" y="0"/>
                  </a:moveTo>
                  <a:lnTo>
                    <a:pt x="2743200" y="0"/>
                  </a:lnTo>
                  <a:lnTo>
                    <a:pt x="2743200" y="2743200"/>
                  </a:lnTo>
                  <a:lnTo>
                    <a:pt x="0" y="2743200"/>
                  </a:lnTo>
                  <a:lnTo>
                    <a:pt x="0" y="0"/>
                  </a:lnTo>
                  <a:close/>
                </a:path>
              </a:pathLst>
            </a:custGeom>
            <a:blipFill>
              <a:blip r:embed="rId6"/>
              <a:stretch>
                <a:fillRect/>
              </a:stretch>
            </a:blipFill>
          </p:spPr>
          <p:txBody>
            <a:bodyPr/>
            <a:lstStyle/>
            <a:p>
              <a:endParaRPr lang="en-GB"/>
            </a:p>
          </p:txBody>
        </p:sp>
      </p:grpSp>
      <p:sp>
        <p:nvSpPr>
          <p:cNvPr id="12" name="TextBox 12"/>
          <p:cNvSpPr txBox="1"/>
          <p:nvPr/>
        </p:nvSpPr>
        <p:spPr>
          <a:xfrm>
            <a:off x="960120" y="1411605"/>
            <a:ext cx="15087600" cy="1194435"/>
          </a:xfrm>
          <a:prstGeom prst="rect">
            <a:avLst/>
          </a:prstGeom>
        </p:spPr>
        <p:txBody>
          <a:bodyPr lIns="0" tIns="0" rIns="0" bIns="0" rtlCol="0" anchor="t">
            <a:spAutoFit/>
          </a:bodyPr>
          <a:lstStyle/>
          <a:p>
            <a:pPr algn="l">
              <a:lnSpc>
                <a:spcPts val="6839"/>
              </a:lnSpc>
            </a:pPr>
            <a:r>
              <a:rPr lang="en-US" sz="5700" b="1">
                <a:solidFill>
                  <a:srgbClr val="E63946"/>
                </a:solidFill>
                <a:latin typeface="Ubuntu Bold"/>
                <a:ea typeface="Ubuntu Bold"/>
                <a:cs typeface="Ubuntu Bold"/>
                <a:sym typeface="Ubuntu Bold"/>
              </a:rPr>
              <a:t>What We Will Cover Today</a:t>
            </a:r>
          </a:p>
        </p:txBody>
      </p:sp>
      <p:sp>
        <p:nvSpPr>
          <p:cNvPr id="13" name="TextBox 13"/>
          <p:cNvSpPr txBox="1"/>
          <p:nvPr/>
        </p:nvSpPr>
        <p:spPr>
          <a:xfrm>
            <a:off x="960120" y="2432685"/>
            <a:ext cx="15087600" cy="653415"/>
          </a:xfrm>
          <a:prstGeom prst="rect">
            <a:avLst/>
          </a:prstGeom>
        </p:spPr>
        <p:txBody>
          <a:bodyPr lIns="0" tIns="0" rIns="0" bIns="0" rtlCol="0" anchor="t">
            <a:spAutoFit/>
          </a:bodyPr>
          <a:lstStyle/>
          <a:p>
            <a:pPr algn="l">
              <a:lnSpc>
                <a:spcPts val="3645"/>
              </a:lnSpc>
            </a:pPr>
            <a:r>
              <a:rPr lang="en-US" sz="2250" i="1">
                <a:solidFill>
                  <a:srgbClr val="5C5C5C"/>
                </a:solidFill>
                <a:latin typeface="Ubuntu Italics"/>
                <a:ea typeface="Ubuntu Italics"/>
                <a:cs typeface="Ubuntu Italics"/>
                <a:sym typeface="Ubuntu Italics"/>
              </a:rPr>
              <a:t>Three parts. One hour. Two or three actions you can take back to your team this week.</a:t>
            </a:r>
          </a:p>
        </p:txBody>
      </p:sp>
      <p:grpSp>
        <p:nvGrpSpPr>
          <p:cNvPr id="14" name="Group 14"/>
          <p:cNvGrpSpPr/>
          <p:nvPr/>
        </p:nvGrpSpPr>
        <p:grpSpPr>
          <a:xfrm>
            <a:off x="950595" y="3762375"/>
            <a:ext cx="1116330" cy="1116330"/>
            <a:chOff x="0" y="0"/>
            <a:chExt cx="1488440" cy="1488440"/>
          </a:xfrm>
        </p:grpSpPr>
        <p:sp>
          <p:nvSpPr>
            <p:cNvPr id="15" name="Freeform 15"/>
            <p:cNvSpPr/>
            <p:nvPr/>
          </p:nvSpPr>
          <p:spPr>
            <a:xfrm>
              <a:off x="12700" y="12700"/>
              <a:ext cx="1463040" cy="1463040"/>
            </a:xfrm>
            <a:custGeom>
              <a:avLst/>
              <a:gdLst/>
              <a:ahLst/>
              <a:cxnLst/>
              <a:rect l="l" t="t" r="r" b="b"/>
              <a:pathLst>
                <a:path w="1463040" h="1463040">
                  <a:moveTo>
                    <a:pt x="0" y="731520"/>
                  </a:moveTo>
                  <a:cubicBezTo>
                    <a:pt x="0" y="327533"/>
                    <a:pt x="327533" y="0"/>
                    <a:pt x="731520" y="0"/>
                  </a:cubicBezTo>
                  <a:cubicBezTo>
                    <a:pt x="1135507" y="0"/>
                    <a:pt x="1463040" y="327533"/>
                    <a:pt x="1463040" y="731520"/>
                  </a:cubicBezTo>
                  <a:cubicBezTo>
                    <a:pt x="1463040" y="1135507"/>
                    <a:pt x="1135507" y="1463040"/>
                    <a:pt x="731520" y="1463040"/>
                  </a:cubicBezTo>
                  <a:cubicBezTo>
                    <a:pt x="327533" y="1463040"/>
                    <a:pt x="0" y="1135507"/>
                    <a:pt x="0" y="731520"/>
                  </a:cubicBezTo>
                  <a:close/>
                </a:path>
              </a:pathLst>
            </a:custGeom>
            <a:solidFill>
              <a:srgbClr val="E63946"/>
            </a:solidFill>
          </p:spPr>
          <p:txBody>
            <a:bodyPr/>
            <a:lstStyle/>
            <a:p>
              <a:endParaRPr lang="en-GB"/>
            </a:p>
          </p:txBody>
        </p:sp>
        <p:sp>
          <p:nvSpPr>
            <p:cNvPr id="16" name="Freeform 16"/>
            <p:cNvSpPr/>
            <p:nvPr/>
          </p:nvSpPr>
          <p:spPr>
            <a:xfrm>
              <a:off x="0" y="0"/>
              <a:ext cx="1488440" cy="1488440"/>
            </a:xfrm>
            <a:custGeom>
              <a:avLst/>
              <a:gdLst/>
              <a:ahLst/>
              <a:cxnLst/>
              <a:rect l="l" t="t" r="r" b="b"/>
              <a:pathLst>
                <a:path w="1488440" h="1488440">
                  <a:moveTo>
                    <a:pt x="0" y="744220"/>
                  </a:moveTo>
                  <a:cubicBezTo>
                    <a:pt x="0" y="333248"/>
                    <a:pt x="333248" y="0"/>
                    <a:pt x="744220" y="0"/>
                  </a:cubicBezTo>
                  <a:lnTo>
                    <a:pt x="744220" y="12700"/>
                  </a:lnTo>
                  <a:lnTo>
                    <a:pt x="744220" y="0"/>
                  </a:lnTo>
                  <a:cubicBezTo>
                    <a:pt x="1155192" y="0"/>
                    <a:pt x="1488440" y="333248"/>
                    <a:pt x="1488440" y="744220"/>
                  </a:cubicBezTo>
                  <a:lnTo>
                    <a:pt x="1475740" y="744220"/>
                  </a:lnTo>
                  <a:lnTo>
                    <a:pt x="1488440" y="744220"/>
                  </a:lnTo>
                  <a:cubicBezTo>
                    <a:pt x="1488440" y="1155192"/>
                    <a:pt x="1155192" y="1488440"/>
                    <a:pt x="744220" y="1488440"/>
                  </a:cubicBezTo>
                  <a:lnTo>
                    <a:pt x="744220" y="1475740"/>
                  </a:lnTo>
                  <a:lnTo>
                    <a:pt x="744220" y="1488440"/>
                  </a:lnTo>
                  <a:cubicBezTo>
                    <a:pt x="333248" y="1488440"/>
                    <a:pt x="0" y="1155192"/>
                    <a:pt x="0" y="744220"/>
                  </a:cubicBezTo>
                  <a:lnTo>
                    <a:pt x="12700" y="744220"/>
                  </a:lnTo>
                  <a:lnTo>
                    <a:pt x="25400" y="744220"/>
                  </a:lnTo>
                  <a:lnTo>
                    <a:pt x="12700" y="744220"/>
                  </a:lnTo>
                  <a:lnTo>
                    <a:pt x="0" y="744220"/>
                  </a:lnTo>
                  <a:moveTo>
                    <a:pt x="25400" y="744220"/>
                  </a:moveTo>
                  <a:cubicBezTo>
                    <a:pt x="25400" y="751205"/>
                    <a:pt x="19685" y="756920"/>
                    <a:pt x="12700" y="756920"/>
                  </a:cubicBezTo>
                  <a:cubicBezTo>
                    <a:pt x="5715" y="756920"/>
                    <a:pt x="0" y="751205"/>
                    <a:pt x="0" y="744220"/>
                  </a:cubicBezTo>
                  <a:cubicBezTo>
                    <a:pt x="0" y="737235"/>
                    <a:pt x="5715" y="731520"/>
                    <a:pt x="12700" y="731520"/>
                  </a:cubicBezTo>
                  <a:cubicBezTo>
                    <a:pt x="19685" y="731520"/>
                    <a:pt x="25400" y="737235"/>
                    <a:pt x="25400" y="744220"/>
                  </a:cubicBezTo>
                  <a:cubicBezTo>
                    <a:pt x="25400" y="1141222"/>
                    <a:pt x="347218" y="1463040"/>
                    <a:pt x="744220" y="1463040"/>
                  </a:cubicBezTo>
                  <a:cubicBezTo>
                    <a:pt x="1141222" y="1463040"/>
                    <a:pt x="1463040" y="1141222"/>
                    <a:pt x="1463040" y="744220"/>
                  </a:cubicBezTo>
                  <a:cubicBezTo>
                    <a:pt x="1463040" y="347218"/>
                    <a:pt x="1141222" y="25400"/>
                    <a:pt x="744220" y="25400"/>
                  </a:cubicBezTo>
                  <a:lnTo>
                    <a:pt x="744220" y="12700"/>
                  </a:lnTo>
                  <a:lnTo>
                    <a:pt x="744220" y="25400"/>
                  </a:lnTo>
                  <a:cubicBezTo>
                    <a:pt x="347218" y="25400"/>
                    <a:pt x="25400" y="347218"/>
                    <a:pt x="25400" y="744220"/>
                  </a:cubicBezTo>
                  <a:close/>
                </a:path>
              </a:pathLst>
            </a:custGeom>
            <a:solidFill>
              <a:srgbClr val="E63946"/>
            </a:solidFill>
          </p:spPr>
          <p:txBody>
            <a:bodyPr/>
            <a:lstStyle/>
            <a:p>
              <a:endParaRPr lang="en-GB"/>
            </a:p>
          </p:txBody>
        </p:sp>
      </p:grpSp>
      <p:grpSp>
        <p:nvGrpSpPr>
          <p:cNvPr id="17" name="Group 17"/>
          <p:cNvGrpSpPr/>
          <p:nvPr/>
        </p:nvGrpSpPr>
        <p:grpSpPr>
          <a:xfrm>
            <a:off x="960120" y="3771900"/>
            <a:ext cx="1097280" cy="1097280"/>
            <a:chOff x="0" y="0"/>
            <a:chExt cx="1463040" cy="1463040"/>
          </a:xfrm>
        </p:grpSpPr>
        <p:sp>
          <p:nvSpPr>
            <p:cNvPr id="18" name="Freeform 18"/>
            <p:cNvSpPr/>
            <p:nvPr/>
          </p:nvSpPr>
          <p:spPr>
            <a:xfrm>
              <a:off x="0" y="0"/>
              <a:ext cx="1463040" cy="1463040"/>
            </a:xfrm>
            <a:custGeom>
              <a:avLst/>
              <a:gdLst/>
              <a:ahLst/>
              <a:cxnLst/>
              <a:rect l="l" t="t" r="r" b="b"/>
              <a:pathLst>
                <a:path w="1463040" h="1463040">
                  <a:moveTo>
                    <a:pt x="0" y="0"/>
                  </a:moveTo>
                  <a:lnTo>
                    <a:pt x="1463040" y="0"/>
                  </a:lnTo>
                  <a:lnTo>
                    <a:pt x="1463040" y="1463040"/>
                  </a:lnTo>
                  <a:lnTo>
                    <a:pt x="0" y="1463040"/>
                  </a:lnTo>
                  <a:close/>
                </a:path>
              </a:pathLst>
            </a:custGeom>
            <a:blipFill>
              <a:blip r:embed="rId5">
                <a:alphaModFix amt="0"/>
              </a:blip>
              <a:stretch>
                <a:fillRect l="-78303" r="-78303"/>
              </a:stretch>
            </a:blipFill>
          </p:spPr>
          <p:txBody>
            <a:bodyPr/>
            <a:lstStyle/>
            <a:p>
              <a:endParaRPr lang="en-GB"/>
            </a:p>
          </p:txBody>
        </p:sp>
        <p:sp>
          <p:nvSpPr>
            <p:cNvPr id="19" name="TextBox 19"/>
            <p:cNvSpPr txBox="1"/>
            <p:nvPr/>
          </p:nvSpPr>
          <p:spPr>
            <a:xfrm>
              <a:off x="0" y="-19050"/>
              <a:ext cx="1463040" cy="1482090"/>
            </a:xfrm>
            <a:prstGeom prst="rect">
              <a:avLst/>
            </a:prstGeom>
          </p:spPr>
          <p:txBody>
            <a:bodyPr lIns="0" tIns="0" rIns="0" bIns="0" rtlCol="0" anchor="ctr"/>
            <a:lstStyle/>
            <a:p>
              <a:pPr algn="ctr">
                <a:lnSpc>
                  <a:spcPts val="3060"/>
                </a:lnSpc>
              </a:pPr>
              <a:r>
                <a:rPr lang="en-US" sz="2550" b="1">
                  <a:solidFill>
                    <a:srgbClr val="FFFFFF"/>
                  </a:solidFill>
                  <a:latin typeface="Ubuntu Bold"/>
                  <a:ea typeface="Ubuntu Bold"/>
                  <a:cs typeface="Ubuntu Bold"/>
                  <a:sym typeface="Ubuntu Bold"/>
                </a:rPr>
                <a:t>01</a:t>
              </a:r>
            </a:p>
          </p:txBody>
        </p:sp>
      </p:grpSp>
      <p:sp>
        <p:nvSpPr>
          <p:cNvPr id="20" name="TextBox 20"/>
          <p:cNvSpPr txBox="1"/>
          <p:nvPr/>
        </p:nvSpPr>
        <p:spPr>
          <a:xfrm>
            <a:off x="2400300" y="3606165"/>
            <a:ext cx="14401800" cy="257192"/>
          </a:xfrm>
          <a:prstGeom prst="rect">
            <a:avLst/>
          </a:prstGeom>
        </p:spPr>
        <p:txBody>
          <a:bodyPr lIns="0" tIns="0" rIns="0" bIns="0" rtlCol="0" anchor="t">
            <a:spAutoFit/>
          </a:bodyPr>
          <a:lstStyle/>
          <a:p>
            <a:pPr algn="l">
              <a:lnSpc>
                <a:spcPts val="1800"/>
              </a:lnSpc>
            </a:pPr>
            <a:r>
              <a:rPr lang="en-US" sz="1500" b="1" spc="450">
                <a:solidFill>
                  <a:srgbClr val="E63946"/>
                </a:solidFill>
                <a:latin typeface="Ubuntu Bold"/>
                <a:ea typeface="Ubuntu Bold"/>
                <a:cs typeface="Ubuntu Bold"/>
                <a:sym typeface="Ubuntu Bold"/>
              </a:rPr>
              <a:t>THEORY</a:t>
            </a:r>
          </a:p>
        </p:txBody>
      </p:sp>
      <p:sp>
        <p:nvSpPr>
          <p:cNvPr id="21" name="TextBox 21"/>
          <p:cNvSpPr txBox="1"/>
          <p:nvPr/>
        </p:nvSpPr>
        <p:spPr>
          <a:xfrm>
            <a:off x="2400300" y="3990213"/>
            <a:ext cx="14401800" cy="604647"/>
          </a:xfrm>
          <a:prstGeom prst="rect">
            <a:avLst/>
          </a:prstGeom>
        </p:spPr>
        <p:txBody>
          <a:bodyPr lIns="0" tIns="0" rIns="0" bIns="0" rtlCol="0" anchor="t">
            <a:spAutoFit/>
          </a:bodyPr>
          <a:lstStyle/>
          <a:p>
            <a:pPr algn="l">
              <a:lnSpc>
                <a:spcPts val="3600"/>
              </a:lnSpc>
            </a:pPr>
            <a:r>
              <a:rPr lang="en-US" sz="3000" b="1">
                <a:solidFill>
                  <a:srgbClr val="1E1E1E"/>
                </a:solidFill>
                <a:latin typeface="Ubuntu Bold"/>
                <a:ea typeface="Ubuntu Bold"/>
                <a:cs typeface="Ubuntu Bold"/>
                <a:sym typeface="Ubuntu Bold"/>
              </a:rPr>
              <a:t>From Strategy to Decision-Making</a:t>
            </a:r>
          </a:p>
        </p:txBody>
      </p:sp>
      <p:sp>
        <p:nvSpPr>
          <p:cNvPr id="22" name="TextBox 22"/>
          <p:cNvSpPr txBox="1"/>
          <p:nvPr/>
        </p:nvSpPr>
        <p:spPr>
          <a:xfrm>
            <a:off x="2400300" y="4527042"/>
            <a:ext cx="14401800" cy="849630"/>
          </a:xfrm>
          <a:prstGeom prst="rect">
            <a:avLst/>
          </a:prstGeom>
        </p:spPr>
        <p:txBody>
          <a:bodyPr lIns="0" tIns="0" rIns="0" bIns="0" rtlCol="0" anchor="t">
            <a:spAutoFit/>
          </a:bodyPr>
          <a:lstStyle/>
          <a:p>
            <a:pPr algn="l">
              <a:lnSpc>
                <a:spcPts val="2916"/>
              </a:lnSpc>
            </a:pPr>
            <a:r>
              <a:rPr lang="en-US" sz="1800">
                <a:solidFill>
                  <a:srgbClr val="5C5C5C"/>
                </a:solidFill>
                <a:latin typeface="Ubuntu"/>
                <a:ea typeface="Ubuntu"/>
                <a:cs typeface="Ubuntu"/>
                <a:sym typeface="Ubuntu"/>
              </a:rPr>
              <a:t>Why fundraising strategies fail in practice. How to turn priorities into decisions. Aligning programmes, partnerships, and pipelines. Accountability across income streams. The partnership approach to a crowded market, illustrated by Frontline AIDS.</a:t>
            </a:r>
          </a:p>
        </p:txBody>
      </p:sp>
      <p:grpSp>
        <p:nvGrpSpPr>
          <p:cNvPr id="23" name="Group 23"/>
          <p:cNvGrpSpPr/>
          <p:nvPr/>
        </p:nvGrpSpPr>
        <p:grpSpPr>
          <a:xfrm>
            <a:off x="950595" y="5614035"/>
            <a:ext cx="1116330" cy="1116330"/>
            <a:chOff x="0" y="0"/>
            <a:chExt cx="1488440" cy="1488440"/>
          </a:xfrm>
        </p:grpSpPr>
        <p:sp>
          <p:nvSpPr>
            <p:cNvPr id="24" name="Freeform 24"/>
            <p:cNvSpPr/>
            <p:nvPr/>
          </p:nvSpPr>
          <p:spPr>
            <a:xfrm>
              <a:off x="12700" y="12700"/>
              <a:ext cx="1463040" cy="1463040"/>
            </a:xfrm>
            <a:custGeom>
              <a:avLst/>
              <a:gdLst/>
              <a:ahLst/>
              <a:cxnLst/>
              <a:rect l="l" t="t" r="r" b="b"/>
              <a:pathLst>
                <a:path w="1463040" h="1463040">
                  <a:moveTo>
                    <a:pt x="0" y="731520"/>
                  </a:moveTo>
                  <a:cubicBezTo>
                    <a:pt x="0" y="327533"/>
                    <a:pt x="327533" y="0"/>
                    <a:pt x="731520" y="0"/>
                  </a:cubicBezTo>
                  <a:cubicBezTo>
                    <a:pt x="1135507" y="0"/>
                    <a:pt x="1463040" y="327533"/>
                    <a:pt x="1463040" y="731520"/>
                  </a:cubicBezTo>
                  <a:cubicBezTo>
                    <a:pt x="1463040" y="1135507"/>
                    <a:pt x="1135507" y="1463040"/>
                    <a:pt x="731520" y="1463040"/>
                  </a:cubicBezTo>
                  <a:cubicBezTo>
                    <a:pt x="327533" y="1463040"/>
                    <a:pt x="0" y="1135507"/>
                    <a:pt x="0" y="731520"/>
                  </a:cubicBezTo>
                  <a:close/>
                </a:path>
              </a:pathLst>
            </a:custGeom>
            <a:solidFill>
              <a:srgbClr val="E63946"/>
            </a:solidFill>
          </p:spPr>
          <p:txBody>
            <a:bodyPr/>
            <a:lstStyle/>
            <a:p>
              <a:endParaRPr lang="en-GB"/>
            </a:p>
          </p:txBody>
        </p:sp>
        <p:sp>
          <p:nvSpPr>
            <p:cNvPr id="25" name="Freeform 25"/>
            <p:cNvSpPr/>
            <p:nvPr/>
          </p:nvSpPr>
          <p:spPr>
            <a:xfrm>
              <a:off x="0" y="0"/>
              <a:ext cx="1488440" cy="1488440"/>
            </a:xfrm>
            <a:custGeom>
              <a:avLst/>
              <a:gdLst/>
              <a:ahLst/>
              <a:cxnLst/>
              <a:rect l="l" t="t" r="r" b="b"/>
              <a:pathLst>
                <a:path w="1488440" h="1488440">
                  <a:moveTo>
                    <a:pt x="0" y="744220"/>
                  </a:moveTo>
                  <a:cubicBezTo>
                    <a:pt x="0" y="333248"/>
                    <a:pt x="333248" y="0"/>
                    <a:pt x="744220" y="0"/>
                  </a:cubicBezTo>
                  <a:lnTo>
                    <a:pt x="744220" y="12700"/>
                  </a:lnTo>
                  <a:lnTo>
                    <a:pt x="744220" y="0"/>
                  </a:lnTo>
                  <a:cubicBezTo>
                    <a:pt x="1155192" y="0"/>
                    <a:pt x="1488440" y="333248"/>
                    <a:pt x="1488440" y="744220"/>
                  </a:cubicBezTo>
                  <a:lnTo>
                    <a:pt x="1475740" y="744220"/>
                  </a:lnTo>
                  <a:lnTo>
                    <a:pt x="1488440" y="744220"/>
                  </a:lnTo>
                  <a:cubicBezTo>
                    <a:pt x="1488440" y="1155192"/>
                    <a:pt x="1155192" y="1488440"/>
                    <a:pt x="744220" y="1488440"/>
                  </a:cubicBezTo>
                  <a:lnTo>
                    <a:pt x="744220" y="1475740"/>
                  </a:lnTo>
                  <a:lnTo>
                    <a:pt x="744220" y="1488440"/>
                  </a:lnTo>
                  <a:cubicBezTo>
                    <a:pt x="333248" y="1488440"/>
                    <a:pt x="0" y="1155192"/>
                    <a:pt x="0" y="744220"/>
                  </a:cubicBezTo>
                  <a:lnTo>
                    <a:pt x="12700" y="744220"/>
                  </a:lnTo>
                  <a:lnTo>
                    <a:pt x="25400" y="744220"/>
                  </a:lnTo>
                  <a:lnTo>
                    <a:pt x="12700" y="744220"/>
                  </a:lnTo>
                  <a:lnTo>
                    <a:pt x="0" y="744220"/>
                  </a:lnTo>
                  <a:moveTo>
                    <a:pt x="25400" y="744220"/>
                  </a:moveTo>
                  <a:cubicBezTo>
                    <a:pt x="25400" y="751205"/>
                    <a:pt x="19685" y="756920"/>
                    <a:pt x="12700" y="756920"/>
                  </a:cubicBezTo>
                  <a:cubicBezTo>
                    <a:pt x="5715" y="756920"/>
                    <a:pt x="0" y="751205"/>
                    <a:pt x="0" y="744220"/>
                  </a:cubicBezTo>
                  <a:cubicBezTo>
                    <a:pt x="0" y="737235"/>
                    <a:pt x="5715" y="731520"/>
                    <a:pt x="12700" y="731520"/>
                  </a:cubicBezTo>
                  <a:cubicBezTo>
                    <a:pt x="19685" y="731520"/>
                    <a:pt x="25400" y="737235"/>
                    <a:pt x="25400" y="744220"/>
                  </a:cubicBezTo>
                  <a:cubicBezTo>
                    <a:pt x="25400" y="1141222"/>
                    <a:pt x="347218" y="1463040"/>
                    <a:pt x="744220" y="1463040"/>
                  </a:cubicBezTo>
                  <a:cubicBezTo>
                    <a:pt x="1141222" y="1463040"/>
                    <a:pt x="1463040" y="1141222"/>
                    <a:pt x="1463040" y="744220"/>
                  </a:cubicBezTo>
                  <a:cubicBezTo>
                    <a:pt x="1463040" y="347218"/>
                    <a:pt x="1141222" y="25400"/>
                    <a:pt x="744220" y="25400"/>
                  </a:cubicBezTo>
                  <a:lnTo>
                    <a:pt x="744220" y="12700"/>
                  </a:lnTo>
                  <a:lnTo>
                    <a:pt x="744220" y="25400"/>
                  </a:lnTo>
                  <a:cubicBezTo>
                    <a:pt x="347218" y="25400"/>
                    <a:pt x="25400" y="347218"/>
                    <a:pt x="25400" y="744220"/>
                  </a:cubicBezTo>
                  <a:close/>
                </a:path>
              </a:pathLst>
            </a:custGeom>
            <a:solidFill>
              <a:srgbClr val="E63946"/>
            </a:solidFill>
          </p:spPr>
          <p:txBody>
            <a:bodyPr/>
            <a:lstStyle/>
            <a:p>
              <a:endParaRPr lang="en-GB"/>
            </a:p>
          </p:txBody>
        </p:sp>
      </p:grpSp>
      <p:grpSp>
        <p:nvGrpSpPr>
          <p:cNvPr id="26" name="Group 26"/>
          <p:cNvGrpSpPr/>
          <p:nvPr/>
        </p:nvGrpSpPr>
        <p:grpSpPr>
          <a:xfrm>
            <a:off x="960120" y="5623560"/>
            <a:ext cx="1097280" cy="1097280"/>
            <a:chOff x="0" y="0"/>
            <a:chExt cx="1463040" cy="1463040"/>
          </a:xfrm>
        </p:grpSpPr>
        <p:sp>
          <p:nvSpPr>
            <p:cNvPr id="27" name="Freeform 27"/>
            <p:cNvSpPr/>
            <p:nvPr/>
          </p:nvSpPr>
          <p:spPr>
            <a:xfrm>
              <a:off x="0" y="0"/>
              <a:ext cx="1463040" cy="1463040"/>
            </a:xfrm>
            <a:custGeom>
              <a:avLst/>
              <a:gdLst/>
              <a:ahLst/>
              <a:cxnLst/>
              <a:rect l="l" t="t" r="r" b="b"/>
              <a:pathLst>
                <a:path w="1463040" h="1463040">
                  <a:moveTo>
                    <a:pt x="0" y="0"/>
                  </a:moveTo>
                  <a:lnTo>
                    <a:pt x="1463040" y="0"/>
                  </a:lnTo>
                  <a:lnTo>
                    <a:pt x="1463040" y="1463040"/>
                  </a:lnTo>
                  <a:lnTo>
                    <a:pt x="0" y="1463040"/>
                  </a:lnTo>
                  <a:close/>
                </a:path>
              </a:pathLst>
            </a:custGeom>
            <a:blipFill>
              <a:blip r:embed="rId5">
                <a:alphaModFix amt="0"/>
              </a:blip>
              <a:stretch>
                <a:fillRect l="-78303" r="-78303"/>
              </a:stretch>
            </a:blipFill>
          </p:spPr>
          <p:txBody>
            <a:bodyPr/>
            <a:lstStyle/>
            <a:p>
              <a:endParaRPr lang="en-GB"/>
            </a:p>
          </p:txBody>
        </p:sp>
        <p:sp>
          <p:nvSpPr>
            <p:cNvPr id="28" name="TextBox 28"/>
            <p:cNvSpPr txBox="1"/>
            <p:nvPr/>
          </p:nvSpPr>
          <p:spPr>
            <a:xfrm>
              <a:off x="0" y="-19050"/>
              <a:ext cx="1463040" cy="1482090"/>
            </a:xfrm>
            <a:prstGeom prst="rect">
              <a:avLst/>
            </a:prstGeom>
          </p:spPr>
          <p:txBody>
            <a:bodyPr lIns="0" tIns="0" rIns="0" bIns="0" rtlCol="0" anchor="ctr"/>
            <a:lstStyle/>
            <a:p>
              <a:pPr algn="ctr">
                <a:lnSpc>
                  <a:spcPts val="3060"/>
                </a:lnSpc>
              </a:pPr>
              <a:r>
                <a:rPr lang="en-US" sz="2550" b="1">
                  <a:solidFill>
                    <a:srgbClr val="FFFFFF"/>
                  </a:solidFill>
                  <a:latin typeface="Ubuntu Bold"/>
                  <a:ea typeface="Ubuntu Bold"/>
                  <a:cs typeface="Ubuntu Bold"/>
                  <a:sym typeface="Ubuntu Bold"/>
                </a:rPr>
                <a:t>02</a:t>
              </a:r>
            </a:p>
          </p:txBody>
        </p:sp>
      </p:grpSp>
      <p:sp>
        <p:nvSpPr>
          <p:cNvPr id="29" name="TextBox 29"/>
          <p:cNvSpPr txBox="1"/>
          <p:nvPr/>
        </p:nvSpPr>
        <p:spPr>
          <a:xfrm>
            <a:off x="2400300" y="5585460"/>
            <a:ext cx="14401800" cy="257192"/>
          </a:xfrm>
          <a:prstGeom prst="rect">
            <a:avLst/>
          </a:prstGeom>
        </p:spPr>
        <p:txBody>
          <a:bodyPr lIns="0" tIns="0" rIns="0" bIns="0" rtlCol="0" anchor="t">
            <a:spAutoFit/>
          </a:bodyPr>
          <a:lstStyle/>
          <a:p>
            <a:pPr algn="l">
              <a:lnSpc>
                <a:spcPts val="1800"/>
              </a:lnSpc>
            </a:pPr>
            <a:r>
              <a:rPr lang="en-US" sz="1500" b="1" spc="450">
                <a:solidFill>
                  <a:srgbClr val="E63946"/>
                </a:solidFill>
                <a:latin typeface="Ubuntu Bold"/>
                <a:ea typeface="Ubuntu Bold"/>
                <a:cs typeface="Ubuntu Bold"/>
                <a:sym typeface="Ubuntu Bold"/>
              </a:rPr>
              <a:t>EXAMPLES AND TOOLS</a:t>
            </a:r>
          </a:p>
        </p:txBody>
      </p:sp>
      <p:sp>
        <p:nvSpPr>
          <p:cNvPr id="30" name="TextBox 30"/>
          <p:cNvSpPr txBox="1"/>
          <p:nvPr/>
        </p:nvSpPr>
        <p:spPr>
          <a:xfrm>
            <a:off x="2400300" y="5841873"/>
            <a:ext cx="14401800" cy="604647"/>
          </a:xfrm>
          <a:prstGeom prst="rect">
            <a:avLst/>
          </a:prstGeom>
        </p:spPr>
        <p:txBody>
          <a:bodyPr lIns="0" tIns="0" rIns="0" bIns="0" rtlCol="0" anchor="t">
            <a:spAutoFit/>
          </a:bodyPr>
          <a:lstStyle/>
          <a:p>
            <a:pPr algn="l">
              <a:lnSpc>
                <a:spcPts val="3600"/>
              </a:lnSpc>
            </a:pPr>
            <a:r>
              <a:rPr lang="en-US" sz="3000" b="1">
                <a:solidFill>
                  <a:srgbClr val="1E1E1E"/>
                </a:solidFill>
                <a:latin typeface="Ubuntu Bold"/>
                <a:ea typeface="Ubuntu Bold"/>
                <a:cs typeface="Ubuntu Bold"/>
                <a:sym typeface="Ubuntu Bold"/>
              </a:rPr>
              <a:t>Applying It in Practice</a:t>
            </a:r>
          </a:p>
        </p:txBody>
      </p:sp>
      <p:sp>
        <p:nvSpPr>
          <p:cNvPr id="31" name="TextBox 31"/>
          <p:cNvSpPr txBox="1"/>
          <p:nvPr/>
        </p:nvSpPr>
        <p:spPr>
          <a:xfrm>
            <a:off x="2400300" y="6378702"/>
            <a:ext cx="14401800" cy="849630"/>
          </a:xfrm>
          <a:prstGeom prst="rect">
            <a:avLst/>
          </a:prstGeom>
        </p:spPr>
        <p:txBody>
          <a:bodyPr lIns="0" tIns="0" rIns="0" bIns="0" rtlCol="0" anchor="t">
            <a:spAutoFit/>
          </a:bodyPr>
          <a:lstStyle/>
          <a:p>
            <a:pPr algn="l">
              <a:lnSpc>
                <a:spcPts val="2916"/>
              </a:lnSpc>
            </a:pPr>
            <a:r>
              <a:rPr lang="en-US" sz="1800">
                <a:solidFill>
                  <a:srgbClr val="5C5C5C"/>
                </a:solidFill>
                <a:latin typeface="Ubuntu"/>
                <a:ea typeface="Ubuntu"/>
                <a:cs typeface="Ubuntu"/>
                <a:sym typeface="Ubuntu"/>
              </a:rPr>
              <a:t>Real examples of funding strategies in action. Practical tools for building a funding roadmap. Simple ways to embed accountability across teams and income streams.</a:t>
            </a:r>
          </a:p>
        </p:txBody>
      </p:sp>
      <p:grpSp>
        <p:nvGrpSpPr>
          <p:cNvPr id="32" name="Group 32"/>
          <p:cNvGrpSpPr/>
          <p:nvPr/>
        </p:nvGrpSpPr>
        <p:grpSpPr>
          <a:xfrm>
            <a:off x="950595" y="7465695"/>
            <a:ext cx="1116330" cy="1116330"/>
            <a:chOff x="0" y="0"/>
            <a:chExt cx="1488440" cy="1488440"/>
          </a:xfrm>
        </p:grpSpPr>
        <p:sp>
          <p:nvSpPr>
            <p:cNvPr id="33" name="Freeform 33"/>
            <p:cNvSpPr/>
            <p:nvPr/>
          </p:nvSpPr>
          <p:spPr>
            <a:xfrm>
              <a:off x="12700" y="12700"/>
              <a:ext cx="1463040" cy="1463040"/>
            </a:xfrm>
            <a:custGeom>
              <a:avLst/>
              <a:gdLst/>
              <a:ahLst/>
              <a:cxnLst/>
              <a:rect l="l" t="t" r="r" b="b"/>
              <a:pathLst>
                <a:path w="1463040" h="1463040">
                  <a:moveTo>
                    <a:pt x="0" y="731520"/>
                  </a:moveTo>
                  <a:cubicBezTo>
                    <a:pt x="0" y="327533"/>
                    <a:pt x="327533" y="0"/>
                    <a:pt x="731520" y="0"/>
                  </a:cubicBezTo>
                  <a:cubicBezTo>
                    <a:pt x="1135507" y="0"/>
                    <a:pt x="1463040" y="327533"/>
                    <a:pt x="1463040" y="731520"/>
                  </a:cubicBezTo>
                  <a:cubicBezTo>
                    <a:pt x="1463040" y="1135507"/>
                    <a:pt x="1135507" y="1463040"/>
                    <a:pt x="731520" y="1463040"/>
                  </a:cubicBezTo>
                  <a:cubicBezTo>
                    <a:pt x="327533" y="1463040"/>
                    <a:pt x="0" y="1135507"/>
                    <a:pt x="0" y="731520"/>
                  </a:cubicBezTo>
                  <a:close/>
                </a:path>
              </a:pathLst>
            </a:custGeom>
            <a:solidFill>
              <a:srgbClr val="E63946"/>
            </a:solidFill>
          </p:spPr>
          <p:txBody>
            <a:bodyPr/>
            <a:lstStyle/>
            <a:p>
              <a:endParaRPr lang="en-GB"/>
            </a:p>
          </p:txBody>
        </p:sp>
        <p:sp>
          <p:nvSpPr>
            <p:cNvPr id="34" name="Freeform 34"/>
            <p:cNvSpPr/>
            <p:nvPr/>
          </p:nvSpPr>
          <p:spPr>
            <a:xfrm>
              <a:off x="0" y="0"/>
              <a:ext cx="1488440" cy="1488440"/>
            </a:xfrm>
            <a:custGeom>
              <a:avLst/>
              <a:gdLst/>
              <a:ahLst/>
              <a:cxnLst/>
              <a:rect l="l" t="t" r="r" b="b"/>
              <a:pathLst>
                <a:path w="1488440" h="1488440">
                  <a:moveTo>
                    <a:pt x="0" y="744220"/>
                  </a:moveTo>
                  <a:cubicBezTo>
                    <a:pt x="0" y="333248"/>
                    <a:pt x="333248" y="0"/>
                    <a:pt x="744220" y="0"/>
                  </a:cubicBezTo>
                  <a:lnTo>
                    <a:pt x="744220" y="12700"/>
                  </a:lnTo>
                  <a:lnTo>
                    <a:pt x="744220" y="0"/>
                  </a:lnTo>
                  <a:cubicBezTo>
                    <a:pt x="1155192" y="0"/>
                    <a:pt x="1488440" y="333248"/>
                    <a:pt x="1488440" y="744220"/>
                  </a:cubicBezTo>
                  <a:lnTo>
                    <a:pt x="1475740" y="744220"/>
                  </a:lnTo>
                  <a:lnTo>
                    <a:pt x="1488440" y="744220"/>
                  </a:lnTo>
                  <a:cubicBezTo>
                    <a:pt x="1488440" y="1155192"/>
                    <a:pt x="1155192" y="1488440"/>
                    <a:pt x="744220" y="1488440"/>
                  </a:cubicBezTo>
                  <a:lnTo>
                    <a:pt x="744220" y="1475740"/>
                  </a:lnTo>
                  <a:lnTo>
                    <a:pt x="744220" y="1488440"/>
                  </a:lnTo>
                  <a:cubicBezTo>
                    <a:pt x="333248" y="1488440"/>
                    <a:pt x="0" y="1155192"/>
                    <a:pt x="0" y="744220"/>
                  </a:cubicBezTo>
                  <a:lnTo>
                    <a:pt x="12700" y="744220"/>
                  </a:lnTo>
                  <a:lnTo>
                    <a:pt x="25400" y="744220"/>
                  </a:lnTo>
                  <a:lnTo>
                    <a:pt x="12700" y="744220"/>
                  </a:lnTo>
                  <a:lnTo>
                    <a:pt x="0" y="744220"/>
                  </a:lnTo>
                  <a:moveTo>
                    <a:pt x="25400" y="744220"/>
                  </a:moveTo>
                  <a:cubicBezTo>
                    <a:pt x="25400" y="751205"/>
                    <a:pt x="19685" y="756920"/>
                    <a:pt x="12700" y="756920"/>
                  </a:cubicBezTo>
                  <a:cubicBezTo>
                    <a:pt x="5715" y="756920"/>
                    <a:pt x="0" y="751205"/>
                    <a:pt x="0" y="744220"/>
                  </a:cubicBezTo>
                  <a:cubicBezTo>
                    <a:pt x="0" y="737235"/>
                    <a:pt x="5715" y="731520"/>
                    <a:pt x="12700" y="731520"/>
                  </a:cubicBezTo>
                  <a:cubicBezTo>
                    <a:pt x="19685" y="731520"/>
                    <a:pt x="25400" y="737235"/>
                    <a:pt x="25400" y="744220"/>
                  </a:cubicBezTo>
                  <a:cubicBezTo>
                    <a:pt x="25400" y="1141222"/>
                    <a:pt x="347218" y="1463040"/>
                    <a:pt x="744220" y="1463040"/>
                  </a:cubicBezTo>
                  <a:cubicBezTo>
                    <a:pt x="1141222" y="1463040"/>
                    <a:pt x="1463040" y="1141222"/>
                    <a:pt x="1463040" y="744220"/>
                  </a:cubicBezTo>
                  <a:cubicBezTo>
                    <a:pt x="1463040" y="347218"/>
                    <a:pt x="1141222" y="25400"/>
                    <a:pt x="744220" y="25400"/>
                  </a:cubicBezTo>
                  <a:lnTo>
                    <a:pt x="744220" y="12700"/>
                  </a:lnTo>
                  <a:lnTo>
                    <a:pt x="744220" y="25400"/>
                  </a:lnTo>
                  <a:cubicBezTo>
                    <a:pt x="347218" y="25400"/>
                    <a:pt x="25400" y="347218"/>
                    <a:pt x="25400" y="744220"/>
                  </a:cubicBezTo>
                  <a:close/>
                </a:path>
              </a:pathLst>
            </a:custGeom>
            <a:solidFill>
              <a:srgbClr val="E63946"/>
            </a:solidFill>
          </p:spPr>
          <p:txBody>
            <a:bodyPr/>
            <a:lstStyle/>
            <a:p>
              <a:endParaRPr lang="en-GB"/>
            </a:p>
          </p:txBody>
        </p:sp>
      </p:grpSp>
      <p:grpSp>
        <p:nvGrpSpPr>
          <p:cNvPr id="35" name="Group 35"/>
          <p:cNvGrpSpPr/>
          <p:nvPr/>
        </p:nvGrpSpPr>
        <p:grpSpPr>
          <a:xfrm>
            <a:off x="960120" y="7475220"/>
            <a:ext cx="1097280" cy="1097280"/>
            <a:chOff x="0" y="0"/>
            <a:chExt cx="1463040" cy="1463040"/>
          </a:xfrm>
        </p:grpSpPr>
        <p:sp>
          <p:nvSpPr>
            <p:cNvPr id="36" name="Freeform 36"/>
            <p:cNvSpPr/>
            <p:nvPr/>
          </p:nvSpPr>
          <p:spPr>
            <a:xfrm>
              <a:off x="0" y="0"/>
              <a:ext cx="1463040" cy="1463040"/>
            </a:xfrm>
            <a:custGeom>
              <a:avLst/>
              <a:gdLst/>
              <a:ahLst/>
              <a:cxnLst/>
              <a:rect l="l" t="t" r="r" b="b"/>
              <a:pathLst>
                <a:path w="1463040" h="1463040">
                  <a:moveTo>
                    <a:pt x="0" y="0"/>
                  </a:moveTo>
                  <a:lnTo>
                    <a:pt x="1463040" y="0"/>
                  </a:lnTo>
                  <a:lnTo>
                    <a:pt x="1463040" y="1463040"/>
                  </a:lnTo>
                  <a:lnTo>
                    <a:pt x="0" y="1463040"/>
                  </a:lnTo>
                  <a:close/>
                </a:path>
              </a:pathLst>
            </a:custGeom>
            <a:blipFill>
              <a:blip r:embed="rId5">
                <a:alphaModFix amt="0"/>
              </a:blip>
              <a:stretch>
                <a:fillRect l="-78303" r="-78303"/>
              </a:stretch>
            </a:blipFill>
          </p:spPr>
          <p:txBody>
            <a:bodyPr/>
            <a:lstStyle/>
            <a:p>
              <a:endParaRPr lang="en-GB"/>
            </a:p>
          </p:txBody>
        </p:sp>
        <p:sp>
          <p:nvSpPr>
            <p:cNvPr id="37" name="TextBox 37"/>
            <p:cNvSpPr txBox="1"/>
            <p:nvPr/>
          </p:nvSpPr>
          <p:spPr>
            <a:xfrm>
              <a:off x="0" y="-19050"/>
              <a:ext cx="1463040" cy="1482090"/>
            </a:xfrm>
            <a:prstGeom prst="rect">
              <a:avLst/>
            </a:prstGeom>
          </p:spPr>
          <p:txBody>
            <a:bodyPr lIns="0" tIns="0" rIns="0" bIns="0" rtlCol="0" anchor="ctr"/>
            <a:lstStyle/>
            <a:p>
              <a:pPr algn="ctr">
                <a:lnSpc>
                  <a:spcPts val="3060"/>
                </a:lnSpc>
              </a:pPr>
              <a:r>
                <a:rPr lang="en-US" sz="2550" b="1">
                  <a:solidFill>
                    <a:srgbClr val="FFFFFF"/>
                  </a:solidFill>
                  <a:latin typeface="Ubuntu Bold"/>
                  <a:ea typeface="Ubuntu Bold"/>
                  <a:cs typeface="Ubuntu Bold"/>
                  <a:sym typeface="Ubuntu Bold"/>
                </a:rPr>
                <a:t>03</a:t>
              </a:r>
            </a:p>
          </p:txBody>
        </p:sp>
      </p:grpSp>
      <p:sp>
        <p:nvSpPr>
          <p:cNvPr id="38" name="TextBox 38"/>
          <p:cNvSpPr txBox="1"/>
          <p:nvPr/>
        </p:nvSpPr>
        <p:spPr>
          <a:xfrm>
            <a:off x="2400300" y="7446645"/>
            <a:ext cx="14401800" cy="257192"/>
          </a:xfrm>
          <a:prstGeom prst="rect">
            <a:avLst/>
          </a:prstGeom>
        </p:spPr>
        <p:txBody>
          <a:bodyPr lIns="0" tIns="0" rIns="0" bIns="0" rtlCol="0" anchor="t">
            <a:spAutoFit/>
          </a:bodyPr>
          <a:lstStyle/>
          <a:p>
            <a:pPr algn="l">
              <a:lnSpc>
                <a:spcPts val="1800"/>
              </a:lnSpc>
            </a:pPr>
            <a:r>
              <a:rPr lang="en-US" sz="1500" b="1" spc="450">
                <a:solidFill>
                  <a:srgbClr val="E63946"/>
                </a:solidFill>
                <a:latin typeface="Ubuntu Bold"/>
                <a:ea typeface="Ubuntu Bold"/>
                <a:cs typeface="Ubuntu Bold"/>
                <a:sym typeface="Ubuntu Bold"/>
              </a:rPr>
              <a:t>DISCUSSION</a:t>
            </a:r>
          </a:p>
        </p:txBody>
      </p:sp>
      <p:sp>
        <p:nvSpPr>
          <p:cNvPr id="39" name="TextBox 39"/>
          <p:cNvSpPr txBox="1"/>
          <p:nvPr/>
        </p:nvSpPr>
        <p:spPr>
          <a:xfrm>
            <a:off x="2400300" y="7693533"/>
            <a:ext cx="14401800" cy="604647"/>
          </a:xfrm>
          <a:prstGeom prst="rect">
            <a:avLst/>
          </a:prstGeom>
        </p:spPr>
        <p:txBody>
          <a:bodyPr lIns="0" tIns="0" rIns="0" bIns="0" rtlCol="0" anchor="t">
            <a:spAutoFit/>
          </a:bodyPr>
          <a:lstStyle/>
          <a:p>
            <a:pPr algn="l">
              <a:lnSpc>
                <a:spcPts val="3600"/>
              </a:lnSpc>
            </a:pPr>
            <a:r>
              <a:rPr lang="en-US" sz="3000" b="1">
                <a:solidFill>
                  <a:srgbClr val="1E1E1E"/>
                </a:solidFill>
                <a:latin typeface="Ubuntu Bold"/>
                <a:ea typeface="Ubuntu Bold"/>
                <a:cs typeface="Ubuntu Bold"/>
                <a:sym typeface="Ubuntu Bold"/>
              </a:rPr>
              <a:t>Your Questions</a:t>
            </a:r>
          </a:p>
        </p:txBody>
      </p:sp>
      <p:sp>
        <p:nvSpPr>
          <p:cNvPr id="40" name="TextBox 40"/>
          <p:cNvSpPr txBox="1"/>
          <p:nvPr/>
        </p:nvSpPr>
        <p:spPr>
          <a:xfrm>
            <a:off x="2400300" y="8230362"/>
            <a:ext cx="14401800" cy="849630"/>
          </a:xfrm>
          <a:prstGeom prst="rect">
            <a:avLst/>
          </a:prstGeom>
        </p:spPr>
        <p:txBody>
          <a:bodyPr lIns="0" tIns="0" rIns="0" bIns="0" rtlCol="0" anchor="t">
            <a:spAutoFit/>
          </a:bodyPr>
          <a:lstStyle/>
          <a:p>
            <a:pPr algn="l">
              <a:lnSpc>
                <a:spcPts val="2916"/>
              </a:lnSpc>
            </a:pPr>
            <a:r>
              <a:rPr lang="en-US" sz="1800">
                <a:solidFill>
                  <a:srgbClr val="5C5C5C"/>
                </a:solidFill>
                <a:latin typeface="Ubuntu"/>
                <a:ea typeface="Ubuntu"/>
                <a:cs typeface="Ubuntu"/>
                <a:sym typeface="Ubuntu"/>
              </a:rPr>
              <a:t>Questions, challenges, sceptical pushbacks. All welcome.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GB"/>
          </a:p>
        </p:txBody>
      </p:sp>
      <p:grpSp>
        <p:nvGrpSpPr>
          <p:cNvPr id="3" name="Group 3"/>
          <p:cNvGrpSpPr/>
          <p:nvPr/>
        </p:nvGrpSpPr>
        <p:grpSpPr>
          <a:xfrm>
            <a:off x="617220" y="438912"/>
            <a:ext cx="1440180" cy="768096"/>
            <a:chOff x="0" y="0"/>
            <a:chExt cx="1920240" cy="1024128"/>
          </a:xfrm>
        </p:grpSpPr>
        <p:sp>
          <p:nvSpPr>
            <p:cNvPr id="4" name="Freeform 4" descr="mzn_logo.png"/>
            <p:cNvSpPr/>
            <p:nvPr/>
          </p:nvSpPr>
          <p:spPr>
            <a:xfrm>
              <a:off x="0" y="0"/>
              <a:ext cx="1920240" cy="1024128"/>
            </a:xfrm>
            <a:custGeom>
              <a:avLst/>
              <a:gdLst/>
              <a:ahLst/>
              <a:cxnLst/>
              <a:rect l="l" t="t" r="r" b="b"/>
              <a:pathLst>
                <a:path w="1920240" h="1024128">
                  <a:moveTo>
                    <a:pt x="0" y="0"/>
                  </a:moveTo>
                  <a:lnTo>
                    <a:pt x="1920240" y="0"/>
                  </a:lnTo>
                  <a:lnTo>
                    <a:pt x="1920240" y="1024128"/>
                  </a:lnTo>
                  <a:lnTo>
                    <a:pt x="0" y="1024128"/>
                  </a:lnTo>
                  <a:lnTo>
                    <a:pt x="0" y="0"/>
                  </a:lnTo>
                  <a:close/>
                </a:path>
              </a:pathLst>
            </a:custGeom>
            <a:blipFill>
              <a:blip r:embed="rId4"/>
              <a:stretch>
                <a:fillRect t="-45" b="-45"/>
              </a:stretch>
            </a:blipFill>
          </p:spPr>
          <p:txBody>
            <a:bodyPr/>
            <a:lstStyle/>
            <a:p>
              <a:endParaRPr lang="en-GB"/>
            </a:p>
          </p:txBody>
        </p:sp>
      </p:grpSp>
      <p:grpSp>
        <p:nvGrpSpPr>
          <p:cNvPr id="5" name="Group 5"/>
          <p:cNvGrpSpPr/>
          <p:nvPr/>
        </p:nvGrpSpPr>
        <p:grpSpPr>
          <a:xfrm>
            <a:off x="610076" y="9731216"/>
            <a:ext cx="5500688" cy="14288"/>
            <a:chOff x="0" y="0"/>
            <a:chExt cx="7334250" cy="19050"/>
          </a:xfrm>
        </p:grpSpPr>
        <p:sp>
          <p:nvSpPr>
            <p:cNvPr id="6" name="Freeform 6"/>
            <p:cNvSpPr/>
            <p:nvPr/>
          </p:nvSpPr>
          <p:spPr>
            <a:xfrm>
              <a:off x="9525" y="0"/>
              <a:ext cx="7315200" cy="19050"/>
            </a:xfrm>
            <a:custGeom>
              <a:avLst/>
              <a:gdLst/>
              <a:ahLst/>
              <a:cxnLst/>
              <a:rect l="l" t="t" r="r" b="b"/>
              <a:pathLst>
                <a:path w="7315200" h="19050">
                  <a:moveTo>
                    <a:pt x="0" y="0"/>
                  </a:moveTo>
                  <a:lnTo>
                    <a:pt x="7315200" y="0"/>
                  </a:lnTo>
                  <a:lnTo>
                    <a:pt x="7315200" y="19050"/>
                  </a:lnTo>
                  <a:lnTo>
                    <a:pt x="0" y="19050"/>
                  </a:lnTo>
                  <a:close/>
                </a:path>
              </a:pathLst>
            </a:custGeom>
            <a:solidFill>
              <a:srgbClr val="E63946"/>
            </a:solidFill>
          </p:spPr>
          <p:txBody>
            <a:bodyPr/>
            <a:lstStyle/>
            <a:p>
              <a:endParaRPr lang="en-GB"/>
            </a:p>
          </p:txBody>
        </p:sp>
      </p:grpSp>
      <p:grpSp>
        <p:nvGrpSpPr>
          <p:cNvPr id="7" name="Group 7"/>
          <p:cNvGrpSpPr/>
          <p:nvPr/>
        </p:nvGrpSpPr>
        <p:grpSpPr>
          <a:xfrm>
            <a:off x="617220" y="9834372"/>
            <a:ext cx="8229600" cy="301752"/>
            <a:chOff x="0" y="0"/>
            <a:chExt cx="10972800" cy="402336"/>
          </a:xfrm>
        </p:grpSpPr>
        <p:sp>
          <p:nvSpPr>
            <p:cNvPr id="8" name="Freeform 8"/>
            <p:cNvSpPr/>
            <p:nvPr/>
          </p:nvSpPr>
          <p:spPr>
            <a:xfrm>
              <a:off x="0" y="0"/>
              <a:ext cx="10972800" cy="402336"/>
            </a:xfrm>
            <a:custGeom>
              <a:avLst/>
              <a:gdLst/>
              <a:ahLst/>
              <a:cxnLst/>
              <a:rect l="l" t="t" r="r" b="b"/>
              <a:pathLst>
                <a:path w="10972800" h="402336">
                  <a:moveTo>
                    <a:pt x="0" y="0"/>
                  </a:moveTo>
                  <a:lnTo>
                    <a:pt x="10972800" y="0"/>
                  </a:lnTo>
                  <a:lnTo>
                    <a:pt x="10972800" y="402336"/>
                  </a:lnTo>
                  <a:lnTo>
                    <a:pt x="0" y="402336"/>
                  </a:lnTo>
                  <a:close/>
                </a:path>
              </a:pathLst>
            </a:custGeom>
            <a:blipFill>
              <a:blip r:embed="rId5">
                <a:alphaModFix amt="0"/>
              </a:blip>
              <a:stretch>
                <a:fillRect t="-481410" b="-481410"/>
              </a:stretch>
            </a:blipFill>
          </p:spPr>
          <p:txBody>
            <a:bodyPr/>
            <a:lstStyle/>
            <a:p>
              <a:endParaRPr lang="en-GB"/>
            </a:p>
          </p:txBody>
        </p:sp>
        <p:sp>
          <p:nvSpPr>
            <p:cNvPr id="9" name="TextBox 9"/>
            <p:cNvSpPr txBox="1"/>
            <p:nvPr/>
          </p:nvSpPr>
          <p:spPr>
            <a:xfrm>
              <a:off x="0" y="-9525"/>
              <a:ext cx="10972800" cy="411861"/>
            </a:xfrm>
            <a:prstGeom prst="rect">
              <a:avLst/>
            </a:prstGeom>
          </p:spPr>
          <p:txBody>
            <a:bodyPr lIns="0" tIns="0" rIns="0" bIns="0" rtlCol="0" anchor="ctr"/>
            <a:lstStyle/>
            <a:p>
              <a:pPr algn="l">
                <a:lnSpc>
                  <a:spcPts val="1439"/>
                </a:lnSpc>
              </a:pPr>
              <a:r>
                <a:rPr lang="en-US" sz="1200">
                  <a:solidFill>
                    <a:srgbClr val="9A9A9A"/>
                  </a:solidFill>
                  <a:latin typeface="Ubuntu"/>
                  <a:ea typeface="Ubuntu"/>
                  <a:cs typeface="Ubuntu"/>
                  <a:sym typeface="Ubuntu"/>
                </a:rPr>
                <a:t>© 2026 MzN International, LLC. All rights reserved.</a:t>
              </a:r>
            </a:p>
          </p:txBody>
        </p:sp>
      </p:grpSp>
      <p:sp>
        <p:nvSpPr>
          <p:cNvPr id="10" name="TextBox 10"/>
          <p:cNvSpPr txBox="1"/>
          <p:nvPr/>
        </p:nvSpPr>
        <p:spPr>
          <a:xfrm>
            <a:off x="960120" y="1411605"/>
            <a:ext cx="16459200" cy="988695"/>
          </a:xfrm>
          <a:prstGeom prst="rect">
            <a:avLst/>
          </a:prstGeom>
        </p:spPr>
        <p:txBody>
          <a:bodyPr lIns="0" tIns="0" rIns="0" bIns="0" rtlCol="0" anchor="t">
            <a:spAutoFit/>
          </a:bodyPr>
          <a:lstStyle/>
          <a:p>
            <a:pPr algn="l">
              <a:lnSpc>
                <a:spcPts val="6120"/>
              </a:lnSpc>
            </a:pPr>
            <a:r>
              <a:rPr lang="en-US" sz="5100" b="1">
                <a:solidFill>
                  <a:srgbClr val="E63946"/>
                </a:solidFill>
                <a:latin typeface="Ubuntu Bold"/>
                <a:ea typeface="Ubuntu Bold"/>
                <a:cs typeface="Ubuntu Bold"/>
                <a:sym typeface="Ubuntu Bold"/>
              </a:rPr>
              <a:t>The Gap Between Intent and Income</a:t>
            </a:r>
          </a:p>
        </p:txBody>
      </p:sp>
      <p:sp>
        <p:nvSpPr>
          <p:cNvPr id="11" name="TextBox 11"/>
          <p:cNvSpPr txBox="1"/>
          <p:nvPr/>
        </p:nvSpPr>
        <p:spPr>
          <a:xfrm>
            <a:off x="960120" y="2364105"/>
            <a:ext cx="15910560" cy="948276"/>
          </a:xfrm>
          <a:prstGeom prst="rect">
            <a:avLst/>
          </a:prstGeom>
        </p:spPr>
        <p:txBody>
          <a:bodyPr lIns="0" tIns="0" rIns="0" bIns="0" rtlCol="0" anchor="t">
            <a:spAutoFit/>
          </a:bodyPr>
          <a:lstStyle/>
          <a:p>
            <a:pPr algn="l">
              <a:lnSpc>
                <a:spcPts val="3888"/>
              </a:lnSpc>
            </a:pPr>
            <a:r>
              <a:rPr lang="en-US" sz="2400" i="1">
                <a:solidFill>
                  <a:srgbClr val="1E1E1E"/>
                </a:solidFill>
                <a:latin typeface="Ubuntu Italics"/>
                <a:ea typeface="Ubuntu Italics"/>
                <a:cs typeface="Ubuntu Italics"/>
                <a:sym typeface="Ubuntu Italics"/>
              </a:rPr>
              <a:t>Most organisations have a funding strategy on paper. Few have one in their operating rhythm. That is where this hour will sit.</a:t>
            </a:r>
          </a:p>
        </p:txBody>
      </p:sp>
      <p:grpSp>
        <p:nvGrpSpPr>
          <p:cNvPr id="12" name="Group 12"/>
          <p:cNvGrpSpPr/>
          <p:nvPr/>
        </p:nvGrpSpPr>
        <p:grpSpPr>
          <a:xfrm>
            <a:off x="955357" y="3629978"/>
            <a:ext cx="8033385" cy="4261485"/>
            <a:chOff x="0" y="0"/>
            <a:chExt cx="10711180" cy="5681980"/>
          </a:xfrm>
        </p:grpSpPr>
        <p:sp>
          <p:nvSpPr>
            <p:cNvPr id="13" name="Freeform 13"/>
            <p:cNvSpPr/>
            <p:nvPr/>
          </p:nvSpPr>
          <p:spPr>
            <a:xfrm>
              <a:off x="6350" y="6350"/>
              <a:ext cx="10698480" cy="5669280"/>
            </a:xfrm>
            <a:custGeom>
              <a:avLst/>
              <a:gdLst/>
              <a:ahLst/>
              <a:cxnLst/>
              <a:rect l="l" t="t" r="r" b="b"/>
              <a:pathLst>
                <a:path w="10698480" h="5669280">
                  <a:moveTo>
                    <a:pt x="0" y="0"/>
                  </a:moveTo>
                  <a:lnTo>
                    <a:pt x="10698480" y="0"/>
                  </a:lnTo>
                  <a:lnTo>
                    <a:pt x="10698480" y="5669280"/>
                  </a:lnTo>
                  <a:lnTo>
                    <a:pt x="0" y="5669280"/>
                  </a:lnTo>
                  <a:close/>
                </a:path>
              </a:pathLst>
            </a:custGeom>
            <a:solidFill>
              <a:srgbClr val="F7F7F7"/>
            </a:solidFill>
          </p:spPr>
          <p:txBody>
            <a:bodyPr/>
            <a:lstStyle/>
            <a:p>
              <a:endParaRPr lang="en-GB"/>
            </a:p>
          </p:txBody>
        </p:sp>
        <p:sp>
          <p:nvSpPr>
            <p:cNvPr id="14" name="Freeform 14"/>
            <p:cNvSpPr/>
            <p:nvPr/>
          </p:nvSpPr>
          <p:spPr>
            <a:xfrm>
              <a:off x="0" y="0"/>
              <a:ext cx="10711180" cy="5681980"/>
            </a:xfrm>
            <a:custGeom>
              <a:avLst/>
              <a:gdLst/>
              <a:ahLst/>
              <a:cxnLst/>
              <a:rect l="l" t="t" r="r" b="b"/>
              <a:pathLst>
                <a:path w="10711180" h="5681980">
                  <a:moveTo>
                    <a:pt x="6350" y="0"/>
                  </a:moveTo>
                  <a:lnTo>
                    <a:pt x="10704830" y="0"/>
                  </a:lnTo>
                  <a:cubicBezTo>
                    <a:pt x="10708387" y="0"/>
                    <a:pt x="10711180" y="2794"/>
                    <a:pt x="10711180" y="6350"/>
                  </a:cubicBezTo>
                  <a:lnTo>
                    <a:pt x="10711180" y="5675630"/>
                  </a:lnTo>
                  <a:cubicBezTo>
                    <a:pt x="10711180" y="5679186"/>
                    <a:pt x="10708387" y="5681980"/>
                    <a:pt x="10704830" y="5681980"/>
                  </a:cubicBezTo>
                  <a:lnTo>
                    <a:pt x="6350" y="5681980"/>
                  </a:lnTo>
                  <a:cubicBezTo>
                    <a:pt x="2794" y="5681980"/>
                    <a:pt x="0" y="5679186"/>
                    <a:pt x="0" y="5675630"/>
                  </a:cubicBezTo>
                  <a:lnTo>
                    <a:pt x="0" y="6350"/>
                  </a:lnTo>
                  <a:cubicBezTo>
                    <a:pt x="0" y="2794"/>
                    <a:pt x="2794" y="0"/>
                    <a:pt x="6350" y="0"/>
                  </a:cubicBezTo>
                  <a:moveTo>
                    <a:pt x="6350" y="12700"/>
                  </a:moveTo>
                  <a:lnTo>
                    <a:pt x="6350" y="6350"/>
                  </a:lnTo>
                  <a:lnTo>
                    <a:pt x="12700" y="6350"/>
                  </a:lnTo>
                  <a:lnTo>
                    <a:pt x="12700" y="5675630"/>
                  </a:lnTo>
                  <a:lnTo>
                    <a:pt x="6350" y="5675630"/>
                  </a:lnTo>
                  <a:lnTo>
                    <a:pt x="6350" y="5669280"/>
                  </a:lnTo>
                  <a:lnTo>
                    <a:pt x="10704830" y="5669280"/>
                  </a:lnTo>
                  <a:lnTo>
                    <a:pt x="10704830" y="5675630"/>
                  </a:lnTo>
                  <a:lnTo>
                    <a:pt x="10698480" y="5675630"/>
                  </a:lnTo>
                  <a:lnTo>
                    <a:pt x="10698480" y="6350"/>
                  </a:lnTo>
                  <a:lnTo>
                    <a:pt x="10704830" y="6350"/>
                  </a:lnTo>
                  <a:lnTo>
                    <a:pt x="10704830" y="12700"/>
                  </a:lnTo>
                  <a:lnTo>
                    <a:pt x="6350" y="12700"/>
                  </a:lnTo>
                  <a:close/>
                </a:path>
              </a:pathLst>
            </a:custGeom>
            <a:solidFill>
              <a:srgbClr val="E0E0E0"/>
            </a:solidFill>
          </p:spPr>
          <p:txBody>
            <a:bodyPr/>
            <a:lstStyle/>
            <a:p>
              <a:endParaRPr lang="en-GB"/>
            </a:p>
          </p:txBody>
        </p:sp>
      </p:grpSp>
      <p:grpSp>
        <p:nvGrpSpPr>
          <p:cNvPr id="15" name="Group 15"/>
          <p:cNvGrpSpPr/>
          <p:nvPr/>
        </p:nvGrpSpPr>
        <p:grpSpPr>
          <a:xfrm>
            <a:off x="950595" y="3625215"/>
            <a:ext cx="183642" cy="4271010"/>
            <a:chOff x="0" y="0"/>
            <a:chExt cx="244856" cy="5694680"/>
          </a:xfrm>
        </p:grpSpPr>
        <p:sp>
          <p:nvSpPr>
            <p:cNvPr id="16" name="Freeform 16"/>
            <p:cNvSpPr/>
            <p:nvPr/>
          </p:nvSpPr>
          <p:spPr>
            <a:xfrm>
              <a:off x="12700" y="12700"/>
              <a:ext cx="219456" cy="5669280"/>
            </a:xfrm>
            <a:custGeom>
              <a:avLst/>
              <a:gdLst/>
              <a:ahLst/>
              <a:cxnLst/>
              <a:rect l="l" t="t" r="r" b="b"/>
              <a:pathLst>
                <a:path w="219456" h="5669280">
                  <a:moveTo>
                    <a:pt x="0" y="0"/>
                  </a:moveTo>
                  <a:lnTo>
                    <a:pt x="219456" y="0"/>
                  </a:lnTo>
                  <a:lnTo>
                    <a:pt x="219456" y="5669280"/>
                  </a:lnTo>
                  <a:lnTo>
                    <a:pt x="0" y="5669280"/>
                  </a:lnTo>
                  <a:close/>
                </a:path>
              </a:pathLst>
            </a:custGeom>
            <a:solidFill>
              <a:srgbClr val="E63946"/>
            </a:solidFill>
          </p:spPr>
          <p:txBody>
            <a:bodyPr/>
            <a:lstStyle/>
            <a:p>
              <a:endParaRPr lang="en-GB"/>
            </a:p>
          </p:txBody>
        </p:sp>
        <p:sp>
          <p:nvSpPr>
            <p:cNvPr id="17" name="Freeform 17"/>
            <p:cNvSpPr/>
            <p:nvPr/>
          </p:nvSpPr>
          <p:spPr>
            <a:xfrm>
              <a:off x="0" y="0"/>
              <a:ext cx="244856" cy="5694680"/>
            </a:xfrm>
            <a:custGeom>
              <a:avLst/>
              <a:gdLst/>
              <a:ahLst/>
              <a:cxnLst/>
              <a:rect l="l" t="t" r="r" b="b"/>
              <a:pathLst>
                <a:path w="244856" h="5694680">
                  <a:moveTo>
                    <a:pt x="12700" y="0"/>
                  </a:moveTo>
                  <a:lnTo>
                    <a:pt x="232156" y="0"/>
                  </a:lnTo>
                  <a:cubicBezTo>
                    <a:pt x="239141" y="0"/>
                    <a:pt x="244856" y="5715"/>
                    <a:pt x="244856" y="12700"/>
                  </a:cubicBezTo>
                  <a:lnTo>
                    <a:pt x="244856" y="5681980"/>
                  </a:lnTo>
                  <a:cubicBezTo>
                    <a:pt x="244856" y="5688965"/>
                    <a:pt x="239141" y="5694680"/>
                    <a:pt x="232156" y="5694680"/>
                  </a:cubicBezTo>
                  <a:lnTo>
                    <a:pt x="12700" y="5694680"/>
                  </a:lnTo>
                  <a:cubicBezTo>
                    <a:pt x="5715" y="5694680"/>
                    <a:pt x="0" y="5688965"/>
                    <a:pt x="0" y="5681980"/>
                  </a:cubicBezTo>
                  <a:lnTo>
                    <a:pt x="0" y="12700"/>
                  </a:lnTo>
                  <a:cubicBezTo>
                    <a:pt x="0" y="5715"/>
                    <a:pt x="5715" y="0"/>
                    <a:pt x="12700" y="0"/>
                  </a:cubicBezTo>
                  <a:moveTo>
                    <a:pt x="12700" y="25400"/>
                  </a:moveTo>
                  <a:lnTo>
                    <a:pt x="12700" y="12700"/>
                  </a:lnTo>
                  <a:lnTo>
                    <a:pt x="25400" y="12700"/>
                  </a:lnTo>
                  <a:lnTo>
                    <a:pt x="25400" y="5681980"/>
                  </a:lnTo>
                  <a:lnTo>
                    <a:pt x="12700" y="5681980"/>
                  </a:lnTo>
                  <a:lnTo>
                    <a:pt x="12700" y="5669280"/>
                  </a:lnTo>
                  <a:lnTo>
                    <a:pt x="232156" y="5669280"/>
                  </a:lnTo>
                  <a:lnTo>
                    <a:pt x="232156" y="5681980"/>
                  </a:lnTo>
                  <a:lnTo>
                    <a:pt x="219456" y="5681980"/>
                  </a:lnTo>
                  <a:lnTo>
                    <a:pt x="219456" y="12700"/>
                  </a:lnTo>
                  <a:lnTo>
                    <a:pt x="232156" y="12700"/>
                  </a:lnTo>
                  <a:lnTo>
                    <a:pt x="232156" y="25400"/>
                  </a:lnTo>
                  <a:lnTo>
                    <a:pt x="12700" y="25400"/>
                  </a:lnTo>
                  <a:close/>
                </a:path>
              </a:pathLst>
            </a:custGeom>
            <a:solidFill>
              <a:srgbClr val="E63946"/>
            </a:solidFill>
          </p:spPr>
          <p:txBody>
            <a:bodyPr/>
            <a:lstStyle/>
            <a:p>
              <a:endParaRPr lang="en-GB"/>
            </a:p>
          </p:txBody>
        </p:sp>
      </p:grpSp>
      <p:grpSp>
        <p:nvGrpSpPr>
          <p:cNvPr id="18" name="Group 18"/>
          <p:cNvGrpSpPr/>
          <p:nvPr/>
        </p:nvGrpSpPr>
        <p:grpSpPr>
          <a:xfrm>
            <a:off x="1371600" y="3977640"/>
            <a:ext cx="6858000" cy="480060"/>
            <a:chOff x="0" y="0"/>
            <a:chExt cx="9144000" cy="640080"/>
          </a:xfrm>
        </p:grpSpPr>
        <p:sp>
          <p:nvSpPr>
            <p:cNvPr id="19" name="Freeform 19"/>
            <p:cNvSpPr/>
            <p:nvPr/>
          </p:nvSpPr>
          <p:spPr>
            <a:xfrm>
              <a:off x="0" y="0"/>
              <a:ext cx="9144000" cy="640080"/>
            </a:xfrm>
            <a:custGeom>
              <a:avLst/>
              <a:gdLst/>
              <a:ahLst/>
              <a:cxnLst/>
              <a:rect l="l" t="t" r="r" b="b"/>
              <a:pathLst>
                <a:path w="9144000" h="640080">
                  <a:moveTo>
                    <a:pt x="0" y="0"/>
                  </a:moveTo>
                  <a:lnTo>
                    <a:pt x="9144000" y="0"/>
                  </a:lnTo>
                  <a:lnTo>
                    <a:pt x="9144000" y="640080"/>
                  </a:lnTo>
                  <a:lnTo>
                    <a:pt x="0" y="640080"/>
                  </a:lnTo>
                  <a:close/>
                </a:path>
              </a:pathLst>
            </a:custGeom>
            <a:blipFill>
              <a:blip r:embed="rId5">
                <a:alphaModFix amt="0"/>
              </a:blip>
              <a:stretch>
                <a:fillRect t="-228357" b="-228357"/>
              </a:stretch>
            </a:blipFill>
          </p:spPr>
          <p:txBody>
            <a:bodyPr/>
            <a:lstStyle/>
            <a:p>
              <a:endParaRPr lang="en-GB"/>
            </a:p>
          </p:txBody>
        </p:sp>
        <p:sp>
          <p:nvSpPr>
            <p:cNvPr id="20" name="TextBox 20"/>
            <p:cNvSpPr txBox="1"/>
            <p:nvPr/>
          </p:nvSpPr>
          <p:spPr>
            <a:xfrm>
              <a:off x="0" y="-19050"/>
              <a:ext cx="9144000" cy="659130"/>
            </a:xfrm>
            <a:prstGeom prst="rect">
              <a:avLst/>
            </a:prstGeom>
          </p:spPr>
          <p:txBody>
            <a:bodyPr lIns="0" tIns="0" rIns="0" bIns="0" rtlCol="0" anchor="ctr"/>
            <a:lstStyle/>
            <a:p>
              <a:pPr algn="l">
                <a:lnSpc>
                  <a:spcPts val="2160"/>
                </a:lnSpc>
              </a:pPr>
              <a:r>
                <a:rPr lang="en-US" sz="1800" b="1" spc="599">
                  <a:solidFill>
                    <a:srgbClr val="E63946"/>
                  </a:solidFill>
                  <a:latin typeface="Ubuntu Bold"/>
                  <a:ea typeface="Ubuntu Bold"/>
                  <a:cs typeface="Ubuntu Bold"/>
                  <a:sym typeface="Ubuntu Bold"/>
                </a:rPr>
                <a:t>INTENT</a:t>
              </a:r>
            </a:p>
          </p:txBody>
        </p:sp>
      </p:grpSp>
      <p:grpSp>
        <p:nvGrpSpPr>
          <p:cNvPr id="21" name="Group 21"/>
          <p:cNvGrpSpPr/>
          <p:nvPr/>
        </p:nvGrpSpPr>
        <p:grpSpPr>
          <a:xfrm>
            <a:off x="1371600" y="4457700"/>
            <a:ext cx="7406640" cy="1234440"/>
            <a:chOff x="0" y="0"/>
            <a:chExt cx="9875520" cy="1645920"/>
          </a:xfrm>
        </p:grpSpPr>
        <p:sp>
          <p:nvSpPr>
            <p:cNvPr id="22" name="Freeform 22"/>
            <p:cNvSpPr/>
            <p:nvPr/>
          </p:nvSpPr>
          <p:spPr>
            <a:xfrm>
              <a:off x="0" y="0"/>
              <a:ext cx="9875520" cy="1645920"/>
            </a:xfrm>
            <a:custGeom>
              <a:avLst/>
              <a:gdLst/>
              <a:ahLst/>
              <a:cxnLst/>
              <a:rect l="l" t="t" r="r" b="b"/>
              <a:pathLst>
                <a:path w="9875520" h="1645920">
                  <a:moveTo>
                    <a:pt x="0" y="0"/>
                  </a:moveTo>
                  <a:lnTo>
                    <a:pt x="9875520" y="0"/>
                  </a:lnTo>
                  <a:lnTo>
                    <a:pt x="9875520" y="1645920"/>
                  </a:lnTo>
                  <a:lnTo>
                    <a:pt x="0" y="1645920"/>
                  </a:lnTo>
                  <a:close/>
                </a:path>
              </a:pathLst>
            </a:custGeom>
            <a:blipFill>
              <a:blip r:embed="rId5">
                <a:alphaModFix amt="0"/>
              </a:blip>
              <a:stretch>
                <a:fillRect t="-66910" b="-66910"/>
              </a:stretch>
            </a:blipFill>
          </p:spPr>
          <p:txBody>
            <a:bodyPr/>
            <a:lstStyle/>
            <a:p>
              <a:endParaRPr lang="en-GB"/>
            </a:p>
          </p:txBody>
        </p:sp>
        <p:sp>
          <p:nvSpPr>
            <p:cNvPr id="23" name="TextBox 23"/>
            <p:cNvSpPr txBox="1"/>
            <p:nvPr/>
          </p:nvSpPr>
          <p:spPr>
            <a:xfrm>
              <a:off x="0" y="-76200"/>
              <a:ext cx="9875520" cy="1722120"/>
            </a:xfrm>
            <a:prstGeom prst="rect">
              <a:avLst/>
            </a:prstGeom>
          </p:spPr>
          <p:txBody>
            <a:bodyPr lIns="0" tIns="0" rIns="0" bIns="0" rtlCol="0" anchor="ctr"/>
            <a:lstStyle/>
            <a:p>
              <a:pPr algn="l">
                <a:lnSpc>
                  <a:spcPts val="4554"/>
                </a:lnSpc>
              </a:pPr>
              <a:r>
                <a:rPr lang="en-US" sz="3300" b="1">
                  <a:solidFill>
                    <a:srgbClr val="1E1E1E"/>
                  </a:solidFill>
                  <a:latin typeface="Ubuntu Bold"/>
                  <a:ea typeface="Ubuntu Bold"/>
                  <a:cs typeface="Ubuntu Bold"/>
                  <a:sym typeface="Ubuntu Bold"/>
                </a:rPr>
                <a:t>The strategy on paper.</a:t>
              </a:r>
            </a:p>
          </p:txBody>
        </p:sp>
      </p:grpSp>
      <p:grpSp>
        <p:nvGrpSpPr>
          <p:cNvPr id="24" name="Group 24"/>
          <p:cNvGrpSpPr/>
          <p:nvPr/>
        </p:nvGrpSpPr>
        <p:grpSpPr>
          <a:xfrm>
            <a:off x="1371600" y="5897880"/>
            <a:ext cx="7406640" cy="1714500"/>
            <a:chOff x="0" y="0"/>
            <a:chExt cx="9875520" cy="2286000"/>
          </a:xfrm>
        </p:grpSpPr>
        <p:sp>
          <p:nvSpPr>
            <p:cNvPr id="25" name="Freeform 25"/>
            <p:cNvSpPr/>
            <p:nvPr/>
          </p:nvSpPr>
          <p:spPr>
            <a:xfrm>
              <a:off x="0" y="0"/>
              <a:ext cx="9875520" cy="2286000"/>
            </a:xfrm>
            <a:custGeom>
              <a:avLst/>
              <a:gdLst/>
              <a:ahLst/>
              <a:cxnLst/>
              <a:rect l="l" t="t" r="r" b="b"/>
              <a:pathLst>
                <a:path w="9875520" h="2286000">
                  <a:moveTo>
                    <a:pt x="0" y="0"/>
                  </a:moveTo>
                  <a:lnTo>
                    <a:pt x="9875520" y="0"/>
                  </a:lnTo>
                  <a:lnTo>
                    <a:pt x="9875520" y="2286000"/>
                  </a:lnTo>
                  <a:lnTo>
                    <a:pt x="0" y="2286000"/>
                  </a:lnTo>
                  <a:close/>
                </a:path>
              </a:pathLst>
            </a:custGeom>
            <a:blipFill>
              <a:blip r:embed="rId5">
                <a:alphaModFix amt="0"/>
              </a:blip>
              <a:stretch>
                <a:fillRect t="-34175" b="-34175"/>
              </a:stretch>
            </a:blipFill>
          </p:spPr>
          <p:txBody>
            <a:bodyPr/>
            <a:lstStyle/>
            <a:p>
              <a:endParaRPr lang="en-GB"/>
            </a:p>
          </p:txBody>
        </p:sp>
        <p:sp>
          <p:nvSpPr>
            <p:cNvPr id="26" name="TextBox 26"/>
            <p:cNvSpPr txBox="1"/>
            <p:nvPr/>
          </p:nvSpPr>
          <p:spPr>
            <a:xfrm>
              <a:off x="0" y="-104775"/>
              <a:ext cx="9875520" cy="2390775"/>
            </a:xfrm>
            <a:prstGeom prst="rect">
              <a:avLst/>
            </a:prstGeom>
          </p:spPr>
          <p:txBody>
            <a:bodyPr lIns="0" tIns="0" rIns="0" bIns="0" rtlCol="0" anchor="ctr"/>
            <a:lstStyle/>
            <a:p>
              <a:pPr algn="l">
                <a:lnSpc>
                  <a:spcPts val="3150"/>
                </a:lnSpc>
              </a:pPr>
              <a:r>
                <a:rPr lang="en-US" sz="1875">
                  <a:solidFill>
                    <a:srgbClr val="5C5C5C"/>
                  </a:solidFill>
                  <a:latin typeface="Ubuntu"/>
                  <a:ea typeface="Ubuntu"/>
                  <a:cs typeface="Ubuntu"/>
                  <a:sym typeface="Ubuntu"/>
                </a:rPr>
                <a:t>Clear priorities, agreed audiences, a target funder list. A theory of change that everyone has signed off on. Slides that look good in a board meeting.</a:t>
              </a:r>
            </a:p>
          </p:txBody>
        </p:sp>
      </p:grpSp>
      <p:grpSp>
        <p:nvGrpSpPr>
          <p:cNvPr id="27" name="Group 27"/>
          <p:cNvGrpSpPr/>
          <p:nvPr/>
        </p:nvGrpSpPr>
        <p:grpSpPr>
          <a:xfrm>
            <a:off x="9294686" y="3629978"/>
            <a:ext cx="8033385" cy="4261485"/>
            <a:chOff x="0" y="0"/>
            <a:chExt cx="10711180" cy="5681980"/>
          </a:xfrm>
        </p:grpSpPr>
        <p:sp>
          <p:nvSpPr>
            <p:cNvPr id="28" name="Freeform 28"/>
            <p:cNvSpPr/>
            <p:nvPr/>
          </p:nvSpPr>
          <p:spPr>
            <a:xfrm>
              <a:off x="6350" y="6350"/>
              <a:ext cx="10698480" cy="5669280"/>
            </a:xfrm>
            <a:custGeom>
              <a:avLst/>
              <a:gdLst/>
              <a:ahLst/>
              <a:cxnLst/>
              <a:rect l="l" t="t" r="r" b="b"/>
              <a:pathLst>
                <a:path w="10698480" h="5669280">
                  <a:moveTo>
                    <a:pt x="0" y="0"/>
                  </a:moveTo>
                  <a:lnTo>
                    <a:pt x="10698480" y="0"/>
                  </a:lnTo>
                  <a:lnTo>
                    <a:pt x="10698480" y="5669280"/>
                  </a:lnTo>
                  <a:lnTo>
                    <a:pt x="0" y="5669280"/>
                  </a:lnTo>
                  <a:close/>
                </a:path>
              </a:pathLst>
            </a:custGeom>
            <a:solidFill>
              <a:srgbClr val="F7F7F7"/>
            </a:solidFill>
          </p:spPr>
          <p:txBody>
            <a:bodyPr/>
            <a:lstStyle/>
            <a:p>
              <a:endParaRPr lang="en-GB"/>
            </a:p>
          </p:txBody>
        </p:sp>
        <p:sp>
          <p:nvSpPr>
            <p:cNvPr id="29" name="Freeform 29"/>
            <p:cNvSpPr/>
            <p:nvPr/>
          </p:nvSpPr>
          <p:spPr>
            <a:xfrm>
              <a:off x="0" y="0"/>
              <a:ext cx="10711180" cy="5681980"/>
            </a:xfrm>
            <a:custGeom>
              <a:avLst/>
              <a:gdLst/>
              <a:ahLst/>
              <a:cxnLst/>
              <a:rect l="l" t="t" r="r" b="b"/>
              <a:pathLst>
                <a:path w="10711180" h="5681980">
                  <a:moveTo>
                    <a:pt x="6350" y="0"/>
                  </a:moveTo>
                  <a:lnTo>
                    <a:pt x="10704830" y="0"/>
                  </a:lnTo>
                  <a:cubicBezTo>
                    <a:pt x="10708387" y="0"/>
                    <a:pt x="10711180" y="2794"/>
                    <a:pt x="10711180" y="6350"/>
                  </a:cubicBezTo>
                  <a:lnTo>
                    <a:pt x="10711180" y="5675630"/>
                  </a:lnTo>
                  <a:cubicBezTo>
                    <a:pt x="10711180" y="5679186"/>
                    <a:pt x="10708387" y="5681980"/>
                    <a:pt x="10704830" y="5681980"/>
                  </a:cubicBezTo>
                  <a:lnTo>
                    <a:pt x="6350" y="5681980"/>
                  </a:lnTo>
                  <a:cubicBezTo>
                    <a:pt x="2794" y="5681980"/>
                    <a:pt x="0" y="5679186"/>
                    <a:pt x="0" y="5675630"/>
                  </a:cubicBezTo>
                  <a:lnTo>
                    <a:pt x="0" y="6350"/>
                  </a:lnTo>
                  <a:cubicBezTo>
                    <a:pt x="0" y="2794"/>
                    <a:pt x="2794" y="0"/>
                    <a:pt x="6350" y="0"/>
                  </a:cubicBezTo>
                  <a:moveTo>
                    <a:pt x="6350" y="12700"/>
                  </a:moveTo>
                  <a:lnTo>
                    <a:pt x="6350" y="6350"/>
                  </a:lnTo>
                  <a:lnTo>
                    <a:pt x="12700" y="6350"/>
                  </a:lnTo>
                  <a:lnTo>
                    <a:pt x="12700" y="5675630"/>
                  </a:lnTo>
                  <a:lnTo>
                    <a:pt x="6350" y="5675630"/>
                  </a:lnTo>
                  <a:lnTo>
                    <a:pt x="6350" y="5669280"/>
                  </a:lnTo>
                  <a:lnTo>
                    <a:pt x="10704830" y="5669280"/>
                  </a:lnTo>
                  <a:lnTo>
                    <a:pt x="10704830" y="5675630"/>
                  </a:lnTo>
                  <a:lnTo>
                    <a:pt x="10698480" y="5675630"/>
                  </a:lnTo>
                  <a:lnTo>
                    <a:pt x="10698480" y="6350"/>
                  </a:lnTo>
                  <a:lnTo>
                    <a:pt x="10704830" y="6350"/>
                  </a:lnTo>
                  <a:lnTo>
                    <a:pt x="10704830" y="12700"/>
                  </a:lnTo>
                  <a:lnTo>
                    <a:pt x="6350" y="12700"/>
                  </a:lnTo>
                  <a:close/>
                </a:path>
              </a:pathLst>
            </a:custGeom>
            <a:solidFill>
              <a:srgbClr val="E0E0E0"/>
            </a:solidFill>
          </p:spPr>
          <p:txBody>
            <a:bodyPr/>
            <a:lstStyle/>
            <a:p>
              <a:endParaRPr lang="en-GB"/>
            </a:p>
          </p:txBody>
        </p:sp>
      </p:grpSp>
      <p:grpSp>
        <p:nvGrpSpPr>
          <p:cNvPr id="30" name="Group 30"/>
          <p:cNvGrpSpPr/>
          <p:nvPr/>
        </p:nvGrpSpPr>
        <p:grpSpPr>
          <a:xfrm>
            <a:off x="9289923" y="3625215"/>
            <a:ext cx="183642" cy="4271010"/>
            <a:chOff x="0" y="0"/>
            <a:chExt cx="244856" cy="5694680"/>
          </a:xfrm>
        </p:grpSpPr>
        <p:sp>
          <p:nvSpPr>
            <p:cNvPr id="31" name="Freeform 31"/>
            <p:cNvSpPr/>
            <p:nvPr/>
          </p:nvSpPr>
          <p:spPr>
            <a:xfrm>
              <a:off x="12700" y="12700"/>
              <a:ext cx="219456" cy="5669280"/>
            </a:xfrm>
            <a:custGeom>
              <a:avLst/>
              <a:gdLst/>
              <a:ahLst/>
              <a:cxnLst/>
              <a:rect l="l" t="t" r="r" b="b"/>
              <a:pathLst>
                <a:path w="219456" h="5669280">
                  <a:moveTo>
                    <a:pt x="0" y="0"/>
                  </a:moveTo>
                  <a:lnTo>
                    <a:pt x="219456" y="0"/>
                  </a:lnTo>
                  <a:lnTo>
                    <a:pt x="219456" y="5669280"/>
                  </a:lnTo>
                  <a:lnTo>
                    <a:pt x="0" y="5669280"/>
                  </a:lnTo>
                  <a:close/>
                </a:path>
              </a:pathLst>
            </a:custGeom>
            <a:solidFill>
              <a:srgbClr val="E63946"/>
            </a:solidFill>
          </p:spPr>
          <p:txBody>
            <a:bodyPr/>
            <a:lstStyle/>
            <a:p>
              <a:endParaRPr lang="en-GB"/>
            </a:p>
          </p:txBody>
        </p:sp>
        <p:sp>
          <p:nvSpPr>
            <p:cNvPr id="32" name="Freeform 32"/>
            <p:cNvSpPr/>
            <p:nvPr/>
          </p:nvSpPr>
          <p:spPr>
            <a:xfrm>
              <a:off x="0" y="0"/>
              <a:ext cx="244856" cy="5694680"/>
            </a:xfrm>
            <a:custGeom>
              <a:avLst/>
              <a:gdLst/>
              <a:ahLst/>
              <a:cxnLst/>
              <a:rect l="l" t="t" r="r" b="b"/>
              <a:pathLst>
                <a:path w="244856" h="5694680">
                  <a:moveTo>
                    <a:pt x="12700" y="0"/>
                  </a:moveTo>
                  <a:lnTo>
                    <a:pt x="232156" y="0"/>
                  </a:lnTo>
                  <a:cubicBezTo>
                    <a:pt x="239141" y="0"/>
                    <a:pt x="244856" y="5715"/>
                    <a:pt x="244856" y="12700"/>
                  </a:cubicBezTo>
                  <a:lnTo>
                    <a:pt x="244856" y="5681980"/>
                  </a:lnTo>
                  <a:cubicBezTo>
                    <a:pt x="244856" y="5688965"/>
                    <a:pt x="239141" y="5694680"/>
                    <a:pt x="232156" y="5694680"/>
                  </a:cubicBezTo>
                  <a:lnTo>
                    <a:pt x="12700" y="5694680"/>
                  </a:lnTo>
                  <a:cubicBezTo>
                    <a:pt x="5715" y="5694680"/>
                    <a:pt x="0" y="5688965"/>
                    <a:pt x="0" y="5681980"/>
                  </a:cubicBezTo>
                  <a:lnTo>
                    <a:pt x="0" y="12700"/>
                  </a:lnTo>
                  <a:cubicBezTo>
                    <a:pt x="0" y="5715"/>
                    <a:pt x="5715" y="0"/>
                    <a:pt x="12700" y="0"/>
                  </a:cubicBezTo>
                  <a:moveTo>
                    <a:pt x="12700" y="25400"/>
                  </a:moveTo>
                  <a:lnTo>
                    <a:pt x="12700" y="12700"/>
                  </a:lnTo>
                  <a:lnTo>
                    <a:pt x="25400" y="12700"/>
                  </a:lnTo>
                  <a:lnTo>
                    <a:pt x="25400" y="5681980"/>
                  </a:lnTo>
                  <a:lnTo>
                    <a:pt x="12700" y="5681980"/>
                  </a:lnTo>
                  <a:lnTo>
                    <a:pt x="12700" y="5669280"/>
                  </a:lnTo>
                  <a:lnTo>
                    <a:pt x="232156" y="5669280"/>
                  </a:lnTo>
                  <a:lnTo>
                    <a:pt x="232156" y="5681980"/>
                  </a:lnTo>
                  <a:lnTo>
                    <a:pt x="219456" y="5681980"/>
                  </a:lnTo>
                  <a:lnTo>
                    <a:pt x="219456" y="12700"/>
                  </a:lnTo>
                  <a:lnTo>
                    <a:pt x="232156" y="12700"/>
                  </a:lnTo>
                  <a:lnTo>
                    <a:pt x="232156" y="25400"/>
                  </a:lnTo>
                  <a:lnTo>
                    <a:pt x="12700" y="25400"/>
                  </a:lnTo>
                  <a:close/>
                </a:path>
              </a:pathLst>
            </a:custGeom>
            <a:solidFill>
              <a:srgbClr val="E63946"/>
            </a:solidFill>
          </p:spPr>
          <p:txBody>
            <a:bodyPr/>
            <a:lstStyle/>
            <a:p>
              <a:endParaRPr lang="en-GB"/>
            </a:p>
          </p:txBody>
        </p:sp>
      </p:grpSp>
      <p:grpSp>
        <p:nvGrpSpPr>
          <p:cNvPr id="33" name="Group 33"/>
          <p:cNvGrpSpPr/>
          <p:nvPr/>
        </p:nvGrpSpPr>
        <p:grpSpPr>
          <a:xfrm>
            <a:off x="9710928" y="3977640"/>
            <a:ext cx="6858000" cy="480060"/>
            <a:chOff x="0" y="0"/>
            <a:chExt cx="9144000" cy="640080"/>
          </a:xfrm>
        </p:grpSpPr>
        <p:sp>
          <p:nvSpPr>
            <p:cNvPr id="34" name="Freeform 34"/>
            <p:cNvSpPr/>
            <p:nvPr/>
          </p:nvSpPr>
          <p:spPr>
            <a:xfrm>
              <a:off x="0" y="0"/>
              <a:ext cx="9144000" cy="640080"/>
            </a:xfrm>
            <a:custGeom>
              <a:avLst/>
              <a:gdLst/>
              <a:ahLst/>
              <a:cxnLst/>
              <a:rect l="l" t="t" r="r" b="b"/>
              <a:pathLst>
                <a:path w="9144000" h="640080">
                  <a:moveTo>
                    <a:pt x="0" y="0"/>
                  </a:moveTo>
                  <a:lnTo>
                    <a:pt x="9144000" y="0"/>
                  </a:lnTo>
                  <a:lnTo>
                    <a:pt x="9144000" y="640080"/>
                  </a:lnTo>
                  <a:lnTo>
                    <a:pt x="0" y="640080"/>
                  </a:lnTo>
                  <a:close/>
                </a:path>
              </a:pathLst>
            </a:custGeom>
            <a:blipFill>
              <a:blip r:embed="rId5">
                <a:alphaModFix amt="0"/>
              </a:blip>
              <a:stretch>
                <a:fillRect t="-228357" b="-228357"/>
              </a:stretch>
            </a:blipFill>
          </p:spPr>
          <p:txBody>
            <a:bodyPr/>
            <a:lstStyle/>
            <a:p>
              <a:endParaRPr lang="en-GB"/>
            </a:p>
          </p:txBody>
        </p:sp>
        <p:sp>
          <p:nvSpPr>
            <p:cNvPr id="35" name="TextBox 35"/>
            <p:cNvSpPr txBox="1"/>
            <p:nvPr/>
          </p:nvSpPr>
          <p:spPr>
            <a:xfrm>
              <a:off x="0" y="-19050"/>
              <a:ext cx="9144000" cy="659130"/>
            </a:xfrm>
            <a:prstGeom prst="rect">
              <a:avLst/>
            </a:prstGeom>
          </p:spPr>
          <p:txBody>
            <a:bodyPr lIns="0" tIns="0" rIns="0" bIns="0" rtlCol="0" anchor="ctr"/>
            <a:lstStyle/>
            <a:p>
              <a:pPr algn="l">
                <a:lnSpc>
                  <a:spcPts val="2160"/>
                </a:lnSpc>
              </a:pPr>
              <a:r>
                <a:rPr lang="en-US" sz="1800" b="1" spc="599">
                  <a:solidFill>
                    <a:srgbClr val="E63946"/>
                  </a:solidFill>
                  <a:latin typeface="Ubuntu Bold"/>
                  <a:ea typeface="Ubuntu Bold"/>
                  <a:cs typeface="Ubuntu Bold"/>
                  <a:sym typeface="Ubuntu Bold"/>
                </a:rPr>
                <a:t>INCOME</a:t>
              </a:r>
            </a:p>
          </p:txBody>
        </p:sp>
      </p:grpSp>
      <p:grpSp>
        <p:nvGrpSpPr>
          <p:cNvPr id="36" name="Group 36"/>
          <p:cNvGrpSpPr/>
          <p:nvPr/>
        </p:nvGrpSpPr>
        <p:grpSpPr>
          <a:xfrm>
            <a:off x="9710928" y="4457700"/>
            <a:ext cx="7406640" cy="1234440"/>
            <a:chOff x="0" y="0"/>
            <a:chExt cx="9875520" cy="1645920"/>
          </a:xfrm>
        </p:grpSpPr>
        <p:sp>
          <p:nvSpPr>
            <p:cNvPr id="37" name="Freeform 37"/>
            <p:cNvSpPr/>
            <p:nvPr/>
          </p:nvSpPr>
          <p:spPr>
            <a:xfrm>
              <a:off x="0" y="0"/>
              <a:ext cx="9875520" cy="1645920"/>
            </a:xfrm>
            <a:custGeom>
              <a:avLst/>
              <a:gdLst/>
              <a:ahLst/>
              <a:cxnLst/>
              <a:rect l="l" t="t" r="r" b="b"/>
              <a:pathLst>
                <a:path w="9875520" h="1645920">
                  <a:moveTo>
                    <a:pt x="0" y="0"/>
                  </a:moveTo>
                  <a:lnTo>
                    <a:pt x="9875520" y="0"/>
                  </a:lnTo>
                  <a:lnTo>
                    <a:pt x="9875520" y="1645920"/>
                  </a:lnTo>
                  <a:lnTo>
                    <a:pt x="0" y="1645920"/>
                  </a:lnTo>
                  <a:close/>
                </a:path>
              </a:pathLst>
            </a:custGeom>
            <a:blipFill>
              <a:blip r:embed="rId5">
                <a:alphaModFix amt="0"/>
              </a:blip>
              <a:stretch>
                <a:fillRect t="-66910" b="-66910"/>
              </a:stretch>
            </a:blipFill>
          </p:spPr>
          <p:txBody>
            <a:bodyPr/>
            <a:lstStyle/>
            <a:p>
              <a:endParaRPr lang="en-GB"/>
            </a:p>
          </p:txBody>
        </p:sp>
        <p:sp>
          <p:nvSpPr>
            <p:cNvPr id="38" name="TextBox 38"/>
            <p:cNvSpPr txBox="1"/>
            <p:nvPr/>
          </p:nvSpPr>
          <p:spPr>
            <a:xfrm>
              <a:off x="0" y="-76200"/>
              <a:ext cx="9875520" cy="1722120"/>
            </a:xfrm>
            <a:prstGeom prst="rect">
              <a:avLst/>
            </a:prstGeom>
          </p:spPr>
          <p:txBody>
            <a:bodyPr lIns="0" tIns="0" rIns="0" bIns="0" rtlCol="0" anchor="ctr"/>
            <a:lstStyle/>
            <a:p>
              <a:pPr algn="l">
                <a:lnSpc>
                  <a:spcPts val="4554"/>
                </a:lnSpc>
              </a:pPr>
              <a:r>
                <a:rPr lang="en-US" sz="3300" b="1">
                  <a:solidFill>
                    <a:srgbClr val="1E1E1E"/>
                  </a:solidFill>
                  <a:latin typeface="Ubuntu Bold"/>
                  <a:ea typeface="Ubuntu Bold"/>
                  <a:cs typeface="Ubuntu Bold"/>
                  <a:sym typeface="Ubuntu Bold"/>
                </a:rPr>
                <a:t>The money in the bank.</a:t>
              </a:r>
            </a:p>
          </p:txBody>
        </p:sp>
      </p:grpSp>
      <p:grpSp>
        <p:nvGrpSpPr>
          <p:cNvPr id="39" name="Group 39"/>
          <p:cNvGrpSpPr/>
          <p:nvPr/>
        </p:nvGrpSpPr>
        <p:grpSpPr>
          <a:xfrm>
            <a:off x="9710928" y="5897880"/>
            <a:ext cx="7406640" cy="1714500"/>
            <a:chOff x="0" y="0"/>
            <a:chExt cx="9875520" cy="2286000"/>
          </a:xfrm>
        </p:grpSpPr>
        <p:sp>
          <p:nvSpPr>
            <p:cNvPr id="40" name="Freeform 40"/>
            <p:cNvSpPr/>
            <p:nvPr/>
          </p:nvSpPr>
          <p:spPr>
            <a:xfrm>
              <a:off x="0" y="0"/>
              <a:ext cx="9875520" cy="2286000"/>
            </a:xfrm>
            <a:custGeom>
              <a:avLst/>
              <a:gdLst/>
              <a:ahLst/>
              <a:cxnLst/>
              <a:rect l="l" t="t" r="r" b="b"/>
              <a:pathLst>
                <a:path w="9875520" h="2286000">
                  <a:moveTo>
                    <a:pt x="0" y="0"/>
                  </a:moveTo>
                  <a:lnTo>
                    <a:pt x="9875520" y="0"/>
                  </a:lnTo>
                  <a:lnTo>
                    <a:pt x="9875520" y="2286000"/>
                  </a:lnTo>
                  <a:lnTo>
                    <a:pt x="0" y="2286000"/>
                  </a:lnTo>
                  <a:close/>
                </a:path>
              </a:pathLst>
            </a:custGeom>
            <a:blipFill>
              <a:blip r:embed="rId5">
                <a:alphaModFix amt="0"/>
              </a:blip>
              <a:stretch>
                <a:fillRect t="-34175" b="-34175"/>
              </a:stretch>
            </a:blipFill>
          </p:spPr>
          <p:txBody>
            <a:bodyPr/>
            <a:lstStyle/>
            <a:p>
              <a:endParaRPr lang="en-GB"/>
            </a:p>
          </p:txBody>
        </p:sp>
        <p:sp>
          <p:nvSpPr>
            <p:cNvPr id="41" name="TextBox 41"/>
            <p:cNvSpPr txBox="1"/>
            <p:nvPr/>
          </p:nvSpPr>
          <p:spPr>
            <a:xfrm>
              <a:off x="0" y="-104775"/>
              <a:ext cx="9875520" cy="2390775"/>
            </a:xfrm>
            <a:prstGeom prst="rect">
              <a:avLst/>
            </a:prstGeom>
          </p:spPr>
          <p:txBody>
            <a:bodyPr lIns="0" tIns="0" rIns="0" bIns="0" rtlCol="0" anchor="ctr"/>
            <a:lstStyle/>
            <a:p>
              <a:pPr algn="l">
                <a:lnSpc>
                  <a:spcPts val="3150"/>
                </a:lnSpc>
              </a:pPr>
              <a:r>
                <a:rPr lang="en-US" sz="1875">
                  <a:solidFill>
                    <a:srgbClr val="5C5C5C"/>
                  </a:solidFill>
                  <a:latin typeface="Ubuntu"/>
                  <a:ea typeface="Ubuntu"/>
                  <a:cs typeface="Ubuntu"/>
                  <a:sym typeface="Ubuntu"/>
                </a:rPr>
                <a:t>Decisions on which opportunities to pursue. Partnerships built before the funding conversation. A pipeline that reflects the strategy. Owners who feel the numbers each week.</a:t>
              </a:r>
            </a:p>
          </p:txBody>
        </p:sp>
      </p:grpSp>
      <p:grpSp>
        <p:nvGrpSpPr>
          <p:cNvPr id="42" name="Group 42"/>
          <p:cNvGrpSpPr/>
          <p:nvPr/>
        </p:nvGrpSpPr>
        <p:grpSpPr>
          <a:xfrm>
            <a:off x="960120" y="8229600"/>
            <a:ext cx="16459200" cy="891540"/>
            <a:chOff x="0" y="0"/>
            <a:chExt cx="21945600" cy="1188720"/>
          </a:xfrm>
        </p:grpSpPr>
        <p:sp>
          <p:nvSpPr>
            <p:cNvPr id="43" name="Freeform 43"/>
            <p:cNvSpPr/>
            <p:nvPr/>
          </p:nvSpPr>
          <p:spPr>
            <a:xfrm>
              <a:off x="0" y="0"/>
              <a:ext cx="21945600" cy="1188720"/>
            </a:xfrm>
            <a:custGeom>
              <a:avLst/>
              <a:gdLst/>
              <a:ahLst/>
              <a:cxnLst/>
              <a:rect l="l" t="t" r="r" b="b"/>
              <a:pathLst>
                <a:path w="21945600" h="1188720">
                  <a:moveTo>
                    <a:pt x="0" y="0"/>
                  </a:moveTo>
                  <a:lnTo>
                    <a:pt x="21945600" y="0"/>
                  </a:lnTo>
                  <a:lnTo>
                    <a:pt x="21945600" y="1188720"/>
                  </a:lnTo>
                  <a:lnTo>
                    <a:pt x="0" y="1188720"/>
                  </a:lnTo>
                  <a:close/>
                </a:path>
              </a:pathLst>
            </a:custGeom>
            <a:blipFill>
              <a:blip r:embed="rId5">
                <a:alphaModFix amt="0"/>
              </a:blip>
              <a:stretch>
                <a:fillRect t="-309723" b="-309723"/>
              </a:stretch>
            </a:blipFill>
          </p:spPr>
          <p:txBody>
            <a:bodyPr/>
            <a:lstStyle/>
            <a:p>
              <a:endParaRPr lang="en-GB"/>
            </a:p>
          </p:txBody>
        </p:sp>
        <p:sp>
          <p:nvSpPr>
            <p:cNvPr id="44" name="TextBox 44"/>
            <p:cNvSpPr txBox="1"/>
            <p:nvPr/>
          </p:nvSpPr>
          <p:spPr>
            <a:xfrm>
              <a:off x="0" y="-9525"/>
              <a:ext cx="21945600" cy="1198245"/>
            </a:xfrm>
            <a:prstGeom prst="rect">
              <a:avLst/>
            </a:prstGeom>
          </p:spPr>
          <p:txBody>
            <a:bodyPr lIns="0" tIns="0" rIns="0" bIns="0" rtlCol="0" anchor="ctr"/>
            <a:lstStyle/>
            <a:p>
              <a:pPr algn="ctr">
                <a:lnSpc>
                  <a:spcPts val="2879"/>
                </a:lnSpc>
              </a:pPr>
              <a:r>
                <a:rPr lang="en-US" sz="2400" b="1">
                  <a:solidFill>
                    <a:srgbClr val="E63946"/>
                  </a:solidFill>
                  <a:latin typeface="Ubuntu Bold"/>
                  <a:ea typeface="Ubuntu Bold"/>
                  <a:cs typeface="Ubuntu Bold"/>
                  <a:sym typeface="Ubuntu Bold"/>
                </a:rPr>
                <a:t>The gap is where strategies go to die.</a:t>
              </a:r>
              <a:r>
                <a:rPr lang="en-US" sz="2400" i="1">
                  <a:solidFill>
                    <a:srgbClr val="1E1E1E"/>
                  </a:solidFill>
                  <a:latin typeface="Ubuntu Italics"/>
                  <a:ea typeface="Ubuntu Italics"/>
                  <a:cs typeface="Ubuntu Italics"/>
                  <a:sym typeface="Ubuntu Italics"/>
                </a:rPr>
                <a:t>  Today is about closing it.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A2A2A"/>
        </a:solidFill>
        <a:effectLst/>
      </p:bgPr>
    </p:bg>
    <p:spTree>
      <p:nvGrpSpPr>
        <p:cNvPr id="1" name=""/>
        <p:cNvGrpSpPr/>
        <p:nvPr/>
      </p:nvGrpSpPr>
      <p:grpSpPr>
        <a:xfrm>
          <a:off x="0" y="0"/>
          <a:ext cx="0" cy="0"/>
          <a:chOff x="0" y="0"/>
          <a:chExt cx="0" cy="0"/>
        </a:xfrm>
      </p:grpSpPr>
      <p:grpSp>
        <p:nvGrpSpPr>
          <p:cNvPr id="2" name="Group 2"/>
          <p:cNvGrpSpPr/>
          <p:nvPr/>
        </p:nvGrpSpPr>
        <p:grpSpPr>
          <a:xfrm>
            <a:off x="617220" y="438912"/>
            <a:ext cx="1440180" cy="768096"/>
            <a:chOff x="0" y="0"/>
            <a:chExt cx="1920240" cy="1024128"/>
          </a:xfrm>
        </p:grpSpPr>
        <p:sp>
          <p:nvSpPr>
            <p:cNvPr id="3" name="Freeform 3" descr="mzn_logo_white.png"/>
            <p:cNvSpPr/>
            <p:nvPr/>
          </p:nvSpPr>
          <p:spPr>
            <a:xfrm>
              <a:off x="0" y="0"/>
              <a:ext cx="1920240" cy="1024128"/>
            </a:xfrm>
            <a:custGeom>
              <a:avLst/>
              <a:gdLst/>
              <a:ahLst/>
              <a:cxnLst/>
              <a:rect l="l" t="t" r="r" b="b"/>
              <a:pathLst>
                <a:path w="1920240" h="1024128">
                  <a:moveTo>
                    <a:pt x="0" y="0"/>
                  </a:moveTo>
                  <a:lnTo>
                    <a:pt x="1920240" y="0"/>
                  </a:lnTo>
                  <a:lnTo>
                    <a:pt x="1920240" y="1024128"/>
                  </a:lnTo>
                  <a:lnTo>
                    <a:pt x="0" y="1024128"/>
                  </a:lnTo>
                  <a:lnTo>
                    <a:pt x="0" y="0"/>
                  </a:lnTo>
                  <a:close/>
                </a:path>
              </a:pathLst>
            </a:custGeom>
            <a:blipFill>
              <a:blip r:embed="rId3"/>
              <a:stretch>
                <a:fillRect t="-45" b="-45"/>
              </a:stretch>
            </a:blipFill>
          </p:spPr>
          <p:txBody>
            <a:bodyPr/>
            <a:lstStyle/>
            <a:p>
              <a:endParaRPr lang="en-GB"/>
            </a:p>
          </p:txBody>
        </p:sp>
      </p:grpSp>
      <p:grpSp>
        <p:nvGrpSpPr>
          <p:cNvPr id="4" name="Group 4"/>
          <p:cNvGrpSpPr/>
          <p:nvPr/>
        </p:nvGrpSpPr>
        <p:grpSpPr>
          <a:xfrm>
            <a:off x="13030200" y="6858000"/>
            <a:ext cx="3600450" cy="3600450"/>
            <a:chOff x="0" y="0"/>
            <a:chExt cx="4800600" cy="4800600"/>
          </a:xfrm>
        </p:grpSpPr>
        <p:sp>
          <p:nvSpPr>
            <p:cNvPr id="5" name="Freeform 5" descr="preencoded.png"/>
            <p:cNvSpPr/>
            <p:nvPr/>
          </p:nvSpPr>
          <p:spPr>
            <a:xfrm>
              <a:off x="0" y="0"/>
              <a:ext cx="4800600" cy="4800600"/>
            </a:xfrm>
            <a:custGeom>
              <a:avLst/>
              <a:gdLst/>
              <a:ahLst/>
              <a:cxnLst/>
              <a:rect l="l" t="t" r="r" b="b"/>
              <a:pathLst>
                <a:path w="4800600" h="4800600">
                  <a:moveTo>
                    <a:pt x="0" y="0"/>
                  </a:moveTo>
                  <a:lnTo>
                    <a:pt x="4800600" y="0"/>
                  </a:lnTo>
                  <a:lnTo>
                    <a:pt x="4800600" y="4800600"/>
                  </a:lnTo>
                  <a:lnTo>
                    <a:pt x="0" y="4800600"/>
                  </a:lnTo>
                  <a:lnTo>
                    <a:pt x="0" y="0"/>
                  </a:lnTo>
                  <a:close/>
                </a:path>
              </a:pathLst>
            </a:custGeom>
            <a:blipFill>
              <a:blip r:embed="rId4"/>
              <a:stretch>
                <a:fillRect/>
              </a:stretch>
            </a:blipFill>
          </p:spPr>
          <p:txBody>
            <a:bodyPr/>
            <a:lstStyle/>
            <a:p>
              <a:endParaRPr lang="en-GB"/>
            </a:p>
          </p:txBody>
        </p:sp>
      </p:grpSp>
      <p:grpSp>
        <p:nvGrpSpPr>
          <p:cNvPr id="6" name="Group 6"/>
          <p:cNvGrpSpPr/>
          <p:nvPr/>
        </p:nvGrpSpPr>
        <p:grpSpPr>
          <a:xfrm>
            <a:off x="-9525" y="2459355"/>
            <a:ext cx="499110" cy="6191250"/>
            <a:chOff x="0" y="0"/>
            <a:chExt cx="665480" cy="8255000"/>
          </a:xfrm>
        </p:grpSpPr>
        <p:sp>
          <p:nvSpPr>
            <p:cNvPr id="7" name="Freeform 7"/>
            <p:cNvSpPr/>
            <p:nvPr/>
          </p:nvSpPr>
          <p:spPr>
            <a:xfrm>
              <a:off x="12700" y="12700"/>
              <a:ext cx="640080" cy="8229600"/>
            </a:xfrm>
            <a:custGeom>
              <a:avLst/>
              <a:gdLst/>
              <a:ahLst/>
              <a:cxnLst/>
              <a:rect l="l" t="t" r="r" b="b"/>
              <a:pathLst>
                <a:path w="640080" h="8229600">
                  <a:moveTo>
                    <a:pt x="0" y="0"/>
                  </a:moveTo>
                  <a:lnTo>
                    <a:pt x="640080" y="0"/>
                  </a:lnTo>
                  <a:lnTo>
                    <a:pt x="640080" y="8229600"/>
                  </a:lnTo>
                  <a:lnTo>
                    <a:pt x="0" y="8229600"/>
                  </a:lnTo>
                  <a:close/>
                </a:path>
              </a:pathLst>
            </a:custGeom>
            <a:solidFill>
              <a:srgbClr val="E63946"/>
            </a:solidFill>
          </p:spPr>
          <p:txBody>
            <a:bodyPr/>
            <a:lstStyle/>
            <a:p>
              <a:endParaRPr lang="en-GB"/>
            </a:p>
          </p:txBody>
        </p:sp>
        <p:sp>
          <p:nvSpPr>
            <p:cNvPr id="8" name="Freeform 8"/>
            <p:cNvSpPr/>
            <p:nvPr/>
          </p:nvSpPr>
          <p:spPr>
            <a:xfrm>
              <a:off x="0" y="0"/>
              <a:ext cx="665480" cy="8255000"/>
            </a:xfrm>
            <a:custGeom>
              <a:avLst/>
              <a:gdLst/>
              <a:ahLst/>
              <a:cxnLst/>
              <a:rect l="l" t="t" r="r" b="b"/>
              <a:pathLst>
                <a:path w="665480" h="8255000">
                  <a:moveTo>
                    <a:pt x="12700" y="0"/>
                  </a:moveTo>
                  <a:lnTo>
                    <a:pt x="652780" y="0"/>
                  </a:lnTo>
                  <a:cubicBezTo>
                    <a:pt x="659765" y="0"/>
                    <a:pt x="665480" y="5715"/>
                    <a:pt x="665480" y="12700"/>
                  </a:cubicBezTo>
                  <a:lnTo>
                    <a:pt x="665480" y="8242300"/>
                  </a:lnTo>
                  <a:cubicBezTo>
                    <a:pt x="665480" y="8249285"/>
                    <a:pt x="659765" y="8255000"/>
                    <a:pt x="652780" y="8255000"/>
                  </a:cubicBezTo>
                  <a:lnTo>
                    <a:pt x="12700" y="8255000"/>
                  </a:lnTo>
                  <a:cubicBezTo>
                    <a:pt x="5715" y="8255000"/>
                    <a:pt x="0" y="8249285"/>
                    <a:pt x="0" y="8242300"/>
                  </a:cubicBezTo>
                  <a:lnTo>
                    <a:pt x="0" y="12700"/>
                  </a:lnTo>
                  <a:cubicBezTo>
                    <a:pt x="0" y="5715"/>
                    <a:pt x="5715" y="0"/>
                    <a:pt x="12700" y="0"/>
                  </a:cubicBezTo>
                  <a:moveTo>
                    <a:pt x="12700" y="25400"/>
                  </a:moveTo>
                  <a:lnTo>
                    <a:pt x="12700" y="12700"/>
                  </a:lnTo>
                  <a:lnTo>
                    <a:pt x="25400" y="12700"/>
                  </a:lnTo>
                  <a:lnTo>
                    <a:pt x="25400" y="8242300"/>
                  </a:lnTo>
                  <a:lnTo>
                    <a:pt x="12700" y="8242300"/>
                  </a:lnTo>
                  <a:lnTo>
                    <a:pt x="12700" y="8229600"/>
                  </a:lnTo>
                  <a:lnTo>
                    <a:pt x="652780" y="8229600"/>
                  </a:lnTo>
                  <a:lnTo>
                    <a:pt x="652780" y="8242300"/>
                  </a:lnTo>
                  <a:lnTo>
                    <a:pt x="640080" y="8242300"/>
                  </a:lnTo>
                  <a:lnTo>
                    <a:pt x="640080" y="12700"/>
                  </a:lnTo>
                  <a:lnTo>
                    <a:pt x="652780" y="12700"/>
                  </a:lnTo>
                  <a:lnTo>
                    <a:pt x="652780" y="25400"/>
                  </a:lnTo>
                  <a:lnTo>
                    <a:pt x="12700" y="25400"/>
                  </a:lnTo>
                  <a:close/>
                </a:path>
              </a:pathLst>
            </a:custGeom>
            <a:solidFill>
              <a:srgbClr val="E63946"/>
            </a:solidFill>
          </p:spPr>
          <p:txBody>
            <a:bodyPr/>
            <a:lstStyle/>
            <a:p>
              <a:endParaRPr lang="en-GB"/>
            </a:p>
          </p:txBody>
        </p:sp>
      </p:grpSp>
      <p:grpSp>
        <p:nvGrpSpPr>
          <p:cNvPr id="9" name="Group 9"/>
          <p:cNvGrpSpPr/>
          <p:nvPr/>
        </p:nvGrpSpPr>
        <p:grpSpPr>
          <a:xfrm>
            <a:off x="1371600" y="3154680"/>
            <a:ext cx="8229600" cy="685800"/>
            <a:chOff x="0" y="0"/>
            <a:chExt cx="10972800" cy="914400"/>
          </a:xfrm>
        </p:grpSpPr>
        <p:sp>
          <p:nvSpPr>
            <p:cNvPr id="10" name="Freeform 10"/>
            <p:cNvSpPr/>
            <p:nvPr/>
          </p:nvSpPr>
          <p:spPr>
            <a:xfrm>
              <a:off x="0" y="0"/>
              <a:ext cx="10972800" cy="914400"/>
            </a:xfrm>
            <a:custGeom>
              <a:avLst/>
              <a:gdLst/>
              <a:ahLst/>
              <a:cxnLst/>
              <a:rect l="l" t="t" r="r" b="b"/>
              <a:pathLst>
                <a:path w="10972800" h="914400">
                  <a:moveTo>
                    <a:pt x="0" y="0"/>
                  </a:moveTo>
                  <a:lnTo>
                    <a:pt x="10972800" y="0"/>
                  </a:lnTo>
                  <a:lnTo>
                    <a:pt x="10972800" y="914400"/>
                  </a:lnTo>
                  <a:lnTo>
                    <a:pt x="0" y="914400"/>
                  </a:lnTo>
                  <a:close/>
                </a:path>
              </a:pathLst>
            </a:custGeom>
            <a:blipFill>
              <a:blip r:embed="rId5">
                <a:alphaModFix amt="0"/>
              </a:blip>
              <a:stretch>
                <a:fillRect t="-183820" b="-183820"/>
              </a:stretch>
            </a:blipFill>
          </p:spPr>
          <p:txBody>
            <a:bodyPr/>
            <a:lstStyle/>
            <a:p>
              <a:endParaRPr lang="en-GB"/>
            </a:p>
          </p:txBody>
        </p:sp>
        <p:sp>
          <p:nvSpPr>
            <p:cNvPr id="11" name="TextBox 11"/>
            <p:cNvSpPr txBox="1"/>
            <p:nvPr/>
          </p:nvSpPr>
          <p:spPr>
            <a:xfrm>
              <a:off x="0" y="-9525"/>
              <a:ext cx="10972800" cy="923925"/>
            </a:xfrm>
            <a:prstGeom prst="rect">
              <a:avLst/>
            </a:prstGeom>
          </p:spPr>
          <p:txBody>
            <a:bodyPr lIns="0" tIns="0" rIns="0" bIns="0" rtlCol="0" anchor="ctr"/>
            <a:lstStyle/>
            <a:p>
              <a:pPr algn="l">
                <a:lnSpc>
                  <a:spcPts val="3240"/>
                </a:lnSpc>
              </a:pPr>
              <a:r>
                <a:rPr lang="en-US" sz="2700" b="1" spc="900">
                  <a:solidFill>
                    <a:srgbClr val="E63946"/>
                  </a:solidFill>
                  <a:latin typeface="Ubuntu Bold"/>
                  <a:ea typeface="Ubuntu Bold"/>
                  <a:cs typeface="Ubuntu Bold"/>
                  <a:sym typeface="Ubuntu Bold"/>
                </a:rPr>
                <a:t>PART ONE</a:t>
              </a:r>
            </a:p>
          </p:txBody>
        </p:sp>
      </p:grpSp>
      <p:grpSp>
        <p:nvGrpSpPr>
          <p:cNvPr id="12" name="Group 12"/>
          <p:cNvGrpSpPr/>
          <p:nvPr/>
        </p:nvGrpSpPr>
        <p:grpSpPr>
          <a:xfrm>
            <a:off x="1371600" y="3909060"/>
            <a:ext cx="15087600" cy="1508760"/>
            <a:chOff x="0" y="0"/>
            <a:chExt cx="20116800" cy="2011680"/>
          </a:xfrm>
        </p:grpSpPr>
        <p:sp>
          <p:nvSpPr>
            <p:cNvPr id="13" name="Freeform 13"/>
            <p:cNvSpPr/>
            <p:nvPr/>
          </p:nvSpPr>
          <p:spPr>
            <a:xfrm>
              <a:off x="0" y="0"/>
              <a:ext cx="20116800" cy="2011680"/>
            </a:xfrm>
            <a:custGeom>
              <a:avLst/>
              <a:gdLst/>
              <a:ahLst/>
              <a:cxnLst/>
              <a:rect l="l" t="t" r="r" b="b"/>
              <a:pathLst>
                <a:path w="20116800" h="2011680">
                  <a:moveTo>
                    <a:pt x="0" y="0"/>
                  </a:moveTo>
                  <a:lnTo>
                    <a:pt x="20116800" y="0"/>
                  </a:lnTo>
                  <a:lnTo>
                    <a:pt x="20116800" y="2011680"/>
                  </a:lnTo>
                  <a:lnTo>
                    <a:pt x="0" y="2011680"/>
                  </a:lnTo>
                  <a:close/>
                </a:path>
              </a:pathLst>
            </a:custGeom>
            <a:blipFill>
              <a:blip r:embed="rId5">
                <a:alphaModFix amt="0"/>
              </a:blip>
              <a:stretch>
                <a:fillRect t="-144850" b="-144850"/>
              </a:stretch>
            </a:blipFill>
          </p:spPr>
          <p:txBody>
            <a:bodyPr/>
            <a:lstStyle/>
            <a:p>
              <a:endParaRPr lang="en-GB"/>
            </a:p>
          </p:txBody>
        </p:sp>
        <p:sp>
          <p:nvSpPr>
            <p:cNvPr id="14" name="TextBox 14"/>
            <p:cNvSpPr txBox="1"/>
            <p:nvPr/>
          </p:nvSpPr>
          <p:spPr>
            <a:xfrm>
              <a:off x="0" y="-28575"/>
              <a:ext cx="20116800" cy="2040255"/>
            </a:xfrm>
            <a:prstGeom prst="rect">
              <a:avLst/>
            </a:prstGeom>
          </p:spPr>
          <p:txBody>
            <a:bodyPr lIns="0" tIns="0" rIns="0" bIns="0" rtlCol="0" anchor="ctr"/>
            <a:lstStyle/>
            <a:p>
              <a:pPr algn="l">
                <a:lnSpc>
                  <a:spcPts val="11880"/>
                </a:lnSpc>
              </a:pPr>
              <a:r>
                <a:rPr lang="en-US" sz="9900" b="1">
                  <a:solidFill>
                    <a:srgbClr val="FFFFFF"/>
                  </a:solidFill>
                  <a:latin typeface="Ubuntu Bold"/>
                  <a:ea typeface="Ubuntu Bold"/>
                  <a:cs typeface="Ubuntu Bold"/>
                  <a:sym typeface="Ubuntu Bold"/>
                </a:rPr>
                <a:t>From Strategy</a:t>
              </a:r>
            </a:p>
          </p:txBody>
        </p:sp>
      </p:grpSp>
      <p:grpSp>
        <p:nvGrpSpPr>
          <p:cNvPr id="15" name="Group 15"/>
          <p:cNvGrpSpPr/>
          <p:nvPr/>
        </p:nvGrpSpPr>
        <p:grpSpPr>
          <a:xfrm>
            <a:off x="1371600" y="5417820"/>
            <a:ext cx="15087600" cy="1508760"/>
            <a:chOff x="0" y="0"/>
            <a:chExt cx="20116800" cy="2011680"/>
          </a:xfrm>
        </p:grpSpPr>
        <p:sp>
          <p:nvSpPr>
            <p:cNvPr id="16" name="Freeform 16"/>
            <p:cNvSpPr/>
            <p:nvPr/>
          </p:nvSpPr>
          <p:spPr>
            <a:xfrm>
              <a:off x="0" y="0"/>
              <a:ext cx="20116800" cy="2011680"/>
            </a:xfrm>
            <a:custGeom>
              <a:avLst/>
              <a:gdLst/>
              <a:ahLst/>
              <a:cxnLst/>
              <a:rect l="l" t="t" r="r" b="b"/>
              <a:pathLst>
                <a:path w="20116800" h="2011680">
                  <a:moveTo>
                    <a:pt x="0" y="0"/>
                  </a:moveTo>
                  <a:lnTo>
                    <a:pt x="20116800" y="0"/>
                  </a:lnTo>
                  <a:lnTo>
                    <a:pt x="20116800" y="2011680"/>
                  </a:lnTo>
                  <a:lnTo>
                    <a:pt x="0" y="2011680"/>
                  </a:lnTo>
                  <a:close/>
                </a:path>
              </a:pathLst>
            </a:custGeom>
            <a:blipFill>
              <a:blip r:embed="rId5">
                <a:alphaModFix amt="0"/>
              </a:blip>
              <a:stretch>
                <a:fillRect t="-144850" b="-144850"/>
              </a:stretch>
            </a:blipFill>
          </p:spPr>
          <p:txBody>
            <a:bodyPr/>
            <a:lstStyle/>
            <a:p>
              <a:endParaRPr lang="en-GB"/>
            </a:p>
          </p:txBody>
        </p:sp>
        <p:sp>
          <p:nvSpPr>
            <p:cNvPr id="17" name="TextBox 17"/>
            <p:cNvSpPr txBox="1"/>
            <p:nvPr/>
          </p:nvSpPr>
          <p:spPr>
            <a:xfrm>
              <a:off x="0" y="-28575"/>
              <a:ext cx="20116800" cy="2040255"/>
            </a:xfrm>
            <a:prstGeom prst="rect">
              <a:avLst/>
            </a:prstGeom>
          </p:spPr>
          <p:txBody>
            <a:bodyPr lIns="0" tIns="0" rIns="0" bIns="0" rtlCol="0" anchor="ctr"/>
            <a:lstStyle/>
            <a:p>
              <a:pPr algn="l">
                <a:lnSpc>
                  <a:spcPts val="11880"/>
                </a:lnSpc>
              </a:pPr>
              <a:r>
                <a:rPr lang="en-US" sz="9900" b="1">
                  <a:solidFill>
                    <a:srgbClr val="FFFFFF"/>
                  </a:solidFill>
                  <a:latin typeface="Ubuntu Bold"/>
                  <a:ea typeface="Ubuntu Bold"/>
                  <a:cs typeface="Ubuntu Bold"/>
                  <a:sym typeface="Ubuntu Bold"/>
                </a:rPr>
                <a:t>to Decision</a:t>
              </a:r>
            </a:p>
          </p:txBody>
        </p:sp>
      </p:grpSp>
      <p:grpSp>
        <p:nvGrpSpPr>
          <p:cNvPr id="18" name="Group 18"/>
          <p:cNvGrpSpPr/>
          <p:nvPr/>
        </p:nvGrpSpPr>
        <p:grpSpPr>
          <a:xfrm>
            <a:off x="1371600" y="6926580"/>
            <a:ext cx="15087600" cy="1508760"/>
            <a:chOff x="0" y="0"/>
            <a:chExt cx="20116800" cy="2011680"/>
          </a:xfrm>
        </p:grpSpPr>
        <p:sp>
          <p:nvSpPr>
            <p:cNvPr id="19" name="Freeform 19"/>
            <p:cNvSpPr/>
            <p:nvPr/>
          </p:nvSpPr>
          <p:spPr>
            <a:xfrm>
              <a:off x="0" y="0"/>
              <a:ext cx="20116800" cy="2011680"/>
            </a:xfrm>
            <a:custGeom>
              <a:avLst/>
              <a:gdLst/>
              <a:ahLst/>
              <a:cxnLst/>
              <a:rect l="l" t="t" r="r" b="b"/>
              <a:pathLst>
                <a:path w="20116800" h="2011680">
                  <a:moveTo>
                    <a:pt x="0" y="0"/>
                  </a:moveTo>
                  <a:lnTo>
                    <a:pt x="20116800" y="0"/>
                  </a:lnTo>
                  <a:lnTo>
                    <a:pt x="20116800" y="2011680"/>
                  </a:lnTo>
                  <a:lnTo>
                    <a:pt x="0" y="2011680"/>
                  </a:lnTo>
                  <a:close/>
                </a:path>
              </a:pathLst>
            </a:custGeom>
            <a:blipFill>
              <a:blip r:embed="rId5">
                <a:alphaModFix amt="0"/>
              </a:blip>
              <a:stretch>
                <a:fillRect t="-144850" b="-144850"/>
              </a:stretch>
            </a:blipFill>
          </p:spPr>
          <p:txBody>
            <a:bodyPr/>
            <a:lstStyle/>
            <a:p>
              <a:endParaRPr lang="en-GB"/>
            </a:p>
          </p:txBody>
        </p:sp>
        <p:sp>
          <p:nvSpPr>
            <p:cNvPr id="20" name="TextBox 20"/>
            <p:cNvSpPr txBox="1"/>
            <p:nvPr/>
          </p:nvSpPr>
          <p:spPr>
            <a:xfrm>
              <a:off x="0" y="-28575"/>
              <a:ext cx="20116800" cy="2040255"/>
            </a:xfrm>
            <a:prstGeom prst="rect">
              <a:avLst/>
            </a:prstGeom>
          </p:spPr>
          <p:txBody>
            <a:bodyPr lIns="0" tIns="0" rIns="0" bIns="0" rtlCol="0" anchor="ctr"/>
            <a:lstStyle/>
            <a:p>
              <a:pPr algn="l">
                <a:lnSpc>
                  <a:spcPts val="11880"/>
                </a:lnSpc>
              </a:pPr>
              <a:r>
                <a:rPr lang="en-US" sz="9900" b="1">
                  <a:solidFill>
                    <a:srgbClr val="E63946"/>
                  </a:solidFill>
                  <a:latin typeface="Ubuntu Bold"/>
                  <a:ea typeface="Ubuntu Bold"/>
                  <a:cs typeface="Ubuntu Bold"/>
                  <a:sym typeface="Ubuntu Bold"/>
                </a:rPr>
                <a:t>Making.</a:t>
              </a:r>
            </a:p>
          </p:txBody>
        </p:sp>
      </p:grpSp>
      <p:grpSp>
        <p:nvGrpSpPr>
          <p:cNvPr id="21" name="Group 21"/>
          <p:cNvGrpSpPr/>
          <p:nvPr/>
        </p:nvGrpSpPr>
        <p:grpSpPr>
          <a:xfrm>
            <a:off x="610076" y="9731216"/>
            <a:ext cx="5500688" cy="14288"/>
            <a:chOff x="0" y="0"/>
            <a:chExt cx="7334250" cy="19050"/>
          </a:xfrm>
        </p:grpSpPr>
        <p:sp>
          <p:nvSpPr>
            <p:cNvPr id="22" name="Freeform 22"/>
            <p:cNvSpPr/>
            <p:nvPr/>
          </p:nvSpPr>
          <p:spPr>
            <a:xfrm>
              <a:off x="9525" y="0"/>
              <a:ext cx="7315200" cy="19050"/>
            </a:xfrm>
            <a:custGeom>
              <a:avLst/>
              <a:gdLst/>
              <a:ahLst/>
              <a:cxnLst/>
              <a:rect l="l" t="t" r="r" b="b"/>
              <a:pathLst>
                <a:path w="7315200" h="19050">
                  <a:moveTo>
                    <a:pt x="0" y="0"/>
                  </a:moveTo>
                  <a:lnTo>
                    <a:pt x="7315200" y="0"/>
                  </a:lnTo>
                  <a:lnTo>
                    <a:pt x="7315200" y="19050"/>
                  </a:lnTo>
                  <a:lnTo>
                    <a:pt x="0" y="19050"/>
                  </a:lnTo>
                  <a:close/>
                </a:path>
              </a:pathLst>
            </a:custGeom>
            <a:solidFill>
              <a:srgbClr val="E63946"/>
            </a:solidFill>
          </p:spPr>
          <p:txBody>
            <a:bodyPr/>
            <a:lstStyle/>
            <a:p>
              <a:endParaRPr lang="en-GB"/>
            </a:p>
          </p:txBody>
        </p:sp>
      </p:grpSp>
      <p:grpSp>
        <p:nvGrpSpPr>
          <p:cNvPr id="23" name="Group 23"/>
          <p:cNvGrpSpPr/>
          <p:nvPr/>
        </p:nvGrpSpPr>
        <p:grpSpPr>
          <a:xfrm>
            <a:off x="617220" y="9834372"/>
            <a:ext cx="8229600" cy="301752"/>
            <a:chOff x="0" y="0"/>
            <a:chExt cx="10972800" cy="402336"/>
          </a:xfrm>
        </p:grpSpPr>
        <p:sp>
          <p:nvSpPr>
            <p:cNvPr id="24" name="Freeform 24"/>
            <p:cNvSpPr/>
            <p:nvPr/>
          </p:nvSpPr>
          <p:spPr>
            <a:xfrm>
              <a:off x="0" y="0"/>
              <a:ext cx="10972800" cy="402336"/>
            </a:xfrm>
            <a:custGeom>
              <a:avLst/>
              <a:gdLst/>
              <a:ahLst/>
              <a:cxnLst/>
              <a:rect l="l" t="t" r="r" b="b"/>
              <a:pathLst>
                <a:path w="10972800" h="402336">
                  <a:moveTo>
                    <a:pt x="0" y="0"/>
                  </a:moveTo>
                  <a:lnTo>
                    <a:pt x="10972800" y="0"/>
                  </a:lnTo>
                  <a:lnTo>
                    <a:pt x="10972800" y="402336"/>
                  </a:lnTo>
                  <a:lnTo>
                    <a:pt x="0" y="402336"/>
                  </a:lnTo>
                  <a:close/>
                </a:path>
              </a:pathLst>
            </a:custGeom>
            <a:blipFill>
              <a:blip r:embed="rId5">
                <a:alphaModFix amt="0"/>
              </a:blip>
              <a:stretch>
                <a:fillRect t="-481410" b="-481410"/>
              </a:stretch>
            </a:blipFill>
          </p:spPr>
          <p:txBody>
            <a:bodyPr/>
            <a:lstStyle/>
            <a:p>
              <a:endParaRPr lang="en-GB"/>
            </a:p>
          </p:txBody>
        </p:sp>
        <p:sp>
          <p:nvSpPr>
            <p:cNvPr id="25" name="TextBox 25"/>
            <p:cNvSpPr txBox="1"/>
            <p:nvPr/>
          </p:nvSpPr>
          <p:spPr>
            <a:xfrm>
              <a:off x="0" y="-9525"/>
              <a:ext cx="10972800" cy="411861"/>
            </a:xfrm>
            <a:prstGeom prst="rect">
              <a:avLst/>
            </a:prstGeom>
          </p:spPr>
          <p:txBody>
            <a:bodyPr lIns="0" tIns="0" rIns="0" bIns="0" rtlCol="0" anchor="ctr"/>
            <a:lstStyle/>
            <a:p>
              <a:pPr algn="l">
                <a:lnSpc>
                  <a:spcPts val="1439"/>
                </a:lnSpc>
              </a:pPr>
              <a:r>
                <a:rPr lang="en-US" sz="1200">
                  <a:solidFill>
                    <a:srgbClr val="AAAAAA"/>
                  </a:solidFill>
                  <a:latin typeface="Ubuntu"/>
                  <a:ea typeface="Ubuntu"/>
                  <a:cs typeface="Ubuntu"/>
                  <a:sym typeface="Ubuntu"/>
                </a:rPr>
                <a:t>© 2026 MzN International, LLC. All rights reserved.</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GB"/>
          </a:p>
        </p:txBody>
      </p:sp>
      <p:grpSp>
        <p:nvGrpSpPr>
          <p:cNvPr id="3" name="Group 3"/>
          <p:cNvGrpSpPr/>
          <p:nvPr/>
        </p:nvGrpSpPr>
        <p:grpSpPr>
          <a:xfrm>
            <a:off x="617220" y="438912"/>
            <a:ext cx="1440180" cy="768096"/>
            <a:chOff x="0" y="0"/>
            <a:chExt cx="1920240" cy="1024128"/>
          </a:xfrm>
        </p:grpSpPr>
        <p:sp>
          <p:nvSpPr>
            <p:cNvPr id="4" name="Freeform 4" descr="mzn_logo.png"/>
            <p:cNvSpPr/>
            <p:nvPr/>
          </p:nvSpPr>
          <p:spPr>
            <a:xfrm>
              <a:off x="0" y="0"/>
              <a:ext cx="1920240" cy="1024128"/>
            </a:xfrm>
            <a:custGeom>
              <a:avLst/>
              <a:gdLst/>
              <a:ahLst/>
              <a:cxnLst/>
              <a:rect l="l" t="t" r="r" b="b"/>
              <a:pathLst>
                <a:path w="1920240" h="1024128">
                  <a:moveTo>
                    <a:pt x="0" y="0"/>
                  </a:moveTo>
                  <a:lnTo>
                    <a:pt x="1920240" y="0"/>
                  </a:lnTo>
                  <a:lnTo>
                    <a:pt x="1920240" y="1024128"/>
                  </a:lnTo>
                  <a:lnTo>
                    <a:pt x="0" y="1024128"/>
                  </a:lnTo>
                  <a:lnTo>
                    <a:pt x="0" y="0"/>
                  </a:lnTo>
                  <a:close/>
                </a:path>
              </a:pathLst>
            </a:custGeom>
            <a:blipFill>
              <a:blip r:embed="rId4"/>
              <a:stretch>
                <a:fillRect t="-45" b="-45"/>
              </a:stretch>
            </a:blipFill>
          </p:spPr>
          <p:txBody>
            <a:bodyPr/>
            <a:lstStyle/>
            <a:p>
              <a:endParaRPr lang="en-GB"/>
            </a:p>
          </p:txBody>
        </p:sp>
      </p:grpSp>
      <p:grpSp>
        <p:nvGrpSpPr>
          <p:cNvPr id="5" name="Group 5"/>
          <p:cNvGrpSpPr/>
          <p:nvPr/>
        </p:nvGrpSpPr>
        <p:grpSpPr>
          <a:xfrm>
            <a:off x="610076" y="9731216"/>
            <a:ext cx="5500688" cy="14288"/>
            <a:chOff x="0" y="0"/>
            <a:chExt cx="7334250" cy="19050"/>
          </a:xfrm>
        </p:grpSpPr>
        <p:sp>
          <p:nvSpPr>
            <p:cNvPr id="6" name="Freeform 6"/>
            <p:cNvSpPr/>
            <p:nvPr/>
          </p:nvSpPr>
          <p:spPr>
            <a:xfrm>
              <a:off x="9525" y="0"/>
              <a:ext cx="7315200" cy="19050"/>
            </a:xfrm>
            <a:custGeom>
              <a:avLst/>
              <a:gdLst/>
              <a:ahLst/>
              <a:cxnLst/>
              <a:rect l="l" t="t" r="r" b="b"/>
              <a:pathLst>
                <a:path w="7315200" h="19050">
                  <a:moveTo>
                    <a:pt x="0" y="0"/>
                  </a:moveTo>
                  <a:lnTo>
                    <a:pt x="7315200" y="0"/>
                  </a:lnTo>
                  <a:lnTo>
                    <a:pt x="7315200" y="19050"/>
                  </a:lnTo>
                  <a:lnTo>
                    <a:pt x="0" y="19050"/>
                  </a:lnTo>
                  <a:close/>
                </a:path>
              </a:pathLst>
            </a:custGeom>
            <a:solidFill>
              <a:srgbClr val="E63946"/>
            </a:solidFill>
          </p:spPr>
          <p:txBody>
            <a:bodyPr/>
            <a:lstStyle/>
            <a:p>
              <a:endParaRPr lang="en-GB"/>
            </a:p>
          </p:txBody>
        </p:sp>
      </p:grpSp>
      <p:grpSp>
        <p:nvGrpSpPr>
          <p:cNvPr id="7" name="Group 7"/>
          <p:cNvGrpSpPr/>
          <p:nvPr/>
        </p:nvGrpSpPr>
        <p:grpSpPr>
          <a:xfrm>
            <a:off x="617220" y="9834372"/>
            <a:ext cx="8229600" cy="301752"/>
            <a:chOff x="0" y="0"/>
            <a:chExt cx="10972800" cy="402336"/>
          </a:xfrm>
        </p:grpSpPr>
        <p:sp>
          <p:nvSpPr>
            <p:cNvPr id="8" name="Freeform 8"/>
            <p:cNvSpPr/>
            <p:nvPr/>
          </p:nvSpPr>
          <p:spPr>
            <a:xfrm>
              <a:off x="0" y="0"/>
              <a:ext cx="10972800" cy="402336"/>
            </a:xfrm>
            <a:custGeom>
              <a:avLst/>
              <a:gdLst/>
              <a:ahLst/>
              <a:cxnLst/>
              <a:rect l="l" t="t" r="r" b="b"/>
              <a:pathLst>
                <a:path w="10972800" h="402336">
                  <a:moveTo>
                    <a:pt x="0" y="0"/>
                  </a:moveTo>
                  <a:lnTo>
                    <a:pt x="10972800" y="0"/>
                  </a:lnTo>
                  <a:lnTo>
                    <a:pt x="10972800" y="402336"/>
                  </a:lnTo>
                  <a:lnTo>
                    <a:pt x="0" y="402336"/>
                  </a:lnTo>
                  <a:close/>
                </a:path>
              </a:pathLst>
            </a:custGeom>
            <a:blipFill>
              <a:blip r:embed="rId5">
                <a:alphaModFix amt="0"/>
              </a:blip>
              <a:stretch>
                <a:fillRect t="-481410" b="-481410"/>
              </a:stretch>
            </a:blipFill>
          </p:spPr>
          <p:txBody>
            <a:bodyPr/>
            <a:lstStyle/>
            <a:p>
              <a:endParaRPr lang="en-GB"/>
            </a:p>
          </p:txBody>
        </p:sp>
        <p:sp>
          <p:nvSpPr>
            <p:cNvPr id="9" name="TextBox 9"/>
            <p:cNvSpPr txBox="1"/>
            <p:nvPr/>
          </p:nvSpPr>
          <p:spPr>
            <a:xfrm>
              <a:off x="0" y="-9525"/>
              <a:ext cx="10972800" cy="411861"/>
            </a:xfrm>
            <a:prstGeom prst="rect">
              <a:avLst/>
            </a:prstGeom>
          </p:spPr>
          <p:txBody>
            <a:bodyPr lIns="0" tIns="0" rIns="0" bIns="0" rtlCol="0" anchor="ctr"/>
            <a:lstStyle/>
            <a:p>
              <a:pPr algn="l">
                <a:lnSpc>
                  <a:spcPts val="1439"/>
                </a:lnSpc>
              </a:pPr>
              <a:r>
                <a:rPr lang="en-US" sz="1200">
                  <a:solidFill>
                    <a:srgbClr val="9A9A9A"/>
                  </a:solidFill>
                  <a:latin typeface="Ubuntu"/>
                  <a:ea typeface="Ubuntu"/>
                  <a:cs typeface="Ubuntu"/>
                  <a:sym typeface="Ubuntu"/>
                </a:rPr>
                <a:t>© 2026 MzN International, LLC. All rights reserved.</a:t>
              </a:r>
            </a:p>
          </p:txBody>
        </p:sp>
      </p:grpSp>
      <p:sp>
        <p:nvSpPr>
          <p:cNvPr id="10" name="TextBox 10"/>
          <p:cNvSpPr txBox="1"/>
          <p:nvPr/>
        </p:nvSpPr>
        <p:spPr>
          <a:xfrm>
            <a:off x="960120" y="1421130"/>
            <a:ext cx="16459200" cy="979170"/>
          </a:xfrm>
          <a:prstGeom prst="rect">
            <a:avLst/>
          </a:prstGeom>
        </p:spPr>
        <p:txBody>
          <a:bodyPr lIns="0" tIns="0" rIns="0" bIns="0" rtlCol="0" anchor="t">
            <a:spAutoFit/>
          </a:bodyPr>
          <a:lstStyle/>
          <a:p>
            <a:pPr algn="l">
              <a:lnSpc>
                <a:spcPts val="6480"/>
              </a:lnSpc>
            </a:pPr>
            <a:r>
              <a:rPr lang="en-US" sz="5400" b="1">
                <a:solidFill>
                  <a:srgbClr val="E63946"/>
                </a:solidFill>
                <a:latin typeface="Ubuntu Bold"/>
                <a:ea typeface="Ubuntu Bold"/>
                <a:cs typeface="Ubuntu Bold"/>
                <a:sym typeface="Ubuntu Bold"/>
              </a:rPr>
              <a:t>Why Fundraising Strategies Fail</a:t>
            </a:r>
          </a:p>
        </p:txBody>
      </p:sp>
      <p:sp>
        <p:nvSpPr>
          <p:cNvPr id="11" name="TextBox 11"/>
          <p:cNvSpPr txBox="1"/>
          <p:nvPr/>
        </p:nvSpPr>
        <p:spPr>
          <a:xfrm>
            <a:off x="960120" y="2286000"/>
            <a:ext cx="16459200" cy="881568"/>
          </a:xfrm>
          <a:prstGeom prst="rect">
            <a:avLst/>
          </a:prstGeom>
        </p:spPr>
        <p:txBody>
          <a:bodyPr lIns="0" tIns="0" rIns="0" bIns="0" rtlCol="0" anchor="t">
            <a:spAutoFit/>
          </a:bodyPr>
          <a:lstStyle/>
          <a:p>
            <a:pPr algn="l">
              <a:lnSpc>
                <a:spcPts val="3528"/>
              </a:lnSpc>
            </a:pPr>
            <a:r>
              <a:rPr lang="en-US" sz="2100" i="1">
                <a:solidFill>
                  <a:srgbClr val="5C5C5C"/>
                </a:solidFill>
                <a:latin typeface="Ubuntu Italics"/>
                <a:ea typeface="Ubuntu Italics"/>
                <a:cs typeface="Ubuntu Italics"/>
                <a:sym typeface="Ubuntu Italics"/>
              </a:rPr>
              <a:t>In nine cases out of ten, the strategy is not the problem. The connection between the strategy and the work of the next month is. Five patterns we see again and again.</a:t>
            </a:r>
          </a:p>
        </p:txBody>
      </p:sp>
      <p:grpSp>
        <p:nvGrpSpPr>
          <p:cNvPr id="12" name="Group 12"/>
          <p:cNvGrpSpPr/>
          <p:nvPr/>
        </p:nvGrpSpPr>
        <p:grpSpPr>
          <a:xfrm>
            <a:off x="955357" y="3698558"/>
            <a:ext cx="3191637" cy="5221605"/>
            <a:chOff x="0" y="0"/>
            <a:chExt cx="4255516" cy="6962140"/>
          </a:xfrm>
        </p:grpSpPr>
        <p:sp>
          <p:nvSpPr>
            <p:cNvPr id="13" name="Freeform 13"/>
            <p:cNvSpPr/>
            <p:nvPr/>
          </p:nvSpPr>
          <p:spPr>
            <a:xfrm>
              <a:off x="6350" y="6350"/>
              <a:ext cx="4242816" cy="6949440"/>
            </a:xfrm>
            <a:custGeom>
              <a:avLst/>
              <a:gdLst/>
              <a:ahLst/>
              <a:cxnLst/>
              <a:rect l="l" t="t" r="r" b="b"/>
              <a:pathLst>
                <a:path w="4242816" h="6949440">
                  <a:moveTo>
                    <a:pt x="0" y="0"/>
                  </a:moveTo>
                  <a:lnTo>
                    <a:pt x="4242816" y="0"/>
                  </a:lnTo>
                  <a:lnTo>
                    <a:pt x="4242816" y="6949440"/>
                  </a:lnTo>
                  <a:lnTo>
                    <a:pt x="0" y="6949440"/>
                  </a:lnTo>
                  <a:close/>
                </a:path>
              </a:pathLst>
            </a:custGeom>
            <a:solidFill>
              <a:srgbClr val="F7F7F7"/>
            </a:solidFill>
          </p:spPr>
          <p:txBody>
            <a:bodyPr/>
            <a:lstStyle/>
            <a:p>
              <a:endParaRPr lang="en-GB"/>
            </a:p>
          </p:txBody>
        </p:sp>
        <p:sp>
          <p:nvSpPr>
            <p:cNvPr id="14" name="Freeform 14"/>
            <p:cNvSpPr/>
            <p:nvPr/>
          </p:nvSpPr>
          <p:spPr>
            <a:xfrm>
              <a:off x="0" y="0"/>
              <a:ext cx="4255516" cy="6962140"/>
            </a:xfrm>
            <a:custGeom>
              <a:avLst/>
              <a:gdLst/>
              <a:ahLst/>
              <a:cxnLst/>
              <a:rect l="l" t="t" r="r" b="b"/>
              <a:pathLst>
                <a:path w="4255516" h="6962140">
                  <a:moveTo>
                    <a:pt x="6350" y="0"/>
                  </a:moveTo>
                  <a:lnTo>
                    <a:pt x="4249166" y="0"/>
                  </a:lnTo>
                  <a:cubicBezTo>
                    <a:pt x="4252722" y="0"/>
                    <a:pt x="4255516" y="2794"/>
                    <a:pt x="4255516" y="6350"/>
                  </a:cubicBezTo>
                  <a:lnTo>
                    <a:pt x="4255516" y="6955790"/>
                  </a:lnTo>
                  <a:cubicBezTo>
                    <a:pt x="4255516" y="6959347"/>
                    <a:pt x="4252722" y="6962140"/>
                    <a:pt x="4249166" y="6962140"/>
                  </a:cubicBezTo>
                  <a:lnTo>
                    <a:pt x="6350" y="6962140"/>
                  </a:lnTo>
                  <a:cubicBezTo>
                    <a:pt x="2794" y="6962140"/>
                    <a:pt x="0" y="6959347"/>
                    <a:pt x="0" y="6955790"/>
                  </a:cubicBezTo>
                  <a:lnTo>
                    <a:pt x="0" y="6350"/>
                  </a:lnTo>
                  <a:cubicBezTo>
                    <a:pt x="0" y="2794"/>
                    <a:pt x="2794" y="0"/>
                    <a:pt x="6350" y="0"/>
                  </a:cubicBezTo>
                  <a:moveTo>
                    <a:pt x="6350" y="12700"/>
                  </a:moveTo>
                  <a:lnTo>
                    <a:pt x="6350" y="6350"/>
                  </a:lnTo>
                  <a:lnTo>
                    <a:pt x="12700" y="6350"/>
                  </a:lnTo>
                  <a:lnTo>
                    <a:pt x="12700" y="6955790"/>
                  </a:lnTo>
                  <a:lnTo>
                    <a:pt x="6350" y="6955790"/>
                  </a:lnTo>
                  <a:lnTo>
                    <a:pt x="6350" y="6949440"/>
                  </a:lnTo>
                  <a:lnTo>
                    <a:pt x="4249166" y="6949440"/>
                  </a:lnTo>
                  <a:lnTo>
                    <a:pt x="4249166" y="6955790"/>
                  </a:lnTo>
                  <a:lnTo>
                    <a:pt x="4242816" y="6955790"/>
                  </a:lnTo>
                  <a:lnTo>
                    <a:pt x="4242816" y="6350"/>
                  </a:lnTo>
                  <a:lnTo>
                    <a:pt x="4249166" y="6350"/>
                  </a:lnTo>
                  <a:lnTo>
                    <a:pt x="4249166" y="12700"/>
                  </a:lnTo>
                  <a:lnTo>
                    <a:pt x="6350" y="12700"/>
                  </a:lnTo>
                  <a:close/>
                </a:path>
              </a:pathLst>
            </a:custGeom>
            <a:solidFill>
              <a:srgbClr val="E0E0E0"/>
            </a:solidFill>
          </p:spPr>
          <p:txBody>
            <a:bodyPr/>
            <a:lstStyle/>
            <a:p>
              <a:endParaRPr lang="en-GB"/>
            </a:p>
          </p:txBody>
        </p:sp>
      </p:grpSp>
      <p:grpSp>
        <p:nvGrpSpPr>
          <p:cNvPr id="15" name="Group 15"/>
          <p:cNvGrpSpPr/>
          <p:nvPr/>
        </p:nvGrpSpPr>
        <p:grpSpPr>
          <a:xfrm>
            <a:off x="950595" y="3693795"/>
            <a:ext cx="3201162" cy="183642"/>
            <a:chOff x="0" y="0"/>
            <a:chExt cx="4268216" cy="244856"/>
          </a:xfrm>
        </p:grpSpPr>
        <p:sp>
          <p:nvSpPr>
            <p:cNvPr id="16" name="Freeform 16"/>
            <p:cNvSpPr/>
            <p:nvPr/>
          </p:nvSpPr>
          <p:spPr>
            <a:xfrm>
              <a:off x="12700" y="12700"/>
              <a:ext cx="4242816" cy="219456"/>
            </a:xfrm>
            <a:custGeom>
              <a:avLst/>
              <a:gdLst/>
              <a:ahLst/>
              <a:cxnLst/>
              <a:rect l="l" t="t" r="r" b="b"/>
              <a:pathLst>
                <a:path w="4242816" h="219456">
                  <a:moveTo>
                    <a:pt x="0" y="0"/>
                  </a:moveTo>
                  <a:lnTo>
                    <a:pt x="4242816" y="0"/>
                  </a:lnTo>
                  <a:lnTo>
                    <a:pt x="4242816" y="219456"/>
                  </a:lnTo>
                  <a:lnTo>
                    <a:pt x="0" y="219456"/>
                  </a:lnTo>
                  <a:close/>
                </a:path>
              </a:pathLst>
            </a:custGeom>
            <a:solidFill>
              <a:srgbClr val="E63946"/>
            </a:solidFill>
          </p:spPr>
          <p:txBody>
            <a:bodyPr/>
            <a:lstStyle/>
            <a:p>
              <a:endParaRPr lang="en-GB"/>
            </a:p>
          </p:txBody>
        </p:sp>
        <p:sp>
          <p:nvSpPr>
            <p:cNvPr id="17" name="Freeform 17"/>
            <p:cNvSpPr/>
            <p:nvPr/>
          </p:nvSpPr>
          <p:spPr>
            <a:xfrm>
              <a:off x="0" y="0"/>
              <a:ext cx="4268216" cy="244856"/>
            </a:xfrm>
            <a:custGeom>
              <a:avLst/>
              <a:gdLst/>
              <a:ahLst/>
              <a:cxnLst/>
              <a:rect l="l" t="t" r="r" b="b"/>
              <a:pathLst>
                <a:path w="4268216" h="244856">
                  <a:moveTo>
                    <a:pt x="12700" y="0"/>
                  </a:moveTo>
                  <a:lnTo>
                    <a:pt x="4255516" y="0"/>
                  </a:lnTo>
                  <a:cubicBezTo>
                    <a:pt x="4262501" y="0"/>
                    <a:pt x="4268216" y="5715"/>
                    <a:pt x="4268216" y="12700"/>
                  </a:cubicBezTo>
                  <a:lnTo>
                    <a:pt x="4268216" y="232156"/>
                  </a:lnTo>
                  <a:cubicBezTo>
                    <a:pt x="4268216" y="239141"/>
                    <a:pt x="4262501" y="244856"/>
                    <a:pt x="4255516" y="244856"/>
                  </a:cubicBezTo>
                  <a:lnTo>
                    <a:pt x="12700" y="244856"/>
                  </a:lnTo>
                  <a:cubicBezTo>
                    <a:pt x="5715" y="244856"/>
                    <a:pt x="0" y="239141"/>
                    <a:pt x="0" y="232156"/>
                  </a:cubicBezTo>
                  <a:lnTo>
                    <a:pt x="0" y="12700"/>
                  </a:lnTo>
                  <a:cubicBezTo>
                    <a:pt x="0" y="5715"/>
                    <a:pt x="5715" y="0"/>
                    <a:pt x="12700" y="0"/>
                  </a:cubicBezTo>
                  <a:moveTo>
                    <a:pt x="12700" y="25400"/>
                  </a:moveTo>
                  <a:lnTo>
                    <a:pt x="12700" y="12700"/>
                  </a:lnTo>
                  <a:lnTo>
                    <a:pt x="25400" y="12700"/>
                  </a:lnTo>
                  <a:lnTo>
                    <a:pt x="25400" y="232156"/>
                  </a:lnTo>
                  <a:lnTo>
                    <a:pt x="12700" y="232156"/>
                  </a:lnTo>
                  <a:lnTo>
                    <a:pt x="12700" y="219456"/>
                  </a:lnTo>
                  <a:lnTo>
                    <a:pt x="4255516" y="219456"/>
                  </a:lnTo>
                  <a:lnTo>
                    <a:pt x="4255516" y="232156"/>
                  </a:lnTo>
                  <a:lnTo>
                    <a:pt x="4242816" y="232156"/>
                  </a:lnTo>
                  <a:lnTo>
                    <a:pt x="4242816" y="12700"/>
                  </a:lnTo>
                  <a:lnTo>
                    <a:pt x="4255516" y="12700"/>
                  </a:lnTo>
                  <a:lnTo>
                    <a:pt x="4255516" y="25400"/>
                  </a:lnTo>
                  <a:lnTo>
                    <a:pt x="12700" y="25400"/>
                  </a:lnTo>
                  <a:close/>
                </a:path>
              </a:pathLst>
            </a:custGeom>
            <a:solidFill>
              <a:srgbClr val="E63946"/>
            </a:solidFill>
          </p:spPr>
          <p:txBody>
            <a:bodyPr/>
            <a:lstStyle/>
            <a:p>
              <a:endParaRPr lang="en-GB"/>
            </a:p>
          </p:txBody>
        </p:sp>
      </p:grpSp>
      <p:grpSp>
        <p:nvGrpSpPr>
          <p:cNvPr id="18" name="Group 18"/>
          <p:cNvGrpSpPr/>
          <p:nvPr/>
        </p:nvGrpSpPr>
        <p:grpSpPr>
          <a:xfrm>
            <a:off x="1234440" y="4114800"/>
            <a:ext cx="2633472" cy="685800"/>
            <a:chOff x="0" y="0"/>
            <a:chExt cx="3511296" cy="914400"/>
          </a:xfrm>
        </p:grpSpPr>
        <p:sp>
          <p:nvSpPr>
            <p:cNvPr id="19" name="Freeform 19"/>
            <p:cNvSpPr/>
            <p:nvPr/>
          </p:nvSpPr>
          <p:spPr>
            <a:xfrm>
              <a:off x="0" y="0"/>
              <a:ext cx="3511296" cy="914400"/>
            </a:xfrm>
            <a:custGeom>
              <a:avLst/>
              <a:gdLst/>
              <a:ahLst/>
              <a:cxnLst/>
              <a:rect l="l" t="t" r="r" b="b"/>
              <a:pathLst>
                <a:path w="3511296" h="914400">
                  <a:moveTo>
                    <a:pt x="0" y="0"/>
                  </a:moveTo>
                  <a:lnTo>
                    <a:pt x="3511296" y="0"/>
                  </a:lnTo>
                  <a:lnTo>
                    <a:pt x="3511296" y="914400"/>
                  </a:lnTo>
                  <a:lnTo>
                    <a:pt x="0" y="914400"/>
                  </a:lnTo>
                  <a:close/>
                </a:path>
              </a:pathLst>
            </a:custGeom>
            <a:blipFill>
              <a:blip r:embed="rId5">
                <a:alphaModFix amt="0"/>
              </a:blip>
              <a:stretch>
                <a:fillRect t="-24822" b="-24822"/>
              </a:stretch>
            </a:blipFill>
          </p:spPr>
          <p:txBody>
            <a:bodyPr/>
            <a:lstStyle/>
            <a:p>
              <a:endParaRPr lang="en-GB"/>
            </a:p>
          </p:txBody>
        </p:sp>
        <p:sp>
          <p:nvSpPr>
            <p:cNvPr id="20" name="TextBox 20"/>
            <p:cNvSpPr txBox="1"/>
            <p:nvPr/>
          </p:nvSpPr>
          <p:spPr>
            <a:xfrm>
              <a:off x="0" y="-28575"/>
              <a:ext cx="3511296" cy="942975"/>
            </a:xfrm>
            <a:prstGeom prst="rect">
              <a:avLst/>
            </a:prstGeom>
          </p:spPr>
          <p:txBody>
            <a:bodyPr lIns="0" tIns="0" rIns="0" bIns="0" rtlCol="0" anchor="ctr"/>
            <a:lstStyle/>
            <a:p>
              <a:pPr algn="l">
                <a:lnSpc>
                  <a:spcPts val="5400"/>
                </a:lnSpc>
              </a:pPr>
              <a:r>
                <a:rPr lang="en-US" sz="4500" b="1">
                  <a:solidFill>
                    <a:srgbClr val="E63946"/>
                  </a:solidFill>
                  <a:latin typeface="Ubuntu Bold"/>
                  <a:ea typeface="Ubuntu Bold"/>
                  <a:cs typeface="Ubuntu Bold"/>
                  <a:sym typeface="Ubuntu Bold"/>
                </a:rPr>
                <a:t>01</a:t>
              </a:r>
            </a:p>
          </p:txBody>
        </p:sp>
      </p:grpSp>
      <p:sp>
        <p:nvSpPr>
          <p:cNvPr id="21" name="TextBox 21"/>
          <p:cNvSpPr txBox="1"/>
          <p:nvPr/>
        </p:nvSpPr>
        <p:spPr>
          <a:xfrm>
            <a:off x="1234440" y="4939665"/>
            <a:ext cx="2633472" cy="1369695"/>
          </a:xfrm>
          <a:prstGeom prst="rect">
            <a:avLst/>
          </a:prstGeom>
        </p:spPr>
        <p:txBody>
          <a:bodyPr lIns="0" tIns="0" rIns="0" bIns="0" rtlCol="0" anchor="t">
            <a:spAutoFit/>
          </a:bodyPr>
          <a:lstStyle/>
          <a:p>
            <a:pPr algn="l">
              <a:lnSpc>
                <a:spcPts val="3519"/>
              </a:lnSpc>
            </a:pPr>
            <a:r>
              <a:rPr lang="en-US" sz="2550" b="1">
                <a:solidFill>
                  <a:srgbClr val="1E1E1E"/>
                </a:solidFill>
                <a:latin typeface="Ubuntu Bold"/>
                <a:ea typeface="Ubuntu Bold"/>
                <a:cs typeface="Ubuntu Bold"/>
                <a:sym typeface="Ubuntu Bold"/>
              </a:rPr>
              <a:t>Overcommitted</a:t>
            </a:r>
          </a:p>
        </p:txBody>
      </p:sp>
      <p:grpSp>
        <p:nvGrpSpPr>
          <p:cNvPr id="22" name="Group 22"/>
          <p:cNvGrpSpPr/>
          <p:nvPr/>
        </p:nvGrpSpPr>
        <p:grpSpPr>
          <a:xfrm>
            <a:off x="1224915" y="6368415"/>
            <a:ext cx="2652522" cy="19050"/>
            <a:chOff x="0" y="0"/>
            <a:chExt cx="3536696" cy="25400"/>
          </a:xfrm>
        </p:grpSpPr>
        <p:sp>
          <p:nvSpPr>
            <p:cNvPr id="23" name="Freeform 23"/>
            <p:cNvSpPr/>
            <p:nvPr/>
          </p:nvSpPr>
          <p:spPr>
            <a:xfrm>
              <a:off x="12700" y="0"/>
              <a:ext cx="3511296" cy="25400"/>
            </a:xfrm>
            <a:custGeom>
              <a:avLst/>
              <a:gdLst/>
              <a:ahLst/>
              <a:cxnLst/>
              <a:rect l="l" t="t" r="r" b="b"/>
              <a:pathLst>
                <a:path w="3511296" h="25400">
                  <a:moveTo>
                    <a:pt x="0" y="0"/>
                  </a:moveTo>
                  <a:lnTo>
                    <a:pt x="3511296" y="0"/>
                  </a:lnTo>
                  <a:lnTo>
                    <a:pt x="3511296" y="25400"/>
                  </a:lnTo>
                  <a:lnTo>
                    <a:pt x="0" y="25400"/>
                  </a:lnTo>
                  <a:close/>
                </a:path>
              </a:pathLst>
            </a:custGeom>
            <a:solidFill>
              <a:srgbClr val="E63946"/>
            </a:solidFill>
          </p:spPr>
          <p:txBody>
            <a:bodyPr/>
            <a:lstStyle/>
            <a:p>
              <a:endParaRPr lang="en-GB"/>
            </a:p>
          </p:txBody>
        </p:sp>
      </p:grpSp>
      <p:sp>
        <p:nvSpPr>
          <p:cNvPr id="24" name="TextBox 24"/>
          <p:cNvSpPr txBox="1"/>
          <p:nvPr/>
        </p:nvSpPr>
        <p:spPr>
          <a:xfrm>
            <a:off x="1234440" y="6478905"/>
            <a:ext cx="2633472" cy="2230755"/>
          </a:xfrm>
          <a:prstGeom prst="rect">
            <a:avLst/>
          </a:prstGeom>
        </p:spPr>
        <p:txBody>
          <a:bodyPr lIns="0" tIns="0" rIns="0" bIns="0" rtlCol="0" anchor="t">
            <a:spAutoFit/>
          </a:bodyPr>
          <a:lstStyle/>
          <a:p>
            <a:pPr algn="l">
              <a:lnSpc>
                <a:spcPts val="3001"/>
              </a:lnSpc>
            </a:pPr>
            <a:r>
              <a:rPr lang="en-US" sz="1725">
                <a:solidFill>
                  <a:srgbClr val="1E1E1E"/>
                </a:solidFill>
                <a:latin typeface="Ubuntu"/>
                <a:ea typeface="Ubuntu"/>
                <a:cs typeface="Ubuntu"/>
                <a:sym typeface="Ubuntu"/>
              </a:rPr>
              <a:t>Too many priorities. No clear order. Everything is strategic, so nothing is.</a:t>
            </a:r>
          </a:p>
        </p:txBody>
      </p:sp>
      <p:grpSp>
        <p:nvGrpSpPr>
          <p:cNvPr id="25" name="Group 25"/>
          <p:cNvGrpSpPr/>
          <p:nvPr/>
        </p:nvGrpSpPr>
        <p:grpSpPr>
          <a:xfrm>
            <a:off x="4315778" y="3698558"/>
            <a:ext cx="3191637" cy="5221605"/>
            <a:chOff x="0" y="0"/>
            <a:chExt cx="4255516" cy="6962140"/>
          </a:xfrm>
        </p:grpSpPr>
        <p:sp>
          <p:nvSpPr>
            <p:cNvPr id="26" name="Freeform 26"/>
            <p:cNvSpPr/>
            <p:nvPr/>
          </p:nvSpPr>
          <p:spPr>
            <a:xfrm>
              <a:off x="6350" y="6350"/>
              <a:ext cx="4242816" cy="6949440"/>
            </a:xfrm>
            <a:custGeom>
              <a:avLst/>
              <a:gdLst/>
              <a:ahLst/>
              <a:cxnLst/>
              <a:rect l="l" t="t" r="r" b="b"/>
              <a:pathLst>
                <a:path w="4242816" h="6949440">
                  <a:moveTo>
                    <a:pt x="0" y="0"/>
                  </a:moveTo>
                  <a:lnTo>
                    <a:pt x="4242816" y="0"/>
                  </a:lnTo>
                  <a:lnTo>
                    <a:pt x="4242816" y="6949440"/>
                  </a:lnTo>
                  <a:lnTo>
                    <a:pt x="0" y="6949440"/>
                  </a:lnTo>
                  <a:close/>
                </a:path>
              </a:pathLst>
            </a:custGeom>
            <a:solidFill>
              <a:srgbClr val="F7F7F7"/>
            </a:solidFill>
          </p:spPr>
          <p:txBody>
            <a:bodyPr/>
            <a:lstStyle/>
            <a:p>
              <a:endParaRPr lang="en-GB"/>
            </a:p>
          </p:txBody>
        </p:sp>
        <p:sp>
          <p:nvSpPr>
            <p:cNvPr id="27" name="Freeform 27"/>
            <p:cNvSpPr/>
            <p:nvPr/>
          </p:nvSpPr>
          <p:spPr>
            <a:xfrm>
              <a:off x="0" y="0"/>
              <a:ext cx="4255516" cy="6962140"/>
            </a:xfrm>
            <a:custGeom>
              <a:avLst/>
              <a:gdLst/>
              <a:ahLst/>
              <a:cxnLst/>
              <a:rect l="l" t="t" r="r" b="b"/>
              <a:pathLst>
                <a:path w="4255516" h="6962140">
                  <a:moveTo>
                    <a:pt x="6350" y="0"/>
                  </a:moveTo>
                  <a:lnTo>
                    <a:pt x="4249166" y="0"/>
                  </a:lnTo>
                  <a:cubicBezTo>
                    <a:pt x="4252722" y="0"/>
                    <a:pt x="4255516" y="2794"/>
                    <a:pt x="4255516" y="6350"/>
                  </a:cubicBezTo>
                  <a:lnTo>
                    <a:pt x="4255516" y="6955790"/>
                  </a:lnTo>
                  <a:cubicBezTo>
                    <a:pt x="4255516" y="6959347"/>
                    <a:pt x="4252722" y="6962140"/>
                    <a:pt x="4249166" y="6962140"/>
                  </a:cubicBezTo>
                  <a:lnTo>
                    <a:pt x="6350" y="6962140"/>
                  </a:lnTo>
                  <a:cubicBezTo>
                    <a:pt x="2794" y="6962140"/>
                    <a:pt x="0" y="6959347"/>
                    <a:pt x="0" y="6955790"/>
                  </a:cubicBezTo>
                  <a:lnTo>
                    <a:pt x="0" y="6350"/>
                  </a:lnTo>
                  <a:cubicBezTo>
                    <a:pt x="0" y="2794"/>
                    <a:pt x="2794" y="0"/>
                    <a:pt x="6350" y="0"/>
                  </a:cubicBezTo>
                  <a:moveTo>
                    <a:pt x="6350" y="12700"/>
                  </a:moveTo>
                  <a:lnTo>
                    <a:pt x="6350" y="6350"/>
                  </a:lnTo>
                  <a:lnTo>
                    <a:pt x="12700" y="6350"/>
                  </a:lnTo>
                  <a:lnTo>
                    <a:pt x="12700" y="6955790"/>
                  </a:lnTo>
                  <a:lnTo>
                    <a:pt x="6350" y="6955790"/>
                  </a:lnTo>
                  <a:lnTo>
                    <a:pt x="6350" y="6949440"/>
                  </a:lnTo>
                  <a:lnTo>
                    <a:pt x="4249166" y="6949440"/>
                  </a:lnTo>
                  <a:lnTo>
                    <a:pt x="4249166" y="6955790"/>
                  </a:lnTo>
                  <a:lnTo>
                    <a:pt x="4242816" y="6955790"/>
                  </a:lnTo>
                  <a:lnTo>
                    <a:pt x="4242816" y="6350"/>
                  </a:lnTo>
                  <a:lnTo>
                    <a:pt x="4249166" y="6350"/>
                  </a:lnTo>
                  <a:lnTo>
                    <a:pt x="4249166" y="12700"/>
                  </a:lnTo>
                  <a:lnTo>
                    <a:pt x="6350" y="12700"/>
                  </a:lnTo>
                  <a:close/>
                </a:path>
              </a:pathLst>
            </a:custGeom>
            <a:solidFill>
              <a:srgbClr val="E0E0E0"/>
            </a:solidFill>
          </p:spPr>
          <p:txBody>
            <a:bodyPr/>
            <a:lstStyle/>
            <a:p>
              <a:endParaRPr lang="en-GB"/>
            </a:p>
          </p:txBody>
        </p:sp>
      </p:grpSp>
      <p:grpSp>
        <p:nvGrpSpPr>
          <p:cNvPr id="28" name="Group 28"/>
          <p:cNvGrpSpPr/>
          <p:nvPr/>
        </p:nvGrpSpPr>
        <p:grpSpPr>
          <a:xfrm>
            <a:off x="4311015" y="3693795"/>
            <a:ext cx="3201162" cy="183642"/>
            <a:chOff x="0" y="0"/>
            <a:chExt cx="4268216" cy="244856"/>
          </a:xfrm>
        </p:grpSpPr>
        <p:sp>
          <p:nvSpPr>
            <p:cNvPr id="29" name="Freeform 29"/>
            <p:cNvSpPr/>
            <p:nvPr/>
          </p:nvSpPr>
          <p:spPr>
            <a:xfrm>
              <a:off x="12700" y="12700"/>
              <a:ext cx="4242816" cy="219456"/>
            </a:xfrm>
            <a:custGeom>
              <a:avLst/>
              <a:gdLst/>
              <a:ahLst/>
              <a:cxnLst/>
              <a:rect l="l" t="t" r="r" b="b"/>
              <a:pathLst>
                <a:path w="4242816" h="219456">
                  <a:moveTo>
                    <a:pt x="0" y="0"/>
                  </a:moveTo>
                  <a:lnTo>
                    <a:pt x="4242816" y="0"/>
                  </a:lnTo>
                  <a:lnTo>
                    <a:pt x="4242816" y="219456"/>
                  </a:lnTo>
                  <a:lnTo>
                    <a:pt x="0" y="219456"/>
                  </a:lnTo>
                  <a:close/>
                </a:path>
              </a:pathLst>
            </a:custGeom>
            <a:solidFill>
              <a:srgbClr val="E63946"/>
            </a:solidFill>
          </p:spPr>
          <p:txBody>
            <a:bodyPr/>
            <a:lstStyle/>
            <a:p>
              <a:endParaRPr lang="en-GB"/>
            </a:p>
          </p:txBody>
        </p:sp>
        <p:sp>
          <p:nvSpPr>
            <p:cNvPr id="30" name="Freeform 30"/>
            <p:cNvSpPr/>
            <p:nvPr/>
          </p:nvSpPr>
          <p:spPr>
            <a:xfrm>
              <a:off x="0" y="0"/>
              <a:ext cx="4268216" cy="244856"/>
            </a:xfrm>
            <a:custGeom>
              <a:avLst/>
              <a:gdLst/>
              <a:ahLst/>
              <a:cxnLst/>
              <a:rect l="l" t="t" r="r" b="b"/>
              <a:pathLst>
                <a:path w="4268216" h="244856">
                  <a:moveTo>
                    <a:pt x="12700" y="0"/>
                  </a:moveTo>
                  <a:lnTo>
                    <a:pt x="4255516" y="0"/>
                  </a:lnTo>
                  <a:cubicBezTo>
                    <a:pt x="4262501" y="0"/>
                    <a:pt x="4268216" y="5715"/>
                    <a:pt x="4268216" y="12700"/>
                  </a:cubicBezTo>
                  <a:lnTo>
                    <a:pt x="4268216" y="232156"/>
                  </a:lnTo>
                  <a:cubicBezTo>
                    <a:pt x="4268216" y="239141"/>
                    <a:pt x="4262501" y="244856"/>
                    <a:pt x="4255516" y="244856"/>
                  </a:cubicBezTo>
                  <a:lnTo>
                    <a:pt x="12700" y="244856"/>
                  </a:lnTo>
                  <a:cubicBezTo>
                    <a:pt x="5715" y="244856"/>
                    <a:pt x="0" y="239141"/>
                    <a:pt x="0" y="232156"/>
                  </a:cubicBezTo>
                  <a:lnTo>
                    <a:pt x="0" y="12700"/>
                  </a:lnTo>
                  <a:cubicBezTo>
                    <a:pt x="0" y="5715"/>
                    <a:pt x="5715" y="0"/>
                    <a:pt x="12700" y="0"/>
                  </a:cubicBezTo>
                  <a:moveTo>
                    <a:pt x="12700" y="25400"/>
                  </a:moveTo>
                  <a:lnTo>
                    <a:pt x="12700" y="12700"/>
                  </a:lnTo>
                  <a:lnTo>
                    <a:pt x="25400" y="12700"/>
                  </a:lnTo>
                  <a:lnTo>
                    <a:pt x="25400" y="232156"/>
                  </a:lnTo>
                  <a:lnTo>
                    <a:pt x="12700" y="232156"/>
                  </a:lnTo>
                  <a:lnTo>
                    <a:pt x="12700" y="219456"/>
                  </a:lnTo>
                  <a:lnTo>
                    <a:pt x="4255516" y="219456"/>
                  </a:lnTo>
                  <a:lnTo>
                    <a:pt x="4255516" y="232156"/>
                  </a:lnTo>
                  <a:lnTo>
                    <a:pt x="4242816" y="232156"/>
                  </a:lnTo>
                  <a:lnTo>
                    <a:pt x="4242816" y="12700"/>
                  </a:lnTo>
                  <a:lnTo>
                    <a:pt x="4255516" y="12700"/>
                  </a:lnTo>
                  <a:lnTo>
                    <a:pt x="4255516" y="25400"/>
                  </a:lnTo>
                  <a:lnTo>
                    <a:pt x="12700" y="25400"/>
                  </a:lnTo>
                  <a:close/>
                </a:path>
              </a:pathLst>
            </a:custGeom>
            <a:solidFill>
              <a:srgbClr val="E63946"/>
            </a:solidFill>
          </p:spPr>
          <p:txBody>
            <a:bodyPr/>
            <a:lstStyle/>
            <a:p>
              <a:endParaRPr lang="en-GB"/>
            </a:p>
          </p:txBody>
        </p:sp>
      </p:grpSp>
      <p:grpSp>
        <p:nvGrpSpPr>
          <p:cNvPr id="31" name="Group 31"/>
          <p:cNvGrpSpPr/>
          <p:nvPr/>
        </p:nvGrpSpPr>
        <p:grpSpPr>
          <a:xfrm>
            <a:off x="4594860" y="4114800"/>
            <a:ext cx="2633472" cy="685800"/>
            <a:chOff x="0" y="0"/>
            <a:chExt cx="3511296" cy="914400"/>
          </a:xfrm>
        </p:grpSpPr>
        <p:sp>
          <p:nvSpPr>
            <p:cNvPr id="32" name="Freeform 32"/>
            <p:cNvSpPr/>
            <p:nvPr/>
          </p:nvSpPr>
          <p:spPr>
            <a:xfrm>
              <a:off x="0" y="0"/>
              <a:ext cx="3511296" cy="914400"/>
            </a:xfrm>
            <a:custGeom>
              <a:avLst/>
              <a:gdLst/>
              <a:ahLst/>
              <a:cxnLst/>
              <a:rect l="l" t="t" r="r" b="b"/>
              <a:pathLst>
                <a:path w="3511296" h="914400">
                  <a:moveTo>
                    <a:pt x="0" y="0"/>
                  </a:moveTo>
                  <a:lnTo>
                    <a:pt x="3511296" y="0"/>
                  </a:lnTo>
                  <a:lnTo>
                    <a:pt x="3511296" y="914400"/>
                  </a:lnTo>
                  <a:lnTo>
                    <a:pt x="0" y="914400"/>
                  </a:lnTo>
                  <a:close/>
                </a:path>
              </a:pathLst>
            </a:custGeom>
            <a:blipFill>
              <a:blip r:embed="rId5">
                <a:alphaModFix amt="0"/>
              </a:blip>
              <a:stretch>
                <a:fillRect t="-24822" b="-24822"/>
              </a:stretch>
            </a:blipFill>
          </p:spPr>
          <p:txBody>
            <a:bodyPr/>
            <a:lstStyle/>
            <a:p>
              <a:endParaRPr lang="en-GB"/>
            </a:p>
          </p:txBody>
        </p:sp>
        <p:sp>
          <p:nvSpPr>
            <p:cNvPr id="33" name="TextBox 33"/>
            <p:cNvSpPr txBox="1"/>
            <p:nvPr/>
          </p:nvSpPr>
          <p:spPr>
            <a:xfrm>
              <a:off x="0" y="-28575"/>
              <a:ext cx="3511296" cy="942975"/>
            </a:xfrm>
            <a:prstGeom prst="rect">
              <a:avLst/>
            </a:prstGeom>
          </p:spPr>
          <p:txBody>
            <a:bodyPr lIns="0" tIns="0" rIns="0" bIns="0" rtlCol="0" anchor="ctr"/>
            <a:lstStyle/>
            <a:p>
              <a:pPr algn="l">
                <a:lnSpc>
                  <a:spcPts val="5400"/>
                </a:lnSpc>
              </a:pPr>
              <a:r>
                <a:rPr lang="en-US" sz="4500" b="1">
                  <a:solidFill>
                    <a:srgbClr val="E63946"/>
                  </a:solidFill>
                  <a:latin typeface="Ubuntu Bold"/>
                  <a:ea typeface="Ubuntu Bold"/>
                  <a:cs typeface="Ubuntu Bold"/>
                  <a:sym typeface="Ubuntu Bold"/>
                </a:rPr>
                <a:t>02</a:t>
              </a:r>
            </a:p>
          </p:txBody>
        </p:sp>
      </p:grpSp>
      <p:sp>
        <p:nvSpPr>
          <p:cNvPr id="34" name="TextBox 34"/>
          <p:cNvSpPr txBox="1"/>
          <p:nvPr/>
        </p:nvSpPr>
        <p:spPr>
          <a:xfrm>
            <a:off x="4594860" y="4939665"/>
            <a:ext cx="2633472" cy="1369695"/>
          </a:xfrm>
          <a:prstGeom prst="rect">
            <a:avLst/>
          </a:prstGeom>
        </p:spPr>
        <p:txBody>
          <a:bodyPr lIns="0" tIns="0" rIns="0" bIns="0" rtlCol="0" anchor="t">
            <a:spAutoFit/>
          </a:bodyPr>
          <a:lstStyle/>
          <a:p>
            <a:pPr algn="l">
              <a:lnSpc>
                <a:spcPts val="3519"/>
              </a:lnSpc>
            </a:pPr>
            <a:r>
              <a:rPr lang="en-US" sz="2550" b="1">
                <a:solidFill>
                  <a:srgbClr val="1E1E1E"/>
                </a:solidFill>
                <a:latin typeface="Ubuntu Bold"/>
                <a:ea typeface="Ubuntu Bold"/>
                <a:cs typeface="Ubuntu Bold"/>
                <a:sym typeface="Ubuntu Bold"/>
              </a:rPr>
              <a:t>On paper, not in operations</a:t>
            </a:r>
          </a:p>
        </p:txBody>
      </p:sp>
      <p:grpSp>
        <p:nvGrpSpPr>
          <p:cNvPr id="35" name="Group 35"/>
          <p:cNvGrpSpPr/>
          <p:nvPr/>
        </p:nvGrpSpPr>
        <p:grpSpPr>
          <a:xfrm>
            <a:off x="4585335" y="6368415"/>
            <a:ext cx="2652522" cy="19050"/>
            <a:chOff x="0" y="0"/>
            <a:chExt cx="3536696" cy="25400"/>
          </a:xfrm>
        </p:grpSpPr>
        <p:sp>
          <p:nvSpPr>
            <p:cNvPr id="36" name="Freeform 36"/>
            <p:cNvSpPr/>
            <p:nvPr/>
          </p:nvSpPr>
          <p:spPr>
            <a:xfrm>
              <a:off x="12700" y="0"/>
              <a:ext cx="3511296" cy="25400"/>
            </a:xfrm>
            <a:custGeom>
              <a:avLst/>
              <a:gdLst/>
              <a:ahLst/>
              <a:cxnLst/>
              <a:rect l="l" t="t" r="r" b="b"/>
              <a:pathLst>
                <a:path w="3511296" h="25400">
                  <a:moveTo>
                    <a:pt x="0" y="0"/>
                  </a:moveTo>
                  <a:lnTo>
                    <a:pt x="3511296" y="0"/>
                  </a:lnTo>
                  <a:lnTo>
                    <a:pt x="3511296" y="25400"/>
                  </a:lnTo>
                  <a:lnTo>
                    <a:pt x="0" y="25400"/>
                  </a:lnTo>
                  <a:close/>
                </a:path>
              </a:pathLst>
            </a:custGeom>
            <a:solidFill>
              <a:srgbClr val="E63946"/>
            </a:solidFill>
          </p:spPr>
          <p:txBody>
            <a:bodyPr/>
            <a:lstStyle/>
            <a:p>
              <a:endParaRPr lang="en-GB"/>
            </a:p>
          </p:txBody>
        </p:sp>
      </p:grpSp>
      <p:sp>
        <p:nvSpPr>
          <p:cNvPr id="37" name="TextBox 37"/>
          <p:cNvSpPr txBox="1"/>
          <p:nvPr/>
        </p:nvSpPr>
        <p:spPr>
          <a:xfrm>
            <a:off x="4594860" y="6478905"/>
            <a:ext cx="2633472" cy="2230755"/>
          </a:xfrm>
          <a:prstGeom prst="rect">
            <a:avLst/>
          </a:prstGeom>
        </p:spPr>
        <p:txBody>
          <a:bodyPr lIns="0" tIns="0" rIns="0" bIns="0" rtlCol="0" anchor="t">
            <a:spAutoFit/>
          </a:bodyPr>
          <a:lstStyle/>
          <a:p>
            <a:pPr algn="l">
              <a:lnSpc>
                <a:spcPts val="3001"/>
              </a:lnSpc>
            </a:pPr>
            <a:r>
              <a:rPr lang="en-US" sz="1725">
                <a:solidFill>
                  <a:srgbClr val="1E1E1E"/>
                </a:solidFill>
                <a:latin typeface="Ubuntu"/>
                <a:ea typeface="Ubuntu"/>
                <a:cs typeface="Ubuntu"/>
                <a:sym typeface="Ubuntu"/>
              </a:rPr>
              <a:t>The strategy lives in a slide deck, not in the weekly rhythm of the fundraising team.</a:t>
            </a:r>
          </a:p>
        </p:txBody>
      </p:sp>
      <p:grpSp>
        <p:nvGrpSpPr>
          <p:cNvPr id="38" name="Group 38"/>
          <p:cNvGrpSpPr/>
          <p:nvPr/>
        </p:nvGrpSpPr>
        <p:grpSpPr>
          <a:xfrm>
            <a:off x="7676197" y="3698558"/>
            <a:ext cx="3191637" cy="5221605"/>
            <a:chOff x="0" y="0"/>
            <a:chExt cx="4255516" cy="6962140"/>
          </a:xfrm>
        </p:grpSpPr>
        <p:sp>
          <p:nvSpPr>
            <p:cNvPr id="39" name="Freeform 39"/>
            <p:cNvSpPr/>
            <p:nvPr/>
          </p:nvSpPr>
          <p:spPr>
            <a:xfrm>
              <a:off x="6350" y="6350"/>
              <a:ext cx="4242816" cy="6949440"/>
            </a:xfrm>
            <a:custGeom>
              <a:avLst/>
              <a:gdLst/>
              <a:ahLst/>
              <a:cxnLst/>
              <a:rect l="l" t="t" r="r" b="b"/>
              <a:pathLst>
                <a:path w="4242816" h="6949440">
                  <a:moveTo>
                    <a:pt x="0" y="0"/>
                  </a:moveTo>
                  <a:lnTo>
                    <a:pt x="4242816" y="0"/>
                  </a:lnTo>
                  <a:lnTo>
                    <a:pt x="4242816" y="6949440"/>
                  </a:lnTo>
                  <a:lnTo>
                    <a:pt x="0" y="6949440"/>
                  </a:lnTo>
                  <a:close/>
                </a:path>
              </a:pathLst>
            </a:custGeom>
            <a:solidFill>
              <a:srgbClr val="F7F7F7"/>
            </a:solidFill>
          </p:spPr>
          <p:txBody>
            <a:bodyPr/>
            <a:lstStyle/>
            <a:p>
              <a:endParaRPr lang="en-GB"/>
            </a:p>
          </p:txBody>
        </p:sp>
        <p:sp>
          <p:nvSpPr>
            <p:cNvPr id="40" name="Freeform 40"/>
            <p:cNvSpPr/>
            <p:nvPr/>
          </p:nvSpPr>
          <p:spPr>
            <a:xfrm>
              <a:off x="0" y="0"/>
              <a:ext cx="4255516" cy="6962140"/>
            </a:xfrm>
            <a:custGeom>
              <a:avLst/>
              <a:gdLst/>
              <a:ahLst/>
              <a:cxnLst/>
              <a:rect l="l" t="t" r="r" b="b"/>
              <a:pathLst>
                <a:path w="4255516" h="6962140">
                  <a:moveTo>
                    <a:pt x="6350" y="0"/>
                  </a:moveTo>
                  <a:lnTo>
                    <a:pt x="4249166" y="0"/>
                  </a:lnTo>
                  <a:cubicBezTo>
                    <a:pt x="4252722" y="0"/>
                    <a:pt x="4255516" y="2794"/>
                    <a:pt x="4255516" y="6350"/>
                  </a:cubicBezTo>
                  <a:lnTo>
                    <a:pt x="4255516" y="6955790"/>
                  </a:lnTo>
                  <a:cubicBezTo>
                    <a:pt x="4255516" y="6959347"/>
                    <a:pt x="4252722" y="6962140"/>
                    <a:pt x="4249166" y="6962140"/>
                  </a:cubicBezTo>
                  <a:lnTo>
                    <a:pt x="6350" y="6962140"/>
                  </a:lnTo>
                  <a:cubicBezTo>
                    <a:pt x="2794" y="6962140"/>
                    <a:pt x="0" y="6959347"/>
                    <a:pt x="0" y="6955790"/>
                  </a:cubicBezTo>
                  <a:lnTo>
                    <a:pt x="0" y="6350"/>
                  </a:lnTo>
                  <a:cubicBezTo>
                    <a:pt x="0" y="2794"/>
                    <a:pt x="2794" y="0"/>
                    <a:pt x="6350" y="0"/>
                  </a:cubicBezTo>
                  <a:moveTo>
                    <a:pt x="6350" y="12700"/>
                  </a:moveTo>
                  <a:lnTo>
                    <a:pt x="6350" y="6350"/>
                  </a:lnTo>
                  <a:lnTo>
                    <a:pt x="12700" y="6350"/>
                  </a:lnTo>
                  <a:lnTo>
                    <a:pt x="12700" y="6955790"/>
                  </a:lnTo>
                  <a:lnTo>
                    <a:pt x="6350" y="6955790"/>
                  </a:lnTo>
                  <a:lnTo>
                    <a:pt x="6350" y="6949440"/>
                  </a:lnTo>
                  <a:lnTo>
                    <a:pt x="4249166" y="6949440"/>
                  </a:lnTo>
                  <a:lnTo>
                    <a:pt x="4249166" y="6955790"/>
                  </a:lnTo>
                  <a:lnTo>
                    <a:pt x="4242816" y="6955790"/>
                  </a:lnTo>
                  <a:lnTo>
                    <a:pt x="4242816" y="6350"/>
                  </a:lnTo>
                  <a:lnTo>
                    <a:pt x="4249166" y="6350"/>
                  </a:lnTo>
                  <a:lnTo>
                    <a:pt x="4249166" y="12700"/>
                  </a:lnTo>
                  <a:lnTo>
                    <a:pt x="6350" y="12700"/>
                  </a:lnTo>
                  <a:close/>
                </a:path>
              </a:pathLst>
            </a:custGeom>
            <a:solidFill>
              <a:srgbClr val="E0E0E0"/>
            </a:solidFill>
          </p:spPr>
          <p:txBody>
            <a:bodyPr/>
            <a:lstStyle/>
            <a:p>
              <a:endParaRPr lang="en-GB"/>
            </a:p>
          </p:txBody>
        </p:sp>
      </p:grpSp>
      <p:grpSp>
        <p:nvGrpSpPr>
          <p:cNvPr id="41" name="Group 41"/>
          <p:cNvGrpSpPr/>
          <p:nvPr/>
        </p:nvGrpSpPr>
        <p:grpSpPr>
          <a:xfrm>
            <a:off x="7671435" y="3693795"/>
            <a:ext cx="3201162" cy="183642"/>
            <a:chOff x="0" y="0"/>
            <a:chExt cx="4268216" cy="244856"/>
          </a:xfrm>
        </p:grpSpPr>
        <p:sp>
          <p:nvSpPr>
            <p:cNvPr id="42" name="Freeform 42"/>
            <p:cNvSpPr/>
            <p:nvPr/>
          </p:nvSpPr>
          <p:spPr>
            <a:xfrm>
              <a:off x="12700" y="12700"/>
              <a:ext cx="4242816" cy="219456"/>
            </a:xfrm>
            <a:custGeom>
              <a:avLst/>
              <a:gdLst/>
              <a:ahLst/>
              <a:cxnLst/>
              <a:rect l="l" t="t" r="r" b="b"/>
              <a:pathLst>
                <a:path w="4242816" h="219456">
                  <a:moveTo>
                    <a:pt x="0" y="0"/>
                  </a:moveTo>
                  <a:lnTo>
                    <a:pt x="4242816" y="0"/>
                  </a:lnTo>
                  <a:lnTo>
                    <a:pt x="4242816" y="219456"/>
                  </a:lnTo>
                  <a:lnTo>
                    <a:pt x="0" y="219456"/>
                  </a:lnTo>
                  <a:close/>
                </a:path>
              </a:pathLst>
            </a:custGeom>
            <a:solidFill>
              <a:srgbClr val="E63946"/>
            </a:solidFill>
          </p:spPr>
          <p:txBody>
            <a:bodyPr/>
            <a:lstStyle/>
            <a:p>
              <a:endParaRPr lang="en-GB"/>
            </a:p>
          </p:txBody>
        </p:sp>
        <p:sp>
          <p:nvSpPr>
            <p:cNvPr id="43" name="Freeform 43"/>
            <p:cNvSpPr/>
            <p:nvPr/>
          </p:nvSpPr>
          <p:spPr>
            <a:xfrm>
              <a:off x="0" y="0"/>
              <a:ext cx="4268216" cy="244856"/>
            </a:xfrm>
            <a:custGeom>
              <a:avLst/>
              <a:gdLst/>
              <a:ahLst/>
              <a:cxnLst/>
              <a:rect l="l" t="t" r="r" b="b"/>
              <a:pathLst>
                <a:path w="4268216" h="244856">
                  <a:moveTo>
                    <a:pt x="12700" y="0"/>
                  </a:moveTo>
                  <a:lnTo>
                    <a:pt x="4255516" y="0"/>
                  </a:lnTo>
                  <a:cubicBezTo>
                    <a:pt x="4262501" y="0"/>
                    <a:pt x="4268216" y="5715"/>
                    <a:pt x="4268216" y="12700"/>
                  </a:cubicBezTo>
                  <a:lnTo>
                    <a:pt x="4268216" y="232156"/>
                  </a:lnTo>
                  <a:cubicBezTo>
                    <a:pt x="4268216" y="239141"/>
                    <a:pt x="4262501" y="244856"/>
                    <a:pt x="4255516" y="244856"/>
                  </a:cubicBezTo>
                  <a:lnTo>
                    <a:pt x="12700" y="244856"/>
                  </a:lnTo>
                  <a:cubicBezTo>
                    <a:pt x="5715" y="244856"/>
                    <a:pt x="0" y="239141"/>
                    <a:pt x="0" y="232156"/>
                  </a:cubicBezTo>
                  <a:lnTo>
                    <a:pt x="0" y="12700"/>
                  </a:lnTo>
                  <a:cubicBezTo>
                    <a:pt x="0" y="5715"/>
                    <a:pt x="5715" y="0"/>
                    <a:pt x="12700" y="0"/>
                  </a:cubicBezTo>
                  <a:moveTo>
                    <a:pt x="12700" y="25400"/>
                  </a:moveTo>
                  <a:lnTo>
                    <a:pt x="12700" y="12700"/>
                  </a:lnTo>
                  <a:lnTo>
                    <a:pt x="25400" y="12700"/>
                  </a:lnTo>
                  <a:lnTo>
                    <a:pt x="25400" y="232156"/>
                  </a:lnTo>
                  <a:lnTo>
                    <a:pt x="12700" y="232156"/>
                  </a:lnTo>
                  <a:lnTo>
                    <a:pt x="12700" y="219456"/>
                  </a:lnTo>
                  <a:lnTo>
                    <a:pt x="4255516" y="219456"/>
                  </a:lnTo>
                  <a:lnTo>
                    <a:pt x="4255516" y="232156"/>
                  </a:lnTo>
                  <a:lnTo>
                    <a:pt x="4242816" y="232156"/>
                  </a:lnTo>
                  <a:lnTo>
                    <a:pt x="4242816" y="12700"/>
                  </a:lnTo>
                  <a:lnTo>
                    <a:pt x="4255516" y="12700"/>
                  </a:lnTo>
                  <a:lnTo>
                    <a:pt x="4255516" y="25400"/>
                  </a:lnTo>
                  <a:lnTo>
                    <a:pt x="12700" y="25400"/>
                  </a:lnTo>
                  <a:close/>
                </a:path>
              </a:pathLst>
            </a:custGeom>
            <a:solidFill>
              <a:srgbClr val="E63946"/>
            </a:solidFill>
          </p:spPr>
          <p:txBody>
            <a:bodyPr/>
            <a:lstStyle/>
            <a:p>
              <a:endParaRPr lang="en-GB"/>
            </a:p>
          </p:txBody>
        </p:sp>
      </p:grpSp>
      <p:grpSp>
        <p:nvGrpSpPr>
          <p:cNvPr id="44" name="Group 44"/>
          <p:cNvGrpSpPr/>
          <p:nvPr/>
        </p:nvGrpSpPr>
        <p:grpSpPr>
          <a:xfrm>
            <a:off x="7955280" y="4114800"/>
            <a:ext cx="2633472" cy="685800"/>
            <a:chOff x="0" y="0"/>
            <a:chExt cx="3511296" cy="914400"/>
          </a:xfrm>
        </p:grpSpPr>
        <p:sp>
          <p:nvSpPr>
            <p:cNvPr id="45" name="Freeform 45"/>
            <p:cNvSpPr/>
            <p:nvPr/>
          </p:nvSpPr>
          <p:spPr>
            <a:xfrm>
              <a:off x="0" y="0"/>
              <a:ext cx="3511296" cy="914400"/>
            </a:xfrm>
            <a:custGeom>
              <a:avLst/>
              <a:gdLst/>
              <a:ahLst/>
              <a:cxnLst/>
              <a:rect l="l" t="t" r="r" b="b"/>
              <a:pathLst>
                <a:path w="3511296" h="914400">
                  <a:moveTo>
                    <a:pt x="0" y="0"/>
                  </a:moveTo>
                  <a:lnTo>
                    <a:pt x="3511296" y="0"/>
                  </a:lnTo>
                  <a:lnTo>
                    <a:pt x="3511296" y="914400"/>
                  </a:lnTo>
                  <a:lnTo>
                    <a:pt x="0" y="914400"/>
                  </a:lnTo>
                  <a:close/>
                </a:path>
              </a:pathLst>
            </a:custGeom>
            <a:blipFill>
              <a:blip r:embed="rId5">
                <a:alphaModFix amt="0"/>
              </a:blip>
              <a:stretch>
                <a:fillRect t="-24822" b="-24822"/>
              </a:stretch>
            </a:blipFill>
          </p:spPr>
          <p:txBody>
            <a:bodyPr/>
            <a:lstStyle/>
            <a:p>
              <a:endParaRPr lang="en-GB"/>
            </a:p>
          </p:txBody>
        </p:sp>
        <p:sp>
          <p:nvSpPr>
            <p:cNvPr id="46" name="TextBox 46"/>
            <p:cNvSpPr txBox="1"/>
            <p:nvPr/>
          </p:nvSpPr>
          <p:spPr>
            <a:xfrm>
              <a:off x="0" y="-28575"/>
              <a:ext cx="3511296" cy="942975"/>
            </a:xfrm>
            <a:prstGeom prst="rect">
              <a:avLst/>
            </a:prstGeom>
          </p:spPr>
          <p:txBody>
            <a:bodyPr lIns="0" tIns="0" rIns="0" bIns="0" rtlCol="0" anchor="ctr"/>
            <a:lstStyle/>
            <a:p>
              <a:pPr algn="l">
                <a:lnSpc>
                  <a:spcPts val="5400"/>
                </a:lnSpc>
              </a:pPr>
              <a:r>
                <a:rPr lang="en-US" sz="4500" b="1">
                  <a:solidFill>
                    <a:srgbClr val="E63946"/>
                  </a:solidFill>
                  <a:latin typeface="Ubuntu Bold"/>
                  <a:ea typeface="Ubuntu Bold"/>
                  <a:cs typeface="Ubuntu Bold"/>
                  <a:sym typeface="Ubuntu Bold"/>
                </a:rPr>
                <a:t>03</a:t>
              </a:r>
            </a:p>
          </p:txBody>
        </p:sp>
      </p:grpSp>
      <p:sp>
        <p:nvSpPr>
          <p:cNvPr id="47" name="TextBox 47"/>
          <p:cNvSpPr txBox="1"/>
          <p:nvPr/>
        </p:nvSpPr>
        <p:spPr>
          <a:xfrm>
            <a:off x="7955280" y="4939665"/>
            <a:ext cx="2633472" cy="1369695"/>
          </a:xfrm>
          <a:prstGeom prst="rect">
            <a:avLst/>
          </a:prstGeom>
        </p:spPr>
        <p:txBody>
          <a:bodyPr lIns="0" tIns="0" rIns="0" bIns="0" rtlCol="0" anchor="t">
            <a:spAutoFit/>
          </a:bodyPr>
          <a:lstStyle/>
          <a:p>
            <a:pPr algn="l">
              <a:lnSpc>
                <a:spcPts val="3519"/>
              </a:lnSpc>
            </a:pPr>
            <a:r>
              <a:rPr lang="en-US" sz="2550" b="1">
                <a:solidFill>
                  <a:srgbClr val="1E1E1E"/>
                </a:solidFill>
                <a:latin typeface="Ubuntu Bold"/>
                <a:ea typeface="Ubuntu Bold"/>
                <a:cs typeface="Ubuntu Bold"/>
                <a:sym typeface="Ubuntu Bold"/>
              </a:rPr>
              <a:t>No clear owners</a:t>
            </a:r>
          </a:p>
        </p:txBody>
      </p:sp>
      <p:grpSp>
        <p:nvGrpSpPr>
          <p:cNvPr id="48" name="Group 48"/>
          <p:cNvGrpSpPr/>
          <p:nvPr/>
        </p:nvGrpSpPr>
        <p:grpSpPr>
          <a:xfrm>
            <a:off x="7945755" y="6368415"/>
            <a:ext cx="2652522" cy="19050"/>
            <a:chOff x="0" y="0"/>
            <a:chExt cx="3536696" cy="25400"/>
          </a:xfrm>
        </p:grpSpPr>
        <p:sp>
          <p:nvSpPr>
            <p:cNvPr id="49" name="Freeform 49"/>
            <p:cNvSpPr/>
            <p:nvPr/>
          </p:nvSpPr>
          <p:spPr>
            <a:xfrm>
              <a:off x="12700" y="0"/>
              <a:ext cx="3511296" cy="25400"/>
            </a:xfrm>
            <a:custGeom>
              <a:avLst/>
              <a:gdLst/>
              <a:ahLst/>
              <a:cxnLst/>
              <a:rect l="l" t="t" r="r" b="b"/>
              <a:pathLst>
                <a:path w="3511296" h="25400">
                  <a:moveTo>
                    <a:pt x="0" y="0"/>
                  </a:moveTo>
                  <a:lnTo>
                    <a:pt x="3511296" y="0"/>
                  </a:lnTo>
                  <a:lnTo>
                    <a:pt x="3511296" y="25400"/>
                  </a:lnTo>
                  <a:lnTo>
                    <a:pt x="0" y="25400"/>
                  </a:lnTo>
                  <a:close/>
                </a:path>
              </a:pathLst>
            </a:custGeom>
            <a:solidFill>
              <a:srgbClr val="E63946"/>
            </a:solidFill>
          </p:spPr>
          <p:txBody>
            <a:bodyPr/>
            <a:lstStyle/>
            <a:p>
              <a:endParaRPr lang="en-GB"/>
            </a:p>
          </p:txBody>
        </p:sp>
      </p:grpSp>
      <p:sp>
        <p:nvSpPr>
          <p:cNvPr id="50" name="TextBox 50"/>
          <p:cNvSpPr txBox="1"/>
          <p:nvPr/>
        </p:nvSpPr>
        <p:spPr>
          <a:xfrm>
            <a:off x="7955280" y="6478905"/>
            <a:ext cx="2633472" cy="2230755"/>
          </a:xfrm>
          <a:prstGeom prst="rect">
            <a:avLst/>
          </a:prstGeom>
        </p:spPr>
        <p:txBody>
          <a:bodyPr lIns="0" tIns="0" rIns="0" bIns="0" rtlCol="0" anchor="t">
            <a:spAutoFit/>
          </a:bodyPr>
          <a:lstStyle/>
          <a:p>
            <a:pPr algn="l">
              <a:lnSpc>
                <a:spcPts val="3001"/>
              </a:lnSpc>
            </a:pPr>
            <a:r>
              <a:rPr lang="en-US" sz="1725">
                <a:solidFill>
                  <a:srgbClr val="1E1E1E"/>
                </a:solidFill>
                <a:latin typeface="Ubuntu"/>
                <a:ea typeface="Ubuntu"/>
                <a:cs typeface="Ubuntu"/>
                <a:sym typeface="Ubuntu"/>
              </a:rPr>
              <a:t>Each income stream needs one accountable person. Most have several or none.</a:t>
            </a:r>
          </a:p>
        </p:txBody>
      </p:sp>
      <p:grpSp>
        <p:nvGrpSpPr>
          <p:cNvPr id="51" name="Group 51"/>
          <p:cNvGrpSpPr/>
          <p:nvPr/>
        </p:nvGrpSpPr>
        <p:grpSpPr>
          <a:xfrm>
            <a:off x="11036618" y="3698558"/>
            <a:ext cx="3191637" cy="5221605"/>
            <a:chOff x="0" y="0"/>
            <a:chExt cx="4255516" cy="6962140"/>
          </a:xfrm>
        </p:grpSpPr>
        <p:sp>
          <p:nvSpPr>
            <p:cNvPr id="52" name="Freeform 52"/>
            <p:cNvSpPr/>
            <p:nvPr/>
          </p:nvSpPr>
          <p:spPr>
            <a:xfrm>
              <a:off x="6350" y="6350"/>
              <a:ext cx="4242816" cy="6949440"/>
            </a:xfrm>
            <a:custGeom>
              <a:avLst/>
              <a:gdLst/>
              <a:ahLst/>
              <a:cxnLst/>
              <a:rect l="l" t="t" r="r" b="b"/>
              <a:pathLst>
                <a:path w="4242816" h="6949440">
                  <a:moveTo>
                    <a:pt x="0" y="0"/>
                  </a:moveTo>
                  <a:lnTo>
                    <a:pt x="4242816" y="0"/>
                  </a:lnTo>
                  <a:lnTo>
                    <a:pt x="4242816" y="6949440"/>
                  </a:lnTo>
                  <a:lnTo>
                    <a:pt x="0" y="6949440"/>
                  </a:lnTo>
                  <a:close/>
                </a:path>
              </a:pathLst>
            </a:custGeom>
            <a:solidFill>
              <a:srgbClr val="F7F7F7"/>
            </a:solidFill>
          </p:spPr>
          <p:txBody>
            <a:bodyPr/>
            <a:lstStyle/>
            <a:p>
              <a:endParaRPr lang="en-GB"/>
            </a:p>
          </p:txBody>
        </p:sp>
        <p:sp>
          <p:nvSpPr>
            <p:cNvPr id="53" name="Freeform 53"/>
            <p:cNvSpPr/>
            <p:nvPr/>
          </p:nvSpPr>
          <p:spPr>
            <a:xfrm>
              <a:off x="0" y="0"/>
              <a:ext cx="4255516" cy="6962140"/>
            </a:xfrm>
            <a:custGeom>
              <a:avLst/>
              <a:gdLst/>
              <a:ahLst/>
              <a:cxnLst/>
              <a:rect l="l" t="t" r="r" b="b"/>
              <a:pathLst>
                <a:path w="4255516" h="6962140">
                  <a:moveTo>
                    <a:pt x="6350" y="0"/>
                  </a:moveTo>
                  <a:lnTo>
                    <a:pt x="4249166" y="0"/>
                  </a:lnTo>
                  <a:cubicBezTo>
                    <a:pt x="4252722" y="0"/>
                    <a:pt x="4255516" y="2794"/>
                    <a:pt x="4255516" y="6350"/>
                  </a:cubicBezTo>
                  <a:lnTo>
                    <a:pt x="4255516" y="6955790"/>
                  </a:lnTo>
                  <a:cubicBezTo>
                    <a:pt x="4255516" y="6959347"/>
                    <a:pt x="4252722" y="6962140"/>
                    <a:pt x="4249166" y="6962140"/>
                  </a:cubicBezTo>
                  <a:lnTo>
                    <a:pt x="6350" y="6962140"/>
                  </a:lnTo>
                  <a:cubicBezTo>
                    <a:pt x="2794" y="6962140"/>
                    <a:pt x="0" y="6959347"/>
                    <a:pt x="0" y="6955790"/>
                  </a:cubicBezTo>
                  <a:lnTo>
                    <a:pt x="0" y="6350"/>
                  </a:lnTo>
                  <a:cubicBezTo>
                    <a:pt x="0" y="2794"/>
                    <a:pt x="2794" y="0"/>
                    <a:pt x="6350" y="0"/>
                  </a:cubicBezTo>
                  <a:moveTo>
                    <a:pt x="6350" y="12700"/>
                  </a:moveTo>
                  <a:lnTo>
                    <a:pt x="6350" y="6350"/>
                  </a:lnTo>
                  <a:lnTo>
                    <a:pt x="12700" y="6350"/>
                  </a:lnTo>
                  <a:lnTo>
                    <a:pt x="12700" y="6955790"/>
                  </a:lnTo>
                  <a:lnTo>
                    <a:pt x="6350" y="6955790"/>
                  </a:lnTo>
                  <a:lnTo>
                    <a:pt x="6350" y="6949440"/>
                  </a:lnTo>
                  <a:lnTo>
                    <a:pt x="4249166" y="6949440"/>
                  </a:lnTo>
                  <a:lnTo>
                    <a:pt x="4249166" y="6955790"/>
                  </a:lnTo>
                  <a:lnTo>
                    <a:pt x="4242816" y="6955790"/>
                  </a:lnTo>
                  <a:lnTo>
                    <a:pt x="4242816" y="6350"/>
                  </a:lnTo>
                  <a:lnTo>
                    <a:pt x="4249166" y="6350"/>
                  </a:lnTo>
                  <a:lnTo>
                    <a:pt x="4249166" y="12700"/>
                  </a:lnTo>
                  <a:lnTo>
                    <a:pt x="6350" y="12700"/>
                  </a:lnTo>
                  <a:close/>
                </a:path>
              </a:pathLst>
            </a:custGeom>
            <a:solidFill>
              <a:srgbClr val="E0E0E0"/>
            </a:solidFill>
          </p:spPr>
          <p:txBody>
            <a:bodyPr/>
            <a:lstStyle/>
            <a:p>
              <a:endParaRPr lang="en-GB"/>
            </a:p>
          </p:txBody>
        </p:sp>
      </p:grpSp>
      <p:grpSp>
        <p:nvGrpSpPr>
          <p:cNvPr id="54" name="Group 54"/>
          <p:cNvGrpSpPr/>
          <p:nvPr/>
        </p:nvGrpSpPr>
        <p:grpSpPr>
          <a:xfrm>
            <a:off x="11031855" y="3693795"/>
            <a:ext cx="3201162" cy="183642"/>
            <a:chOff x="0" y="0"/>
            <a:chExt cx="4268216" cy="244856"/>
          </a:xfrm>
        </p:grpSpPr>
        <p:sp>
          <p:nvSpPr>
            <p:cNvPr id="55" name="Freeform 55"/>
            <p:cNvSpPr/>
            <p:nvPr/>
          </p:nvSpPr>
          <p:spPr>
            <a:xfrm>
              <a:off x="12700" y="12700"/>
              <a:ext cx="4242816" cy="219456"/>
            </a:xfrm>
            <a:custGeom>
              <a:avLst/>
              <a:gdLst/>
              <a:ahLst/>
              <a:cxnLst/>
              <a:rect l="l" t="t" r="r" b="b"/>
              <a:pathLst>
                <a:path w="4242816" h="219456">
                  <a:moveTo>
                    <a:pt x="0" y="0"/>
                  </a:moveTo>
                  <a:lnTo>
                    <a:pt x="4242816" y="0"/>
                  </a:lnTo>
                  <a:lnTo>
                    <a:pt x="4242816" y="219456"/>
                  </a:lnTo>
                  <a:lnTo>
                    <a:pt x="0" y="219456"/>
                  </a:lnTo>
                  <a:close/>
                </a:path>
              </a:pathLst>
            </a:custGeom>
            <a:solidFill>
              <a:srgbClr val="E63946"/>
            </a:solidFill>
          </p:spPr>
          <p:txBody>
            <a:bodyPr/>
            <a:lstStyle/>
            <a:p>
              <a:endParaRPr lang="en-GB"/>
            </a:p>
          </p:txBody>
        </p:sp>
        <p:sp>
          <p:nvSpPr>
            <p:cNvPr id="56" name="Freeform 56"/>
            <p:cNvSpPr/>
            <p:nvPr/>
          </p:nvSpPr>
          <p:spPr>
            <a:xfrm>
              <a:off x="0" y="0"/>
              <a:ext cx="4268216" cy="244856"/>
            </a:xfrm>
            <a:custGeom>
              <a:avLst/>
              <a:gdLst/>
              <a:ahLst/>
              <a:cxnLst/>
              <a:rect l="l" t="t" r="r" b="b"/>
              <a:pathLst>
                <a:path w="4268216" h="244856">
                  <a:moveTo>
                    <a:pt x="12700" y="0"/>
                  </a:moveTo>
                  <a:lnTo>
                    <a:pt x="4255516" y="0"/>
                  </a:lnTo>
                  <a:cubicBezTo>
                    <a:pt x="4262501" y="0"/>
                    <a:pt x="4268216" y="5715"/>
                    <a:pt x="4268216" y="12700"/>
                  </a:cubicBezTo>
                  <a:lnTo>
                    <a:pt x="4268216" y="232156"/>
                  </a:lnTo>
                  <a:cubicBezTo>
                    <a:pt x="4268216" y="239141"/>
                    <a:pt x="4262501" y="244856"/>
                    <a:pt x="4255516" y="244856"/>
                  </a:cubicBezTo>
                  <a:lnTo>
                    <a:pt x="12700" y="244856"/>
                  </a:lnTo>
                  <a:cubicBezTo>
                    <a:pt x="5715" y="244856"/>
                    <a:pt x="0" y="239141"/>
                    <a:pt x="0" y="232156"/>
                  </a:cubicBezTo>
                  <a:lnTo>
                    <a:pt x="0" y="12700"/>
                  </a:lnTo>
                  <a:cubicBezTo>
                    <a:pt x="0" y="5715"/>
                    <a:pt x="5715" y="0"/>
                    <a:pt x="12700" y="0"/>
                  </a:cubicBezTo>
                  <a:moveTo>
                    <a:pt x="12700" y="25400"/>
                  </a:moveTo>
                  <a:lnTo>
                    <a:pt x="12700" y="12700"/>
                  </a:lnTo>
                  <a:lnTo>
                    <a:pt x="25400" y="12700"/>
                  </a:lnTo>
                  <a:lnTo>
                    <a:pt x="25400" y="232156"/>
                  </a:lnTo>
                  <a:lnTo>
                    <a:pt x="12700" y="232156"/>
                  </a:lnTo>
                  <a:lnTo>
                    <a:pt x="12700" y="219456"/>
                  </a:lnTo>
                  <a:lnTo>
                    <a:pt x="4255516" y="219456"/>
                  </a:lnTo>
                  <a:lnTo>
                    <a:pt x="4255516" y="232156"/>
                  </a:lnTo>
                  <a:lnTo>
                    <a:pt x="4242816" y="232156"/>
                  </a:lnTo>
                  <a:lnTo>
                    <a:pt x="4242816" y="12700"/>
                  </a:lnTo>
                  <a:lnTo>
                    <a:pt x="4255516" y="12700"/>
                  </a:lnTo>
                  <a:lnTo>
                    <a:pt x="4255516" y="25400"/>
                  </a:lnTo>
                  <a:lnTo>
                    <a:pt x="12700" y="25400"/>
                  </a:lnTo>
                  <a:close/>
                </a:path>
              </a:pathLst>
            </a:custGeom>
            <a:solidFill>
              <a:srgbClr val="E63946"/>
            </a:solidFill>
          </p:spPr>
          <p:txBody>
            <a:bodyPr/>
            <a:lstStyle/>
            <a:p>
              <a:endParaRPr lang="en-GB"/>
            </a:p>
          </p:txBody>
        </p:sp>
      </p:grpSp>
      <p:grpSp>
        <p:nvGrpSpPr>
          <p:cNvPr id="57" name="Group 57"/>
          <p:cNvGrpSpPr/>
          <p:nvPr/>
        </p:nvGrpSpPr>
        <p:grpSpPr>
          <a:xfrm>
            <a:off x="11315700" y="4114800"/>
            <a:ext cx="2633472" cy="685800"/>
            <a:chOff x="0" y="0"/>
            <a:chExt cx="3511296" cy="914400"/>
          </a:xfrm>
        </p:grpSpPr>
        <p:sp>
          <p:nvSpPr>
            <p:cNvPr id="58" name="Freeform 58"/>
            <p:cNvSpPr/>
            <p:nvPr/>
          </p:nvSpPr>
          <p:spPr>
            <a:xfrm>
              <a:off x="0" y="0"/>
              <a:ext cx="3511296" cy="914400"/>
            </a:xfrm>
            <a:custGeom>
              <a:avLst/>
              <a:gdLst/>
              <a:ahLst/>
              <a:cxnLst/>
              <a:rect l="l" t="t" r="r" b="b"/>
              <a:pathLst>
                <a:path w="3511296" h="914400">
                  <a:moveTo>
                    <a:pt x="0" y="0"/>
                  </a:moveTo>
                  <a:lnTo>
                    <a:pt x="3511296" y="0"/>
                  </a:lnTo>
                  <a:lnTo>
                    <a:pt x="3511296" y="914400"/>
                  </a:lnTo>
                  <a:lnTo>
                    <a:pt x="0" y="914400"/>
                  </a:lnTo>
                  <a:close/>
                </a:path>
              </a:pathLst>
            </a:custGeom>
            <a:blipFill>
              <a:blip r:embed="rId5">
                <a:alphaModFix amt="0"/>
              </a:blip>
              <a:stretch>
                <a:fillRect t="-24822" b="-24822"/>
              </a:stretch>
            </a:blipFill>
          </p:spPr>
          <p:txBody>
            <a:bodyPr/>
            <a:lstStyle/>
            <a:p>
              <a:endParaRPr lang="en-GB"/>
            </a:p>
          </p:txBody>
        </p:sp>
        <p:sp>
          <p:nvSpPr>
            <p:cNvPr id="59" name="TextBox 59"/>
            <p:cNvSpPr txBox="1"/>
            <p:nvPr/>
          </p:nvSpPr>
          <p:spPr>
            <a:xfrm>
              <a:off x="0" y="-28575"/>
              <a:ext cx="3511296" cy="942975"/>
            </a:xfrm>
            <a:prstGeom prst="rect">
              <a:avLst/>
            </a:prstGeom>
          </p:spPr>
          <p:txBody>
            <a:bodyPr lIns="0" tIns="0" rIns="0" bIns="0" rtlCol="0" anchor="ctr"/>
            <a:lstStyle/>
            <a:p>
              <a:pPr algn="l">
                <a:lnSpc>
                  <a:spcPts val="5400"/>
                </a:lnSpc>
              </a:pPr>
              <a:r>
                <a:rPr lang="en-US" sz="4500" b="1">
                  <a:solidFill>
                    <a:srgbClr val="E63946"/>
                  </a:solidFill>
                  <a:latin typeface="Ubuntu Bold"/>
                  <a:ea typeface="Ubuntu Bold"/>
                  <a:cs typeface="Ubuntu Bold"/>
                  <a:sym typeface="Ubuntu Bold"/>
                </a:rPr>
                <a:t>04</a:t>
              </a:r>
            </a:p>
          </p:txBody>
        </p:sp>
      </p:grpSp>
      <p:sp>
        <p:nvSpPr>
          <p:cNvPr id="60" name="TextBox 60"/>
          <p:cNvSpPr txBox="1"/>
          <p:nvPr/>
        </p:nvSpPr>
        <p:spPr>
          <a:xfrm>
            <a:off x="11315700" y="4939665"/>
            <a:ext cx="2633472" cy="1369695"/>
          </a:xfrm>
          <a:prstGeom prst="rect">
            <a:avLst/>
          </a:prstGeom>
        </p:spPr>
        <p:txBody>
          <a:bodyPr lIns="0" tIns="0" rIns="0" bIns="0" rtlCol="0" anchor="t">
            <a:spAutoFit/>
          </a:bodyPr>
          <a:lstStyle/>
          <a:p>
            <a:pPr algn="l">
              <a:lnSpc>
                <a:spcPts val="3519"/>
              </a:lnSpc>
            </a:pPr>
            <a:r>
              <a:rPr lang="en-US" sz="2550" b="1">
                <a:solidFill>
                  <a:srgbClr val="1E1E1E"/>
                </a:solidFill>
                <a:latin typeface="Ubuntu Bold"/>
                <a:ea typeface="Ubuntu Bold"/>
                <a:cs typeface="Ubuntu Bold"/>
                <a:sym typeface="Ubuntu Bold"/>
              </a:rPr>
              <a:t>Programme drift</a:t>
            </a:r>
          </a:p>
        </p:txBody>
      </p:sp>
      <p:grpSp>
        <p:nvGrpSpPr>
          <p:cNvPr id="61" name="Group 61"/>
          <p:cNvGrpSpPr/>
          <p:nvPr/>
        </p:nvGrpSpPr>
        <p:grpSpPr>
          <a:xfrm>
            <a:off x="11306175" y="6368415"/>
            <a:ext cx="2652522" cy="19050"/>
            <a:chOff x="0" y="0"/>
            <a:chExt cx="3536696" cy="25400"/>
          </a:xfrm>
        </p:grpSpPr>
        <p:sp>
          <p:nvSpPr>
            <p:cNvPr id="62" name="Freeform 62"/>
            <p:cNvSpPr/>
            <p:nvPr/>
          </p:nvSpPr>
          <p:spPr>
            <a:xfrm>
              <a:off x="12700" y="0"/>
              <a:ext cx="3511296" cy="25400"/>
            </a:xfrm>
            <a:custGeom>
              <a:avLst/>
              <a:gdLst/>
              <a:ahLst/>
              <a:cxnLst/>
              <a:rect l="l" t="t" r="r" b="b"/>
              <a:pathLst>
                <a:path w="3511296" h="25400">
                  <a:moveTo>
                    <a:pt x="0" y="0"/>
                  </a:moveTo>
                  <a:lnTo>
                    <a:pt x="3511296" y="0"/>
                  </a:lnTo>
                  <a:lnTo>
                    <a:pt x="3511296" y="25400"/>
                  </a:lnTo>
                  <a:lnTo>
                    <a:pt x="0" y="25400"/>
                  </a:lnTo>
                  <a:close/>
                </a:path>
              </a:pathLst>
            </a:custGeom>
            <a:solidFill>
              <a:srgbClr val="E63946"/>
            </a:solidFill>
          </p:spPr>
          <p:txBody>
            <a:bodyPr/>
            <a:lstStyle/>
            <a:p>
              <a:endParaRPr lang="en-GB"/>
            </a:p>
          </p:txBody>
        </p:sp>
      </p:grpSp>
      <p:sp>
        <p:nvSpPr>
          <p:cNvPr id="63" name="TextBox 63"/>
          <p:cNvSpPr txBox="1"/>
          <p:nvPr/>
        </p:nvSpPr>
        <p:spPr>
          <a:xfrm>
            <a:off x="11315700" y="6478905"/>
            <a:ext cx="2633472" cy="2230755"/>
          </a:xfrm>
          <a:prstGeom prst="rect">
            <a:avLst/>
          </a:prstGeom>
        </p:spPr>
        <p:txBody>
          <a:bodyPr lIns="0" tIns="0" rIns="0" bIns="0" rtlCol="0" anchor="t">
            <a:spAutoFit/>
          </a:bodyPr>
          <a:lstStyle/>
          <a:p>
            <a:pPr algn="l">
              <a:lnSpc>
                <a:spcPts val="3001"/>
              </a:lnSpc>
            </a:pPr>
            <a:r>
              <a:rPr lang="en-US" sz="1725">
                <a:solidFill>
                  <a:srgbClr val="1E1E1E"/>
                </a:solidFill>
                <a:latin typeface="Ubuntu"/>
                <a:ea typeface="Ubuntu"/>
                <a:cs typeface="Ubuntu"/>
                <a:sym typeface="Ubuntu"/>
              </a:rPr>
              <a:t>Programmes evolve to deliver. Funders move. The two stop matching, and nobody notices.</a:t>
            </a:r>
          </a:p>
        </p:txBody>
      </p:sp>
      <p:grpSp>
        <p:nvGrpSpPr>
          <p:cNvPr id="64" name="Group 64"/>
          <p:cNvGrpSpPr/>
          <p:nvPr/>
        </p:nvGrpSpPr>
        <p:grpSpPr>
          <a:xfrm>
            <a:off x="14397038" y="3698558"/>
            <a:ext cx="3191637" cy="5221605"/>
            <a:chOff x="0" y="0"/>
            <a:chExt cx="4255516" cy="6962140"/>
          </a:xfrm>
        </p:grpSpPr>
        <p:sp>
          <p:nvSpPr>
            <p:cNvPr id="65" name="Freeform 65"/>
            <p:cNvSpPr/>
            <p:nvPr/>
          </p:nvSpPr>
          <p:spPr>
            <a:xfrm>
              <a:off x="6350" y="6350"/>
              <a:ext cx="4242816" cy="6949440"/>
            </a:xfrm>
            <a:custGeom>
              <a:avLst/>
              <a:gdLst/>
              <a:ahLst/>
              <a:cxnLst/>
              <a:rect l="l" t="t" r="r" b="b"/>
              <a:pathLst>
                <a:path w="4242816" h="6949440">
                  <a:moveTo>
                    <a:pt x="0" y="0"/>
                  </a:moveTo>
                  <a:lnTo>
                    <a:pt x="4242816" y="0"/>
                  </a:lnTo>
                  <a:lnTo>
                    <a:pt x="4242816" y="6949440"/>
                  </a:lnTo>
                  <a:lnTo>
                    <a:pt x="0" y="6949440"/>
                  </a:lnTo>
                  <a:close/>
                </a:path>
              </a:pathLst>
            </a:custGeom>
            <a:solidFill>
              <a:srgbClr val="F7F7F7"/>
            </a:solidFill>
          </p:spPr>
          <p:txBody>
            <a:bodyPr/>
            <a:lstStyle/>
            <a:p>
              <a:endParaRPr lang="en-GB"/>
            </a:p>
          </p:txBody>
        </p:sp>
        <p:sp>
          <p:nvSpPr>
            <p:cNvPr id="66" name="Freeform 66"/>
            <p:cNvSpPr/>
            <p:nvPr/>
          </p:nvSpPr>
          <p:spPr>
            <a:xfrm>
              <a:off x="0" y="0"/>
              <a:ext cx="4255516" cy="6962140"/>
            </a:xfrm>
            <a:custGeom>
              <a:avLst/>
              <a:gdLst/>
              <a:ahLst/>
              <a:cxnLst/>
              <a:rect l="l" t="t" r="r" b="b"/>
              <a:pathLst>
                <a:path w="4255516" h="6962140">
                  <a:moveTo>
                    <a:pt x="6350" y="0"/>
                  </a:moveTo>
                  <a:lnTo>
                    <a:pt x="4249166" y="0"/>
                  </a:lnTo>
                  <a:cubicBezTo>
                    <a:pt x="4252722" y="0"/>
                    <a:pt x="4255516" y="2794"/>
                    <a:pt x="4255516" y="6350"/>
                  </a:cubicBezTo>
                  <a:lnTo>
                    <a:pt x="4255516" y="6955790"/>
                  </a:lnTo>
                  <a:cubicBezTo>
                    <a:pt x="4255516" y="6959347"/>
                    <a:pt x="4252722" y="6962140"/>
                    <a:pt x="4249166" y="6962140"/>
                  </a:cubicBezTo>
                  <a:lnTo>
                    <a:pt x="6350" y="6962140"/>
                  </a:lnTo>
                  <a:cubicBezTo>
                    <a:pt x="2794" y="6962140"/>
                    <a:pt x="0" y="6959347"/>
                    <a:pt x="0" y="6955790"/>
                  </a:cubicBezTo>
                  <a:lnTo>
                    <a:pt x="0" y="6350"/>
                  </a:lnTo>
                  <a:cubicBezTo>
                    <a:pt x="0" y="2794"/>
                    <a:pt x="2794" y="0"/>
                    <a:pt x="6350" y="0"/>
                  </a:cubicBezTo>
                  <a:moveTo>
                    <a:pt x="6350" y="12700"/>
                  </a:moveTo>
                  <a:lnTo>
                    <a:pt x="6350" y="6350"/>
                  </a:lnTo>
                  <a:lnTo>
                    <a:pt x="12700" y="6350"/>
                  </a:lnTo>
                  <a:lnTo>
                    <a:pt x="12700" y="6955790"/>
                  </a:lnTo>
                  <a:lnTo>
                    <a:pt x="6350" y="6955790"/>
                  </a:lnTo>
                  <a:lnTo>
                    <a:pt x="6350" y="6949440"/>
                  </a:lnTo>
                  <a:lnTo>
                    <a:pt x="4249166" y="6949440"/>
                  </a:lnTo>
                  <a:lnTo>
                    <a:pt x="4249166" y="6955790"/>
                  </a:lnTo>
                  <a:lnTo>
                    <a:pt x="4242816" y="6955790"/>
                  </a:lnTo>
                  <a:lnTo>
                    <a:pt x="4242816" y="6350"/>
                  </a:lnTo>
                  <a:lnTo>
                    <a:pt x="4249166" y="6350"/>
                  </a:lnTo>
                  <a:lnTo>
                    <a:pt x="4249166" y="12700"/>
                  </a:lnTo>
                  <a:lnTo>
                    <a:pt x="6350" y="12700"/>
                  </a:lnTo>
                  <a:close/>
                </a:path>
              </a:pathLst>
            </a:custGeom>
            <a:solidFill>
              <a:srgbClr val="E0E0E0"/>
            </a:solidFill>
          </p:spPr>
          <p:txBody>
            <a:bodyPr/>
            <a:lstStyle/>
            <a:p>
              <a:endParaRPr lang="en-GB"/>
            </a:p>
          </p:txBody>
        </p:sp>
      </p:grpSp>
      <p:grpSp>
        <p:nvGrpSpPr>
          <p:cNvPr id="67" name="Group 67"/>
          <p:cNvGrpSpPr/>
          <p:nvPr/>
        </p:nvGrpSpPr>
        <p:grpSpPr>
          <a:xfrm>
            <a:off x="14392275" y="3693795"/>
            <a:ext cx="3201162" cy="183642"/>
            <a:chOff x="0" y="0"/>
            <a:chExt cx="4268216" cy="244856"/>
          </a:xfrm>
        </p:grpSpPr>
        <p:sp>
          <p:nvSpPr>
            <p:cNvPr id="68" name="Freeform 68"/>
            <p:cNvSpPr/>
            <p:nvPr/>
          </p:nvSpPr>
          <p:spPr>
            <a:xfrm>
              <a:off x="12700" y="12700"/>
              <a:ext cx="4242816" cy="219456"/>
            </a:xfrm>
            <a:custGeom>
              <a:avLst/>
              <a:gdLst/>
              <a:ahLst/>
              <a:cxnLst/>
              <a:rect l="l" t="t" r="r" b="b"/>
              <a:pathLst>
                <a:path w="4242816" h="219456">
                  <a:moveTo>
                    <a:pt x="0" y="0"/>
                  </a:moveTo>
                  <a:lnTo>
                    <a:pt x="4242816" y="0"/>
                  </a:lnTo>
                  <a:lnTo>
                    <a:pt x="4242816" y="219456"/>
                  </a:lnTo>
                  <a:lnTo>
                    <a:pt x="0" y="219456"/>
                  </a:lnTo>
                  <a:close/>
                </a:path>
              </a:pathLst>
            </a:custGeom>
            <a:solidFill>
              <a:srgbClr val="E63946"/>
            </a:solidFill>
          </p:spPr>
          <p:txBody>
            <a:bodyPr/>
            <a:lstStyle/>
            <a:p>
              <a:endParaRPr lang="en-GB"/>
            </a:p>
          </p:txBody>
        </p:sp>
        <p:sp>
          <p:nvSpPr>
            <p:cNvPr id="69" name="Freeform 69"/>
            <p:cNvSpPr/>
            <p:nvPr/>
          </p:nvSpPr>
          <p:spPr>
            <a:xfrm>
              <a:off x="0" y="0"/>
              <a:ext cx="4268216" cy="244856"/>
            </a:xfrm>
            <a:custGeom>
              <a:avLst/>
              <a:gdLst/>
              <a:ahLst/>
              <a:cxnLst/>
              <a:rect l="l" t="t" r="r" b="b"/>
              <a:pathLst>
                <a:path w="4268216" h="244856">
                  <a:moveTo>
                    <a:pt x="12700" y="0"/>
                  </a:moveTo>
                  <a:lnTo>
                    <a:pt x="4255516" y="0"/>
                  </a:lnTo>
                  <a:cubicBezTo>
                    <a:pt x="4262501" y="0"/>
                    <a:pt x="4268216" y="5715"/>
                    <a:pt x="4268216" y="12700"/>
                  </a:cubicBezTo>
                  <a:lnTo>
                    <a:pt x="4268216" y="232156"/>
                  </a:lnTo>
                  <a:cubicBezTo>
                    <a:pt x="4268216" y="239141"/>
                    <a:pt x="4262501" y="244856"/>
                    <a:pt x="4255516" y="244856"/>
                  </a:cubicBezTo>
                  <a:lnTo>
                    <a:pt x="12700" y="244856"/>
                  </a:lnTo>
                  <a:cubicBezTo>
                    <a:pt x="5715" y="244856"/>
                    <a:pt x="0" y="239141"/>
                    <a:pt x="0" y="232156"/>
                  </a:cubicBezTo>
                  <a:lnTo>
                    <a:pt x="0" y="12700"/>
                  </a:lnTo>
                  <a:cubicBezTo>
                    <a:pt x="0" y="5715"/>
                    <a:pt x="5715" y="0"/>
                    <a:pt x="12700" y="0"/>
                  </a:cubicBezTo>
                  <a:moveTo>
                    <a:pt x="12700" y="25400"/>
                  </a:moveTo>
                  <a:lnTo>
                    <a:pt x="12700" y="12700"/>
                  </a:lnTo>
                  <a:lnTo>
                    <a:pt x="25400" y="12700"/>
                  </a:lnTo>
                  <a:lnTo>
                    <a:pt x="25400" y="232156"/>
                  </a:lnTo>
                  <a:lnTo>
                    <a:pt x="12700" y="232156"/>
                  </a:lnTo>
                  <a:lnTo>
                    <a:pt x="12700" y="219456"/>
                  </a:lnTo>
                  <a:lnTo>
                    <a:pt x="4255516" y="219456"/>
                  </a:lnTo>
                  <a:lnTo>
                    <a:pt x="4255516" y="232156"/>
                  </a:lnTo>
                  <a:lnTo>
                    <a:pt x="4242816" y="232156"/>
                  </a:lnTo>
                  <a:lnTo>
                    <a:pt x="4242816" y="12700"/>
                  </a:lnTo>
                  <a:lnTo>
                    <a:pt x="4255516" y="12700"/>
                  </a:lnTo>
                  <a:lnTo>
                    <a:pt x="4255516" y="25400"/>
                  </a:lnTo>
                  <a:lnTo>
                    <a:pt x="12700" y="25400"/>
                  </a:lnTo>
                  <a:close/>
                </a:path>
              </a:pathLst>
            </a:custGeom>
            <a:solidFill>
              <a:srgbClr val="E63946"/>
            </a:solidFill>
          </p:spPr>
          <p:txBody>
            <a:bodyPr/>
            <a:lstStyle/>
            <a:p>
              <a:endParaRPr lang="en-GB"/>
            </a:p>
          </p:txBody>
        </p:sp>
      </p:grpSp>
      <p:grpSp>
        <p:nvGrpSpPr>
          <p:cNvPr id="70" name="Group 70"/>
          <p:cNvGrpSpPr/>
          <p:nvPr/>
        </p:nvGrpSpPr>
        <p:grpSpPr>
          <a:xfrm>
            <a:off x="14676120" y="4114800"/>
            <a:ext cx="2633472" cy="685800"/>
            <a:chOff x="0" y="0"/>
            <a:chExt cx="3511296" cy="914400"/>
          </a:xfrm>
        </p:grpSpPr>
        <p:sp>
          <p:nvSpPr>
            <p:cNvPr id="71" name="Freeform 71"/>
            <p:cNvSpPr/>
            <p:nvPr/>
          </p:nvSpPr>
          <p:spPr>
            <a:xfrm>
              <a:off x="0" y="0"/>
              <a:ext cx="3511296" cy="914400"/>
            </a:xfrm>
            <a:custGeom>
              <a:avLst/>
              <a:gdLst/>
              <a:ahLst/>
              <a:cxnLst/>
              <a:rect l="l" t="t" r="r" b="b"/>
              <a:pathLst>
                <a:path w="3511296" h="914400">
                  <a:moveTo>
                    <a:pt x="0" y="0"/>
                  </a:moveTo>
                  <a:lnTo>
                    <a:pt x="3511296" y="0"/>
                  </a:lnTo>
                  <a:lnTo>
                    <a:pt x="3511296" y="914400"/>
                  </a:lnTo>
                  <a:lnTo>
                    <a:pt x="0" y="914400"/>
                  </a:lnTo>
                  <a:close/>
                </a:path>
              </a:pathLst>
            </a:custGeom>
            <a:blipFill>
              <a:blip r:embed="rId5">
                <a:alphaModFix amt="0"/>
              </a:blip>
              <a:stretch>
                <a:fillRect t="-24822" b="-24822"/>
              </a:stretch>
            </a:blipFill>
          </p:spPr>
          <p:txBody>
            <a:bodyPr/>
            <a:lstStyle/>
            <a:p>
              <a:endParaRPr lang="en-GB"/>
            </a:p>
          </p:txBody>
        </p:sp>
        <p:sp>
          <p:nvSpPr>
            <p:cNvPr id="72" name="TextBox 72"/>
            <p:cNvSpPr txBox="1"/>
            <p:nvPr/>
          </p:nvSpPr>
          <p:spPr>
            <a:xfrm>
              <a:off x="0" y="-28575"/>
              <a:ext cx="3511296" cy="942975"/>
            </a:xfrm>
            <a:prstGeom prst="rect">
              <a:avLst/>
            </a:prstGeom>
          </p:spPr>
          <p:txBody>
            <a:bodyPr lIns="0" tIns="0" rIns="0" bIns="0" rtlCol="0" anchor="ctr"/>
            <a:lstStyle/>
            <a:p>
              <a:pPr algn="l">
                <a:lnSpc>
                  <a:spcPts val="5400"/>
                </a:lnSpc>
              </a:pPr>
              <a:r>
                <a:rPr lang="en-US" sz="4500" b="1">
                  <a:solidFill>
                    <a:srgbClr val="E63946"/>
                  </a:solidFill>
                  <a:latin typeface="Ubuntu Bold"/>
                  <a:ea typeface="Ubuntu Bold"/>
                  <a:cs typeface="Ubuntu Bold"/>
                  <a:sym typeface="Ubuntu Bold"/>
                </a:rPr>
                <a:t>05</a:t>
              </a:r>
            </a:p>
          </p:txBody>
        </p:sp>
      </p:grpSp>
      <p:sp>
        <p:nvSpPr>
          <p:cNvPr id="73" name="TextBox 73"/>
          <p:cNvSpPr txBox="1"/>
          <p:nvPr/>
        </p:nvSpPr>
        <p:spPr>
          <a:xfrm>
            <a:off x="14676120" y="4939665"/>
            <a:ext cx="2633472" cy="1369695"/>
          </a:xfrm>
          <a:prstGeom prst="rect">
            <a:avLst/>
          </a:prstGeom>
        </p:spPr>
        <p:txBody>
          <a:bodyPr lIns="0" tIns="0" rIns="0" bIns="0" rtlCol="0" anchor="t">
            <a:spAutoFit/>
          </a:bodyPr>
          <a:lstStyle/>
          <a:p>
            <a:pPr algn="l">
              <a:lnSpc>
                <a:spcPts val="3519"/>
              </a:lnSpc>
            </a:pPr>
            <a:r>
              <a:rPr lang="en-US" sz="2550" b="1">
                <a:solidFill>
                  <a:srgbClr val="1E1E1E"/>
                </a:solidFill>
                <a:latin typeface="Ubuntu Bold"/>
                <a:ea typeface="Ubuntu Bold"/>
                <a:cs typeface="Ubuntu Bold"/>
                <a:sym typeface="Ubuntu Bold"/>
              </a:rPr>
              <a:t>Pipeline overweight</a:t>
            </a:r>
          </a:p>
        </p:txBody>
      </p:sp>
      <p:grpSp>
        <p:nvGrpSpPr>
          <p:cNvPr id="74" name="Group 74"/>
          <p:cNvGrpSpPr/>
          <p:nvPr/>
        </p:nvGrpSpPr>
        <p:grpSpPr>
          <a:xfrm>
            <a:off x="14666595" y="6368415"/>
            <a:ext cx="2652522" cy="19050"/>
            <a:chOff x="0" y="0"/>
            <a:chExt cx="3536696" cy="25400"/>
          </a:xfrm>
        </p:grpSpPr>
        <p:sp>
          <p:nvSpPr>
            <p:cNvPr id="75" name="Freeform 75"/>
            <p:cNvSpPr/>
            <p:nvPr/>
          </p:nvSpPr>
          <p:spPr>
            <a:xfrm>
              <a:off x="12700" y="0"/>
              <a:ext cx="3511296" cy="25400"/>
            </a:xfrm>
            <a:custGeom>
              <a:avLst/>
              <a:gdLst/>
              <a:ahLst/>
              <a:cxnLst/>
              <a:rect l="l" t="t" r="r" b="b"/>
              <a:pathLst>
                <a:path w="3511296" h="25400">
                  <a:moveTo>
                    <a:pt x="0" y="0"/>
                  </a:moveTo>
                  <a:lnTo>
                    <a:pt x="3511296" y="0"/>
                  </a:lnTo>
                  <a:lnTo>
                    <a:pt x="3511296" y="25400"/>
                  </a:lnTo>
                  <a:lnTo>
                    <a:pt x="0" y="25400"/>
                  </a:lnTo>
                  <a:close/>
                </a:path>
              </a:pathLst>
            </a:custGeom>
            <a:solidFill>
              <a:srgbClr val="E63946"/>
            </a:solidFill>
          </p:spPr>
          <p:txBody>
            <a:bodyPr/>
            <a:lstStyle/>
            <a:p>
              <a:endParaRPr lang="en-GB"/>
            </a:p>
          </p:txBody>
        </p:sp>
      </p:grpSp>
      <p:sp>
        <p:nvSpPr>
          <p:cNvPr id="76" name="TextBox 76"/>
          <p:cNvSpPr txBox="1"/>
          <p:nvPr/>
        </p:nvSpPr>
        <p:spPr>
          <a:xfrm>
            <a:off x="14676120" y="6478905"/>
            <a:ext cx="2633472" cy="2230755"/>
          </a:xfrm>
          <a:prstGeom prst="rect">
            <a:avLst/>
          </a:prstGeom>
        </p:spPr>
        <p:txBody>
          <a:bodyPr lIns="0" tIns="0" rIns="0" bIns="0" rtlCol="0" anchor="t">
            <a:spAutoFit/>
          </a:bodyPr>
          <a:lstStyle/>
          <a:p>
            <a:pPr algn="l">
              <a:lnSpc>
                <a:spcPts val="3001"/>
              </a:lnSpc>
            </a:pPr>
            <a:r>
              <a:rPr lang="en-US" sz="1725">
                <a:solidFill>
                  <a:srgbClr val="1E1E1E"/>
                </a:solidFill>
                <a:latin typeface="Ubuntu"/>
                <a:ea typeface="Ubuntu"/>
                <a:cs typeface="Ubuntu"/>
                <a:sym typeface="Ubuntu"/>
              </a:rPr>
              <a:t>Three large bets carry the year. When one slips, the year slips with it.</a:t>
            </a:r>
          </a:p>
        </p:txBody>
      </p:sp>
      <p:grpSp>
        <p:nvGrpSpPr>
          <p:cNvPr id="77" name="Group 77"/>
          <p:cNvGrpSpPr/>
          <p:nvPr/>
        </p:nvGrpSpPr>
        <p:grpSpPr>
          <a:xfrm>
            <a:off x="950595" y="9008745"/>
            <a:ext cx="16409670" cy="499110"/>
            <a:chOff x="0" y="0"/>
            <a:chExt cx="21879560" cy="665480"/>
          </a:xfrm>
        </p:grpSpPr>
        <p:sp>
          <p:nvSpPr>
            <p:cNvPr id="78" name="Freeform 78"/>
            <p:cNvSpPr/>
            <p:nvPr/>
          </p:nvSpPr>
          <p:spPr>
            <a:xfrm>
              <a:off x="12700" y="12700"/>
              <a:ext cx="21854161" cy="640080"/>
            </a:xfrm>
            <a:custGeom>
              <a:avLst/>
              <a:gdLst/>
              <a:ahLst/>
              <a:cxnLst/>
              <a:rect l="l" t="t" r="r" b="b"/>
              <a:pathLst>
                <a:path w="21854161" h="640080">
                  <a:moveTo>
                    <a:pt x="0" y="0"/>
                  </a:moveTo>
                  <a:lnTo>
                    <a:pt x="21854161" y="0"/>
                  </a:lnTo>
                  <a:lnTo>
                    <a:pt x="21854161" y="640080"/>
                  </a:lnTo>
                  <a:lnTo>
                    <a:pt x="0" y="640080"/>
                  </a:lnTo>
                  <a:close/>
                </a:path>
              </a:pathLst>
            </a:custGeom>
            <a:solidFill>
              <a:srgbClr val="E63946"/>
            </a:solidFill>
          </p:spPr>
          <p:txBody>
            <a:bodyPr/>
            <a:lstStyle/>
            <a:p>
              <a:endParaRPr lang="en-GB"/>
            </a:p>
          </p:txBody>
        </p:sp>
        <p:sp>
          <p:nvSpPr>
            <p:cNvPr id="79" name="Freeform 79"/>
            <p:cNvSpPr/>
            <p:nvPr/>
          </p:nvSpPr>
          <p:spPr>
            <a:xfrm>
              <a:off x="0" y="0"/>
              <a:ext cx="21879561" cy="665480"/>
            </a:xfrm>
            <a:custGeom>
              <a:avLst/>
              <a:gdLst/>
              <a:ahLst/>
              <a:cxnLst/>
              <a:rect l="l" t="t" r="r" b="b"/>
              <a:pathLst>
                <a:path w="21879561" h="665480">
                  <a:moveTo>
                    <a:pt x="12700" y="0"/>
                  </a:moveTo>
                  <a:lnTo>
                    <a:pt x="21866861" y="0"/>
                  </a:lnTo>
                  <a:cubicBezTo>
                    <a:pt x="21873846" y="0"/>
                    <a:pt x="21879561" y="5715"/>
                    <a:pt x="21879561" y="12700"/>
                  </a:cubicBezTo>
                  <a:lnTo>
                    <a:pt x="21879561" y="652780"/>
                  </a:lnTo>
                  <a:cubicBezTo>
                    <a:pt x="21879561" y="659765"/>
                    <a:pt x="21873846" y="665480"/>
                    <a:pt x="21866861" y="665480"/>
                  </a:cubicBezTo>
                  <a:lnTo>
                    <a:pt x="12700" y="665480"/>
                  </a:lnTo>
                  <a:cubicBezTo>
                    <a:pt x="5715" y="665480"/>
                    <a:pt x="0" y="659765"/>
                    <a:pt x="0" y="652780"/>
                  </a:cubicBezTo>
                  <a:lnTo>
                    <a:pt x="0" y="12700"/>
                  </a:lnTo>
                  <a:cubicBezTo>
                    <a:pt x="0" y="5715"/>
                    <a:pt x="5715" y="0"/>
                    <a:pt x="12700" y="0"/>
                  </a:cubicBezTo>
                  <a:moveTo>
                    <a:pt x="12700" y="25400"/>
                  </a:moveTo>
                  <a:lnTo>
                    <a:pt x="12700" y="12700"/>
                  </a:lnTo>
                  <a:lnTo>
                    <a:pt x="25400" y="12700"/>
                  </a:lnTo>
                  <a:lnTo>
                    <a:pt x="25400" y="652780"/>
                  </a:lnTo>
                  <a:lnTo>
                    <a:pt x="12700" y="652780"/>
                  </a:lnTo>
                  <a:lnTo>
                    <a:pt x="12700" y="640080"/>
                  </a:lnTo>
                  <a:lnTo>
                    <a:pt x="21866861" y="640080"/>
                  </a:lnTo>
                  <a:lnTo>
                    <a:pt x="21866861" y="652780"/>
                  </a:lnTo>
                  <a:lnTo>
                    <a:pt x="21854161" y="652780"/>
                  </a:lnTo>
                  <a:lnTo>
                    <a:pt x="21854161" y="12700"/>
                  </a:lnTo>
                  <a:lnTo>
                    <a:pt x="21866861" y="12700"/>
                  </a:lnTo>
                  <a:lnTo>
                    <a:pt x="21866861" y="25400"/>
                  </a:lnTo>
                  <a:lnTo>
                    <a:pt x="12700" y="25400"/>
                  </a:lnTo>
                  <a:close/>
                </a:path>
              </a:pathLst>
            </a:custGeom>
            <a:solidFill>
              <a:srgbClr val="E63946"/>
            </a:solidFill>
          </p:spPr>
          <p:txBody>
            <a:bodyPr/>
            <a:lstStyle/>
            <a:p>
              <a:endParaRPr lang="en-GB"/>
            </a:p>
          </p:txBody>
        </p:sp>
      </p:grpSp>
      <p:grpSp>
        <p:nvGrpSpPr>
          <p:cNvPr id="80" name="Group 80"/>
          <p:cNvGrpSpPr/>
          <p:nvPr/>
        </p:nvGrpSpPr>
        <p:grpSpPr>
          <a:xfrm>
            <a:off x="1234440" y="9018270"/>
            <a:ext cx="15910560" cy="480060"/>
            <a:chOff x="0" y="0"/>
            <a:chExt cx="21214080" cy="640080"/>
          </a:xfrm>
        </p:grpSpPr>
        <p:sp>
          <p:nvSpPr>
            <p:cNvPr id="81" name="Freeform 81"/>
            <p:cNvSpPr/>
            <p:nvPr/>
          </p:nvSpPr>
          <p:spPr>
            <a:xfrm>
              <a:off x="0" y="0"/>
              <a:ext cx="21214080" cy="640080"/>
            </a:xfrm>
            <a:custGeom>
              <a:avLst/>
              <a:gdLst/>
              <a:ahLst/>
              <a:cxnLst/>
              <a:rect l="l" t="t" r="r" b="b"/>
              <a:pathLst>
                <a:path w="21214080" h="640080">
                  <a:moveTo>
                    <a:pt x="0" y="0"/>
                  </a:moveTo>
                  <a:lnTo>
                    <a:pt x="21214080" y="0"/>
                  </a:lnTo>
                  <a:lnTo>
                    <a:pt x="21214080" y="640080"/>
                  </a:lnTo>
                  <a:lnTo>
                    <a:pt x="0" y="640080"/>
                  </a:lnTo>
                  <a:close/>
                </a:path>
              </a:pathLst>
            </a:custGeom>
            <a:blipFill>
              <a:blip r:embed="rId5">
                <a:alphaModFix amt="0"/>
              </a:blip>
              <a:stretch>
                <a:fillRect t="-595789" b="-595789"/>
              </a:stretch>
            </a:blipFill>
          </p:spPr>
          <p:txBody>
            <a:bodyPr/>
            <a:lstStyle/>
            <a:p>
              <a:endParaRPr lang="en-GB"/>
            </a:p>
          </p:txBody>
        </p:sp>
        <p:sp>
          <p:nvSpPr>
            <p:cNvPr id="82" name="TextBox 82"/>
            <p:cNvSpPr txBox="1"/>
            <p:nvPr/>
          </p:nvSpPr>
          <p:spPr>
            <a:xfrm>
              <a:off x="0" y="-19050"/>
              <a:ext cx="21214080" cy="659130"/>
            </a:xfrm>
            <a:prstGeom prst="rect">
              <a:avLst/>
            </a:prstGeom>
          </p:spPr>
          <p:txBody>
            <a:bodyPr lIns="0" tIns="0" rIns="0" bIns="0" rtlCol="0" anchor="ctr"/>
            <a:lstStyle/>
            <a:p>
              <a:pPr algn="l">
                <a:lnSpc>
                  <a:spcPts val="2250"/>
                </a:lnSpc>
              </a:pPr>
              <a:r>
                <a:rPr lang="en-US" sz="1875" b="1" i="1">
                  <a:solidFill>
                    <a:srgbClr val="FFFFFF"/>
                  </a:solidFill>
                  <a:latin typeface="Ubuntu Bold Italics"/>
                  <a:ea typeface="Ubuntu Bold Italics"/>
                  <a:cs typeface="Ubuntu Bold Italics"/>
                  <a:sym typeface="Ubuntu Bold Italics"/>
                </a:rPr>
                <a:t>The strategy did not fail. The system around it failed to do anything with it.</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GB"/>
          </a:p>
        </p:txBody>
      </p:sp>
      <p:grpSp>
        <p:nvGrpSpPr>
          <p:cNvPr id="3" name="Group 3"/>
          <p:cNvGrpSpPr/>
          <p:nvPr/>
        </p:nvGrpSpPr>
        <p:grpSpPr>
          <a:xfrm>
            <a:off x="617220" y="438912"/>
            <a:ext cx="1440180" cy="768096"/>
            <a:chOff x="0" y="0"/>
            <a:chExt cx="1920240" cy="1024128"/>
          </a:xfrm>
        </p:grpSpPr>
        <p:sp>
          <p:nvSpPr>
            <p:cNvPr id="4" name="Freeform 4" descr="mzn_logo.png"/>
            <p:cNvSpPr/>
            <p:nvPr/>
          </p:nvSpPr>
          <p:spPr>
            <a:xfrm>
              <a:off x="0" y="0"/>
              <a:ext cx="1920240" cy="1024128"/>
            </a:xfrm>
            <a:custGeom>
              <a:avLst/>
              <a:gdLst/>
              <a:ahLst/>
              <a:cxnLst/>
              <a:rect l="l" t="t" r="r" b="b"/>
              <a:pathLst>
                <a:path w="1920240" h="1024128">
                  <a:moveTo>
                    <a:pt x="0" y="0"/>
                  </a:moveTo>
                  <a:lnTo>
                    <a:pt x="1920240" y="0"/>
                  </a:lnTo>
                  <a:lnTo>
                    <a:pt x="1920240" y="1024128"/>
                  </a:lnTo>
                  <a:lnTo>
                    <a:pt x="0" y="1024128"/>
                  </a:lnTo>
                  <a:lnTo>
                    <a:pt x="0" y="0"/>
                  </a:lnTo>
                  <a:close/>
                </a:path>
              </a:pathLst>
            </a:custGeom>
            <a:blipFill>
              <a:blip r:embed="rId4"/>
              <a:stretch>
                <a:fillRect t="-45" b="-45"/>
              </a:stretch>
            </a:blipFill>
          </p:spPr>
          <p:txBody>
            <a:bodyPr/>
            <a:lstStyle/>
            <a:p>
              <a:endParaRPr lang="en-GB"/>
            </a:p>
          </p:txBody>
        </p:sp>
      </p:grpSp>
      <p:grpSp>
        <p:nvGrpSpPr>
          <p:cNvPr id="5" name="Group 5"/>
          <p:cNvGrpSpPr/>
          <p:nvPr/>
        </p:nvGrpSpPr>
        <p:grpSpPr>
          <a:xfrm>
            <a:off x="610076" y="9731216"/>
            <a:ext cx="5500688" cy="14288"/>
            <a:chOff x="0" y="0"/>
            <a:chExt cx="7334250" cy="19050"/>
          </a:xfrm>
        </p:grpSpPr>
        <p:sp>
          <p:nvSpPr>
            <p:cNvPr id="6" name="Freeform 6"/>
            <p:cNvSpPr/>
            <p:nvPr/>
          </p:nvSpPr>
          <p:spPr>
            <a:xfrm>
              <a:off x="9525" y="0"/>
              <a:ext cx="7315200" cy="19050"/>
            </a:xfrm>
            <a:custGeom>
              <a:avLst/>
              <a:gdLst/>
              <a:ahLst/>
              <a:cxnLst/>
              <a:rect l="l" t="t" r="r" b="b"/>
              <a:pathLst>
                <a:path w="7315200" h="19050">
                  <a:moveTo>
                    <a:pt x="0" y="0"/>
                  </a:moveTo>
                  <a:lnTo>
                    <a:pt x="7315200" y="0"/>
                  </a:lnTo>
                  <a:lnTo>
                    <a:pt x="7315200" y="19050"/>
                  </a:lnTo>
                  <a:lnTo>
                    <a:pt x="0" y="19050"/>
                  </a:lnTo>
                  <a:close/>
                </a:path>
              </a:pathLst>
            </a:custGeom>
            <a:solidFill>
              <a:srgbClr val="E63946"/>
            </a:solidFill>
          </p:spPr>
          <p:txBody>
            <a:bodyPr/>
            <a:lstStyle/>
            <a:p>
              <a:endParaRPr lang="en-GB"/>
            </a:p>
          </p:txBody>
        </p:sp>
      </p:grpSp>
      <p:grpSp>
        <p:nvGrpSpPr>
          <p:cNvPr id="7" name="Group 7"/>
          <p:cNvGrpSpPr/>
          <p:nvPr/>
        </p:nvGrpSpPr>
        <p:grpSpPr>
          <a:xfrm>
            <a:off x="617220" y="9834372"/>
            <a:ext cx="8229600" cy="301752"/>
            <a:chOff x="0" y="0"/>
            <a:chExt cx="10972800" cy="402336"/>
          </a:xfrm>
        </p:grpSpPr>
        <p:sp>
          <p:nvSpPr>
            <p:cNvPr id="8" name="Freeform 8"/>
            <p:cNvSpPr/>
            <p:nvPr/>
          </p:nvSpPr>
          <p:spPr>
            <a:xfrm>
              <a:off x="0" y="0"/>
              <a:ext cx="10972800" cy="402336"/>
            </a:xfrm>
            <a:custGeom>
              <a:avLst/>
              <a:gdLst/>
              <a:ahLst/>
              <a:cxnLst/>
              <a:rect l="l" t="t" r="r" b="b"/>
              <a:pathLst>
                <a:path w="10972800" h="402336">
                  <a:moveTo>
                    <a:pt x="0" y="0"/>
                  </a:moveTo>
                  <a:lnTo>
                    <a:pt x="10972800" y="0"/>
                  </a:lnTo>
                  <a:lnTo>
                    <a:pt x="10972800" y="402336"/>
                  </a:lnTo>
                  <a:lnTo>
                    <a:pt x="0" y="402336"/>
                  </a:lnTo>
                  <a:close/>
                </a:path>
              </a:pathLst>
            </a:custGeom>
            <a:blipFill>
              <a:blip r:embed="rId5">
                <a:alphaModFix amt="0"/>
              </a:blip>
              <a:stretch>
                <a:fillRect t="-481410" b="-481410"/>
              </a:stretch>
            </a:blipFill>
          </p:spPr>
          <p:txBody>
            <a:bodyPr/>
            <a:lstStyle/>
            <a:p>
              <a:endParaRPr lang="en-GB"/>
            </a:p>
          </p:txBody>
        </p:sp>
        <p:sp>
          <p:nvSpPr>
            <p:cNvPr id="9" name="TextBox 9"/>
            <p:cNvSpPr txBox="1"/>
            <p:nvPr/>
          </p:nvSpPr>
          <p:spPr>
            <a:xfrm>
              <a:off x="0" y="-9525"/>
              <a:ext cx="10972800" cy="411861"/>
            </a:xfrm>
            <a:prstGeom prst="rect">
              <a:avLst/>
            </a:prstGeom>
          </p:spPr>
          <p:txBody>
            <a:bodyPr lIns="0" tIns="0" rIns="0" bIns="0" rtlCol="0" anchor="ctr"/>
            <a:lstStyle/>
            <a:p>
              <a:pPr algn="l">
                <a:lnSpc>
                  <a:spcPts val="1439"/>
                </a:lnSpc>
              </a:pPr>
              <a:r>
                <a:rPr lang="en-US" sz="1200">
                  <a:solidFill>
                    <a:srgbClr val="9A9A9A"/>
                  </a:solidFill>
                  <a:latin typeface="Ubuntu"/>
                  <a:ea typeface="Ubuntu"/>
                  <a:cs typeface="Ubuntu"/>
                  <a:sym typeface="Ubuntu"/>
                </a:rPr>
                <a:t>© 2026 MzN International, LLC. All rights reserved.</a:t>
              </a:r>
            </a:p>
          </p:txBody>
        </p:sp>
      </p:grpSp>
      <p:grpSp>
        <p:nvGrpSpPr>
          <p:cNvPr id="10" name="Group 10"/>
          <p:cNvGrpSpPr/>
          <p:nvPr/>
        </p:nvGrpSpPr>
        <p:grpSpPr>
          <a:xfrm>
            <a:off x="15361920" y="1303020"/>
            <a:ext cx="1371600" cy="1371600"/>
            <a:chOff x="0" y="0"/>
            <a:chExt cx="1828800" cy="1828800"/>
          </a:xfrm>
        </p:grpSpPr>
        <p:sp>
          <p:nvSpPr>
            <p:cNvPr id="11" name="Freeform 11" descr="preencoded.png"/>
            <p:cNvSpPr/>
            <p:nvPr/>
          </p:nvSpPr>
          <p:spPr>
            <a:xfrm>
              <a:off x="0" y="0"/>
              <a:ext cx="1828800" cy="1828800"/>
            </a:xfrm>
            <a:custGeom>
              <a:avLst/>
              <a:gdLst/>
              <a:ahLst/>
              <a:cxnLst/>
              <a:rect l="l" t="t" r="r" b="b"/>
              <a:pathLst>
                <a:path w="1828800" h="1828800">
                  <a:moveTo>
                    <a:pt x="0" y="0"/>
                  </a:moveTo>
                  <a:lnTo>
                    <a:pt x="1828800" y="0"/>
                  </a:lnTo>
                  <a:lnTo>
                    <a:pt x="1828800" y="1828800"/>
                  </a:lnTo>
                  <a:lnTo>
                    <a:pt x="0" y="1828800"/>
                  </a:lnTo>
                  <a:lnTo>
                    <a:pt x="0" y="0"/>
                  </a:lnTo>
                  <a:close/>
                </a:path>
              </a:pathLst>
            </a:custGeom>
            <a:blipFill>
              <a:blip r:embed="rId6"/>
              <a:stretch>
                <a:fillRect/>
              </a:stretch>
            </a:blipFill>
          </p:spPr>
          <p:txBody>
            <a:bodyPr/>
            <a:lstStyle/>
            <a:p>
              <a:endParaRPr lang="en-GB"/>
            </a:p>
          </p:txBody>
        </p:sp>
      </p:grpSp>
      <p:sp>
        <p:nvSpPr>
          <p:cNvPr id="12" name="TextBox 12"/>
          <p:cNvSpPr txBox="1"/>
          <p:nvPr/>
        </p:nvSpPr>
        <p:spPr>
          <a:xfrm>
            <a:off x="960120" y="1421130"/>
            <a:ext cx="15087600" cy="1047750"/>
          </a:xfrm>
          <a:prstGeom prst="rect">
            <a:avLst/>
          </a:prstGeom>
        </p:spPr>
        <p:txBody>
          <a:bodyPr lIns="0" tIns="0" rIns="0" bIns="0" rtlCol="0" anchor="t">
            <a:spAutoFit/>
          </a:bodyPr>
          <a:lstStyle/>
          <a:p>
            <a:pPr algn="l">
              <a:lnSpc>
                <a:spcPts val="6480"/>
              </a:lnSpc>
            </a:pPr>
            <a:r>
              <a:rPr lang="en-US" sz="5400" b="1">
                <a:solidFill>
                  <a:srgbClr val="E63946"/>
                </a:solidFill>
                <a:latin typeface="Ubuntu Bold"/>
                <a:ea typeface="Ubuntu Bold"/>
                <a:cs typeface="Ubuntu Bold"/>
                <a:sym typeface="Ubuntu Bold"/>
              </a:rPr>
              <a:t>From Priorities to Decisions</a:t>
            </a:r>
          </a:p>
        </p:txBody>
      </p:sp>
      <p:sp>
        <p:nvSpPr>
          <p:cNvPr id="13" name="TextBox 13"/>
          <p:cNvSpPr txBox="1"/>
          <p:nvPr/>
        </p:nvSpPr>
        <p:spPr>
          <a:xfrm>
            <a:off x="960120" y="2432685"/>
            <a:ext cx="15773400" cy="850011"/>
          </a:xfrm>
          <a:prstGeom prst="rect">
            <a:avLst/>
          </a:prstGeom>
        </p:spPr>
        <p:txBody>
          <a:bodyPr lIns="0" tIns="0" rIns="0" bIns="0" rtlCol="0" anchor="t">
            <a:spAutoFit/>
          </a:bodyPr>
          <a:lstStyle/>
          <a:p>
            <a:pPr algn="l">
              <a:lnSpc>
                <a:spcPts val="3402"/>
              </a:lnSpc>
            </a:pPr>
            <a:r>
              <a:rPr lang="en-US" sz="2100" i="1">
                <a:solidFill>
                  <a:srgbClr val="1E1E1E"/>
                </a:solidFill>
                <a:latin typeface="Ubuntu Italics"/>
                <a:ea typeface="Ubuntu Italics"/>
                <a:cs typeface="Ubuntu Italics"/>
                <a:sym typeface="Ubuntu Italics"/>
              </a:rPr>
              <a:t>A funding strategy lives or dies at the next opportunity meeting. The strategy needs to translate into a simple test your team can apply in five minutes.</a:t>
            </a:r>
          </a:p>
        </p:txBody>
      </p:sp>
      <p:grpSp>
        <p:nvGrpSpPr>
          <p:cNvPr id="14" name="Group 14"/>
          <p:cNvGrpSpPr/>
          <p:nvPr/>
        </p:nvGrpSpPr>
        <p:grpSpPr>
          <a:xfrm>
            <a:off x="945832" y="3620453"/>
            <a:ext cx="5446395" cy="5309235"/>
            <a:chOff x="0" y="0"/>
            <a:chExt cx="7261860" cy="7078980"/>
          </a:xfrm>
        </p:grpSpPr>
        <p:sp>
          <p:nvSpPr>
            <p:cNvPr id="15" name="Freeform 15"/>
            <p:cNvSpPr/>
            <p:nvPr/>
          </p:nvSpPr>
          <p:spPr>
            <a:xfrm>
              <a:off x="19050" y="19050"/>
              <a:ext cx="7223760" cy="7040880"/>
            </a:xfrm>
            <a:custGeom>
              <a:avLst/>
              <a:gdLst/>
              <a:ahLst/>
              <a:cxnLst/>
              <a:rect l="l" t="t" r="r" b="b"/>
              <a:pathLst>
                <a:path w="7223760" h="7040880">
                  <a:moveTo>
                    <a:pt x="0" y="0"/>
                  </a:moveTo>
                  <a:lnTo>
                    <a:pt x="7223760" y="0"/>
                  </a:lnTo>
                  <a:lnTo>
                    <a:pt x="7223760" y="7040880"/>
                  </a:lnTo>
                  <a:lnTo>
                    <a:pt x="0" y="7040880"/>
                  </a:lnTo>
                  <a:close/>
                </a:path>
              </a:pathLst>
            </a:custGeom>
            <a:solidFill>
              <a:srgbClr val="FFFFFF"/>
            </a:solidFill>
          </p:spPr>
          <p:txBody>
            <a:bodyPr/>
            <a:lstStyle/>
            <a:p>
              <a:endParaRPr lang="en-GB"/>
            </a:p>
          </p:txBody>
        </p:sp>
        <p:sp>
          <p:nvSpPr>
            <p:cNvPr id="16" name="Freeform 16"/>
            <p:cNvSpPr/>
            <p:nvPr/>
          </p:nvSpPr>
          <p:spPr>
            <a:xfrm>
              <a:off x="0" y="0"/>
              <a:ext cx="7261860" cy="7078980"/>
            </a:xfrm>
            <a:custGeom>
              <a:avLst/>
              <a:gdLst/>
              <a:ahLst/>
              <a:cxnLst/>
              <a:rect l="l" t="t" r="r" b="b"/>
              <a:pathLst>
                <a:path w="7261860" h="7078980">
                  <a:moveTo>
                    <a:pt x="19050" y="0"/>
                  </a:moveTo>
                  <a:lnTo>
                    <a:pt x="7242810" y="0"/>
                  </a:lnTo>
                  <a:cubicBezTo>
                    <a:pt x="7253351" y="0"/>
                    <a:pt x="7261860" y="8509"/>
                    <a:pt x="7261860" y="19050"/>
                  </a:cubicBezTo>
                  <a:lnTo>
                    <a:pt x="7261860" y="7059930"/>
                  </a:lnTo>
                  <a:cubicBezTo>
                    <a:pt x="7261860" y="7070472"/>
                    <a:pt x="7253351" y="7078980"/>
                    <a:pt x="7242810" y="7078980"/>
                  </a:cubicBezTo>
                  <a:lnTo>
                    <a:pt x="19050" y="7078980"/>
                  </a:lnTo>
                  <a:cubicBezTo>
                    <a:pt x="8509" y="7078980"/>
                    <a:pt x="0" y="7070472"/>
                    <a:pt x="0" y="7059930"/>
                  </a:cubicBezTo>
                  <a:lnTo>
                    <a:pt x="0" y="19050"/>
                  </a:lnTo>
                  <a:cubicBezTo>
                    <a:pt x="0" y="8509"/>
                    <a:pt x="8509" y="0"/>
                    <a:pt x="19050" y="0"/>
                  </a:cubicBezTo>
                  <a:moveTo>
                    <a:pt x="19050" y="38100"/>
                  </a:moveTo>
                  <a:lnTo>
                    <a:pt x="19050" y="19050"/>
                  </a:lnTo>
                  <a:lnTo>
                    <a:pt x="38100" y="19050"/>
                  </a:lnTo>
                  <a:lnTo>
                    <a:pt x="38100" y="7059930"/>
                  </a:lnTo>
                  <a:lnTo>
                    <a:pt x="19050" y="7059930"/>
                  </a:lnTo>
                  <a:lnTo>
                    <a:pt x="19050" y="7040880"/>
                  </a:lnTo>
                  <a:lnTo>
                    <a:pt x="7242810" y="7040880"/>
                  </a:lnTo>
                  <a:lnTo>
                    <a:pt x="7242810" y="7059930"/>
                  </a:lnTo>
                  <a:lnTo>
                    <a:pt x="7223760" y="7059930"/>
                  </a:lnTo>
                  <a:lnTo>
                    <a:pt x="7223760" y="19050"/>
                  </a:lnTo>
                  <a:lnTo>
                    <a:pt x="7242810" y="19050"/>
                  </a:lnTo>
                  <a:lnTo>
                    <a:pt x="7242810" y="38100"/>
                  </a:lnTo>
                  <a:lnTo>
                    <a:pt x="19050" y="38100"/>
                  </a:lnTo>
                  <a:close/>
                </a:path>
              </a:pathLst>
            </a:custGeom>
            <a:solidFill>
              <a:srgbClr val="E63946"/>
            </a:solidFill>
          </p:spPr>
          <p:txBody>
            <a:bodyPr/>
            <a:lstStyle/>
            <a:p>
              <a:endParaRPr lang="en-GB"/>
            </a:p>
          </p:txBody>
        </p:sp>
      </p:grpSp>
      <p:grpSp>
        <p:nvGrpSpPr>
          <p:cNvPr id="17" name="Group 17"/>
          <p:cNvGrpSpPr/>
          <p:nvPr/>
        </p:nvGrpSpPr>
        <p:grpSpPr>
          <a:xfrm>
            <a:off x="950595" y="3625215"/>
            <a:ext cx="5436870" cy="773430"/>
            <a:chOff x="0" y="0"/>
            <a:chExt cx="7249160" cy="1031240"/>
          </a:xfrm>
        </p:grpSpPr>
        <p:sp>
          <p:nvSpPr>
            <p:cNvPr id="18" name="Freeform 18"/>
            <p:cNvSpPr/>
            <p:nvPr/>
          </p:nvSpPr>
          <p:spPr>
            <a:xfrm>
              <a:off x="12700" y="12700"/>
              <a:ext cx="7223760" cy="1005840"/>
            </a:xfrm>
            <a:custGeom>
              <a:avLst/>
              <a:gdLst/>
              <a:ahLst/>
              <a:cxnLst/>
              <a:rect l="l" t="t" r="r" b="b"/>
              <a:pathLst>
                <a:path w="7223760" h="1005840">
                  <a:moveTo>
                    <a:pt x="0" y="0"/>
                  </a:moveTo>
                  <a:lnTo>
                    <a:pt x="7223760" y="0"/>
                  </a:lnTo>
                  <a:lnTo>
                    <a:pt x="7223760" y="1005840"/>
                  </a:lnTo>
                  <a:lnTo>
                    <a:pt x="0" y="1005840"/>
                  </a:lnTo>
                  <a:close/>
                </a:path>
              </a:pathLst>
            </a:custGeom>
            <a:solidFill>
              <a:srgbClr val="E63946"/>
            </a:solidFill>
          </p:spPr>
          <p:txBody>
            <a:bodyPr/>
            <a:lstStyle/>
            <a:p>
              <a:endParaRPr lang="en-GB"/>
            </a:p>
          </p:txBody>
        </p:sp>
        <p:sp>
          <p:nvSpPr>
            <p:cNvPr id="19" name="Freeform 19"/>
            <p:cNvSpPr/>
            <p:nvPr/>
          </p:nvSpPr>
          <p:spPr>
            <a:xfrm>
              <a:off x="0" y="0"/>
              <a:ext cx="7249160" cy="1031240"/>
            </a:xfrm>
            <a:custGeom>
              <a:avLst/>
              <a:gdLst/>
              <a:ahLst/>
              <a:cxnLst/>
              <a:rect l="l" t="t" r="r" b="b"/>
              <a:pathLst>
                <a:path w="7249160" h="1031240">
                  <a:moveTo>
                    <a:pt x="12700" y="0"/>
                  </a:moveTo>
                  <a:lnTo>
                    <a:pt x="7236460" y="0"/>
                  </a:lnTo>
                  <a:cubicBezTo>
                    <a:pt x="7243445" y="0"/>
                    <a:pt x="7249160" y="5715"/>
                    <a:pt x="7249160" y="12700"/>
                  </a:cubicBezTo>
                  <a:lnTo>
                    <a:pt x="7249160" y="1018540"/>
                  </a:lnTo>
                  <a:cubicBezTo>
                    <a:pt x="7249160" y="1025525"/>
                    <a:pt x="7243445" y="1031240"/>
                    <a:pt x="7236460" y="1031240"/>
                  </a:cubicBezTo>
                  <a:lnTo>
                    <a:pt x="12700" y="1031240"/>
                  </a:lnTo>
                  <a:cubicBezTo>
                    <a:pt x="5715" y="1031240"/>
                    <a:pt x="0" y="1025525"/>
                    <a:pt x="0" y="1018540"/>
                  </a:cubicBezTo>
                  <a:lnTo>
                    <a:pt x="0" y="12700"/>
                  </a:lnTo>
                  <a:cubicBezTo>
                    <a:pt x="0" y="5715"/>
                    <a:pt x="5715" y="0"/>
                    <a:pt x="12700" y="0"/>
                  </a:cubicBezTo>
                  <a:moveTo>
                    <a:pt x="12700" y="25400"/>
                  </a:moveTo>
                  <a:lnTo>
                    <a:pt x="12700" y="12700"/>
                  </a:lnTo>
                  <a:lnTo>
                    <a:pt x="25400" y="12700"/>
                  </a:lnTo>
                  <a:lnTo>
                    <a:pt x="25400" y="1018540"/>
                  </a:lnTo>
                  <a:lnTo>
                    <a:pt x="12700" y="1018540"/>
                  </a:lnTo>
                  <a:lnTo>
                    <a:pt x="12700" y="1005840"/>
                  </a:lnTo>
                  <a:lnTo>
                    <a:pt x="7236460" y="1005840"/>
                  </a:lnTo>
                  <a:lnTo>
                    <a:pt x="7236460" y="1018540"/>
                  </a:lnTo>
                  <a:lnTo>
                    <a:pt x="7223760" y="1018540"/>
                  </a:lnTo>
                  <a:lnTo>
                    <a:pt x="7223760" y="12700"/>
                  </a:lnTo>
                  <a:lnTo>
                    <a:pt x="7236460" y="12700"/>
                  </a:lnTo>
                  <a:lnTo>
                    <a:pt x="7236460" y="25400"/>
                  </a:lnTo>
                  <a:lnTo>
                    <a:pt x="12700" y="25400"/>
                  </a:lnTo>
                  <a:close/>
                </a:path>
              </a:pathLst>
            </a:custGeom>
            <a:solidFill>
              <a:srgbClr val="E63946"/>
            </a:solidFill>
          </p:spPr>
          <p:txBody>
            <a:bodyPr/>
            <a:lstStyle/>
            <a:p>
              <a:endParaRPr lang="en-GB"/>
            </a:p>
          </p:txBody>
        </p:sp>
      </p:grpSp>
      <p:grpSp>
        <p:nvGrpSpPr>
          <p:cNvPr id="20" name="Group 20"/>
          <p:cNvGrpSpPr/>
          <p:nvPr/>
        </p:nvGrpSpPr>
        <p:grpSpPr>
          <a:xfrm>
            <a:off x="1234440" y="3634740"/>
            <a:ext cx="4869180" cy="754380"/>
            <a:chOff x="0" y="0"/>
            <a:chExt cx="6492240" cy="1005840"/>
          </a:xfrm>
        </p:grpSpPr>
        <p:sp>
          <p:nvSpPr>
            <p:cNvPr id="21" name="Freeform 21"/>
            <p:cNvSpPr/>
            <p:nvPr/>
          </p:nvSpPr>
          <p:spPr>
            <a:xfrm>
              <a:off x="0" y="0"/>
              <a:ext cx="6492240" cy="1005840"/>
            </a:xfrm>
            <a:custGeom>
              <a:avLst/>
              <a:gdLst/>
              <a:ahLst/>
              <a:cxnLst/>
              <a:rect l="l" t="t" r="r" b="b"/>
              <a:pathLst>
                <a:path w="6492240" h="1005840">
                  <a:moveTo>
                    <a:pt x="0" y="0"/>
                  </a:moveTo>
                  <a:lnTo>
                    <a:pt x="6492240" y="0"/>
                  </a:lnTo>
                  <a:lnTo>
                    <a:pt x="6492240" y="1005840"/>
                  </a:lnTo>
                  <a:lnTo>
                    <a:pt x="0" y="1005840"/>
                  </a:lnTo>
                  <a:close/>
                </a:path>
              </a:pathLst>
            </a:custGeom>
            <a:blipFill>
              <a:blip r:embed="rId5">
                <a:alphaModFix amt="0"/>
              </a:blip>
              <a:stretch>
                <a:fillRect t="-75767" b="-75767"/>
              </a:stretch>
            </a:blipFill>
          </p:spPr>
          <p:txBody>
            <a:bodyPr/>
            <a:lstStyle/>
            <a:p>
              <a:endParaRPr lang="en-GB"/>
            </a:p>
          </p:txBody>
        </p:sp>
        <p:sp>
          <p:nvSpPr>
            <p:cNvPr id="22" name="TextBox 22"/>
            <p:cNvSpPr txBox="1"/>
            <p:nvPr/>
          </p:nvSpPr>
          <p:spPr>
            <a:xfrm>
              <a:off x="0" y="-9525"/>
              <a:ext cx="6492240" cy="1015365"/>
            </a:xfrm>
            <a:prstGeom prst="rect">
              <a:avLst/>
            </a:prstGeom>
          </p:spPr>
          <p:txBody>
            <a:bodyPr lIns="0" tIns="0" rIns="0" bIns="0" rtlCol="0" anchor="ctr"/>
            <a:lstStyle/>
            <a:p>
              <a:pPr algn="l">
                <a:lnSpc>
                  <a:spcPts val="1980"/>
                </a:lnSpc>
              </a:pPr>
              <a:r>
                <a:rPr lang="en-US" sz="1650" b="1" spc="300">
                  <a:solidFill>
                    <a:srgbClr val="FFFFFF"/>
                  </a:solidFill>
                  <a:latin typeface="Ubuntu Bold"/>
                  <a:ea typeface="Ubuntu Bold"/>
                  <a:cs typeface="Ubuntu Bold"/>
                  <a:sym typeface="Ubuntu Bold"/>
                </a:rPr>
                <a:t>01  Strategic Fit</a:t>
              </a:r>
            </a:p>
          </p:txBody>
        </p:sp>
      </p:grpSp>
      <p:grpSp>
        <p:nvGrpSpPr>
          <p:cNvPr id="23" name="Group 23"/>
          <p:cNvGrpSpPr/>
          <p:nvPr/>
        </p:nvGrpSpPr>
        <p:grpSpPr>
          <a:xfrm>
            <a:off x="1234440" y="4594860"/>
            <a:ext cx="4869180" cy="1303020"/>
            <a:chOff x="0" y="0"/>
            <a:chExt cx="6492240" cy="1737360"/>
          </a:xfrm>
        </p:grpSpPr>
        <p:sp>
          <p:nvSpPr>
            <p:cNvPr id="24" name="Freeform 24"/>
            <p:cNvSpPr/>
            <p:nvPr/>
          </p:nvSpPr>
          <p:spPr>
            <a:xfrm>
              <a:off x="0" y="0"/>
              <a:ext cx="6492240" cy="1737360"/>
            </a:xfrm>
            <a:custGeom>
              <a:avLst/>
              <a:gdLst/>
              <a:ahLst/>
              <a:cxnLst/>
              <a:rect l="l" t="t" r="r" b="b"/>
              <a:pathLst>
                <a:path w="6492240" h="1737360">
                  <a:moveTo>
                    <a:pt x="0" y="0"/>
                  </a:moveTo>
                  <a:lnTo>
                    <a:pt x="6492240" y="0"/>
                  </a:lnTo>
                  <a:lnTo>
                    <a:pt x="6492240" y="1737360"/>
                  </a:lnTo>
                  <a:lnTo>
                    <a:pt x="0" y="1737360"/>
                  </a:lnTo>
                  <a:close/>
                </a:path>
              </a:pathLst>
            </a:custGeom>
            <a:blipFill>
              <a:blip r:embed="rId5">
                <a:alphaModFix amt="0"/>
              </a:blip>
              <a:stretch>
                <a:fillRect t="-22812" b="-22812"/>
              </a:stretch>
            </a:blipFill>
          </p:spPr>
          <p:txBody>
            <a:bodyPr/>
            <a:lstStyle/>
            <a:p>
              <a:endParaRPr lang="en-GB"/>
            </a:p>
          </p:txBody>
        </p:sp>
        <p:sp>
          <p:nvSpPr>
            <p:cNvPr id="25" name="TextBox 25"/>
            <p:cNvSpPr txBox="1"/>
            <p:nvPr/>
          </p:nvSpPr>
          <p:spPr>
            <a:xfrm>
              <a:off x="0" y="-19050"/>
              <a:ext cx="6492240" cy="1756410"/>
            </a:xfrm>
            <a:prstGeom prst="rect">
              <a:avLst/>
            </a:prstGeom>
          </p:spPr>
          <p:txBody>
            <a:bodyPr lIns="0" tIns="0" rIns="0" bIns="0" rtlCol="0" anchor="ctr"/>
            <a:lstStyle/>
            <a:p>
              <a:pPr algn="l">
                <a:lnSpc>
                  <a:spcPts val="5759"/>
                </a:lnSpc>
              </a:pPr>
              <a:r>
                <a:rPr lang="en-US" sz="4800" b="1">
                  <a:solidFill>
                    <a:srgbClr val="E63946"/>
                  </a:solidFill>
                  <a:latin typeface="Ubuntu Bold"/>
                  <a:ea typeface="Ubuntu Bold"/>
                  <a:cs typeface="Ubuntu Bold"/>
                  <a:sym typeface="Ubuntu Bold"/>
                </a:rPr>
                <a:t>Yes or no?</a:t>
              </a:r>
            </a:p>
          </p:txBody>
        </p:sp>
      </p:grpSp>
      <p:grpSp>
        <p:nvGrpSpPr>
          <p:cNvPr id="26" name="Group 26"/>
          <p:cNvGrpSpPr/>
          <p:nvPr/>
        </p:nvGrpSpPr>
        <p:grpSpPr>
          <a:xfrm>
            <a:off x="1234440" y="5897880"/>
            <a:ext cx="4869180" cy="411480"/>
            <a:chOff x="0" y="0"/>
            <a:chExt cx="6492240" cy="548640"/>
          </a:xfrm>
        </p:grpSpPr>
        <p:sp>
          <p:nvSpPr>
            <p:cNvPr id="27" name="Freeform 27"/>
            <p:cNvSpPr/>
            <p:nvPr/>
          </p:nvSpPr>
          <p:spPr>
            <a:xfrm>
              <a:off x="0" y="0"/>
              <a:ext cx="6492240" cy="548640"/>
            </a:xfrm>
            <a:custGeom>
              <a:avLst/>
              <a:gdLst/>
              <a:ahLst/>
              <a:cxnLst/>
              <a:rect l="l" t="t" r="r" b="b"/>
              <a:pathLst>
                <a:path w="6492240" h="548640">
                  <a:moveTo>
                    <a:pt x="0" y="0"/>
                  </a:moveTo>
                  <a:lnTo>
                    <a:pt x="6492240" y="0"/>
                  </a:lnTo>
                  <a:lnTo>
                    <a:pt x="6492240" y="548640"/>
                  </a:lnTo>
                  <a:lnTo>
                    <a:pt x="0" y="548640"/>
                  </a:lnTo>
                  <a:close/>
                </a:path>
              </a:pathLst>
            </a:custGeom>
            <a:blipFill>
              <a:blip r:embed="rId5">
                <a:alphaModFix amt="0"/>
              </a:blip>
              <a:stretch>
                <a:fillRect t="-180572" b="-180572"/>
              </a:stretch>
            </a:blipFill>
          </p:spPr>
          <p:txBody>
            <a:bodyPr/>
            <a:lstStyle/>
            <a:p>
              <a:endParaRPr lang="en-GB"/>
            </a:p>
          </p:txBody>
        </p:sp>
        <p:sp>
          <p:nvSpPr>
            <p:cNvPr id="28" name="TextBox 28"/>
            <p:cNvSpPr txBox="1"/>
            <p:nvPr/>
          </p:nvSpPr>
          <p:spPr>
            <a:xfrm>
              <a:off x="0" y="-9525"/>
              <a:ext cx="6492240" cy="558165"/>
            </a:xfrm>
            <a:prstGeom prst="rect">
              <a:avLst/>
            </a:prstGeom>
          </p:spPr>
          <p:txBody>
            <a:bodyPr lIns="0" tIns="0" rIns="0" bIns="0" rtlCol="0" anchor="ctr"/>
            <a:lstStyle/>
            <a:p>
              <a:pPr algn="l">
                <a:lnSpc>
                  <a:spcPts val="1980"/>
                </a:lnSpc>
              </a:pPr>
              <a:r>
                <a:rPr lang="en-US" sz="1650" b="1" spc="300">
                  <a:solidFill>
                    <a:srgbClr val="5C5C5C"/>
                  </a:solidFill>
                  <a:latin typeface="Ubuntu Bold"/>
                  <a:ea typeface="Ubuntu Bold"/>
                  <a:cs typeface="Ubuntu Bold"/>
                  <a:sym typeface="Ubuntu Bold"/>
                </a:rPr>
                <a:t>Mission and audience alignment</a:t>
              </a:r>
            </a:p>
          </p:txBody>
        </p:sp>
      </p:grpSp>
      <p:grpSp>
        <p:nvGrpSpPr>
          <p:cNvPr id="29" name="Group 29"/>
          <p:cNvGrpSpPr/>
          <p:nvPr/>
        </p:nvGrpSpPr>
        <p:grpSpPr>
          <a:xfrm>
            <a:off x="1227296" y="6439376"/>
            <a:ext cx="4883468" cy="14288"/>
            <a:chOff x="0" y="0"/>
            <a:chExt cx="6511290" cy="19050"/>
          </a:xfrm>
        </p:grpSpPr>
        <p:sp>
          <p:nvSpPr>
            <p:cNvPr id="30" name="Freeform 30"/>
            <p:cNvSpPr/>
            <p:nvPr/>
          </p:nvSpPr>
          <p:spPr>
            <a:xfrm>
              <a:off x="9525" y="0"/>
              <a:ext cx="6492240" cy="19050"/>
            </a:xfrm>
            <a:custGeom>
              <a:avLst/>
              <a:gdLst/>
              <a:ahLst/>
              <a:cxnLst/>
              <a:rect l="l" t="t" r="r" b="b"/>
              <a:pathLst>
                <a:path w="6492240" h="19050">
                  <a:moveTo>
                    <a:pt x="0" y="0"/>
                  </a:moveTo>
                  <a:lnTo>
                    <a:pt x="6492240" y="0"/>
                  </a:lnTo>
                  <a:lnTo>
                    <a:pt x="6492240" y="19050"/>
                  </a:lnTo>
                  <a:lnTo>
                    <a:pt x="0" y="19050"/>
                  </a:lnTo>
                  <a:close/>
                </a:path>
              </a:pathLst>
            </a:custGeom>
            <a:solidFill>
              <a:srgbClr val="E0E0E0"/>
            </a:solidFill>
          </p:spPr>
          <p:txBody>
            <a:bodyPr/>
            <a:lstStyle/>
            <a:p>
              <a:endParaRPr lang="en-GB"/>
            </a:p>
          </p:txBody>
        </p:sp>
      </p:grpSp>
      <p:sp>
        <p:nvSpPr>
          <p:cNvPr id="31" name="TextBox 31"/>
          <p:cNvSpPr txBox="1"/>
          <p:nvPr/>
        </p:nvSpPr>
        <p:spPr>
          <a:xfrm>
            <a:off x="1234440" y="6497955"/>
            <a:ext cx="4869180" cy="2280285"/>
          </a:xfrm>
          <a:prstGeom prst="rect">
            <a:avLst/>
          </a:prstGeom>
        </p:spPr>
        <p:txBody>
          <a:bodyPr lIns="0" tIns="0" rIns="0" bIns="0" rtlCol="0" anchor="t">
            <a:spAutoFit/>
          </a:bodyPr>
          <a:lstStyle/>
          <a:p>
            <a:pPr algn="l">
              <a:lnSpc>
                <a:spcPts val="2898"/>
              </a:lnSpc>
            </a:pPr>
            <a:r>
              <a:rPr lang="en-US" sz="1725">
                <a:solidFill>
                  <a:srgbClr val="1E1E1E"/>
                </a:solidFill>
                <a:latin typeface="Ubuntu"/>
                <a:ea typeface="Ubuntu"/>
                <a:cs typeface="Ubuntu"/>
                <a:sym typeface="Ubuntu"/>
              </a:rPr>
              <a:t>Does this opportunity sit inside our stated funding priorities? If we have to stretch the words to make it fit, the answer is no. Every yes outside the strategy is a no inside it.</a:t>
            </a:r>
          </a:p>
        </p:txBody>
      </p:sp>
      <p:grpSp>
        <p:nvGrpSpPr>
          <p:cNvPr id="32" name="Group 32"/>
          <p:cNvGrpSpPr/>
          <p:nvPr/>
        </p:nvGrpSpPr>
        <p:grpSpPr>
          <a:xfrm>
            <a:off x="6500812" y="3620453"/>
            <a:ext cx="5446395" cy="5309235"/>
            <a:chOff x="0" y="0"/>
            <a:chExt cx="7261860" cy="7078980"/>
          </a:xfrm>
        </p:grpSpPr>
        <p:sp>
          <p:nvSpPr>
            <p:cNvPr id="33" name="Freeform 33"/>
            <p:cNvSpPr/>
            <p:nvPr/>
          </p:nvSpPr>
          <p:spPr>
            <a:xfrm>
              <a:off x="19050" y="19050"/>
              <a:ext cx="7223760" cy="7040880"/>
            </a:xfrm>
            <a:custGeom>
              <a:avLst/>
              <a:gdLst/>
              <a:ahLst/>
              <a:cxnLst/>
              <a:rect l="l" t="t" r="r" b="b"/>
              <a:pathLst>
                <a:path w="7223760" h="7040880">
                  <a:moveTo>
                    <a:pt x="0" y="0"/>
                  </a:moveTo>
                  <a:lnTo>
                    <a:pt x="7223760" y="0"/>
                  </a:lnTo>
                  <a:lnTo>
                    <a:pt x="7223760" y="7040880"/>
                  </a:lnTo>
                  <a:lnTo>
                    <a:pt x="0" y="7040880"/>
                  </a:lnTo>
                  <a:close/>
                </a:path>
              </a:pathLst>
            </a:custGeom>
            <a:solidFill>
              <a:srgbClr val="FFFFFF"/>
            </a:solidFill>
          </p:spPr>
          <p:txBody>
            <a:bodyPr/>
            <a:lstStyle/>
            <a:p>
              <a:endParaRPr lang="en-GB"/>
            </a:p>
          </p:txBody>
        </p:sp>
        <p:sp>
          <p:nvSpPr>
            <p:cNvPr id="34" name="Freeform 34"/>
            <p:cNvSpPr/>
            <p:nvPr/>
          </p:nvSpPr>
          <p:spPr>
            <a:xfrm>
              <a:off x="0" y="0"/>
              <a:ext cx="7261860" cy="7078980"/>
            </a:xfrm>
            <a:custGeom>
              <a:avLst/>
              <a:gdLst/>
              <a:ahLst/>
              <a:cxnLst/>
              <a:rect l="l" t="t" r="r" b="b"/>
              <a:pathLst>
                <a:path w="7261860" h="7078980">
                  <a:moveTo>
                    <a:pt x="19050" y="0"/>
                  </a:moveTo>
                  <a:lnTo>
                    <a:pt x="7242810" y="0"/>
                  </a:lnTo>
                  <a:cubicBezTo>
                    <a:pt x="7253351" y="0"/>
                    <a:pt x="7261860" y="8509"/>
                    <a:pt x="7261860" y="19050"/>
                  </a:cubicBezTo>
                  <a:lnTo>
                    <a:pt x="7261860" y="7059930"/>
                  </a:lnTo>
                  <a:cubicBezTo>
                    <a:pt x="7261860" y="7070472"/>
                    <a:pt x="7253351" y="7078980"/>
                    <a:pt x="7242810" y="7078980"/>
                  </a:cubicBezTo>
                  <a:lnTo>
                    <a:pt x="19050" y="7078980"/>
                  </a:lnTo>
                  <a:cubicBezTo>
                    <a:pt x="8509" y="7078980"/>
                    <a:pt x="0" y="7070472"/>
                    <a:pt x="0" y="7059930"/>
                  </a:cubicBezTo>
                  <a:lnTo>
                    <a:pt x="0" y="19050"/>
                  </a:lnTo>
                  <a:cubicBezTo>
                    <a:pt x="0" y="8509"/>
                    <a:pt x="8509" y="0"/>
                    <a:pt x="19050" y="0"/>
                  </a:cubicBezTo>
                  <a:moveTo>
                    <a:pt x="19050" y="38100"/>
                  </a:moveTo>
                  <a:lnTo>
                    <a:pt x="19050" y="19050"/>
                  </a:lnTo>
                  <a:lnTo>
                    <a:pt x="38100" y="19050"/>
                  </a:lnTo>
                  <a:lnTo>
                    <a:pt x="38100" y="7059930"/>
                  </a:lnTo>
                  <a:lnTo>
                    <a:pt x="19050" y="7059930"/>
                  </a:lnTo>
                  <a:lnTo>
                    <a:pt x="19050" y="7040880"/>
                  </a:lnTo>
                  <a:lnTo>
                    <a:pt x="7242810" y="7040880"/>
                  </a:lnTo>
                  <a:lnTo>
                    <a:pt x="7242810" y="7059930"/>
                  </a:lnTo>
                  <a:lnTo>
                    <a:pt x="7223760" y="7059930"/>
                  </a:lnTo>
                  <a:lnTo>
                    <a:pt x="7223760" y="19050"/>
                  </a:lnTo>
                  <a:lnTo>
                    <a:pt x="7242810" y="19050"/>
                  </a:lnTo>
                  <a:lnTo>
                    <a:pt x="7242810" y="38100"/>
                  </a:lnTo>
                  <a:lnTo>
                    <a:pt x="19050" y="38100"/>
                  </a:lnTo>
                  <a:close/>
                </a:path>
              </a:pathLst>
            </a:custGeom>
            <a:solidFill>
              <a:srgbClr val="E63946"/>
            </a:solidFill>
          </p:spPr>
          <p:txBody>
            <a:bodyPr/>
            <a:lstStyle/>
            <a:p>
              <a:endParaRPr lang="en-GB"/>
            </a:p>
          </p:txBody>
        </p:sp>
      </p:grpSp>
      <p:grpSp>
        <p:nvGrpSpPr>
          <p:cNvPr id="35" name="Group 35"/>
          <p:cNvGrpSpPr/>
          <p:nvPr/>
        </p:nvGrpSpPr>
        <p:grpSpPr>
          <a:xfrm>
            <a:off x="6505575" y="3625215"/>
            <a:ext cx="5436870" cy="773430"/>
            <a:chOff x="0" y="0"/>
            <a:chExt cx="7249160" cy="1031240"/>
          </a:xfrm>
        </p:grpSpPr>
        <p:sp>
          <p:nvSpPr>
            <p:cNvPr id="36" name="Freeform 36"/>
            <p:cNvSpPr/>
            <p:nvPr/>
          </p:nvSpPr>
          <p:spPr>
            <a:xfrm>
              <a:off x="12700" y="12700"/>
              <a:ext cx="7223760" cy="1005840"/>
            </a:xfrm>
            <a:custGeom>
              <a:avLst/>
              <a:gdLst/>
              <a:ahLst/>
              <a:cxnLst/>
              <a:rect l="l" t="t" r="r" b="b"/>
              <a:pathLst>
                <a:path w="7223760" h="1005840">
                  <a:moveTo>
                    <a:pt x="0" y="0"/>
                  </a:moveTo>
                  <a:lnTo>
                    <a:pt x="7223760" y="0"/>
                  </a:lnTo>
                  <a:lnTo>
                    <a:pt x="7223760" y="1005840"/>
                  </a:lnTo>
                  <a:lnTo>
                    <a:pt x="0" y="1005840"/>
                  </a:lnTo>
                  <a:close/>
                </a:path>
              </a:pathLst>
            </a:custGeom>
            <a:solidFill>
              <a:srgbClr val="E63946"/>
            </a:solidFill>
          </p:spPr>
          <p:txBody>
            <a:bodyPr/>
            <a:lstStyle/>
            <a:p>
              <a:endParaRPr lang="en-GB"/>
            </a:p>
          </p:txBody>
        </p:sp>
        <p:sp>
          <p:nvSpPr>
            <p:cNvPr id="37" name="Freeform 37"/>
            <p:cNvSpPr/>
            <p:nvPr/>
          </p:nvSpPr>
          <p:spPr>
            <a:xfrm>
              <a:off x="0" y="0"/>
              <a:ext cx="7249160" cy="1031240"/>
            </a:xfrm>
            <a:custGeom>
              <a:avLst/>
              <a:gdLst/>
              <a:ahLst/>
              <a:cxnLst/>
              <a:rect l="l" t="t" r="r" b="b"/>
              <a:pathLst>
                <a:path w="7249160" h="1031240">
                  <a:moveTo>
                    <a:pt x="12700" y="0"/>
                  </a:moveTo>
                  <a:lnTo>
                    <a:pt x="7236460" y="0"/>
                  </a:lnTo>
                  <a:cubicBezTo>
                    <a:pt x="7243445" y="0"/>
                    <a:pt x="7249160" y="5715"/>
                    <a:pt x="7249160" y="12700"/>
                  </a:cubicBezTo>
                  <a:lnTo>
                    <a:pt x="7249160" y="1018540"/>
                  </a:lnTo>
                  <a:cubicBezTo>
                    <a:pt x="7249160" y="1025525"/>
                    <a:pt x="7243445" y="1031240"/>
                    <a:pt x="7236460" y="1031240"/>
                  </a:cubicBezTo>
                  <a:lnTo>
                    <a:pt x="12700" y="1031240"/>
                  </a:lnTo>
                  <a:cubicBezTo>
                    <a:pt x="5715" y="1031240"/>
                    <a:pt x="0" y="1025525"/>
                    <a:pt x="0" y="1018540"/>
                  </a:cubicBezTo>
                  <a:lnTo>
                    <a:pt x="0" y="12700"/>
                  </a:lnTo>
                  <a:cubicBezTo>
                    <a:pt x="0" y="5715"/>
                    <a:pt x="5715" y="0"/>
                    <a:pt x="12700" y="0"/>
                  </a:cubicBezTo>
                  <a:moveTo>
                    <a:pt x="12700" y="25400"/>
                  </a:moveTo>
                  <a:lnTo>
                    <a:pt x="12700" y="12700"/>
                  </a:lnTo>
                  <a:lnTo>
                    <a:pt x="25400" y="12700"/>
                  </a:lnTo>
                  <a:lnTo>
                    <a:pt x="25400" y="1018540"/>
                  </a:lnTo>
                  <a:lnTo>
                    <a:pt x="12700" y="1018540"/>
                  </a:lnTo>
                  <a:lnTo>
                    <a:pt x="12700" y="1005840"/>
                  </a:lnTo>
                  <a:lnTo>
                    <a:pt x="7236460" y="1005840"/>
                  </a:lnTo>
                  <a:lnTo>
                    <a:pt x="7236460" y="1018540"/>
                  </a:lnTo>
                  <a:lnTo>
                    <a:pt x="7223760" y="1018540"/>
                  </a:lnTo>
                  <a:lnTo>
                    <a:pt x="7223760" y="12700"/>
                  </a:lnTo>
                  <a:lnTo>
                    <a:pt x="7236460" y="12700"/>
                  </a:lnTo>
                  <a:lnTo>
                    <a:pt x="7236460" y="25400"/>
                  </a:lnTo>
                  <a:lnTo>
                    <a:pt x="12700" y="25400"/>
                  </a:lnTo>
                  <a:close/>
                </a:path>
              </a:pathLst>
            </a:custGeom>
            <a:solidFill>
              <a:srgbClr val="E63946"/>
            </a:solidFill>
          </p:spPr>
          <p:txBody>
            <a:bodyPr/>
            <a:lstStyle/>
            <a:p>
              <a:endParaRPr lang="en-GB"/>
            </a:p>
          </p:txBody>
        </p:sp>
      </p:grpSp>
      <p:grpSp>
        <p:nvGrpSpPr>
          <p:cNvPr id="38" name="Group 38"/>
          <p:cNvGrpSpPr/>
          <p:nvPr/>
        </p:nvGrpSpPr>
        <p:grpSpPr>
          <a:xfrm>
            <a:off x="6789420" y="3634740"/>
            <a:ext cx="4869180" cy="754380"/>
            <a:chOff x="0" y="0"/>
            <a:chExt cx="6492240" cy="1005840"/>
          </a:xfrm>
        </p:grpSpPr>
        <p:sp>
          <p:nvSpPr>
            <p:cNvPr id="39" name="Freeform 39"/>
            <p:cNvSpPr/>
            <p:nvPr/>
          </p:nvSpPr>
          <p:spPr>
            <a:xfrm>
              <a:off x="0" y="0"/>
              <a:ext cx="6492240" cy="1005840"/>
            </a:xfrm>
            <a:custGeom>
              <a:avLst/>
              <a:gdLst/>
              <a:ahLst/>
              <a:cxnLst/>
              <a:rect l="l" t="t" r="r" b="b"/>
              <a:pathLst>
                <a:path w="6492240" h="1005840">
                  <a:moveTo>
                    <a:pt x="0" y="0"/>
                  </a:moveTo>
                  <a:lnTo>
                    <a:pt x="6492240" y="0"/>
                  </a:lnTo>
                  <a:lnTo>
                    <a:pt x="6492240" y="1005840"/>
                  </a:lnTo>
                  <a:lnTo>
                    <a:pt x="0" y="1005840"/>
                  </a:lnTo>
                  <a:close/>
                </a:path>
              </a:pathLst>
            </a:custGeom>
            <a:blipFill>
              <a:blip r:embed="rId5">
                <a:alphaModFix amt="0"/>
              </a:blip>
              <a:stretch>
                <a:fillRect t="-75767" b="-75767"/>
              </a:stretch>
            </a:blipFill>
          </p:spPr>
          <p:txBody>
            <a:bodyPr/>
            <a:lstStyle/>
            <a:p>
              <a:endParaRPr lang="en-GB"/>
            </a:p>
          </p:txBody>
        </p:sp>
        <p:sp>
          <p:nvSpPr>
            <p:cNvPr id="40" name="TextBox 40"/>
            <p:cNvSpPr txBox="1"/>
            <p:nvPr/>
          </p:nvSpPr>
          <p:spPr>
            <a:xfrm>
              <a:off x="0" y="-9525"/>
              <a:ext cx="6492240" cy="1015365"/>
            </a:xfrm>
            <a:prstGeom prst="rect">
              <a:avLst/>
            </a:prstGeom>
          </p:spPr>
          <p:txBody>
            <a:bodyPr lIns="0" tIns="0" rIns="0" bIns="0" rtlCol="0" anchor="ctr"/>
            <a:lstStyle/>
            <a:p>
              <a:pPr algn="l">
                <a:lnSpc>
                  <a:spcPts val="1980"/>
                </a:lnSpc>
              </a:pPr>
              <a:r>
                <a:rPr lang="en-US" sz="1650" b="1" spc="300">
                  <a:solidFill>
                    <a:srgbClr val="FFFFFF"/>
                  </a:solidFill>
                  <a:latin typeface="Ubuntu Bold"/>
                  <a:ea typeface="Ubuntu Bold"/>
                  <a:cs typeface="Ubuntu Bold"/>
                  <a:sym typeface="Ubuntu Bold"/>
                </a:rPr>
                <a:t>02  Win Probability</a:t>
              </a:r>
            </a:p>
          </p:txBody>
        </p:sp>
      </p:grpSp>
      <p:grpSp>
        <p:nvGrpSpPr>
          <p:cNvPr id="41" name="Group 41"/>
          <p:cNvGrpSpPr/>
          <p:nvPr/>
        </p:nvGrpSpPr>
        <p:grpSpPr>
          <a:xfrm>
            <a:off x="6789420" y="4594860"/>
            <a:ext cx="4869180" cy="1303020"/>
            <a:chOff x="0" y="0"/>
            <a:chExt cx="6492240" cy="1737360"/>
          </a:xfrm>
        </p:grpSpPr>
        <p:sp>
          <p:nvSpPr>
            <p:cNvPr id="42" name="Freeform 42"/>
            <p:cNvSpPr/>
            <p:nvPr/>
          </p:nvSpPr>
          <p:spPr>
            <a:xfrm>
              <a:off x="0" y="0"/>
              <a:ext cx="6492240" cy="1737360"/>
            </a:xfrm>
            <a:custGeom>
              <a:avLst/>
              <a:gdLst/>
              <a:ahLst/>
              <a:cxnLst/>
              <a:rect l="l" t="t" r="r" b="b"/>
              <a:pathLst>
                <a:path w="6492240" h="1737360">
                  <a:moveTo>
                    <a:pt x="0" y="0"/>
                  </a:moveTo>
                  <a:lnTo>
                    <a:pt x="6492240" y="0"/>
                  </a:lnTo>
                  <a:lnTo>
                    <a:pt x="6492240" y="1737360"/>
                  </a:lnTo>
                  <a:lnTo>
                    <a:pt x="0" y="1737360"/>
                  </a:lnTo>
                  <a:close/>
                </a:path>
              </a:pathLst>
            </a:custGeom>
            <a:blipFill>
              <a:blip r:embed="rId5">
                <a:alphaModFix amt="0"/>
              </a:blip>
              <a:stretch>
                <a:fillRect t="-22812" b="-22812"/>
              </a:stretch>
            </a:blipFill>
          </p:spPr>
          <p:txBody>
            <a:bodyPr/>
            <a:lstStyle/>
            <a:p>
              <a:endParaRPr lang="en-GB"/>
            </a:p>
          </p:txBody>
        </p:sp>
        <p:sp>
          <p:nvSpPr>
            <p:cNvPr id="43" name="TextBox 43"/>
            <p:cNvSpPr txBox="1"/>
            <p:nvPr/>
          </p:nvSpPr>
          <p:spPr>
            <a:xfrm>
              <a:off x="0" y="-19050"/>
              <a:ext cx="6492240" cy="1756410"/>
            </a:xfrm>
            <a:prstGeom prst="rect">
              <a:avLst/>
            </a:prstGeom>
          </p:spPr>
          <p:txBody>
            <a:bodyPr lIns="0" tIns="0" rIns="0" bIns="0" rtlCol="0" anchor="ctr"/>
            <a:lstStyle/>
            <a:p>
              <a:pPr algn="l">
                <a:lnSpc>
                  <a:spcPts val="5759"/>
                </a:lnSpc>
              </a:pPr>
              <a:r>
                <a:rPr lang="en-US" sz="4800" b="1">
                  <a:solidFill>
                    <a:srgbClr val="E63946"/>
                  </a:solidFill>
                  <a:latin typeface="Ubuntu Bold"/>
                  <a:ea typeface="Ubuntu Bold"/>
                  <a:cs typeface="Ubuntu Bold"/>
                  <a:sym typeface="Ubuntu Bold"/>
                </a:rPr>
                <a:t>Above 25%?</a:t>
              </a:r>
            </a:p>
          </p:txBody>
        </p:sp>
      </p:grpSp>
      <p:grpSp>
        <p:nvGrpSpPr>
          <p:cNvPr id="44" name="Group 44"/>
          <p:cNvGrpSpPr/>
          <p:nvPr/>
        </p:nvGrpSpPr>
        <p:grpSpPr>
          <a:xfrm>
            <a:off x="6789420" y="5897880"/>
            <a:ext cx="4869180" cy="411480"/>
            <a:chOff x="0" y="0"/>
            <a:chExt cx="6492240" cy="548640"/>
          </a:xfrm>
        </p:grpSpPr>
        <p:sp>
          <p:nvSpPr>
            <p:cNvPr id="45" name="Freeform 45"/>
            <p:cNvSpPr/>
            <p:nvPr/>
          </p:nvSpPr>
          <p:spPr>
            <a:xfrm>
              <a:off x="0" y="0"/>
              <a:ext cx="6492240" cy="548640"/>
            </a:xfrm>
            <a:custGeom>
              <a:avLst/>
              <a:gdLst/>
              <a:ahLst/>
              <a:cxnLst/>
              <a:rect l="l" t="t" r="r" b="b"/>
              <a:pathLst>
                <a:path w="6492240" h="548640">
                  <a:moveTo>
                    <a:pt x="0" y="0"/>
                  </a:moveTo>
                  <a:lnTo>
                    <a:pt x="6492240" y="0"/>
                  </a:lnTo>
                  <a:lnTo>
                    <a:pt x="6492240" y="548640"/>
                  </a:lnTo>
                  <a:lnTo>
                    <a:pt x="0" y="548640"/>
                  </a:lnTo>
                  <a:close/>
                </a:path>
              </a:pathLst>
            </a:custGeom>
            <a:blipFill>
              <a:blip r:embed="rId5">
                <a:alphaModFix amt="0"/>
              </a:blip>
              <a:stretch>
                <a:fillRect t="-180572" b="-180572"/>
              </a:stretch>
            </a:blipFill>
          </p:spPr>
          <p:txBody>
            <a:bodyPr/>
            <a:lstStyle/>
            <a:p>
              <a:endParaRPr lang="en-GB"/>
            </a:p>
          </p:txBody>
        </p:sp>
        <p:sp>
          <p:nvSpPr>
            <p:cNvPr id="46" name="TextBox 46"/>
            <p:cNvSpPr txBox="1"/>
            <p:nvPr/>
          </p:nvSpPr>
          <p:spPr>
            <a:xfrm>
              <a:off x="0" y="-9525"/>
              <a:ext cx="6492240" cy="558165"/>
            </a:xfrm>
            <a:prstGeom prst="rect">
              <a:avLst/>
            </a:prstGeom>
          </p:spPr>
          <p:txBody>
            <a:bodyPr lIns="0" tIns="0" rIns="0" bIns="0" rtlCol="0" anchor="ctr"/>
            <a:lstStyle/>
            <a:p>
              <a:pPr algn="l">
                <a:lnSpc>
                  <a:spcPts val="1980"/>
                </a:lnSpc>
              </a:pPr>
              <a:r>
                <a:rPr lang="en-US" sz="1650" b="1" spc="300">
                  <a:solidFill>
                    <a:srgbClr val="5C5C5C"/>
                  </a:solidFill>
                  <a:latin typeface="Ubuntu Bold"/>
                  <a:ea typeface="Ubuntu Bold"/>
                  <a:cs typeface="Ubuntu Bold"/>
                  <a:sym typeface="Ubuntu Bold"/>
                </a:rPr>
                <a:t>Honest estimate of success</a:t>
              </a:r>
            </a:p>
          </p:txBody>
        </p:sp>
      </p:grpSp>
      <p:grpSp>
        <p:nvGrpSpPr>
          <p:cNvPr id="47" name="Group 47"/>
          <p:cNvGrpSpPr/>
          <p:nvPr/>
        </p:nvGrpSpPr>
        <p:grpSpPr>
          <a:xfrm>
            <a:off x="6782276" y="6439376"/>
            <a:ext cx="4883468" cy="14288"/>
            <a:chOff x="0" y="0"/>
            <a:chExt cx="6511290" cy="19050"/>
          </a:xfrm>
        </p:grpSpPr>
        <p:sp>
          <p:nvSpPr>
            <p:cNvPr id="48" name="Freeform 48"/>
            <p:cNvSpPr/>
            <p:nvPr/>
          </p:nvSpPr>
          <p:spPr>
            <a:xfrm>
              <a:off x="9525" y="0"/>
              <a:ext cx="6492240" cy="19050"/>
            </a:xfrm>
            <a:custGeom>
              <a:avLst/>
              <a:gdLst/>
              <a:ahLst/>
              <a:cxnLst/>
              <a:rect l="l" t="t" r="r" b="b"/>
              <a:pathLst>
                <a:path w="6492240" h="19050">
                  <a:moveTo>
                    <a:pt x="0" y="0"/>
                  </a:moveTo>
                  <a:lnTo>
                    <a:pt x="6492240" y="0"/>
                  </a:lnTo>
                  <a:lnTo>
                    <a:pt x="6492240" y="19050"/>
                  </a:lnTo>
                  <a:lnTo>
                    <a:pt x="0" y="19050"/>
                  </a:lnTo>
                  <a:close/>
                </a:path>
              </a:pathLst>
            </a:custGeom>
            <a:solidFill>
              <a:srgbClr val="E0E0E0"/>
            </a:solidFill>
          </p:spPr>
          <p:txBody>
            <a:bodyPr/>
            <a:lstStyle/>
            <a:p>
              <a:endParaRPr lang="en-GB"/>
            </a:p>
          </p:txBody>
        </p:sp>
      </p:grpSp>
      <p:sp>
        <p:nvSpPr>
          <p:cNvPr id="49" name="TextBox 49"/>
          <p:cNvSpPr txBox="1"/>
          <p:nvPr/>
        </p:nvSpPr>
        <p:spPr>
          <a:xfrm>
            <a:off x="6789420" y="6497955"/>
            <a:ext cx="4869180" cy="2280285"/>
          </a:xfrm>
          <a:prstGeom prst="rect">
            <a:avLst/>
          </a:prstGeom>
        </p:spPr>
        <p:txBody>
          <a:bodyPr lIns="0" tIns="0" rIns="0" bIns="0" rtlCol="0" anchor="t">
            <a:spAutoFit/>
          </a:bodyPr>
          <a:lstStyle/>
          <a:p>
            <a:pPr algn="l">
              <a:lnSpc>
                <a:spcPts val="2898"/>
              </a:lnSpc>
            </a:pPr>
            <a:r>
              <a:rPr lang="en-US" sz="1725">
                <a:solidFill>
                  <a:srgbClr val="1E1E1E"/>
                </a:solidFill>
                <a:latin typeface="Ubuntu"/>
                <a:ea typeface="Ubuntu"/>
                <a:cs typeface="Ubuntu"/>
                <a:sym typeface="Ubuntu"/>
              </a:rPr>
              <a:t>Look at the funder relationship, the brief, and our track record on the issue. Most teams overestimate win probability by a factor of two. Apply a discount and decide on the discounted number.</a:t>
            </a:r>
          </a:p>
        </p:txBody>
      </p:sp>
      <p:grpSp>
        <p:nvGrpSpPr>
          <p:cNvPr id="50" name="Group 50"/>
          <p:cNvGrpSpPr/>
          <p:nvPr/>
        </p:nvGrpSpPr>
        <p:grpSpPr>
          <a:xfrm>
            <a:off x="12055793" y="3620453"/>
            <a:ext cx="5446395" cy="5309235"/>
            <a:chOff x="0" y="0"/>
            <a:chExt cx="7261860" cy="7078980"/>
          </a:xfrm>
        </p:grpSpPr>
        <p:sp>
          <p:nvSpPr>
            <p:cNvPr id="51" name="Freeform 51"/>
            <p:cNvSpPr/>
            <p:nvPr/>
          </p:nvSpPr>
          <p:spPr>
            <a:xfrm>
              <a:off x="19050" y="19050"/>
              <a:ext cx="7223760" cy="7040880"/>
            </a:xfrm>
            <a:custGeom>
              <a:avLst/>
              <a:gdLst/>
              <a:ahLst/>
              <a:cxnLst/>
              <a:rect l="l" t="t" r="r" b="b"/>
              <a:pathLst>
                <a:path w="7223760" h="7040880">
                  <a:moveTo>
                    <a:pt x="0" y="0"/>
                  </a:moveTo>
                  <a:lnTo>
                    <a:pt x="7223760" y="0"/>
                  </a:lnTo>
                  <a:lnTo>
                    <a:pt x="7223760" y="7040880"/>
                  </a:lnTo>
                  <a:lnTo>
                    <a:pt x="0" y="7040880"/>
                  </a:lnTo>
                  <a:close/>
                </a:path>
              </a:pathLst>
            </a:custGeom>
            <a:solidFill>
              <a:srgbClr val="FFFFFF"/>
            </a:solidFill>
          </p:spPr>
          <p:txBody>
            <a:bodyPr/>
            <a:lstStyle/>
            <a:p>
              <a:endParaRPr lang="en-GB"/>
            </a:p>
          </p:txBody>
        </p:sp>
        <p:sp>
          <p:nvSpPr>
            <p:cNvPr id="52" name="Freeform 52"/>
            <p:cNvSpPr/>
            <p:nvPr/>
          </p:nvSpPr>
          <p:spPr>
            <a:xfrm>
              <a:off x="0" y="0"/>
              <a:ext cx="7261860" cy="7078980"/>
            </a:xfrm>
            <a:custGeom>
              <a:avLst/>
              <a:gdLst/>
              <a:ahLst/>
              <a:cxnLst/>
              <a:rect l="l" t="t" r="r" b="b"/>
              <a:pathLst>
                <a:path w="7261860" h="7078980">
                  <a:moveTo>
                    <a:pt x="19050" y="0"/>
                  </a:moveTo>
                  <a:lnTo>
                    <a:pt x="7242810" y="0"/>
                  </a:lnTo>
                  <a:cubicBezTo>
                    <a:pt x="7253351" y="0"/>
                    <a:pt x="7261860" y="8509"/>
                    <a:pt x="7261860" y="19050"/>
                  </a:cubicBezTo>
                  <a:lnTo>
                    <a:pt x="7261860" y="7059930"/>
                  </a:lnTo>
                  <a:cubicBezTo>
                    <a:pt x="7261860" y="7070472"/>
                    <a:pt x="7253351" y="7078980"/>
                    <a:pt x="7242810" y="7078980"/>
                  </a:cubicBezTo>
                  <a:lnTo>
                    <a:pt x="19050" y="7078980"/>
                  </a:lnTo>
                  <a:cubicBezTo>
                    <a:pt x="8509" y="7078980"/>
                    <a:pt x="0" y="7070472"/>
                    <a:pt x="0" y="7059930"/>
                  </a:cubicBezTo>
                  <a:lnTo>
                    <a:pt x="0" y="19050"/>
                  </a:lnTo>
                  <a:cubicBezTo>
                    <a:pt x="0" y="8509"/>
                    <a:pt x="8509" y="0"/>
                    <a:pt x="19050" y="0"/>
                  </a:cubicBezTo>
                  <a:moveTo>
                    <a:pt x="19050" y="38100"/>
                  </a:moveTo>
                  <a:lnTo>
                    <a:pt x="19050" y="19050"/>
                  </a:lnTo>
                  <a:lnTo>
                    <a:pt x="38100" y="19050"/>
                  </a:lnTo>
                  <a:lnTo>
                    <a:pt x="38100" y="7059930"/>
                  </a:lnTo>
                  <a:lnTo>
                    <a:pt x="19050" y="7059930"/>
                  </a:lnTo>
                  <a:lnTo>
                    <a:pt x="19050" y="7040880"/>
                  </a:lnTo>
                  <a:lnTo>
                    <a:pt x="7242810" y="7040880"/>
                  </a:lnTo>
                  <a:lnTo>
                    <a:pt x="7242810" y="7059930"/>
                  </a:lnTo>
                  <a:lnTo>
                    <a:pt x="7223760" y="7059930"/>
                  </a:lnTo>
                  <a:lnTo>
                    <a:pt x="7223760" y="19050"/>
                  </a:lnTo>
                  <a:lnTo>
                    <a:pt x="7242810" y="19050"/>
                  </a:lnTo>
                  <a:lnTo>
                    <a:pt x="7242810" y="38100"/>
                  </a:lnTo>
                  <a:lnTo>
                    <a:pt x="19050" y="38100"/>
                  </a:lnTo>
                  <a:close/>
                </a:path>
              </a:pathLst>
            </a:custGeom>
            <a:solidFill>
              <a:srgbClr val="E63946"/>
            </a:solidFill>
          </p:spPr>
          <p:txBody>
            <a:bodyPr/>
            <a:lstStyle/>
            <a:p>
              <a:endParaRPr lang="en-GB"/>
            </a:p>
          </p:txBody>
        </p:sp>
      </p:grpSp>
      <p:grpSp>
        <p:nvGrpSpPr>
          <p:cNvPr id="53" name="Group 53"/>
          <p:cNvGrpSpPr/>
          <p:nvPr/>
        </p:nvGrpSpPr>
        <p:grpSpPr>
          <a:xfrm>
            <a:off x="12060555" y="3625215"/>
            <a:ext cx="5436870" cy="773430"/>
            <a:chOff x="0" y="0"/>
            <a:chExt cx="7249160" cy="1031240"/>
          </a:xfrm>
        </p:grpSpPr>
        <p:sp>
          <p:nvSpPr>
            <p:cNvPr id="54" name="Freeform 54"/>
            <p:cNvSpPr/>
            <p:nvPr/>
          </p:nvSpPr>
          <p:spPr>
            <a:xfrm>
              <a:off x="12700" y="12700"/>
              <a:ext cx="7223760" cy="1005840"/>
            </a:xfrm>
            <a:custGeom>
              <a:avLst/>
              <a:gdLst/>
              <a:ahLst/>
              <a:cxnLst/>
              <a:rect l="l" t="t" r="r" b="b"/>
              <a:pathLst>
                <a:path w="7223760" h="1005840">
                  <a:moveTo>
                    <a:pt x="0" y="0"/>
                  </a:moveTo>
                  <a:lnTo>
                    <a:pt x="7223760" y="0"/>
                  </a:lnTo>
                  <a:lnTo>
                    <a:pt x="7223760" y="1005840"/>
                  </a:lnTo>
                  <a:lnTo>
                    <a:pt x="0" y="1005840"/>
                  </a:lnTo>
                  <a:close/>
                </a:path>
              </a:pathLst>
            </a:custGeom>
            <a:solidFill>
              <a:srgbClr val="E63946"/>
            </a:solidFill>
          </p:spPr>
          <p:txBody>
            <a:bodyPr/>
            <a:lstStyle/>
            <a:p>
              <a:endParaRPr lang="en-GB"/>
            </a:p>
          </p:txBody>
        </p:sp>
        <p:sp>
          <p:nvSpPr>
            <p:cNvPr id="55" name="Freeform 55"/>
            <p:cNvSpPr/>
            <p:nvPr/>
          </p:nvSpPr>
          <p:spPr>
            <a:xfrm>
              <a:off x="0" y="0"/>
              <a:ext cx="7249160" cy="1031240"/>
            </a:xfrm>
            <a:custGeom>
              <a:avLst/>
              <a:gdLst/>
              <a:ahLst/>
              <a:cxnLst/>
              <a:rect l="l" t="t" r="r" b="b"/>
              <a:pathLst>
                <a:path w="7249160" h="1031240">
                  <a:moveTo>
                    <a:pt x="12700" y="0"/>
                  </a:moveTo>
                  <a:lnTo>
                    <a:pt x="7236460" y="0"/>
                  </a:lnTo>
                  <a:cubicBezTo>
                    <a:pt x="7243445" y="0"/>
                    <a:pt x="7249160" y="5715"/>
                    <a:pt x="7249160" y="12700"/>
                  </a:cubicBezTo>
                  <a:lnTo>
                    <a:pt x="7249160" y="1018540"/>
                  </a:lnTo>
                  <a:cubicBezTo>
                    <a:pt x="7249160" y="1025525"/>
                    <a:pt x="7243445" y="1031240"/>
                    <a:pt x="7236460" y="1031240"/>
                  </a:cubicBezTo>
                  <a:lnTo>
                    <a:pt x="12700" y="1031240"/>
                  </a:lnTo>
                  <a:cubicBezTo>
                    <a:pt x="5715" y="1031240"/>
                    <a:pt x="0" y="1025525"/>
                    <a:pt x="0" y="1018540"/>
                  </a:cubicBezTo>
                  <a:lnTo>
                    <a:pt x="0" y="12700"/>
                  </a:lnTo>
                  <a:cubicBezTo>
                    <a:pt x="0" y="5715"/>
                    <a:pt x="5715" y="0"/>
                    <a:pt x="12700" y="0"/>
                  </a:cubicBezTo>
                  <a:moveTo>
                    <a:pt x="12700" y="25400"/>
                  </a:moveTo>
                  <a:lnTo>
                    <a:pt x="12700" y="12700"/>
                  </a:lnTo>
                  <a:lnTo>
                    <a:pt x="25400" y="12700"/>
                  </a:lnTo>
                  <a:lnTo>
                    <a:pt x="25400" y="1018540"/>
                  </a:lnTo>
                  <a:lnTo>
                    <a:pt x="12700" y="1018540"/>
                  </a:lnTo>
                  <a:lnTo>
                    <a:pt x="12700" y="1005840"/>
                  </a:lnTo>
                  <a:lnTo>
                    <a:pt x="7236460" y="1005840"/>
                  </a:lnTo>
                  <a:lnTo>
                    <a:pt x="7236460" y="1018540"/>
                  </a:lnTo>
                  <a:lnTo>
                    <a:pt x="7223760" y="1018540"/>
                  </a:lnTo>
                  <a:lnTo>
                    <a:pt x="7223760" y="12700"/>
                  </a:lnTo>
                  <a:lnTo>
                    <a:pt x="7236460" y="12700"/>
                  </a:lnTo>
                  <a:lnTo>
                    <a:pt x="7236460" y="25400"/>
                  </a:lnTo>
                  <a:lnTo>
                    <a:pt x="12700" y="25400"/>
                  </a:lnTo>
                  <a:close/>
                </a:path>
              </a:pathLst>
            </a:custGeom>
            <a:solidFill>
              <a:srgbClr val="E63946"/>
            </a:solidFill>
          </p:spPr>
          <p:txBody>
            <a:bodyPr/>
            <a:lstStyle/>
            <a:p>
              <a:endParaRPr lang="en-GB"/>
            </a:p>
          </p:txBody>
        </p:sp>
      </p:grpSp>
      <p:grpSp>
        <p:nvGrpSpPr>
          <p:cNvPr id="56" name="Group 56"/>
          <p:cNvGrpSpPr/>
          <p:nvPr/>
        </p:nvGrpSpPr>
        <p:grpSpPr>
          <a:xfrm>
            <a:off x="12344400" y="3634740"/>
            <a:ext cx="4869180" cy="754380"/>
            <a:chOff x="0" y="0"/>
            <a:chExt cx="6492240" cy="1005840"/>
          </a:xfrm>
        </p:grpSpPr>
        <p:sp>
          <p:nvSpPr>
            <p:cNvPr id="57" name="Freeform 57"/>
            <p:cNvSpPr/>
            <p:nvPr/>
          </p:nvSpPr>
          <p:spPr>
            <a:xfrm>
              <a:off x="0" y="0"/>
              <a:ext cx="6492240" cy="1005840"/>
            </a:xfrm>
            <a:custGeom>
              <a:avLst/>
              <a:gdLst/>
              <a:ahLst/>
              <a:cxnLst/>
              <a:rect l="l" t="t" r="r" b="b"/>
              <a:pathLst>
                <a:path w="6492240" h="1005840">
                  <a:moveTo>
                    <a:pt x="0" y="0"/>
                  </a:moveTo>
                  <a:lnTo>
                    <a:pt x="6492240" y="0"/>
                  </a:lnTo>
                  <a:lnTo>
                    <a:pt x="6492240" y="1005840"/>
                  </a:lnTo>
                  <a:lnTo>
                    <a:pt x="0" y="1005840"/>
                  </a:lnTo>
                  <a:close/>
                </a:path>
              </a:pathLst>
            </a:custGeom>
            <a:blipFill>
              <a:blip r:embed="rId5">
                <a:alphaModFix amt="0"/>
              </a:blip>
              <a:stretch>
                <a:fillRect t="-75767" b="-75767"/>
              </a:stretch>
            </a:blipFill>
          </p:spPr>
          <p:txBody>
            <a:bodyPr/>
            <a:lstStyle/>
            <a:p>
              <a:endParaRPr lang="en-GB"/>
            </a:p>
          </p:txBody>
        </p:sp>
        <p:sp>
          <p:nvSpPr>
            <p:cNvPr id="58" name="TextBox 58"/>
            <p:cNvSpPr txBox="1"/>
            <p:nvPr/>
          </p:nvSpPr>
          <p:spPr>
            <a:xfrm>
              <a:off x="0" y="-9525"/>
              <a:ext cx="6492240" cy="1015365"/>
            </a:xfrm>
            <a:prstGeom prst="rect">
              <a:avLst/>
            </a:prstGeom>
          </p:spPr>
          <p:txBody>
            <a:bodyPr lIns="0" tIns="0" rIns="0" bIns="0" rtlCol="0" anchor="ctr"/>
            <a:lstStyle/>
            <a:p>
              <a:pPr algn="l">
                <a:lnSpc>
                  <a:spcPts val="1980"/>
                </a:lnSpc>
              </a:pPr>
              <a:r>
                <a:rPr lang="en-US" sz="1650" b="1" spc="300">
                  <a:solidFill>
                    <a:srgbClr val="FFFFFF"/>
                  </a:solidFill>
                  <a:latin typeface="Ubuntu Bold"/>
                  <a:ea typeface="Ubuntu Bold"/>
                  <a:cs typeface="Ubuntu Bold"/>
                  <a:sym typeface="Ubuntu Bold"/>
                </a:rPr>
                <a:t>03  Cost of Pursuit</a:t>
              </a:r>
            </a:p>
          </p:txBody>
        </p:sp>
      </p:grpSp>
      <p:grpSp>
        <p:nvGrpSpPr>
          <p:cNvPr id="59" name="Group 59"/>
          <p:cNvGrpSpPr/>
          <p:nvPr/>
        </p:nvGrpSpPr>
        <p:grpSpPr>
          <a:xfrm>
            <a:off x="12344400" y="4594860"/>
            <a:ext cx="4869180" cy="1303020"/>
            <a:chOff x="0" y="0"/>
            <a:chExt cx="6492240" cy="1737360"/>
          </a:xfrm>
        </p:grpSpPr>
        <p:sp>
          <p:nvSpPr>
            <p:cNvPr id="60" name="Freeform 60"/>
            <p:cNvSpPr/>
            <p:nvPr/>
          </p:nvSpPr>
          <p:spPr>
            <a:xfrm>
              <a:off x="0" y="0"/>
              <a:ext cx="6492240" cy="1737360"/>
            </a:xfrm>
            <a:custGeom>
              <a:avLst/>
              <a:gdLst/>
              <a:ahLst/>
              <a:cxnLst/>
              <a:rect l="l" t="t" r="r" b="b"/>
              <a:pathLst>
                <a:path w="6492240" h="1737360">
                  <a:moveTo>
                    <a:pt x="0" y="0"/>
                  </a:moveTo>
                  <a:lnTo>
                    <a:pt x="6492240" y="0"/>
                  </a:lnTo>
                  <a:lnTo>
                    <a:pt x="6492240" y="1737360"/>
                  </a:lnTo>
                  <a:lnTo>
                    <a:pt x="0" y="1737360"/>
                  </a:lnTo>
                  <a:close/>
                </a:path>
              </a:pathLst>
            </a:custGeom>
            <a:blipFill>
              <a:blip r:embed="rId5">
                <a:alphaModFix amt="0"/>
              </a:blip>
              <a:stretch>
                <a:fillRect t="-22812" b="-22812"/>
              </a:stretch>
            </a:blipFill>
          </p:spPr>
          <p:txBody>
            <a:bodyPr/>
            <a:lstStyle/>
            <a:p>
              <a:endParaRPr lang="en-GB"/>
            </a:p>
          </p:txBody>
        </p:sp>
        <p:sp>
          <p:nvSpPr>
            <p:cNvPr id="61" name="TextBox 61"/>
            <p:cNvSpPr txBox="1"/>
            <p:nvPr/>
          </p:nvSpPr>
          <p:spPr>
            <a:xfrm>
              <a:off x="0" y="-19050"/>
              <a:ext cx="6492240" cy="1756410"/>
            </a:xfrm>
            <a:prstGeom prst="rect">
              <a:avLst/>
            </a:prstGeom>
          </p:spPr>
          <p:txBody>
            <a:bodyPr lIns="0" tIns="0" rIns="0" bIns="0" rtlCol="0" anchor="ctr"/>
            <a:lstStyle/>
            <a:p>
              <a:pPr algn="l">
                <a:lnSpc>
                  <a:spcPts val="5759"/>
                </a:lnSpc>
              </a:pPr>
              <a:r>
                <a:rPr lang="en-US" sz="4800" b="1">
                  <a:solidFill>
                    <a:srgbClr val="E63946"/>
                  </a:solidFill>
                  <a:latin typeface="Ubuntu Bold"/>
                  <a:ea typeface="Ubuntu Bold"/>
                  <a:cs typeface="Ubuntu Bold"/>
                  <a:sym typeface="Ubuntu Bold"/>
                </a:rPr>
                <a:t>Worth it?</a:t>
              </a:r>
            </a:p>
          </p:txBody>
        </p:sp>
      </p:grpSp>
      <p:grpSp>
        <p:nvGrpSpPr>
          <p:cNvPr id="62" name="Group 62"/>
          <p:cNvGrpSpPr/>
          <p:nvPr/>
        </p:nvGrpSpPr>
        <p:grpSpPr>
          <a:xfrm>
            <a:off x="12344400" y="5897880"/>
            <a:ext cx="4869180" cy="411480"/>
            <a:chOff x="0" y="0"/>
            <a:chExt cx="6492240" cy="548640"/>
          </a:xfrm>
        </p:grpSpPr>
        <p:sp>
          <p:nvSpPr>
            <p:cNvPr id="63" name="Freeform 63"/>
            <p:cNvSpPr/>
            <p:nvPr/>
          </p:nvSpPr>
          <p:spPr>
            <a:xfrm>
              <a:off x="0" y="0"/>
              <a:ext cx="6492240" cy="548640"/>
            </a:xfrm>
            <a:custGeom>
              <a:avLst/>
              <a:gdLst/>
              <a:ahLst/>
              <a:cxnLst/>
              <a:rect l="l" t="t" r="r" b="b"/>
              <a:pathLst>
                <a:path w="6492240" h="548640">
                  <a:moveTo>
                    <a:pt x="0" y="0"/>
                  </a:moveTo>
                  <a:lnTo>
                    <a:pt x="6492240" y="0"/>
                  </a:lnTo>
                  <a:lnTo>
                    <a:pt x="6492240" y="548640"/>
                  </a:lnTo>
                  <a:lnTo>
                    <a:pt x="0" y="548640"/>
                  </a:lnTo>
                  <a:close/>
                </a:path>
              </a:pathLst>
            </a:custGeom>
            <a:blipFill>
              <a:blip r:embed="rId5">
                <a:alphaModFix amt="0"/>
              </a:blip>
              <a:stretch>
                <a:fillRect t="-180572" b="-180572"/>
              </a:stretch>
            </a:blipFill>
          </p:spPr>
          <p:txBody>
            <a:bodyPr/>
            <a:lstStyle/>
            <a:p>
              <a:endParaRPr lang="en-GB"/>
            </a:p>
          </p:txBody>
        </p:sp>
        <p:sp>
          <p:nvSpPr>
            <p:cNvPr id="64" name="TextBox 64"/>
            <p:cNvSpPr txBox="1"/>
            <p:nvPr/>
          </p:nvSpPr>
          <p:spPr>
            <a:xfrm>
              <a:off x="0" y="-9525"/>
              <a:ext cx="6492240" cy="558165"/>
            </a:xfrm>
            <a:prstGeom prst="rect">
              <a:avLst/>
            </a:prstGeom>
          </p:spPr>
          <p:txBody>
            <a:bodyPr lIns="0" tIns="0" rIns="0" bIns="0" rtlCol="0" anchor="ctr"/>
            <a:lstStyle/>
            <a:p>
              <a:pPr algn="l">
                <a:lnSpc>
                  <a:spcPts val="1980"/>
                </a:lnSpc>
              </a:pPr>
              <a:r>
                <a:rPr lang="en-US" sz="1650" b="1" spc="300">
                  <a:solidFill>
                    <a:srgbClr val="5C5C5C"/>
                  </a:solidFill>
                  <a:latin typeface="Ubuntu Bold"/>
                  <a:ea typeface="Ubuntu Bold"/>
                  <a:cs typeface="Ubuntu Bold"/>
                  <a:sym typeface="Ubuntu Bold"/>
                </a:rPr>
                <a:t>Time, money, and opportunity cost</a:t>
              </a:r>
            </a:p>
          </p:txBody>
        </p:sp>
      </p:grpSp>
      <p:grpSp>
        <p:nvGrpSpPr>
          <p:cNvPr id="65" name="Group 65"/>
          <p:cNvGrpSpPr/>
          <p:nvPr/>
        </p:nvGrpSpPr>
        <p:grpSpPr>
          <a:xfrm>
            <a:off x="12337256" y="6439376"/>
            <a:ext cx="4883468" cy="14288"/>
            <a:chOff x="0" y="0"/>
            <a:chExt cx="6511290" cy="19050"/>
          </a:xfrm>
        </p:grpSpPr>
        <p:sp>
          <p:nvSpPr>
            <p:cNvPr id="66" name="Freeform 66"/>
            <p:cNvSpPr/>
            <p:nvPr/>
          </p:nvSpPr>
          <p:spPr>
            <a:xfrm>
              <a:off x="9525" y="0"/>
              <a:ext cx="6492240" cy="19050"/>
            </a:xfrm>
            <a:custGeom>
              <a:avLst/>
              <a:gdLst/>
              <a:ahLst/>
              <a:cxnLst/>
              <a:rect l="l" t="t" r="r" b="b"/>
              <a:pathLst>
                <a:path w="6492240" h="19050">
                  <a:moveTo>
                    <a:pt x="0" y="0"/>
                  </a:moveTo>
                  <a:lnTo>
                    <a:pt x="6492240" y="0"/>
                  </a:lnTo>
                  <a:lnTo>
                    <a:pt x="6492240" y="19050"/>
                  </a:lnTo>
                  <a:lnTo>
                    <a:pt x="0" y="19050"/>
                  </a:lnTo>
                  <a:close/>
                </a:path>
              </a:pathLst>
            </a:custGeom>
            <a:solidFill>
              <a:srgbClr val="E0E0E0"/>
            </a:solidFill>
          </p:spPr>
          <p:txBody>
            <a:bodyPr/>
            <a:lstStyle/>
            <a:p>
              <a:endParaRPr lang="en-GB"/>
            </a:p>
          </p:txBody>
        </p:sp>
      </p:grpSp>
      <p:sp>
        <p:nvSpPr>
          <p:cNvPr id="67" name="TextBox 67"/>
          <p:cNvSpPr txBox="1"/>
          <p:nvPr/>
        </p:nvSpPr>
        <p:spPr>
          <a:xfrm>
            <a:off x="12344400" y="6497955"/>
            <a:ext cx="4869180" cy="2280285"/>
          </a:xfrm>
          <a:prstGeom prst="rect">
            <a:avLst/>
          </a:prstGeom>
        </p:spPr>
        <p:txBody>
          <a:bodyPr lIns="0" tIns="0" rIns="0" bIns="0" rtlCol="0" anchor="t">
            <a:spAutoFit/>
          </a:bodyPr>
          <a:lstStyle/>
          <a:p>
            <a:pPr algn="l">
              <a:lnSpc>
                <a:spcPts val="2898"/>
              </a:lnSpc>
            </a:pPr>
            <a:r>
              <a:rPr lang="en-US" sz="1725">
                <a:solidFill>
                  <a:srgbClr val="1E1E1E"/>
                </a:solidFill>
                <a:latin typeface="Ubuntu"/>
                <a:ea typeface="Ubuntu"/>
                <a:cs typeface="Ubuntu"/>
                <a:sym typeface="Ubuntu"/>
              </a:rPr>
              <a:t>What other opportunities does this displace? A grant proposal costs roughly fifteen to twenty five working days of senior time. That time must come from somewhere.</a:t>
            </a:r>
          </a:p>
        </p:txBody>
      </p:sp>
      <p:grpSp>
        <p:nvGrpSpPr>
          <p:cNvPr id="68" name="Group 68"/>
          <p:cNvGrpSpPr/>
          <p:nvPr/>
        </p:nvGrpSpPr>
        <p:grpSpPr>
          <a:xfrm>
            <a:off x="960120" y="9189720"/>
            <a:ext cx="16459200" cy="411480"/>
            <a:chOff x="0" y="0"/>
            <a:chExt cx="21945600" cy="548640"/>
          </a:xfrm>
        </p:grpSpPr>
        <p:sp>
          <p:nvSpPr>
            <p:cNvPr id="69" name="Freeform 69"/>
            <p:cNvSpPr/>
            <p:nvPr/>
          </p:nvSpPr>
          <p:spPr>
            <a:xfrm>
              <a:off x="0" y="0"/>
              <a:ext cx="21945600" cy="548640"/>
            </a:xfrm>
            <a:custGeom>
              <a:avLst/>
              <a:gdLst/>
              <a:ahLst/>
              <a:cxnLst/>
              <a:rect l="l" t="t" r="r" b="b"/>
              <a:pathLst>
                <a:path w="21945600" h="548640">
                  <a:moveTo>
                    <a:pt x="0" y="0"/>
                  </a:moveTo>
                  <a:lnTo>
                    <a:pt x="21945600" y="0"/>
                  </a:lnTo>
                  <a:lnTo>
                    <a:pt x="21945600" y="548640"/>
                  </a:lnTo>
                  <a:lnTo>
                    <a:pt x="0" y="548640"/>
                  </a:lnTo>
                  <a:close/>
                </a:path>
              </a:pathLst>
            </a:custGeom>
            <a:blipFill>
              <a:blip r:embed="rId5">
                <a:alphaModFix amt="0"/>
              </a:blip>
              <a:stretch>
                <a:fillRect t="-729401" b="-729401"/>
              </a:stretch>
            </a:blipFill>
          </p:spPr>
          <p:txBody>
            <a:bodyPr/>
            <a:lstStyle/>
            <a:p>
              <a:endParaRPr lang="en-GB"/>
            </a:p>
          </p:txBody>
        </p:sp>
        <p:sp>
          <p:nvSpPr>
            <p:cNvPr id="70" name="TextBox 70"/>
            <p:cNvSpPr txBox="1"/>
            <p:nvPr/>
          </p:nvSpPr>
          <p:spPr>
            <a:xfrm>
              <a:off x="0" y="-19050"/>
              <a:ext cx="21945600" cy="567690"/>
            </a:xfrm>
            <a:prstGeom prst="rect">
              <a:avLst/>
            </a:prstGeom>
          </p:spPr>
          <p:txBody>
            <a:bodyPr lIns="0" tIns="0" rIns="0" bIns="0" rtlCol="0" anchor="ctr"/>
            <a:lstStyle/>
            <a:p>
              <a:pPr algn="l">
                <a:lnSpc>
                  <a:spcPts val="2160"/>
                </a:lnSpc>
              </a:pPr>
              <a:r>
                <a:rPr lang="en-US" sz="1800" b="1" i="1">
                  <a:solidFill>
                    <a:srgbClr val="E63946"/>
                  </a:solidFill>
                  <a:latin typeface="Ubuntu Bold Italics"/>
                  <a:ea typeface="Ubuntu Bold Italics"/>
                  <a:cs typeface="Ubuntu Bold Italics"/>
                  <a:sym typeface="Ubuntu Bold Italics"/>
                </a:rPr>
                <a:t>Three tests. One disciplined conversation. The yes that follows is one you can defend three months later.</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GB"/>
          </a:p>
        </p:txBody>
      </p:sp>
      <p:grpSp>
        <p:nvGrpSpPr>
          <p:cNvPr id="3" name="Group 3"/>
          <p:cNvGrpSpPr/>
          <p:nvPr/>
        </p:nvGrpSpPr>
        <p:grpSpPr>
          <a:xfrm>
            <a:off x="617220" y="438912"/>
            <a:ext cx="1440180" cy="768096"/>
            <a:chOff x="0" y="0"/>
            <a:chExt cx="1920240" cy="1024128"/>
          </a:xfrm>
        </p:grpSpPr>
        <p:sp>
          <p:nvSpPr>
            <p:cNvPr id="4" name="Freeform 4" descr="mzn_logo.png"/>
            <p:cNvSpPr/>
            <p:nvPr/>
          </p:nvSpPr>
          <p:spPr>
            <a:xfrm>
              <a:off x="0" y="0"/>
              <a:ext cx="1920240" cy="1024128"/>
            </a:xfrm>
            <a:custGeom>
              <a:avLst/>
              <a:gdLst/>
              <a:ahLst/>
              <a:cxnLst/>
              <a:rect l="l" t="t" r="r" b="b"/>
              <a:pathLst>
                <a:path w="1920240" h="1024128">
                  <a:moveTo>
                    <a:pt x="0" y="0"/>
                  </a:moveTo>
                  <a:lnTo>
                    <a:pt x="1920240" y="0"/>
                  </a:lnTo>
                  <a:lnTo>
                    <a:pt x="1920240" y="1024128"/>
                  </a:lnTo>
                  <a:lnTo>
                    <a:pt x="0" y="1024128"/>
                  </a:lnTo>
                  <a:lnTo>
                    <a:pt x="0" y="0"/>
                  </a:lnTo>
                  <a:close/>
                </a:path>
              </a:pathLst>
            </a:custGeom>
            <a:blipFill>
              <a:blip r:embed="rId4"/>
              <a:stretch>
                <a:fillRect t="-45" b="-45"/>
              </a:stretch>
            </a:blipFill>
          </p:spPr>
          <p:txBody>
            <a:bodyPr/>
            <a:lstStyle/>
            <a:p>
              <a:endParaRPr lang="en-GB"/>
            </a:p>
          </p:txBody>
        </p:sp>
      </p:grpSp>
      <p:grpSp>
        <p:nvGrpSpPr>
          <p:cNvPr id="5" name="Group 5"/>
          <p:cNvGrpSpPr/>
          <p:nvPr/>
        </p:nvGrpSpPr>
        <p:grpSpPr>
          <a:xfrm>
            <a:off x="610076" y="9731216"/>
            <a:ext cx="5500688" cy="14288"/>
            <a:chOff x="0" y="0"/>
            <a:chExt cx="7334250" cy="19050"/>
          </a:xfrm>
        </p:grpSpPr>
        <p:sp>
          <p:nvSpPr>
            <p:cNvPr id="6" name="Freeform 6"/>
            <p:cNvSpPr/>
            <p:nvPr/>
          </p:nvSpPr>
          <p:spPr>
            <a:xfrm>
              <a:off x="9525" y="0"/>
              <a:ext cx="7315200" cy="19050"/>
            </a:xfrm>
            <a:custGeom>
              <a:avLst/>
              <a:gdLst/>
              <a:ahLst/>
              <a:cxnLst/>
              <a:rect l="l" t="t" r="r" b="b"/>
              <a:pathLst>
                <a:path w="7315200" h="19050">
                  <a:moveTo>
                    <a:pt x="0" y="0"/>
                  </a:moveTo>
                  <a:lnTo>
                    <a:pt x="7315200" y="0"/>
                  </a:lnTo>
                  <a:lnTo>
                    <a:pt x="7315200" y="19050"/>
                  </a:lnTo>
                  <a:lnTo>
                    <a:pt x="0" y="19050"/>
                  </a:lnTo>
                  <a:close/>
                </a:path>
              </a:pathLst>
            </a:custGeom>
            <a:solidFill>
              <a:srgbClr val="E63946"/>
            </a:solidFill>
          </p:spPr>
          <p:txBody>
            <a:bodyPr/>
            <a:lstStyle/>
            <a:p>
              <a:endParaRPr lang="en-GB"/>
            </a:p>
          </p:txBody>
        </p:sp>
      </p:grpSp>
      <p:grpSp>
        <p:nvGrpSpPr>
          <p:cNvPr id="7" name="Group 7"/>
          <p:cNvGrpSpPr/>
          <p:nvPr/>
        </p:nvGrpSpPr>
        <p:grpSpPr>
          <a:xfrm>
            <a:off x="617220" y="9834372"/>
            <a:ext cx="8229600" cy="301752"/>
            <a:chOff x="0" y="0"/>
            <a:chExt cx="10972800" cy="402336"/>
          </a:xfrm>
        </p:grpSpPr>
        <p:sp>
          <p:nvSpPr>
            <p:cNvPr id="8" name="Freeform 8"/>
            <p:cNvSpPr/>
            <p:nvPr/>
          </p:nvSpPr>
          <p:spPr>
            <a:xfrm>
              <a:off x="0" y="0"/>
              <a:ext cx="10972800" cy="402336"/>
            </a:xfrm>
            <a:custGeom>
              <a:avLst/>
              <a:gdLst/>
              <a:ahLst/>
              <a:cxnLst/>
              <a:rect l="l" t="t" r="r" b="b"/>
              <a:pathLst>
                <a:path w="10972800" h="402336">
                  <a:moveTo>
                    <a:pt x="0" y="0"/>
                  </a:moveTo>
                  <a:lnTo>
                    <a:pt x="10972800" y="0"/>
                  </a:lnTo>
                  <a:lnTo>
                    <a:pt x="10972800" y="402336"/>
                  </a:lnTo>
                  <a:lnTo>
                    <a:pt x="0" y="402336"/>
                  </a:lnTo>
                  <a:close/>
                </a:path>
              </a:pathLst>
            </a:custGeom>
            <a:blipFill>
              <a:blip r:embed="rId5">
                <a:alphaModFix amt="0"/>
              </a:blip>
              <a:stretch>
                <a:fillRect t="-481410" b="-481410"/>
              </a:stretch>
            </a:blipFill>
          </p:spPr>
          <p:txBody>
            <a:bodyPr/>
            <a:lstStyle/>
            <a:p>
              <a:endParaRPr lang="en-GB"/>
            </a:p>
          </p:txBody>
        </p:sp>
        <p:sp>
          <p:nvSpPr>
            <p:cNvPr id="9" name="TextBox 9"/>
            <p:cNvSpPr txBox="1"/>
            <p:nvPr/>
          </p:nvSpPr>
          <p:spPr>
            <a:xfrm>
              <a:off x="0" y="-9525"/>
              <a:ext cx="10972800" cy="411861"/>
            </a:xfrm>
            <a:prstGeom prst="rect">
              <a:avLst/>
            </a:prstGeom>
          </p:spPr>
          <p:txBody>
            <a:bodyPr lIns="0" tIns="0" rIns="0" bIns="0" rtlCol="0" anchor="ctr"/>
            <a:lstStyle/>
            <a:p>
              <a:pPr algn="l">
                <a:lnSpc>
                  <a:spcPts val="1439"/>
                </a:lnSpc>
              </a:pPr>
              <a:r>
                <a:rPr lang="en-US" sz="1200">
                  <a:solidFill>
                    <a:srgbClr val="9A9A9A"/>
                  </a:solidFill>
                  <a:latin typeface="Ubuntu"/>
                  <a:ea typeface="Ubuntu"/>
                  <a:cs typeface="Ubuntu"/>
                  <a:sym typeface="Ubuntu"/>
                </a:rPr>
                <a:t>© 2026 MzN International, LLC. All rights reserved.</a:t>
              </a:r>
            </a:p>
          </p:txBody>
        </p:sp>
      </p:grpSp>
      <p:sp>
        <p:nvSpPr>
          <p:cNvPr id="10" name="TextBox 10"/>
          <p:cNvSpPr txBox="1"/>
          <p:nvPr/>
        </p:nvSpPr>
        <p:spPr>
          <a:xfrm>
            <a:off x="960120" y="1924626"/>
            <a:ext cx="16870680" cy="714342"/>
          </a:xfrm>
          <a:prstGeom prst="rect">
            <a:avLst/>
          </a:prstGeom>
        </p:spPr>
        <p:txBody>
          <a:bodyPr lIns="0" tIns="0" rIns="0" bIns="0" rtlCol="0" anchor="t">
            <a:spAutoFit/>
          </a:bodyPr>
          <a:lstStyle/>
          <a:p>
            <a:pPr algn="l">
              <a:lnSpc>
                <a:spcPts val="5400"/>
              </a:lnSpc>
            </a:pPr>
            <a:r>
              <a:rPr lang="en-US" sz="4500" b="1">
                <a:solidFill>
                  <a:srgbClr val="E63946"/>
                </a:solidFill>
                <a:latin typeface="Ubuntu Bold"/>
                <a:ea typeface="Ubuntu Bold"/>
                <a:cs typeface="Ubuntu Bold"/>
                <a:sym typeface="Ubuntu Bold"/>
              </a:rPr>
              <a:t>Aligning Programmes, Partnerships, and Pipelines</a:t>
            </a:r>
          </a:p>
        </p:txBody>
      </p:sp>
      <p:sp>
        <p:nvSpPr>
          <p:cNvPr id="11" name="TextBox 11"/>
          <p:cNvSpPr txBox="1"/>
          <p:nvPr/>
        </p:nvSpPr>
        <p:spPr>
          <a:xfrm>
            <a:off x="960120" y="2759840"/>
            <a:ext cx="15773400" cy="881568"/>
          </a:xfrm>
          <a:prstGeom prst="rect">
            <a:avLst/>
          </a:prstGeom>
        </p:spPr>
        <p:txBody>
          <a:bodyPr lIns="0" tIns="0" rIns="0" bIns="0" rtlCol="0" anchor="t">
            <a:spAutoFit/>
          </a:bodyPr>
          <a:lstStyle/>
          <a:p>
            <a:pPr algn="l">
              <a:lnSpc>
                <a:spcPts val="3528"/>
              </a:lnSpc>
            </a:pPr>
            <a:r>
              <a:rPr lang="en-US" sz="2100" i="1">
                <a:solidFill>
                  <a:srgbClr val="1E1E1E"/>
                </a:solidFill>
                <a:latin typeface="Ubuntu Italics"/>
                <a:ea typeface="Ubuntu Italics"/>
                <a:cs typeface="Ubuntu Italics"/>
                <a:sym typeface="Ubuntu Italics"/>
              </a:rPr>
              <a:t>When the three are aligned, fundraising feels easy. When they drift, every conversation feels like pulling against the system. Three checks worth running once a quarter.</a:t>
            </a:r>
          </a:p>
        </p:txBody>
      </p:sp>
      <p:grpSp>
        <p:nvGrpSpPr>
          <p:cNvPr id="12" name="Group 12"/>
          <p:cNvGrpSpPr/>
          <p:nvPr/>
        </p:nvGrpSpPr>
        <p:grpSpPr>
          <a:xfrm>
            <a:off x="955357" y="4041458"/>
            <a:ext cx="5427345" cy="5290185"/>
            <a:chOff x="0" y="0"/>
            <a:chExt cx="7236460" cy="7053580"/>
          </a:xfrm>
        </p:grpSpPr>
        <p:sp>
          <p:nvSpPr>
            <p:cNvPr id="13" name="Freeform 13"/>
            <p:cNvSpPr/>
            <p:nvPr/>
          </p:nvSpPr>
          <p:spPr>
            <a:xfrm>
              <a:off x="6350" y="6350"/>
              <a:ext cx="7223760" cy="7040880"/>
            </a:xfrm>
            <a:custGeom>
              <a:avLst/>
              <a:gdLst/>
              <a:ahLst/>
              <a:cxnLst/>
              <a:rect l="l" t="t" r="r" b="b"/>
              <a:pathLst>
                <a:path w="7223760" h="7040880">
                  <a:moveTo>
                    <a:pt x="0" y="0"/>
                  </a:moveTo>
                  <a:lnTo>
                    <a:pt x="7223760" y="0"/>
                  </a:lnTo>
                  <a:lnTo>
                    <a:pt x="7223760" y="7040880"/>
                  </a:lnTo>
                  <a:lnTo>
                    <a:pt x="0" y="7040880"/>
                  </a:lnTo>
                  <a:close/>
                </a:path>
              </a:pathLst>
            </a:custGeom>
            <a:solidFill>
              <a:srgbClr val="F7F7F7"/>
            </a:solidFill>
          </p:spPr>
          <p:txBody>
            <a:bodyPr/>
            <a:lstStyle/>
            <a:p>
              <a:endParaRPr lang="en-GB"/>
            </a:p>
          </p:txBody>
        </p:sp>
        <p:sp>
          <p:nvSpPr>
            <p:cNvPr id="14" name="Freeform 14"/>
            <p:cNvSpPr/>
            <p:nvPr/>
          </p:nvSpPr>
          <p:spPr>
            <a:xfrm>
              <a:off x="0" y="0"/>
              <a:ext cx="7236460" cy="7053580"/>
            </a:xfrm>
            <a:custGeom>
              <a:avLst/>
              <a:gdLst/>
              <a:ahLst/>
              <a:cxnLst/>
              <a:rect l="l" t="t" r="r" b="b"/>
              <a:pathLst>
                <a:path w="7236460" h="7053580">
                  <a:moveTo>
                    <a:pt x="6350" y="0"/>
                  </a:moveTo>
                  <a:lnTo>
                    <a:pt x="7230110" y="0"/>
                  </a:lnTo>
                  <a:cubicBezTo>
                    <a:pt x="7233666" y="0"/>
                    <a:pt x="7236460" y="2794"/>
                    <a:pt x="7236460" y="6350"/>
                  </a:cubicBezTo>
                  <a:lnTo>
                    <a:pt x="7236460" y="7047230"/>
                  </a:lnTo>
                  <a:cubicBezTo>
                    <a:pt x="7236460" y="7050787"/>
                    <a:pt x="7233666" y="7053580"/>
                    <a:pt x="7230110" y="7053580"/>
                  </a:cubicBezTo>
                  <a:lnTo>
                    <a:pt x="6350" y="7053580"/>
                  </a:lnTo>
                  <a:cubicBezTo>
                    <a:pt x="2794" y="7053580"/>
                    <a:pt x="0" y="7050787"/>
                    <a:pt x="0" y="7047230"/>
                  </a:cubicBezTo>
                  <a:lnTo>
                    <a:pt x="0" y="6350"/>
                  </a:lnTo>
                  <a:cubicBezTo>
                    <a:pt x="0" y="2794"/>
                    <a:pt x="2794" y="0"/>
                    <a:pt x="6350" y="0"/>
                  </a:cubicBezTo>
                  <a:moveTo>
                    <a:pt x="6350" y="12700"/>
                  </a:moveTo>
                  <a:lnTo>
                    <a:pt x="6350" y="6350"/>
                  </a:lnTo>
                  <a:lnTo>
                    <a:pt x="12700" y="6350"/>
                  </a:lnTo>
                  <a:lnTo>
                    <a:pt x="12700" y="7047230"/>
                  </a:lnTo>
                  <a:lnTo>
                    <a:pt x="6350" y="7047230"/>
                  </a:lnTo>
                  <a:lnTo>
                    <a:pt x="6350" y="7040880"/>
                  </a:lnTo>
                  <a:lnTo>
                    <a:pt x="7230110" y="7040880"/>
                  </a:lnTo>
                  <a:lnTo>
                    <a:pt x="7230110" y="7047230"/>
                  </a:lnTo>
                  <a:lnTo>
                    <a:pt x="7223760" y="7047230"/>
                  </a:lnTo>
                  <a:lnTo>
                    <a:pt x="7223760" y="6350"/>
                  </a:lnTo>
                  <a:lnTo>
                    <a:pt x="7230110" y="6350"/>
                  </a:lnTo>
                  <a:lnTo>
                    <a:pt x="7230110" y="12700"/>
                  </a:lnTo>
                  <a:lnTo>
                    <a:pt x="6350" y="12700"/>
                  </a:lnTo>
                  <a:close/>
                </a:path>
              </a:pathLst>
            </a:custGeom>
            <a:solidFill>
              <a:srgbClr val="E0E0E0"/>
            </a:solidFill>
          </p:spPr>
          <p:txBody>
            <a:bodyPr/>
            <a:lstStyle/>
            <a:p>
              <a:endParaRPr lang="en-GB"/>
            </a:p>
          </p:txBody>
        </p:sp>
      </p:grpSp>
      <p:grpSp>
        <p:nvGrpSpPr>
          <p:cNvPr id="15" name="Group 15"/>
          <p:cNvGrpSpPr/>
          <p:nvPr/>
        </p:nvGrpSpPr>
        <p:grpSpPr>
          <a:xfrm>
            <a:off x="1362075" y="4448175"/>
            <a:ext cx="1184910" cy="1184910"/>
            <a:chOff x="0" y="0"/>
            <a:chExt cx="1579880" cy="1579880"/>
          </a:xfrm>
        </p:grpSpPr>
        <p:sp>
          <p:nvSpPr>
            <p:cNvPr id="16" name="Freeform 16"/>
            <p:cNvSpPr/>
            <p:nvPr/>
          </p:nvSpPr>
          <p:spPr>
            <a:xfrm>
              <a:off x="12700" y="12700"/>
              <a:ext cx="1554480" cy="1554480"/>
            </a:xfrm>
            <a:custGeom>
              <a:avLst/>
              <a:gdLst/>
              <a:ahLst/>
              <a:cxnLst/>
              <a:rect l="l" t="t" r="r" b="b"/>
              <a:pathLst>
                <a:path w="1554480" h="1554480">
                  <a:moveTo>
                    <a:pt x="0" y="777240"/>
                  </a:moveTo>
                  <a:cubicBezTo>
                    <a:pt x="0" y="347980"/>
                    <a:pt x="347980" y="0"/>
                    <a:pt x="777240" y="0"/>
                  </a:cubicBezTo>
                  <a:cubicBezTo>
                    <a:pt x="1206500" y="0"/>
                    <a:pt x="1554480" y="347980"/>
                    <a:pt x="1554480" y="777240"/>
                  </a:cubicBezTo>
                  <a:cubicBezTo>
                    <a:pt x="1554480" y="1206500"/>
                    <a:pt x="1206500" y="1554480"/>
                    <a:pt x="777240" y="1554480"/>
                  </a:cubicBezTo>
                  <a:cubicBezTo>
                    <a:pt x="347980" y="1554480"/>
                    <a:pt x="0" y="1206500"/>
                    <a:pt x="0" y="777240"/>
                  </a:cubicBezTo>
                  <a:close/>
                </a:path>
              </a:pathLst>
            </a:custGeom>
            <a:solidFill>
              <a:srgbClr val="E63946"/>
            </a:solidFill>
          </p:spPr>
          <p:txBody>
            <a:bodyPr/>
            <a:lstStyle/>
            <a:p>
              <a:endParaRPr lang="en-GB"/>
            </a:p>
          </p:txBody>
        </p:sp>
        <p:sp>
          <p:nvSpPr>
            <p:cNvPr id="17" name="Freeform 17"/>
            <p:cNvSpPr/>
            <p:nvPr/>
          </p:nvSpPr>
          <p:spPr>
            <a:xfrm>
              <a:off x="0" y="0"/>
              <a:ext cx="1579880" cy="1579880"/>
            </a:xfrm>
            <a:custGeom>
              <a:avLst/>
              <a:gdLst/>
              <a:ahLst/>
              <a:cxnLst/>
              <a:rect l="l" t="t" r="r" b="b"/>
              <a:pathLst>
                <a:path w="1579880" h="1579880">
                  <a:moveTo>
                    <a:pt x="0" y="789940"/>
                  </a:moveTo>
                  <a:cubicBezTo>
                    <a:pt x="0" y="353695"/>
                    <a:pt x="353695" y="0"/>
                    <a:pt x="789940" y="0"/>
                  </a:cubicBezTo>
                  <a:lnTo>
                    <a:pt x="789940" y="12700"/>
                  </a:lnTo>
                  <a:lnTo>
                    <a:pt x="789940" y="0"/>
                  </a:lnTo>
                  <a:cubicBezTo>
                    <a:pt x="1226185" y="0"/>
                    <a:pt x="1579880" y="353695"/>
                    <a:pt x="1579880" y="789940"/>
                  </a:cubicBezTo>
                  <a:cubicBezTo>
                    <a:pt x="1579880" y="1226185"/>
                    <a:pt x="1226185" y="1579880"/>
                    <a:pt x="789940" y="1579880"/>
                  </a:cubicBezTo>
                  <a:lnTo>
                    <a:pt x="789940" y="1567180"/>
                  </a:lnTo>
                  <a:lnTo>
                    <a:pt x="789940" y="1579880"/>
                  </a:lnTo>
                  <a:cubicBezTo>
                    <a:pt x="353695" y="1579880"/>
                    <a:pt x="0" y="1226185"/>
                    <a:pt x="0" y="789940"/>
                  </a:cubicBezTo>
                  <a:lnTo>
                    <a:pt x="12700" y="789940"/>
                  </a:lnTo>
                  <a:lnTo>
                    <a:pt x="23495" y="796671"/>
                  </a:lnTo>
                  <a:cubicBezTo>
                    <a:pt x="20447" y="801497"/>
                    <a:pt x="14605" y="803656"/>
                    <a:pt x="9271" y="802132"/>
                  </a:cubicBezTo>
                  <a:cubicBezTo>
                    <a:pt x="3937" y="800608"/>
                    <a:pt x="0" y="795655"/>
                    <a:pt x="0" y="789940"/>
                  </a:cubicBezTo>
                  <a:moveTo>
                    <a:pt x="25400" y="789940"/>
                  </a:moveTo>
                  <a:lnTo>
                    <a:pt x="12700" y="789940"/>
                  </a:lnTo>
                  <a:lnTo>
                    <a:pt x="1905" y="783209"/>
                  </a:lnTo>
                  <a:cubicBezTo>
                    <a:pt x="4953" y="778383"/>
                    <a:pt x="10795" y="776224"/>
                    <a:pt x="16129" y="777748"/>
                  </a:cubicBezTo>
                  <a:cubicBezTo>
                    <a:pt x="21463" y="779272"/>
                    <a:pt x="25273" y="784352"/>
                    <a:pt x="25273" y="789940"/>
                  </a:cubicBezTo>
                  <a:cubicBezTo>
                    <a:pt x="25273" y="1212215"/>
                    <a:pt x="367538" y="1554480"/>
                    <a:pt x="789813" y="1554480"/>
                  </a:cubicBezTo>
                  <a:cubicBezTo>
                    <a:pt x="1212088" y="1554480"/>
                    <a:pt x="1554353" y="1212215"/>
                    <a:pt x="1554353" y="789940"/>
                  </a:cubicBezTo>
                  <a:lnTo>
                    <a:pt x="1567053" y="789940"/>
                  </a:lnTo>
                  <a:lnTo>
                    <a:pt x="1554353" y="789940"/>
                  </a:lnTo>
                  <a:cubicBezTo>
                    <a:pt x="1554480" y="367665"/>
                    <a:pt x="1212215" y="25400"/>
                    <a:pt x="789940" y="25400"/>
                  </a:cubicBezTo>
                  <a:lnTo>
                    <a:pt x="789940" y="12700"/>
                  </a:lnTo>
                  <a:lnTo>
                    <a:pt x="789940" y="25400"/>
                  </a:lnTo>
                  <a:cubicBezTo>
                    <a:pt x="367665" y="25400"/>
                    <a:pt x="25400" y="367665"/>
                    <a:pt x="25400" y="789940"/>
                  </a:cubicBezTo>
                  <a:close/>
                </a:path>
              </a:pathLst>
            </a:custGeom>
            <a:solidFill>
              <a:srgbClr val="E63946"/>
            </a:solidFill>
          </p:spPr>
          <p:txBody>
            <a:bodyPr/>
            <a:lstStyle/>
            <a:p>
              <a:endParaRPr lang="en-GB"/>
            </a:p>
          </p:txBody>
        </p:sp>
      </p:grpSp>
      <p:grpSp>
        <p:nvGrpSpPr>
          <p:cNvPr id="18" name="Group 18"/>
          <p:cNvGrpSpPr/>
          <p:nvPr/>
        </p:nvGrpSpPr>
        <p:grpSpPr>
          <a:xfrm>
            <a:off x="1591056" y="4677156"/>
            <a:ext cx="726948" cy="726948"/>
            <a:chOff x="0" y="0"/>
            <a:chExt cx="969264" cy="969264"/>
          </a:xfrm>
        </p:grpSpPr>
        <p:sp>
          <p:nvSpPr>
            <p:cNvPr id="19" name="Freeform 19" descr="preencoded.png"/>
            <p:cNvSpPr/>
            <p:nvPr/>
          </p:nvSpPr>
          <p:spPr>
            <a:xfrm>
              <a:off x="0" y="0"/>
              <a:ext cx="969264" cy="969264"/>
            </a:xfrm>
            <a:custGeom>
              <a:avLst/>
              <a:gdLst/>
              <a:ahLst/>
              <a:cxnLst/>
              <a:rect l="l" t="t" r="r" b="b"/>
              <a:pathLst>
                <a:path w="969264" h="969264">
                  <a:moveTo>
                    <a:pt x="0" y="0"/>
                  </a:moveTo>
                  <a:lnTo>
                    <a:pt x="969264" y="0"/>
                  </a:lnTo>
                  <a:lnTo>
                    <a:pt x="969264" y="969264"/>
                  </a:lnTo>
                  <a:lnTo>
                    <a:pt x="0" y="969264"/>
                  </a:lnTo>
                  <a:lnTo>
                    <a:pt x="0" y="0"/>
                  </a:lnTo>
                  <a:close/>
                </a:path>
              </a:pathLst>
            </a:custGeom>
            <a:blipFill>
              <a:blip r:embed="rId6"/>
              <a:stretch>
                <a:fillRect/>
              </a:stretch>
            </a:blipFill>
          </p:spPr>
          <p:txBody>
            <a:bodyPr/>
            <a:lstStyle/>
            <a:p>
              <a:endParaRPr lang="en-GB"/>
            </a:p>
          </p:txBody>
        </p:sp>
      </p:grpSp>
      <p:sp>
        <p:nvSpPr>
          <p:cNvPr id="20" name="TextBox 20"/>
          <p:cNvSpPr txBox="1"/>
          <p:nvPr/>
        </p:nvSpPr>
        <p:spPr>
          <a:xfrm>
            <a:off x="1371600" y="5703570"/>
            <a:ext cx="4594860" cy="1017270"/>
          </a:xfrm>
          <a:prstGeom prst="rect">
            <a:avLst/>
          </a:prstGeom>
        </p:spPr>
        <p:txBody>
          <a:bodyPr lIns="0" tIns="0" rIns="0" bIns="0" rtlCol="0" anchor="t">
            <a:spAutoFit/>
          </a:bodyPr>
          <a:lstStyle/>
          <a:p>
            <a:pPr algn="l">
              <a:lnSpc>
                <a:spcPts val="3311"/>
              </a:lnSpc>
            </a:pPr>
            <a:r>
              <a:rPr lang="en-US" sz="2400" b="1">
                <a:solidFill>
                  <a:srgbClr val="1E1E1E"/>
                </a:solidFill>
                <a:latin typeface="Ubuntu Bold"/>
                <a:ea typeface="Ubuntu Bold"/>
                <a:cs typeface="Ubuntu Bold"/>
                <a:sym typeface="Ubuntu Bold"/>
              </a:rPr>
              <a:t>Programmes serve funder priorities</a:t>
            </a:r>
          </a:p>
        </p:txBody>
      </p:sp>
      <p:grpSp>
        <p:nvGrpSpPr>
          <p:cNvPr id="21" name="Group 21"/>
          <p:cNvGrpSpPr/>
          <p:nvPr/>
        </p:nvGrpSpPr>
        <p:grpSpPr>
          <a:xfrm>
            <a:off x="1362075" y="6711315"/>
            <a:ext cx="4613910" cy="19050"/>
            <a:chOff x="0" y="0"/>
            <a:chExt cx="6151880" cy="25400"/>
          </a:xfrm>
        </p:grpSpPr>
        <p:sp>
          <p:nvSpPr>
            <p:cNvPr id="22" name="Freeform 22"/>
            <p:cNvSpPr/>
            <p:nvPr/>
          </p:nvSpPr>
          <p:spPr>
            <a:xfrm>
              <a:off x="12700" y="0"/>
              <a:ext cx="6126480" cy="25400"/>
            </a:xfrm>
            <a:custGeom>
              <a:avLst/>
              <a:gdLst/>
              <a:ahLst/>
              <a:cxnLst/>
              <a:rect l="l" t="t" r="r" b="b"/>
              <a:pathLst>
                <a:path w="6126480" h="25400">
                  <a:moveTo>
                    <a:pt x="0" y="0"/>
                  </a:moveTo>
                  <a:lnTo>
                    <a:pt x="6126480" y="0"/>
                  </a:lnTo>
                  <a:lnTo>
                    <a:pt x="6126480" y="25400"/>
                  </a:lnTo>
                  <a:lnTo>
                    <a:pt x="0" y="25400"/>
                  </a:lnTo>
                  <a:close/>
                </a:path>
              </a:pathLst>
            </a:custGeom>
            <a:solidFill>
              <a:srgbClr val="E63946"/>
            </a:solidFill>
          </p:spPr>
          <p:txBody>
            <a:bodyPr/>
            <a:lstStyle/>
            <a:p>
              <a:endParaRPr lang="en-GB"/>
            </a:p>
          </p:txBody>
        </p:sp>
      </p:grpSp>
      <p:sp>
        <p:nvSpPr>
          <p:cNvPr id="23" name="TextBox 23"/>
          <p:cNvSpPr txBox="1"/>
          <p:nvPr/>
        </p:nvSpPr>
        <p:spPr>
          <a:xfrm>
            <a:off x="1371600" y="6848475"/>
            <a:ext cx="4594860" cy="2341245"/>
          </a:xfrm>
          <a:prstGeom prst="rect">
            <a:avLst/>
          </a:prstGeom>
        </p:spPr>
        <p:txBody>
          <a:bodyPr lIns="0" tIns="0" rIns="0" bIns="0" rtlCol="0" anchor="t">
            <a:spAutoFit/>
          </a:bodyPr>
          <a:lstStyle/>
          <a:p>
            <a:pPr marL="298609" lvl="1" indent="-149304" algn="l">
              <a:lnSpc>
                <a:spcPts val="1980"/>
              </a:lnSpc>
              <a:buFont typeface="Arial"/>
              <a:buChar char="•"/>
            </a:pPr>
            <a:r>
              <a:rPr lang="en-US" sz="1650">
                <a:solidFill>
                  <a:srgbClr val="1E1E1E"/>
                </a:solidFill>
                <a:latin typeface="Ubuntu"/>
                <a:ea typeface="Ubuntu"/>
                <a:cs typeface="Ubuntu"/>
                <a:sym typeface="Ubuntu"/>
              </a:rPr>
              <a:t>Read your three biggest funder strategies. Annotate which of your programmes maps to each one.</a:t>
            </a:r>
          </a:p>
          <a:p>
            <a:pPr marL="298609" lvl="1" indent="-149304" algn="l">
              <a:lnSpc>
                <a:spcPts val="1980"/>
              </a:lnSpc>
              <a:buFont typeface="Arial"/>
              <a:buChar char="•"/>
            </a:pPr>
            <a:r>
              <a:rPr lang="en-US" sz="1650">
                <a:solidFill>
                  <a:srgbClr val="1E1E1E"/>
                </a:solidFill>
                <a:latin typeface="Ubuntu"/>
                <a:ea typeface="Ubuntu"/>
                <a:cs typeface="Ubuntu"/>
                <a:sym typeface="Ubuntu"/>
              </a:rPr>
              <a:t>Where the mapping is weak, ask whether the programme needs to change or the funder mix needs to change.</a:t>
            </a:r>
          </a:p>
          <a:p>
            <a:pPr marL="298609" lvl="1" indent="-149304" algn="l">
              <a:lnSpc>
                <a:spcPts val="1980"/>
              </a:lnSpc>
              <a:buFont typeface="Arial"/>
              <a:buChar char="•"/>
            </a:pPr>
            <a:r>
              <a:rPr lang="en-US" sz="1650">
                <a:solidFill>
                  <a:srgbClr val="1E1E1E"/>
                </a:solidFill>
                <a:latin typeface="Ubuntu"/>
                <a:ea typeface="Ubuntu"/>
                <a:cs typeface="Ubuntu"/>
                <a:sym typeface="Ubuntu"/>
              </a:rPr>
              <a:t>Do this twice a year. Funder priorities move faster than programme design ever will.</a:t>
            </a:r>
          </a:p>
        </p:txBody>
      </p:sp>
      <p:grpSp>
        <p:nvGrpSpPr>
          <p:cNvPr id="24" name="Group 24"/>
          <p:cNvGrpSpPr/>
          <p:nvPr/>
        </p:nvGrpSpPr>
        <p:grpSpPr>
          <a:xfrm>
            <a:off x="6510338" y="4041458"/>
            <a:ext cx="5427345" cy="5290185"/>
            <a:chOff x="0" y="0"/>
            <a:chExt cx="7236460" cy="7053580"/>
          </a:xfrm>
        </p:grpSpPr>
        <p:sp>
          <p:nvSpPr>
            <p:cNvPr id="25" name="Freeform 25"/>
            <p:cNvSpPr/>
            <p:nvPr/>
          </p:nvSpPr>
          <p:spPr>
            <a:xfrm>
              <a:off x="6350" y="6350"/>
              <a:ext cx="7223760" cy="7040880"/>
            </a:xfrm>
            <a:custGeom>
              <a:avLst/>
              <a:gdLst/>
              <a:ahLst/>
              <a:cxnLst/>
              <a:rect l="l" t="t" r="r" b="b"/>
              <a:pathLst>
                <a:path w="7223760" h="7040880">
                  <a:moveTo>
                    <a:pt x="0" y="0"/>
                  </a:moveTo>
                  <a:lnTo>
                    <a:pt x="7223760" y="0"/>
                  </a:lnTo>
                  <a:lnTo>
                    <a:pt x="7223760" y="7040880"/>
                  </a:lnTo>
                  <a:lnTo>
                    <a:pt x="0" y="7040880"/>
                  </a:lnTo>
                  <a:close/>
                </a:path>
              </a:pathLst>
            </a:custGeom>
            <a:solidFill>
              <a:srgbClr val="F7F7F7"/>
            </a:solidFill>
          </p:spPr>
          <p:txBody>
            <a:bodyPr/>
            <a:lstStyle/>
            <a:p>
              <a:endParaRPr lang="en-GB"/>
            </a:p>
          </p:txBody>
        </p:sp>
        <p:sp>
          <p:nvSpPr>
            <p:cNvPr id="26" name="Freeform 26"/>
            <p:cNvSpPr/>
            <p:nvPr/>
          </p:nvSpPr>
          <p:spPr>
            <a:xfrm>
              <a:off x="0" y="0"/>
              <a:ext cx="7236460" cy="7053580"/>
            </a:xfrm>
            <a:custGeom>
              <a:avLst/>
              <a:gdLst/>
              <a:ahLst/>
              <a:cxnLst/>
              <a:rect l="l" t="t" r="r" b="b"/>
              <a:pathLst>
                <a:path w="7236460" h="7053580">
                  <a:moveTo>
                    <a:pt x="6350" y="0"/>
                  </a:moveTo>
                  <a:lnTo>
                    <a:pt x="7230110" y="0"/>
                  </a:lnTo>
                  <a:cubicBezTo>
                    <a:pt x="7233666" y="0"/>
                    <a:pt x="7236460" y="2794"/>
                    <a:pt x="7236460" y="6350"/>
                  </a:cubicBezTo>
                  <a:lnTo>
                    <a:pt x="7236460" y="7047230"/>
                  </a:lnTo>
                  <a:cubicBezTo>
                    <a:pt x="7236460" y="7050787"/>
                    <a:pt x="7233666" y="7053580"/>
                    <a:pt x="7230110" y="7053580"/>
                  </a:cubicBezTo>
                  <a:lnTo>
                    <a:pt x="6350" y="7053580"/>
                  </a:lnTo>
                  <a:cubicBezTo>
                    <a:pt x="2794" y="7053580"/>
                    <a:pt x="0" y="7050787"/>
                    <a:pt x="0" y="7047230"/>
                  </a:cubicBezTo>
                  <a:lnTo>
                    <a:pt x="0" y="6350"/>
                  </a:lnTo>
                  <a:cubicBezTo>
                    <a:pt x="0" y="2794"/>
                    <a:pt x="2794" y="0"/>
                    <a:pt x="6350" y="0"/>
                  </a:cubicBezTo>
                  <a:moveTo>
                    <a:pt x="6350" y="12700"/>
                  </a:moveTo>
                  <a:lnTo>
                    <a:pt x="6350" y="6350"/>
                  </a:lnTo>
                  <a:lnTo>
                    <a:pt x="12700" y="6350"/>
                  </a:lnTo>
                  <a:lnTo>
                    <a:pt x="12700" y="7047230"/>
                  </a:lnTo>
                  <a:lnTo>
                    <a:pt x="6350" y="7047230"/>
                  </a:lnTo>
                  <a:lnTo>
                    <a:pt x="6350" y="7040880"/>
                  </a:lnTo>
                  <a:lnTo>
                    <a:pt x="7230110" y="7040880"/>
                  </a:lnTo>
                  <a:lnTo>
                    <a:pt x="7230110" y="7047230"/>
                  </a:lnTo>
                  <a:lnTo>
                    <a:pt x="7223760" y="7047230"/>
                  </a:lnTo>
                  <a:lnTo>
                    <a:pt x="7223760" y="6350"/>
                  </a:lnTo>
                  <a:lnTo>
                    <a:pt x="7230110" y="6350"/>
                  </a:lnTo>
                  <a:lnTo>
                    <a:pt x="7230110" y="12700"/>
                  </a:lnTo>
                  <a:lnTo>
                    <a:pt x="6350" y="12700"/>
                  </a:lnTo>
                  <a:close/>
                </a:path>
              </a:pathLst>
            </a:custGeom>
            <a:solidFill>
              <a:srgbClr val="E0E0E0"/>
            </a:solidFill>
          </p:spPr>
          <p:txBody>
            <a:bodyPr/>
            <a:lstStyle/>
            <a:p>
              <a:endParaRPr lang="en-GB"/>
            </a:p>
          </p:txBody>
        </p:sp>
      </p:grpSp>
      <p:grpSp>
        <p:nvGrpSpPr>
          <p:cNvPr id="27" name="Group 27"/>
          <p:cNvGrpSpPr/>
          <p:nvPr/>
        </p:nvGrpSpPr>
        <p:grpSpPr>
          <a:xfrm>
            <a:off x="6917055" y="4448175"/>
            <a:ext cx="1184910" cy="1184910"/>
            <a:chOff x="0" y="0"/>
            <a:chExt cx="1579880" cy="1579880"/>
          </a:xfrm>
        </p:grpSpPr>
        <p:sp>
          <p:nvSpPr>
            <p:cNvPr id="28" name="Freeform 28"/>
            <p:cNvSpPr/>
            <p:nvPr/>
          </p:nvSpPr>
          <p:spPr>
            <a:xfrm>
              <a:off x="12700" y="12700"/>
              <a:ext cx="1554480" cy="1554480"/>
            </a:xfrm>
            <a:custGeom>
              <a:avLst/>
              <a:gdLst/>
              <a:ahLst/>
              <a:cxnLst/>
              <a:rect l="l" t="t" r="r" b="b"/>
              <a:pathLst>
                <a:path w="1554480" h="1554480">
                  <a:moveTo>
                    <a:pt x="0" y="777240"/>
                  </a:moveTo>
                  <a:cubicBezTo>
                    <a:pt x="0" y="347980"/>
                    <a:pt x="347980" y="0"/>
                    <a:pt x="777240" y="0"/>
                  </a:cubicBezTo>
                  <a:cubicBezTo>
                    <a:pt x="1206500" y="0"/>
                    <a:pt x="1554480" y="347980"/>
                    <a:pt x="1554480" y="777240"/>
                  </a:cubicBezTo>
                  <a:cubicBezTo>
                    <a:pt x="1554480" y="1206500"/>
                    <a:pt x="1206500" y="1554480"/>
                    <a:pt x="777240" y="1554480"/>
                  </a:cubicBezTo>
                  <a:cubicBezTo>
                    <a:pt x="347980" y="1554480"/>
                    <a:pt x="0" y="1206500"/>
                    <a:pt x="0" y="777240"/>
                  </a:cubicBezTo>
                  <a:close/>
                </a:path>
              </a:pathLst>
            </a:custGeom>
            <a:solidFill>
              <a:srgbClr val="E63946"/>
            </a:solidFill>
          </p:spPr>
          <p:txBody>
            <a:bodyPr/>
            <a:lstStyle/>
            <a:p>
              <a:endParaRPr lang="en-GB"/>
            </a:p>
          </p:txBody>
        </p:sp>
        <p:sp>
          <p:nvSpPr>
            <p:cNvPr id="29" name="Freeform 29"/>
            <p:cNvSpPr/>
            <p:nvPr/>
          </p:nvSpPr>
          <p:spPr>
            <a:xfrm>
              <a:off x="0" y="0"/>
              <a:ext cx="1579880" cy="1579880"/>
            </a:xfrm>
            <a:custGeom>
              <a:avLst/>
              <a:gdLst/>
              <a:ahLst/>
              <a:cxnLst/>
              <a:rect l="l" t="t" r="r" b="b"/>
              <a:pathLst>
                <a:path w="1579880" h="1579880">
                  <a:moveTo>
                    <a:pt x="0" y="789940"/>
                  </a:moveTo>
                  <a:cubicBezTo>
                    <a:pt x="0" y="353695"/>
                    <a:pt x="353695" y="0"/>
                    <a:pt x="789940" y="0"/>
                  </a:cubicBezTo>
                  <a:lnTo>
                    <a:pt x="789940" y="12700"/>
                  </a:lnTo>
                  <a:lnTo>
                    <a:pt x="789940" y="0"/>
                  </a:lnTo>
                  <a:cubicBezTo>
                    <a:pt x="1226185" y="0"/>
                    <a:pt x="1579880" y="353695"/>
                    <a:pt x="1579880" y="789940"/>
                  </a:cubicBezTo>
                  <a:cubicBezTo>
                    <a:pt x="1579880" y="1226185"/>
                    <a:pt x="1226185" y="1579880"/>
                    <a:pt x="789940" y="1579880"/>
                  </a:cubicBezTo>
                  <a:lnTo>
                    <a:pt x="789940" y="1567180"/>
                  </a:lnTo>
                  <a:lnTo>
                    <a:pt x="789940" y="1579880"/>
                  </a:lnTo>
                  <a:cubicBezTo>
                    <a:pt x="353695" y="1579880"/>
                    <a:pt x="0" y="1226185"/>
                    <a:pt x="0" y="789940"/>
                  </a:cubicBezTo>
                  <a:lnTo>
                    <a:pt x="12700" y="789940"/>
                  </a:lnTo>
                  <a:lnTo>
                    <a:pt x="23495" y="796671"/>
                  </a:lnTo>
                  <a:cubicBezTo>
                    <a:pt x="20447" y="801497"/>
                    <a:pt x="14605" y="803656"/>
                    <a:pt x="9271" y="802132"/>
                  </a:cubicBezTo>
                  <a:cubicBezTo>
                    <a:pt x="3937" y="800608"/>
                    <a:pt x="0" y="795655"/>
                    <a:pt x="0" y="789940"/>
                  </a:cubicBezTo>
                  <a:moveTo>
                    <a:pt x="25400" y="789940"/>
                  </a:moveTo>
                  <a:lnTo>
                    <a:pt x="12700" y="789940"/>
                  </a:lnTo>
                  <a:lnTo>
                    <a:pt x="1905" y="783209"/>
                  </a:lnTo>
                  <a:cubicBezTo>
                    <a:pt x="4953" y="778383"/>
                    <a:pt x="10795" y="776224"/>
                    <a:pt x="16129" y="777748"/>
                  </a:cubicBezTo>
                  <a:cubicBezTo>
                    <a:pt x="21463" y="779272"/>
                    <a:pt x="25273" y="784352"/>
                    <a:pt x="25273" y="789940"/>
                  </a:cubicBezTo>
                  <a:cubicBezTo>
                    <a:pt x="25273" y="1212215"/>
                    <a:pt x="367538" y="1554480"/>
                    <a:pt x="789813" y="1554480"/>
                  </a:cubicBezTo>
                  <a:cubicBezTo>
                    <a:pt x="1212088" y="1554480"/>
                    <a:pt x="1554353" y="1212215"/>
                    <a:pt x="1554353" y="789940"/>
                  </a:cubicBezTo>
                  <a:lnTo>
                    <a:pt x="1567053" y="789940"/>
                  </a:lnTo>
                  <a:lnTo>
                    <a:pt x="1554353" y="789940"/>
                  </a:lnTo>
                  <a:cubicBezTo>
                    <a:pt x="1554480" y="367665"/>
                    <a:pt x="1212215" y="25400"/>
                    <a:pt x="789940" y="25400"/>
                  </a:cubicBezTo>
                  <a:lnTo>
                    <a:pt x="789940" y="12700"/>
                  </a:lnTo>
                  <a:lnTo>
                    <a:pt x="789940" y="25400"/>
                  </a:lnTo>
                  <a:cubicBezTo>
                    <a:pt x="367665" y="25400"/>
                    <a:pt x="25400" y="367665"/>
                    <a:pt x="25400" y="789940"/>
                  </a:cubicBezTo>
                  <a:close/>
                </a:path>
              </a:pathLst>
            </a:custGeom>
            <a:solidFill>
              <a:srgbClr val="E63946"/>
            </a:solidFill>
          </p:spPr>
          <p:txBody>
            <a:bodyPr/>
            <a:lstStyle/>
            <a:p>
              <a:endParaRPr lang="en-GB"/>
            </a:p>
          </p:txBody>
        </p:sp>
      </p:grpSp>
      <p:grpSp>
        <p:nvGrpSpPr>
          <p:cNvPr id="30" name="Group 30"/>
          <p:cNvGrpSpPr/>
          <p:nvPr/>
        </p:nvGrpSpPr>
        <p:grpSpPr>
          <a:xfrm>
            <a:off x="7146036" y="4677156"/>
            <a:ext cx="726948" cy="726948"/>
            <a:chOff x="0" y="0"/>
            <a:chExt cx="969264" cy="969264"/>
          </a:xfrm>
        </p:grpSpPr>
        <p:sp>
          <p:nvSpPr>
            <p:cNvPr id="31" name="Freeform 31" descr="preencoded.png"/>
            <p:cNvSpPr/>
            <p:nvPr/>
          </p:nvSpPr>
          <p:spPr>
            <a:xfrm>
              <a:off x="0" y="0"/>
              <a:ext cx="969264" cy="969264"/>
            </a:xfrm>
            <a:custGeom>
              <a:avLst/>
              <a:gdLst/>
              <a:ahLst/>
              <a:cxnLst/>
              <a:rect l="l" t="t" r="r" b="b"/>
              <a:pathLst>
                <a:path w="969264" h="969264">
                  <a:moveTo>
                    <a:pt x="0" y="0"/>
                  </a:moveTo>
                  <a:lnTo>
                    <a:pt x="969264" y="0"/>
                  </a:lnTo>
                  <a:lnTo>
                    <a:pt x="969264" y="969264"/>
                  </a:lnTo>
                  <a:lnTo>
                    <a:pt x="0" y="969264"/>
                  </a:lnTo>
                  <a:lnTo>
                    <a:pt x="0" y="0"/>
                  </a:lnTo>
                  <a:close/>
                </a:path>
              </a:pathLst>
            </a:custGeom>
            <a:blipFill>
              <a:blip r:embed="rId7"/>
              <a:stretch>
                <a:fillRect/>
              </a:stretch>
            </a:blipFill>
          </p:spPr>
          <p:txBody>
            <a:bodyPr/>
            <a:lstStyle/>
            <a:p>
              <a:endParaRPr lang="en-GB"/>
            </a:p>
          </p:txBody>
        </p:sp>
      </p:grpSp>
      <p:sp>
        <p:nvSpPr>
          <p:cNvPr id="32" name="TextBox 32"/>
          <p:cNvSpPr txBox="1"/>
          <p:nvPr/>
        </p:nvSpPr>
        <p:spPr>
          <a:xfrm>
            <a:off x="6926580" y="5703570"/>
            <a:ext cx="4594860" cy="1017270"/>
          </a:xfrm>
          <a:prstGeom prst="rect">
            <a:avLst/>
          </a:prstGeom>
        </p:spPr>
        <p:txBody>
          <a:bodyPr lIns="0" tIns="0" rIns="0" bIns="0" rtlCol="0" anchor="t">
            <a:spAutoFit/>
          </a:bodyPr>
          <a:lstStyle/>
          <a:p>
            <a:pPr algn="l">
              <a:lnSpc>
                <a:spcPts val="3311"/>
              </a:lnSpc>
            </a:pPr>
            <a:r>
              <a:rPr lang="en-US" sz="2400" b="1">
                <a:solidFill>
                  <a:srgbClr val="1E1E1E"/>
                </a:solidFill>
                <a:latin typeface="Ubuntu Bold"/>
                <a:ea typeface="Ubuntu Bold"/>
                <a:cs typeface="Ubuntu Bold"/>
                <a:sym typeface="Ubuntu Bold"/>
              </a:rPr>
              <a:t>Partnerships unlock what we cannot</a:t>
            </a:r>
          </a:p>
        </p:txBody>
      </p:sp>
      <p:grpSp>
        <p:nvGrpSpPr>
          <p:cNvPr id="33" name="Group 33"/>
          <p:cNvGrpSpPr/>
          <p:nvPr/>
        </p:nvGrpSpPr>
        <p:grpSpPr>
          <a:xfrm>
            <a:off x="6917055" y="6711315"/>
            <a:ext cx="4613910" cy="19050"/>
            <a:chOff x="0" y="0"/>
            <a:chExt cx="6151880" cy="25400"/>
          </a:xfrm>
        </p:grpSpPr>
        <p:sp>
          <p:nvSpPr>
            <p:cNvPr id="34" name="Freeform 34"/>
            <p:cNvSpPr/>
            <p:nvPr/>
          </p:nvSpPr>
          <p:spPr>
            <a:xfrm>
              <a:off x="12700" y="0"/>
              <a:ext cx="6126480" cy="25400"/>
            </a:xfrm>
            <a:custGeom>
              <a:avLst/>
              <a:gdLst/>
              <a:ahLst/>
              <a:cxnLst/>
              <a:rect l="l" t="t" r="r" b="b"/>
              <a:pathLst>
                <a:path w="6126480" h="25400">
                  <a:moveTo>
                    <a:pt x="0" y="0"/>
                  </a:moveTo>
                  <a:lnTo>
                    <a:pt x="6126480" y="0"/>
                  </a:lnTo>
                  <a:lnTo>
                    <a:pt x="6126480" y="25400"/>
                  </a:lnTo>
                  <a:lnTo>
                    <a:pt x="0" y="25400"/>
                  </a:lnTo>
                  <a:close/>
                </a:path>
              </a:pathLst>
            </a:custGeom>
            <a:solidFill>
              <a:srgbClr val="E63946"/>
            </a:solidFill>
          </p:spPr>
          <p:txBody>
            <a:bodyPr/>
            <a:lstStyle/>
            <a:p>
              <a:endParaRPr lang="en-GB"/>
            </a:p>
          </p:txBody>
        </p:sp>
      </p:grpSp>
      <p:sp>
        <p:nvSpPr>
          <p:cNvPr id="35" name="TextBox 35"/>
          <p:cNvSpPr txBox="1"/>
          <p:nvPr/>
        </p:nvSpPr>
        <p:spPr>
          <a:xfrm>
            <a:off x="6926580" y="6848475"/>
            <a:ext cx="4594860" cy="2341245"/>
          </a:xfrm>
          <a:prstGeom prst="rect">
            <a:avLst/>
          </a:prstGeom>
        </p:spPr>
        <p:txBody>
          <a:bodyPr lIns="0" tIns="0" rIns="0" bIns="0" rtlCol="0" anchor="t">
            <a:spAutoFit/>
          </a:bodyPr>
          <a:lstStyle/>
          <a:p>
            <a:pPr marL="298609" lvl="1" indent="-149304" algn="l">
              <a:lnSpc>
                <a:spcPts val="1980"/>
              </a:lnSpc>
              <a:buFont typeface="Arial"/>
              <a:buChar char="•"/>
            </a:pPr>
            <a:r>
              <a:rPr lang="en-US" sz="1650">
                <a:solidFill>
                  <a:srgbClr val="1E1E1E"/>
                </a:solidFill>
                <a:latin typeface="Ubuntu"/>
                <a:ea typeface="Ubuntu"/>
                <a:cs typeface="Ubuntu"/>
                <a:sym typeface="Ubuntu"/>
              </a:rPr>
              <a:t>Name a real gap in your offer. Country presence, technical depth, scale, evidence.</a:t>
            </a:r>
          </a:p>
          <a:p>
            <a:pPr marL="298609" lvl="1" indent="-149304" algn="l">
              <a:lnSpc>
                <a:spcPts val="1980"/>
              </a:lnSpc>
              <a:buFont typeface="Arial"/>
              <a:buChar char="•"/>
            </a:pPr>
            <a:r>
              <a:rPr lang="en-US" sz="1650">
                <a:solidFill>
                  <a:srgbClr val="1E1E1E"/>
                </a:solidFill>
                <a:latin typeface="Ubuntu"/>
                <a:ea typeface="Ubuntu"/>
                <a:cs typeface="Ubuntu"/>
                <a:sym typeface="Ubuntu"/>
              </a:rPr>
              <a:t>Identify two partners who fill that gap and complement your strengths.</a:t>
            </a:r>
          </a:p>
          <a:p>
            <a:pPr marL="298609" lvl="1" indent="-149304" algn="l">
              <a:lnSpc>
                <a:spcPts val="1980"/>
              </a:lnSpc>
              <a:buFont typeface="Arial"/>
              <a:buChar char="•"/>
            </a:pPr>
            <a:r>
              <a:rPr lang="en-US" sz="1650">
                <a:solidFill>
                  <a:srgbClr val="1E1E1E"/>
                </a:solidFill>
                <a:latin typeface="Ubuntu"/>
                <a:ea typeface="Ubuntu"/>
                <a:cs typeface="Ubuntu"/>
                <a:sym typeface="Ubuntu"/>
              </a:rPr>
              <a:t>Build the relationship before the funding call lands. The work happens twelve months before the deadline.</a:t>
            </a:r>
          </a:p>
        </p:txBody>
      </p:sp>
      <p:grpSp>
        <p:nvGrpSpPr>
          <p:cNvPr id="36" name="Group 36"/>
          <p:cNvGrpSpPr/>
          <p:nvPr/>
        </p:nvGrpSpPr>
        <p:grpSpPr>
          <a:xfrm>
            <a:off x="12065318" y="4041458"/>
            <a:ext cx="5427345" cy="5290185"/>
            <a:chOff x="0" y="0"/>
            <a:chExt cx="7236460" cy="7053580"/>
          </a:xfrm>
        </p:grpSpPr>
        <p:sp>
          <p:nvSpPr>
            <p:cNvPr id="37" name="Freeform 37"/>
            <p:cNvSpPr/>
            <p:nvPr/>
          </p:nvSpPr>
          <p:spPr>
            <a:xfrm>
              <a:off x="6350" y="6350"/>
              <a:ext cx="7223760" cy="7040880"/>
            </a:xfrm>
            <a:custGeom>
              <a:avLst/>
              <a:gdLst/>
              <a:ahLst/>
              <a:cxnLst/>
              <a:rect l="l" t="t" r="r" b="b"/>
              <a:pathLst>
                <a:path w="7223760" h="7040880">
                  <a:moveTo>
                    <a:pt x="0" y="0"/>
                  </a:moveTo>
                  <a:lnTo>
                    <a:pt x="7223760" y="0"/>
                  </a:lnTo>
                  <a:lnTo>
                    <a:pt x="7223760" y="7040880"/>
                  </a:lnTo>
                  <a:lnTo>
                    <a:pt x="0" y="7040880"/>
                  </a:lnTo>
                  <a:close/>
                </a:path>
              </a:pathLst>
            </a:custGeom>
            <a:solidFill>
              <a:srgbClr val="F7F7F7"/>
            </a:solidFill>
          </p:spPr>
          <p:txBody>
            <a:bodyPr/>
            <a:lstStyle/>
            <a:p>
              <a:endParaRPr lang="en-GB"/>
            </a:p>
          </p:txBody>
        </p:sp>
        <p:sp>
          <p:nvSpPr>
            <p:cNvPr id="38" name="Freeform 38"/>
            <p:cNvSpPr/>
            <p:nvPr/>
          </p:nvSpPr>
          <p:spPr>
            <a:xfrm>
              <a:off x="0" y="0"/>
              <a:ext cx="7236460" cy="7053580"/>
            </a:xfrm>
            <a:custGeom>
              <a:avLst/>
              <a:gdLst/>
              <a:ahLst/>
              <a:cxnLst/>
              <a:rect l="l" t="t" r="r" b="b"/>
              <a:pathLst>
                <a:path w="7236460" h="7053580">
                  <a:moveTo>
                    <a:pt x="6350" y="0"/>
                  </a:moveTo>
                  <a:lnTo>
                    <a:pt x="7230110" y="0"/>
                  </a:lnTo>
                  <a:cubicBezTo>
                    <a:pt x="7233666" y="0"/>
                    <a:pt x="7236460" y="2794"/>
                    <a:pt x="7236460" y="6350"/>
                  </a:cubicBezTo>
                  <a:lnTo>
                    <a:pt x="7236460" y="7047230"/>
                  </a:lnTo>
                  <a:cubicBezTo>
                    <a:pt x="7236460" y="7050787"/>
                    <a:pt x="7233666" y="7053580"/>
                    <a:pt x="7230110" y="7053580"/>
                  </a:cubicBezTo>
                  <a:lnTo>
                    <a:pt x="6350" y="7053580"/>
                  </a:lnTo>
                  <a:cubicBezTo>
                    <a:pt x="2794" y="7053580"/>
                    <a:pt x="0" y="7050787"/>
                    <a:pt x="0" y="7047230"/>
                  </a:cubicBezTo>
                  <a:lnTo>
                    <a:pt x="0" y="6350"/>
                  </a:lnTo>
                  <a:cubicBezTo>
                    <a:pt x="0" y="2794"/>
                    <a:pt x="2794" y="0"/>
                    <a:pt x="6350" y="0"/>
                  </a:cubicBezTo>
                  <a:moveTo>
                    <a:pt x="6350" y="12700"/>
                  </a:moveTo>
                  <a:lnTo>
                    <a:pt x="6350" y="6350"/>
                  </a:lnTo>
                  <a:lnTo>
                    <a:pt x="12700" y="6350"/>
                  </a:lnTo>
                  <a:lnTo>
                    <a:pt x="12700" y="7047230"/>
                  </a:lnTo>
                  <a:lnTo>
                    <a:pt x="6350" y="7047230"/>
                  </a:lnTo>
                  <a:lnTo>
                    <a:pt x="6350" y="7040880"/>
                  </a:lnTo>
                  <a:lnTo>
                    <a:pt x="7230110" y="7040880"/>
                  </a:lnTo>
                  <a:lnTo>
                    <a:pt x="7230110" y="7047230"/>
                  </a:lnTo>
                  <a:lnTo>
                    <a:pt x="7223760" y="7047230"/>
                  </a:lnTo>
                  <a:lnTo>
                    <a:pt x="7223760" y="6350"/>
                  </a:lnTo>
                  <a:lnTo>
                    <a:pt x="7230110" y="6350"/>
                  </a:lnTo>
                  <a:lnTo>
                    <a:pt x="7230110" y="12700"/>
                  </a:lnTo>
                  <a:lnTo>
                    <a:pt x="6350" y="12700"/>
                  </a:lnTo>
                  <a:close/>
                </a:path>
              </a:pathLst>
            </a:custGeom>
            <a:solidFill>
              <a:srgbClr val="E0E0E0"/>
            </a:solidFill>
          </p:spPr>
          <p:txBody>
            <a:bodyPr/>
            <a:lstStyle/>
            <a:p>
              <a:endParaRPr lang="en-GB"/>
            </a:p>
          </p:txBody>
        </p:sp>
      </p:grpSp>
      <p:grpSp>
        <p:nvGrpSpPr>
          <p:cNvPr id="39" name="Group 39"/>
          <p:cNvGrpSpPr/>
          <p:nvPr/>
        </p:nvGrpSpPr>
        <p:grpSpPr>
          <a:xfrm>
            <a:off x="12472035" y="4448175"/>
            <a:ext cx="1184910" cy="1184910"/>
            <a:chOff x="0" y="0"/>
            <a:chExt cx="1579880" cy="1579880"/>
          </a:xfrm>
        </p:grpSpPr>
        <p:sp>
          <p:nvSpPr>
            <p:cNvPr id="40" name="Freeform 40"/>
            <p:cNvSpPr/>
            <p:nvPr/>
          </p:nvSpPr>
          <p:spPr>
            <a:xfrm>
              <a:off x="12700" y="12700"/>
              <a:ext cx="1554480" cy="1554480"/>
            </a:xfrm>
            <a:custGeom>
              <a:avLst/>
              <a:gdLst/>
              <a:ahLst/>
              <a:cxnLst/>
              <a:rect l="l" t="t" r="r" b="b"/>
              <a:pathLst>
                <a:path w="1554480" h="1554480">
                  <a:moveTo>
                    <a:pt x="0" y="777240"/>
                  </a:moveTo>
                  <a:cubicBezTo>
                    <a:pt x="0" y="347980"/>
                    <a:pt x="347980" y="0"/>
                    <a:pt x="777240" y="0"/>
                  </a:cubicBezTo>
                  <a:cubicBezTo>
                    <a:pt x="1206500" y="0"/>
                    <a:pt x="1554480" y="347980"/>
                    <a:pt x="1554480" y="777240"/>
                  </a:cubicBezTo>
                  <a:cubicBezTo>
                    <a:pt x="1554480" y="1206500"/>
                    <a:pt x="1206500" y="1554480"/>
                    <a:pt x="777240" y="1554480"/>
                  </a:cubicBezTo>
                  <a:cubicBezTo>
                    <a:pt x="347980" y="1554480"/>
                    <a:pt x="0" y="1206500"/>
                    <a:pt x="0" y="777240"/>
                  </a:cubicBezTo>
                  <a:close/>
                </a:path>
              </a:pathLst>
            </a:custGeom>
            <a:solidFill>
              <a:srgbClr val="E63946"/>
            </a:solidFill>
          </p:spPr>
          <p:txBody>
            <a:bodyPr/>
            <a:lstStyle/>
            <a:p>
              <a:endParaRPr lang="en-GB"/>
            </a:p>
          </p:txBody>
        </p:sp>
        <p:sp>
          <p:nvSpPr>
            <p:cNvPr id="41" name="Freeform 41"/>
            <p:cNvSpPr/>
            <p:nvPr/>
          </p:nvSpPr>
          <p:spPr>
            <a:xfrm>
              <a:off x="0" y="0"/>
              <a:ext cx="1579880" cy="1579880"/>
            </a:xfrm>
            <a:custGeom>
              <a:avLst/>
              <a:gdLst/>
              <a:ahLst/>
              <a:cxnLst/>
              <a:rect l="l" t="t" r="r" b="b"/>
              <a:pathLst>
                <a:path w="1579880" h="1579880">
                  <a:moveTo>
                    <a:pt x="0" y="789940"/>
                  </a:moveTo>
                  <a:cubicBezTo>
                    <a:pt x="0" y="353695"/>
                    <a:pt x="353695" y="0"/>
                    <a:pt x="789940" y="0"/>
                  </a:cubicBezTo>
                  <a:lnTo>
                    <a:pt x="789940" y="12700"/>
                  </a:lnTo>
                  <a:lnTo>
                    <a:pt x="789940" y="0"/>
                  </a:lnTo>
                  <a:cubicBezTo>
                    <a:pt x="1226185" y="0"/>
                    <a:pt x="1579880" y="353695"/>
                    <a:pt x="1579880" y="789940"/>
                  </a:cubicBezTo>
                  <a:cubicBezTo>
                    <a:pt x="1579880" y="1226185"/>
                    <a:pt x="1226185" y="1579880"/>
                    <a:pt x="789940" y="1579880"/>
                  </a:cubicBezTo>
                  <a:lnTo>
                    <a:pt x="789940" y="1567180"/>
                  </a:lnTo>
                  <a:lnTo>
                    <a:pt x="789940" y="1579880"/>
                  </a:lnTo>
                  <a:cubicBezTo>
                    <a:pt x="353695" y="1579880"/>
                    <a:pt x="0" y="1226185"/>
                    <a:pt x="0" y="789940"/>
                  </a:cubicBezTo>
                  <a:lnTo>
                    <a:pt x="12700" y="789940"/>
                  </a:lnTo>
                  <a:lnTo>
                    <a:pt x="23495" y="796671"/>
                  </a:lnTo>
                  <a:cubicBezTo>
                    <a:pt x="20447" y="801497"/>
                    <a:pt x="14605" y="803656"/>
                    <a:pt x="9271" y="802132"/>
                  </a:cubicBezTo>
                  <a:cubicBezTo>
                    <a:pt x="3937" y="800608"/>
                    <a:pt x="0" y="795655"/>
                    <a:pt x="0" y="789940"/>
                  </a:cubicBezTo>
                  <a:moveTo>
                    <a:pt x="25400" y="789940"/>
                  </a:moveTo>
                  <a:lnTo>
                    <a:pt x="12700" y="789940"/>
                  </a:lnTo>
                  <a:lnTo>
                    <a:pt x="1905" y="783209"/>
                  </a:lnTo>
                  <a:cubicBezTo>
                    <a:pt x="4953" y="778383"/>
                    <a:pt x="10795" y="776224"/>
                    <a:pt x="16129" y="777748"/>
                  </a:cubicBezTo>
                  <a:cubicBezTo>
                    <a:pt x="21463" y="779272"/>
                    <a:pt x="25273" y="784352"/>
                    <a:pt x="25273" y="789940"/>
                  </a:cubicBezTo>
                  <a:cubicBezTo>
                    <a:pt x="25273" y="1212215"/>
                    <a:pt x="367538" y="1554480"/>
                    <a:pt x="789813" y="1554480"/>
                  </a:cubicBezTo>
                  <a:cubicBezTo>
                    <a:pt x="1212088" y="1554480"/>
                    <a:pt x="1554353" y="1212215"/>
                    <a:pt x="1554353" y="789940"/>
                  </a:cubicBezTo>
                  <a:lnTo>
                    <a:pt x="1567053" y="789940"/>
                  </a:lnTo>
                  <a:lnTo>
                    <a:pt x="1554353" y="789940"/>
                  </a:lnTo>
                  <a:cubicBezTo>
                    <a:pt x="1554480" y="367665"/>
                    <a:pt x="1212215" y="25400"/>
                    <a:pt x="789940" y="25400"/>
                  </a:cubicBezTo>
                  <a:lnTo>
                    <a:pt x="789940" y="12700"/>
                  </a:lnTo>
                  <a:lnTo>
                    <a:pt x="789940" y="25400"/>
                  </a:lnTo>
                  <a:cubicBezTo>
                    <a:pt x="367665" y="25400"/>
                    <a:pt x="25400" y="367665"/>
                    <a:pt x="25400" y="789940"/>
                  </a:cubicBezTo>
                  <a:close/>
                </a:path>
              </a:pathLst>
            </a:custGeom>
            <a:solidFill>
              <a:srgbClr val="E63946"/>
            </a:solidFill>
          </p:spPr>
          <p:txBody>
            <a:bodyPr/>
            <a:lstStyle/>
            <a:p>
              <a:endParaRPr lang="en-GB"/>
            </a:p>
          </p:txBody>
        </p:sp>
      </p:grpSp>
      <p:grpSp>
        <p:nvGrpSpPr>
          <p:cNvPr id="42" name="Group 42"/>
          <p:cNvGrpSpPr/>
          <p:nvPr/>
        </p:nvGrpSpPr>
        <p:grpSpPr>
          <a:xfrm>
            <a:off x="12701016" y="4677156"/>
            <a:ext cx="726948" cy="726948"/>
            <a:chOff x="0" y="0"/>
            <a:chExt cx="969264" cy="969264"/>
          </a:xfrm>
        </p:grpSpPr>
        <p:sp>
          <p:nvSpPr>
            <p:cNvPr id="43" name="Freeform 43" descr="preencoded.png"/>
            <p:cNvSpPr/>
            <p:nvPr/>
          </p:nvSpPr>
          <p:spPr>
            <a:xfrm>
              <a:off x="0" y="0"/>
              <a:ext cx="969264" cy="969264"/>
            </a:xfrm>
            <a:custGeom>
              <a:avLst/>
              <a:gdLst/>
              <a:ahLst/>
              <a:cxnLst/>
              <a:rect l="l" t="t" r="r" b="b"/>
              <a:pathLst>
                <a:path w="969264" h="969264">
                  <a:moveTo>
                    <a:pt x="0" y="0"/>
                  </a:moveTo>
                  <a:lnTo>
                    <a:pt x="969264" y="0"/>
                  </a:lnTo>
                  <a:lnTo>
                    <a:pt x="969264" y="969264"/>
                  </a:lnTo>
                  <a:lnTo>
                    <a:pt x="0" y="969264"/>
                  </a:lnTo>
                  <a:lnTo>
                    <a:pt x="0" y="0"/>
                  </a:lnTo>
                  <a:close/>
                </a:path>
              </a:pathLst>
            </a:custGeom>
            <a:blipFill>
              <a:blip r:embed="rId8"/>
              <a:stretch>
                <a:fillRect/>
              </a:stretch>
            </a:blipFill>
          </p:spPr>
          <p:txBody>
            <a:bodyPr/>
            <a:lstStyle/>
            <a:p>
              <a:endParaRPr lang="en-GB"/>
            </a:p>
          </p:txBody>
        </p:sp>
      </p:grpSp>
      <p:sp>
        <p:nvSpPr>
          <p:cNvPr id="44" name="TextBox 44"/>
          <p:cNvSpPr txBox="1"/>
          <p:nvPr/>
        </p:nvSpPr>
        <p:spPr>
          <a:xfrm>
            <a:off x="12481560" y="5703570"/>
            <a:ext cx="4594860" cy="1017270"/>
          </a:xfrm>
          <a:prstGeom prst="rect">
            <a:avLst/>
          </a:prstGeom>
        </p:spPr>
        <p:txBody>
          <a:bodyPr lIns="0" tIns="0" rIns="0" bIns="0" rtlCol="0" anchor="t">
            <a:spAutoFit/>
          </a:bodyPr>
          <a:lstStyle/>
          <a:p>
            <a:pPr algn="l">
              <a:lnSpc>
                <a:spcPts val="3311"/>
              </a:lnSpc>
            </a:pPr>
            <a:r>
              <a:rPr lang="en-US" sz="2400" b="1">
                <a:solidFill>
                  <a:srgbClr val="1E1E1E"/>
                </a:solidFill>
                <a:latin typeface="Ubuntu Bold"/>
                <a:ea typeface="Ubuntu Bold"/>
                <a:cs typeface="Ubuntu Bold"/>
                <a:sym typeface="Ubuntu Bold"/>
              </a:rPr>
              <a:t>Pipeline reflects the strategy</a:t>
            </a:r>
          </a:p>
        </p:txBody>
      </p:sp>
      <p:grpSp>
        <p:nvGrpSpPr>
          <p:cNvPr id="45" name="Group 45"/>
          <p:cNvGrpSpPr/>
          <p:nvPr/>
        </p:nvGrpSpPr>
        <p:grpSpPr>
          <a:xfrm>
            <a:off x="12472035" y="6711315"/>
            <a:ext cx="4613910" cy="19050"/>
            <a:chOff x="0" y="0"/>
            <a:chExt cx="6151880" cy="25400"/>
          </a:xfrm>
        </p:grpSpPr>
        <p:sp>
          <p:nvSpPr>
            <p:cNvPr id="46" name="Freeform 46"/>
            <p:cNvSpPr/>
            <p:nvPr/>
          </p:nvSpPr>
          <p:spPr>
            <a:xfrm>
              <a:off x="12700" y="0"/>
              <a:ext cx="6126480" cy="25400"/>
            </a:xfrm>
            <a:custGeom>
              <a:avLst/>
              <a:gdLst/>
              <a:ahLst/>
              <a:cxnLst/>
              <a:rect l="l" t="t" r="r" b="b"/>
              <a:pathLst>
                <a:path w="6126480" h="25400">
                  <a:moveTo>
                    <a:pt x="0" y="0"/>
                  </a:moveTo>
                  <a:lnTo>
                    <a:pt x="6126480" y="0"/>
                  </a:lnTo>
                  <a:lnTo>
                    <a:pt x="6126480" y="25400"/>
                  </a:lnTo>
                  <a:lnTo>
                    <a:pt x="0" y="25400"/>
                  </a:lnTo>
                  <a:close/>
                </a:path>
              </a:pathLst>
            </a:custGeom>
            <a:solidFill>
              <a:srgbClr val="E63946"/>
            </a:solidFill>
          </p:spPr>
          <p:txBody>
            <a:bodyPr/>
            <a:lstStyle/>
            <a:p>
              <a:endParaRPr lang="en-GB"/>
            </a:p>
          </p:txBody>
        </p:sp>
      </p:grpSp>
      <p:sp>
        <p:nvSpPr>
          <p:cNvPr id="47" name="TextBox 47"/>
          <p:cNvSpPr txBox="1"/>
          <p:nvPr/>
        </p:nvSpPr>
        <p:spPr>
          <a:xfrm>
            <a:off x="12481560" y="6848475"/>
            <a:ext cx="4594860" cy="2341245"/>
          </a:xfrm>
          <a:prstGeom prst="rect">
            <a:avLst/>
          </a:prstGeom>
        </p:spPr>
        <p:txBody>
          <a:bodyPr lIns="0" tIns="0" rIns="0" bIns="0" rtlCol="0" anchor="t">
            <a:spAutoFit/>
          </a:bodyPr>
          <a:lstStyle/>
          <a:p>
            <a:pPr marL="298609" lvl="1" indent="-149304" algn="l">
              <a:lnSpc>
                <a:spcPts val="1980"/>
              </a:lnSpc>
              <a:buFont typeface="Arial"/>
              <a:buChar char="•"/>
            </a:pPr>
            <a:r>
              <a:rPr lang="en-US" sz="1650">
                <a:solidFill>
                  <a:srgbClr val="1E1E1E"/>
                </a:solidFill>
                <a:latin typeface="Ubuntu"/>
                <a:ea typeface="Ubuntu"/>
                <a:cs typeface="Ubuntu"/>
                <a:sym typeface="Ubuntu"/>
              </a:rPr>
              <a:t>Tag every live opportunity by the strategic priority it serves. Anything untagged should not be there.</a:t>
            </a:r>
          </a:p>
          <a:p>
            <a:pPr marL="298609" lvl="1" indent="-149304" algn="l">
              <a:lnSpc>
                <a:spcPts val="1980"/>
              </a:lnSpc>
              <a:buFont typeface="Arial"/>
              <a:buChar char="•"/>
            </a:pPr>
            <a:r>
              <a:rPr lang="en-US" sz="1650">
                <a:solidFill>
                  <a:srgbClr val="1E1E1E"/>
                </a:solidFill>
                <a:latin typeface="Ubuntu"/>
                <a:ea typeface="Ubuntu"/>
                <a:cs typeface="Ubuntu"/>
                <a:sym typeface="Ubuntu"/>
              </a:rPr>
              <a:t>Check the weighting. If one priority has three opportunities and another has none, the pipeline is not the strategy.</a:t>
            </a:r>
          </a:p>
          <a:p>
            <a:pPr marL="298609" lvl="1" indent="-149304" algn="l">
              <a:lnSpc>
                <a:spcPts val="1980"/>
              </a:lnSpc>
              <a:buFont typeface="Arial"/>
              <a:buChar char="•"/>
            </a:pPr>
            <a:r>
              <a:rPr lang="en-US" sz="1650">
                <a:solidFill>
                  <a:srgbClr val="1E1E1E"/>
                </a:solidFill>
                <a:latin typeface="Ubuntu"/>
                <a:ea typeface="Ubuntu"/>
                <a:cs typeface="Ubuntu"/>
                <a:sym typeface="Ubuntu"/>
              </a:rPr>
              <a:t>Be willing to drop opportunities that no longer fit. Pipeline hygiene is a leadership job.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GB"/>
          </a:p>
        </p:txBody>
      </p:sp>
      <p:grpSp>
        <p:nvGrpSpPr>
          <p:cNvPr id="3" name="Group 3"/>
          <p:cNvGrpSpPr/>
          <p:nvPr/>
        </p:nvGrpSpPr>
        <p:grpSpPr>
          <a:xfrm>
            <a:off x="617220" y="438912"/>
            <a:ext cx="1440180" cy="768096"/>
            <a:chOff x="0" y="0"/>
            <a:chExt cx="1920240" cy="1024128"/>
          </a:xfrm>
        </p:grpSpPr>
        <p:sp>
          <p:nvSpPr>
            <p:cNvPr id="4" name="Freeform 4" descr="mzn_logo.png"/>
            <p:cNvSpPr/>
            <p:nvPr/>
          </p:nvSpPr>
          <p:spPr>
            <a:xfrm>
              <a:off x="0" y="0"/>
              <a:ext cx="1920240" cy="1024128"/>
            </a:xfrm>
            <a:custGeom>
              <a:avLst/>
              <a:gdLst/>
              <a:ahLst/>
              <a:cxnLst/>
              <a:rect l="l" t="t" r="r" b="b"/>
              <a:pathLst>
                <a:path w="1920240" h="1024128">
                  <a:moveTo>
                    <a:pt x="0" y="0"/>
                  </a:moveTo>
                  <a:lnTo>
                    <a:pt x="1920240" y="0"/>
                  </a:lnTo>
                  <a:lnTo>
                    <a:pt x="1920240" y="1024128"/>
                  </a:lnTo>
                  <a:lnTo>
                    <a:pt x="0" y="1024128"/>
                  </a:lnTo>
                  <a:lnTo>
                    <a:pt x="0" y="0"/>
                  </a:lnTo>
                  <a:close/>
                </a:path>
              </a:pathLst>
            </a:custGeom>
            <a:blipFill>
              <a:blip r:embed="rId4"/>
              <a:stretch>
                <a:fillRect t="-45" b="-45"/>
              </a:stretch>
            </a:blipFill>
          </p:spPr>
          <p:txBody>
            <a:bodyPr/>
            <a:lstStyle/>
            <a:p>
              <a:endParaRPr lang="en-GB"/>
            </a:p>
          </p:txBody>
        </p:sp>
      </p:grpSp>
      <p:grpSp>
        <p:nvGrpSpPr>
          <p:cNvPr id="5" name="Group 5"/>
          <p:cNvGrpSpPr/>
          <p:nvPr/>
        </p:nvGrpSpPr>
        <p:grpSpPr>
          <a:xfrm>
            <a:off x="610076" y="9731216"/>
            <a:ext cx="5500688" cy="14288"/>
            <a:chOff x="0" y="0"/>
            <a:chExt cx="7334250" cy="19050"/>
          </a:xfrm>
        </p:grpSpPr>
        <p:sp>
          <p:nvSpPr>
            <p:cNvPr id="6" name="Freeform 6"/>
            <p:cNvSpPr/>
            <p:nvPr/>
          </p:nvSpPr>
          <p:spPr>
            <a:xfrm>
              <a:off x="9525" y="0"/>
              <a:ext cx="7315200" cy="19050"/>
            </a:xfrm>
            <a:custGeom>
              <a:avLst/>
              <a:gdLst/>
              <a:ahLst/>
              <a:cxnLst/>
              <a:rect l="l" t="t" r="r" b="b"/>
              <a:pathLst>
                <a:path w="7315200" h="19050">
                  <a:moveTo>
                    <a:pt x="0" y="0"/>
                  </a:moveTo>
                  <a:lnTo>
                    <a:pt x="7315200" y="0"/>
                  </a:lnTo>
                  <a:lnTo>
                    <a:pt x="7315200" y="19050"/>
                  </a:lnTo>
                  <a:lnTo>
                    <a:pt x="0" y="19050"/>
                  </a:lnTo>
                  <a:close/>
                </a:path>
              </a:pathLst>
            </a:custGeom>
            <a:solidFill>
              <a:srgbClr val="E63946"/>
            </a:solidFill>
          </p:spPr>
          <p:txBody>
            <a:bodyPr/>
            <a:lstStyle/>
            <a:p>
              <a:endParaRPr lang="en-GB"/>
            </a:p>
          </p:txBody>
        </p:sp>
      </p:grpSp>
      <p:grpSp>
        <p:nvGrpSpPr>
          <p:cNvPr id="7" name="Group 7"/>
          <p:cNvGrpSpPr/>
          <p:nvPr/>
        </p:nvGrpSpPr>
        <p:grpSpPr>
          <a:xfrm>
            <a:off x="617220" y="9834372"/>
            <a:ext cx="8229600" cy="301752"/>
            <a:chOff x="0" y="0"/>
            <a:chExt cx="10972800" cy="402336"/>
          </a:xfrm>
        </p:grpSpPr>
        <p:sp>
          <p:nvSpPr>
            <p:cNvPr id="8" name="Freeform 8"/>
            <p:cNvSpPr/>
            <p:nvPr/>
          </p:nvSpPr>
          <p:spPr>
            <a:xfrm>
              <a:off x="0" y="0"/>
              <a:ext cx="10972800" cy="402336"/>
            </a:xfrm>
            <a:custGeom>
              <a:avLst/>
              <a:gdLst/>
              <a:ahLst/>
              <a:cxnLst/>
              <a:rect l="l" t="t" r="r" b="b"/>
              <a:pathLst>
                <a:path w="10972800" h="402336">
                  <a:moveTo>
                    <a:pt x="0" y="0"/>
                  </a:moveTo>
                  <a:lnTo>
                    <a:pt x="10972800" y="0"/>
                  </a:lnTo>
                  <a:lnTo>
                    <a:pt x="10972800" y="402336"/>
                  </a:lnTo>
                  <a:lnTo>
                    <a:pt x="0" y="402336"/>
                  </a:lnTo>
                  <a:close/>
                </a:path>
              </a:pathLst>
            </a:custGeom>
            <a:blipFill>
              <a:blip r:embed="rId5">
                <a:alphaModFix amt="0"/>
              </a:blip>
              <a:stretch>
                <a:fillRect t="-481410" b="-481410"/>
              </a:stretch>
            </a:blipFill>
          </p:spPr>
          <p:txBody>
            <a:bodyPr/>
            <a:lstStyle/>
            <a:p>
              <a:endParaRPr lang="en-GB"/>
            </a:p>
          </p:txBody>
        </p:sp>
        <p:sp>
          <p:nvSpPr>
            <p:cNvPr id="9" name="TextBox 9"/>
            <p:cNvSpPr txBox="1"/>
            <p:nvPr/>
          </p:nvSpPr>
          <p:spPr>
            <a:xfrm>
              <a:off x="0" y="-9525"/>
              <a:ext cx="10972800" cy="411861"/>
            </a:xfrm>
            <a:prstGeom prst="rect">
              <a:avLst/>
            </a:prstGeom>
          </p:spPr>
          <p:txBody>
            <a:bodyPr lIns="0" tIns="0" rIns="0" bIns="0" rtlCol="0" anchor="ctr"/>
            <a:lstStyle/>
            <a:p>
              <a:pPr algn="l">
                <a:lnSpc>
                  <a:spcPts val="1439"/>
                </a:lnSpc>
              </a:pPr>
              <a:r>
                <a:rPr lang="en-US" sz="1200">
                  <a:solidFill>
                    <a:srgbClr val="9A9A9A"/>
                  </a:solidFill>
                  <a:latin typeface="Ubuntu"/>
                  <a:ea typeface="Ubuntu"/>
                  <a:cs typeface="Ubuntu"/>
                  <a:sym typeface="Ubuntu"/>
                </a:rPr>
                <a:t>© 2026 MzN International, LLC. All rights reserved.</a:t>
              </a:r>
            </a:p>
          </p:txBody>
        </p:sp>
      </p:grpSp>
      <p:sp>
        <p:nvSpPr>
          <p:cNvPr id="10" name="TextBox 10"/>
          <p:cNvSpPr txBox="1"/>
          <p:nvPr/>
        </p:nvSpPr>
        <p:spPr>
          <a:xfrm>
            <a:off x="960120" y="1904846"/>
            <a:ext cx="16870680" cy="742934"/>
          </a:xfrm>
          <a:prstGeom prst="rect">
            <a:avLst/>
          </a:prstGeom>
        </p:spPr>
        <p:txBody>
          <a:bodyPr lIns="0" tIns="0" rIns="0" bIns="0" rtlCol="0" anchor="t">
            <a:spAutoFit/>
          </a:bodyPr>
          <a:lstStyle/>
          <a:p>
            <a:pPr algn="l">
              <a:lnSpc>
                <a:spcPts val="5759"/>
              </a:lnSpc>
            </a:pPr>
            <a:r>
              <a:rPr lang="en-US" sz="4800" b="1">
                <a:solidFill>
                  <a:srgbClr val="E63946"/>
                </a:solidFill>
                <a:latin typeface="Ubuntu Bold"/>
                <a:ea typeface="Ubuntu Bold"/>
                <a:cs typeface="Ubuntu Bold"/>
                <a:sym typeface="Ubuntu Bold"/>
              </a:rPr>
              <a:t>Accountability Across Income Streams</a:t>
            </a:r>
          </a:p>
        </p:txBody>
      </p:sp>
      <p:sp>
        <p:nvSpPr>
          <p:cNvPr id="11" name="TextBox 11"/>
          <p:cNvSpPr txBox="1"/>
          <p:nvPr/>
        </p:nvSpPr>
        <p:spPr>
          <a:xfrm>
            <a:off x="960120" y="2720564"/>
            <a:ext cx="16459200" cy="881568"/>
          </a:xfrm>
          <a:prstGeom prst="rect">
            <a:avLst/>
          </a:prstGeom>
        </p:spPr>
        <p:txBody>
          <a:bodyPr lIns="0" tIns="0" rIns="0" bIns="0" rtlCol="0" anchor="t">
            <a:spAutoFit/>
          </a:bodyPr>
          <a:lstStyle/>
          <a:p>
            <a:pPr algn="l">
              <a:lnSpc>
                <a:spcPts val="3528"/>
              </a:lnSpc>
            </a:pPr>
            <a:r>
              <a:rPr lang="en-US" sz="2100" i="1">
                <a:solidFill>
                  <a:srgbClr val="5C5C5C"/>
                </a:solidFill>
                <a:latin typeface="Ubuntu Italics"/>
                <a:ea typeface="Ubuntu Italics"/>
                <a:cs typeface="Ubuntu Italics"/>
                <a:sym typeface="Ubuntu Italics"/>
              </a:rPr>
              <a:t>If your strategy depends on three or four income streams, each one needs a named owner, a clear target, and a review cadence. Without these, the strategy belongs to nobody.</a:t>
            </a:r>
          </a:p>
        </p:txBody>
      </p:sp>
      <p:grpSp>
        <p:nvGrpSpPr>
          <p:cNvPr id="12" name="Group 12"/>
          <p:cNvGrpSpPr/>
          <p:nvPr/>
        </p:nvGrpSpPr>
        <p:grpSpPr>
          <a:xfrm>
            <a:off x="950595" y="4036695"/>
            <a:ext cx="16409670" cy="567690"/>
            <a:chOff x="0" y="0"/>
            <a:chExt cx="21879560" cy="756920"/>
          </a:xfrm>
        </p:grpSpPr>
        <p:sp>
          <p:nvSpPr>
            <p:cNvPr id="13" name="Freeform 13"/>
            <p:cNvSpPr/>
            <p:nvPr/>
          </p:nvSpPr>
          <p:spPr>
            <a:xfrm>
              <a:off x="12700" y="12700"/>
              <a:ext cx="21854161" cy="731520"/>
            </a:xfrm>
            <a:custGeom>
              <a:avLst/>
              <a:gdLst/>
              <a:ahLst/>
              <a:cxnLst/>
              <a:rect l="l" t="t" r="r" b="b"/>
              <a:pathLst>
                <a:path w="21854161" h="731520">
                  <a:moveTo>
                    <a:pt x="0" y="0"/>
                  </a:moveTo>
                  <a:lnTo>
                    <a:pt x="21854161" y="0"/>
                  </a:lnTo>
                  <a:lnTo>
                    <a:pt x="21854161" y="731520"/>
                  </a:lnTo>
                  <a:lnTo>
                    <a:pt x="0" y="731520"/>
                  </a:lnTo>
                  <a:close/>
                </a:path>
              </a:pathLst>
            </a:custGeom>
            <a:solidFill>
              <a:srgbClr val="1E1E1E"/>
            </a:solidFill>
          </p:spPr>
          <p:txBody>
            <a:bodyPr/>
            <a:lstStyle/>
            <a:p>
              <a:endParaRPr lang="en-GB"/>
            </a:p>
          </p:txBody>
        </p:sp>
        <p:sp>
          <p:nvSpPr>
            <p:cNvPr id="14" name="Freeform 14"/>
            <p:cNvSpPr/>
            <p:nvPr/>
          </p:nvSpPr>
          <p:spPr>
            <a:xfrm>
              <a:off x="0" y="0"/>
              <a:ext cx="21879561" cy="756920"/>
            </a:xfrm>
            <a:custGeom>
              <a:avLst/>
              <a:gdLst/>
              <a:ahLst/>
              <a:cxnLst/>
              <a:rect l="l" t="t" r="r" b="b"/>
              <a:pathLst>
                <a:path w="21879561" h="756920">
                  <a:moveTo>
                    <a:pt x="12700" y="0"/>
                  </a:moveTo>
                  <a:lnTo>
                    <a:pt x="21866861" y="0"/>
                  </a:lnTo>
                  <a:cubicBezTo>
                    <a:pt x="21873846" y="0"/>
                    <a:pt x="21879561" y="5715"/>
                    <a:pt x="21879561" y="12700"/>
                  </a:cubicBezTo>
                  <a:lnTo>
                    <a:pt x="21879561" y="744220"/>
                  </a:lnTo>
                  <a:cubicBezTo>
                    <a:pt x="21879561" y="751205"/>
                    <a:pt x="21873846" y="756920"/>
                    <a:pt x="21866861" y="756920"/>
                  </a:cubicBezTo>
                  <a:lnTo>
                    <a:pt x="12700" y="756920"/>
                  </a:lnTo>
                  <a:cubicBezTo>
                    <a:pt x="5715" y="756920"/>
                    <a:pt x="0" y="751205"/>
                    <a:pt x="0" y="744220"/>
                  </a:cubicBezTo>
                  <a:lnTo>
                    <a:pt x="0" y="12700"/>
                  </a:lnTo>
                  <a:cubicBezTo>
                    <a:pt x="0" y="5715"/>
                    <a:pt x="5715" y="0"/>
                    <a:pt x="12700" y="0"/>
                  </a:cubicBezTo>
                  <a:moveTo>
                    <a:pt x="12700" y="25400"/>
                  </a:moveTo>
                  <a:lnTo>
                    <a:pt x="12700" y="12700"/>
                  </a:lnTo>
                  <a:lnTo>
                    <a:pt x="25400" y="12700"/>
                  </a:lnTo>
                  <a:lnTo>
                    <a:pt x="25400" y="744220"/>
                  </a:lnTo>
                  <a:lnTo>
                    <a:pt x="12700" y="744220"/>
                  </a:lnTo>
                  <a:lnTo>
                    <a:pt x="12700" y="731520"/>
                  </a:lnTo>
                  <a:lnTo>
                    <a:pt x="21866861" y="731520"/>
                  </a:lnTo>
                  <a:lnTo>
                    <a:pt x="21866861" y="744220"/>
                  </a:lnTo>
                  <a:lnTo>
                    <a:pt x="21854161" y="744220"/>
                  </a:lnTo>
                  <a:lnTo>
                    <a:pt x="21854161" y="12700"/>
                  </a:lnTo>
                  <a:lnTo>
                    <a:pt x="21866861" y="12700"/>
                  </a:lnTo>
                  <a:lnTo>
                    <a:pt x="21866861" y="25400"/>
                  </a:lnTo>
                  <a:lnTo>
                    <a:pt x="12700" y="25400"/>
                  </a:lnTo>
                  <a:close/>
                </a:path>
              </a:pathLst>
            </a:custGeom>
            <a:solidFill>
              <a:srgbClr val="1E1E1E"/>
            </a:solidFill>
          </p:spPr>
          <p:txBody>
            <a:bodyPr/>
            <a:lstStyle/>
            <a:p>
              <a:endParaRPr lang="en-GB"/>
            </a:p>
          </p:txBody>
        </p:sp>
      </p:grpSp>
      <p:grpSp>
        <p:nvGrpSpPr>
          <p:cNvPr id="15" name="Group 15"/>
          <p:cNvGrpSpPr/>
          <p:nvPr/>
        </p:nvGrpSpPr>
        <p:grpSpPr>
          <a:xfrm>
            <a:off x="1165860" y="4046220"/>
            <a:ext cx="4183380" cy="548640"/>
            <a:chOff x="0" y="0"/>
            <a:chExt cx="5577840" cy="731520"/>
          </a:xfrm>
        </p:grpSpPr>
        <p:sp>
          <p:nvSpPr>
            <p:cNvPr id="16" name="Freeform 16"/>
            <p:cNvSpPr/>
            <p:nvPr/>
          </p:nvSpPr>
          <p:spPr>
            <a:xfrm>
              <a:off x="0" y="0"/>
              <a:ext cx="5577840" cy="731520"/>
            </a:xfrm>
            <a:custGeom>
              <a:avLst/>
              <a:gdLst/>
              <a:ahLst/>
              <a:cxnLst/>
              <a:rect l="l" t="t" r="r" b="b"/>
              <a:pathLst>
                <a:path w="5577840" h="731520">
                  <a:moveTo>
                    <a:pt x="0" y="0"/>
                  </a:moveTo>
                  <a:lnTo>
                    <a:pt x="5577840" y="0"/>
                  </a:lnTo>
                  <a:lnTo>
                    <a:pt x="5577840" y="731520"/>
                  </a:lnTo>
                  <a:lnTo>
                    <a:pt x="0" y="731520"/>
                  </a:lnTo>
                  <a:close/>
                </a:path>
              </a:pathLst>
            </a:custGeom>
            <a:blipFill>
              <a:blip r:embed="rId5">
                <a:alphaModFix amt="0"/>
              </a:blip>
              <a:stretch>
                <a:fillRect t="-98573" b="-98573"/>
              </a:stretch>
            </a:blipFill>
          </p:spPr>
          <p:txBody>
            <a:bodyPr/>
            <a:lstStyle/>
            <a:p>
              <a:endParaRPr lang="en-GB"/>
            </a:p>
          </p:txBody>
        </p:sp>
        <p:sp>
          <p:nvSpPr>
            <p:cNvPr id="17" name="TextBox 17"/>
            <p:cNvSpPr txBox="1"/>
            <p:nvPr/>
          </p:nvSpPr>
          <p:spPr>
            <a:xfrm>
              <a:off x="0" y="-9525"/>
              <a:ext cx="5577840" cy="741045"/>
            </a:xfrm>
            <a:prstGeom prst="rect">
              <a:avLst/>
            </a:prstGeom>
          </p:spPr>
          <p:txBody>
            <a:bodyPr lIns="0" tIns="0" rIns="0" bIns="0" rtlCol="0" anchor="ctr"/>
            <a:lstStyle/>
            <a:p>
              <a:pPr algn="l">
                <a:lnSpc>
                  <a:spcPts val="1980"/>
                </a:lnSpc>
              </a:pPr>
              <a:r>
                <a:rPr lang="en-US" sz="1650" b="1" spc="300">
                  <a:solidFill>
                    <a:srgbClr val="FFFFFF"/>
                  </a:solidFill>
                  <a:latin typeface="Ubuntu Bold"/>
                  <a:ea typeface="Ubuntu Bold"/>
                  <a:cs typeface="Ubuntu Bold"/>
                  <a:sym typeface="Ubuntu Bold"/>
                </a:rPr>
                <a:t>INCOME STREAM</a:t>
              </a:r>
            </a:p>
          </p:txBody>
        </p:sp>
      </p:grpSp>
      <p:grpSp>
        <p:nvGrpSpPr>
          <p:cNvPr id="18" name="Group 18"/>
          <p:cNvGrpSpPr/>
          <p:nvPr/>
        </p:nvGrpSpPr>
        <p:grpSpPr>
          <a:xfrm>
            <a:off x="5692140" y="4046220"/>
            <a:ext cx="3566160" cy="548640"/>
            <a:chOff x="0" y="0"/>
            <a:chExt cx="4754880" cy="731520"/>
          </a:xfrm>
        </p:grpSpPr>
        <p:sp>
          <p:nvSpPr>
            <p:cNvPr id="19" name="Freeform 19"/>
            <p:cNvSpPr/>
            <p:nvPr/>
          </p:nvSpPr>
          <p:spPr>
            <a:xfrm>
              <a:off x="0" y="0"/>
              <a:ext cx="4754880" cy="731520"/>
            </a:xfrm>
            <a:custGeom>
              <a:avLst/>
              <a:gdLst/>
              <a:ahLst/>
              <a:cxnLst/>
              <a:rect l="l" t="t" r="r" b="b"/>
              <a:pathLst>
                <a:path w="4754880" h="731520">
                  <a:moveTo>
                    <a:pt x="0" y="0"/>
                  </a:moveTo>
                  <a:lnTo>
                    <a:pt x="4754880" y="0"/>
                  </a:lnTo>
                  <a:lnTo>
                    <a:pt x="4754880" y="731520"/>
                  </a:lnTo>
                  <a:lnTo>
                    <a:pt x="0" y="731520"/>
                  </a:lnTo>
                  <a:close/>
                </a:path>
              </a:pathLst>
            </a:custGeom>
            <a:blipFill>
              <a:blip r:embed="rId5">
                <a:alphaModFix amt="0"/>
              </a:blip>
              <a:stretch>
                <a:fillRect t="-76652" b="-76652"/>
              </a:stretch>
            </a:blipFill>
          </p:spPr>
          <p:txBody>
            <a:bodyPr/>
            <a:lstStyle/>
            <a:p>
              <a:endParaRPr lang="en-GB"/>
            </a:p>
          </p:txBody>
        </p:sp>
        <p:sp>
          <p:nvSpPr>
            <p:cNvPr id="20" name="TextBox 20"/>
            <p:cNvSpPr txBox="1"/>
            <p:nvPr/>
          </p:nvSpPr>
          <p:spPr>
            <a:xfrm>
              <a:off x="0" y="-9525"/>
              <a:ext cx="4754880" cy="741045"/>
            </a:xfrm>
            <a:prstGeom prst="rect">
              <a:avLst/>
            </a:prstGeom>
          </p:spPr>
          <p:txBody>
            <a:bodyPr lIns="0" tIns="0" rIns="0" bIns="0" rtlCol="0" anchor="ctr"/>
            <a:lstStyle/>
            <a:p>
              <a:pPr algn="l">
                <a:lnSpc>
                  <a:spcPts val="1980"/>
                </a:lnSpc>
              </a:pPr>
              <a:r>
                <a:rPr lang="en-US" sz="1650" b="1" spc="300">
                  <a:solidFill>
                    <a:srgbClr val="FFFFFF"/>
                  </a:solidFill>
                  <a:latin typeface="Ubuntu Bold"/>
                  <a:ea typeface="Ubuntu Bold"/>
                  <a:cs typeface="Ubuntu Bold"/>
                  <a:sym typeface="Ubuntu Bold"/>
                </a:rPr>
                <a:t>OWNER</a:t>
              </a:r>
            </a:p>
          </p:txBody>
        </p:sp>
      </p:grpSp>
      <p:grpSp>
        <p:nvGrpSpPr>
          <p:cNvPr id="21" name="Group 21"/>
          <p:cNvGrpSpPr/>
          <p:nvPr/>
        </p:nvGrpSpPr>
        <p:grpSpPr>
          <a:xfrm>
            <a:off x="9601200" y="4046220"/>
            <a:ext cx="3497580" cy="548640"/>
            <a:chOff x="0" y="0"/>
            <a:chExt cx="4663440" cy="731520"/>
          </a:xfrm>
        </p:grpSpPr>
        <p:sp>
          <p:nvSpPr>
            <p:cNvPr id="22" name="Freeform 22"/>
            <p:cNvSpPr/>
            <p:nvPr/>
          </p:nvSpPr>
          <p:spPr>
            <a:xfrm>
              <a:off x="0" y="0"/>
              <a:ext cx="4663440" cy="731520"/>
            </a:xfrm>
            <a:custGeom>
              <a:avLst/>
              <a:gdLst/>
              <a:ahLst/>
              <a:cxnLst/>
              <a:rect l="l" t="t" r="r" b="b"/>
              <a:pathLst>
                <a:path w="4663440" h="731520">
                  <a:moveTo>
                    <a:pt x="0" y="0"/>
                  </a:moveTo>
                  <a:lnTo>
                    <a:pt x="4663440" y="0"/>
                  </a:lnTo>
                  <a:lnTo>
                    <a:pt x="4663440" y="731520"/>
                  </a:lnTo>
                  <a:lnTo>
                    <a:pt x="0" y="731520"/>
                  </a:lnTo>
                  <a:close/>
                </a:path>
              </a:pathLst>
            </a:custGeom>
            <a:blipFill>
              <a:blip r:embed="rId5">
                <a:alphaModFix amt="0"/>
              </a:blip>
              <a:stretch>
                <a:fillRect t="-74217" b="-74217"/>
              </a:stretch>
            </a:blipFill>
          </p:spPr>
          <p:txBody>
            <a:bodyPr/>
            <a:lstStyle/>
            <a:p>
              <a:endParaRPr lang="en-GB"/>
            </a:p>
          </p:txBody>
        </p:sp>
        <p:sp>
          <p:nvSpPr>
            <p:cNvPr id="23" name="TextBox 23"/>
            <p:cNvSpPr txBox="1"/>
            <p:nvPr/>
          </p:nvSpPr>
          <p:spPr>
            <a:xfrm>
              <a:off x="0" y="-9525"/>
              <a:ext cx="4663440" cy="741045"/>
            </a:xfrm>
            <a:prstGeom prst="rect">
              <a:avLst/>
            </a:prstGeom>
          </p:spPr>
          <p:txBody>
            <a:bodyPr lIns="0" tIns="0" rIns="0" bIns="0" rtlCol="0" anchor="ctr"/>
            <a:lstStyle/>
            <a:p>
              <a:pPr algn="l">
                <a:lnSpc>
                  <a:spcPts val="1980"/>
                </a:lnSpc>
              </a:pPr>
              <a:r>
                <a:rPr lang="en-US" sz="1650" b="1" spc="300">
                  <a:solidFill>
                    <a:srgbClr val="FFFFFF"/>
                  </a:solidFill>
                  <a:latin typeface="Ubuntu Bold"/>
                  <a:ea typeface="Ubuntu Bold"/>
                  <a:cs typeface="Ubuntu Bold"/>
                  <a:sym typeface="Ubuntu Bold"/>
                </a:rPr>
                <a:t>MONTHLY TARGET</a:t>
              </a:r>
            </a:p>
          </p:txBody>
        </p:sp>
      </p:grpSp>
      <p:grpSp>
        <p:nvGrpSpPr>
          <p:cNvPr id="24" name="Group 24"/>
          <p:cNvGrpSpPr/>
          <p:nvPr/>
        </p:nvGrpSpPr>
        <p:grpSpPr>
          <a:xfrm>
            <a:off x="13441680" y="4046220"/>
            <a:ext cx="3840480" cy="548640"/>
            <a:chOff x="0" y="0"/>
            <a:chExt cx="5120640" cy="731520"/>
          </a:xfrm>
        </p:grpSpPr>
        <p:sp>
          <p:nvSpPr>
            <p:cNvPr id="25" name="Freeform 25"/>
            <p:cNvSpPr/>
            <p:nvPr/>
          </p:nvSpPr>
          <p:spPr>
            <a:xfrm>
              <a:off x="0" y="0"/>
              <a:ext cx="5120640" cy="731520"/>
            </a:xfrm>
            <a:custGeom>
              <a:avLst/>
              <a:gdLst/>
              <a:ahLst/>
              <a:cxnLst/>
              <a:rect l="l" t="t" r="r" b="b"/>
              <a:pathLst>
                <a:path w="5120640" h="731520">
                  <a:moveTo>
                    <a:pt x="0" y="0"/>
                  </a:moveTo>
                  <a:lnTo>
                    <a:pt x="5120640" y="0"/>
                  </a:lnTo>
                  <a:lnTo>
                    <a:pt x="5120640" y="731520"/>
                  </a:lnTo>
                  <a:lnTo>
                    <a:pt x="0" y="731520"/>
                  </a:lnTo>
                  <a:close/>
                </a:path>
              </a:pathLst>
            </a:custGeom>
            <a:blipFill>
              <a:blip r:embed="rId5">
                <a:alphaModFix amt="0"/>
              </a:blip>
              <a:stretch>
                <a:fillRect t="-86395" b="-86395"/>
              </a:stretch>
            </a:blipFill>
          </p:spPr>
          <p:txBody>
            <a:bodyPr/>
            <a:lstStyle/>
            <a:p>
              <a:endParaRPr lang="en-GB"/>
            </a:p>
          </p:txBody>
        </p:sp>
        <p:sp>
          <p:nvSpPr>
            <p:cNvPr id="26" name="TextBox 26"/>
            <p:cNvSpPr txBox="1"/>
            <p:nvPr/>
          </p:nvSpPr>
          <p:spPr>
            <a:xfrm>
              <a:off x="0" y="-9525"/>
              <a:ext cx="5120640" cy="741045"/>
            </a:xfrm>
            <a:prstGeom prst="rect">
              <a:avLst/>
            </a:prstGeom>
          </p:spPr>
          <p:txBody>
            <a:bodyPr lIns="0" tIns="0" rIns="0" bIns="0" rtlCol="0" anchor="ctr"/>
            <a:lstStyle/>
            <a:p>
              <a:pPr algn="l">
                <a:lnSpc>
                  <a:spcPts val="1980"/>
                </a:lnSpc>
              </a:pPr>
              <a:r>
                <a:rPr lang="en-US" sz="1650" b="1" spc="300">
                  <a:solidFill>
                    <a:srgbClr val="FFFFFF"/>
                  </a:solidFill>
                  <a:latin typeface="Ubuntu Bold"/>
                  <a:ea typeface="Ubuntu Bold"/>
                  <a:cs typeface="Ubuntu Bold"/>
                  <a:sym typeface="Ubuntu Bold"/>
                </a:rPr>
                <a:t>REVIEW CADENCE</a:t>
              </a:r>
            </a:p>
          </p:txBody>
        </p:sp>
      </p:grpSp>
      <p:grpSp>
        <p:nvGrpSpPr>
          <p:cNvPr id="27" name="Group 27"/>
          <p:cNvGrpSpPr/>
          <p:nvPr/>
        </p:nvGrpSpPr>
        <p:grpSpPr>
          <a:xfrm>
            <a:off x="950595" y="4585335"/>
            <a:ext cx="16409670" cy="910590"/>
            <a:chOff x="0" y="0"/>
            <a:chExt cx="21879560" cy="1214120"/>
          </a:xfrm>
        </p:grpSpPr>
        <p:sp>
          <p:nvSpPr>
            <p:cNvPr id="28" name="Freeform 28"/>
            <p:cNvSpPr/>
            <p:nvPr/>
          </p:nvSpPr>
          <p:spPr>
            <a:xfrm>
              <a:off x="12700" y="12700"/>
              <a:ext cx="21854161" cy="1188720"/>
            </a:xfrm>
            <a:custGeom>
              <a:avLst/>
              <a:gdLst/>
              <a:ahLst/>
              <a:cxnLst/>
              <a:rect l="l" t="t" r="r" b="b"/>
              <a:pathLst>
                <a:path w="21854161" h="1188720">
                  <a:moveTo>
                    <a:pt x="0" y="0"/>
                  </a:moveTo>
                  <a:lnTo>
                    <a:pt x="21854161" y="0"/>
                  </a:lnTo>
                  <a:lnTo>
                    <a:pt x="21854161" y="1188720"/>
                  </a:lnTo>
                  <a:lnTo>
                    <a:pt x="0" y="1188720"/>
                  </a:lnTo>
                  <a:close/>
                </a:path>
              </a:pathLst>
            </a:custGeom>
            <a:solidFill>
              <a:srgbClr val="F7F7F7"/>
            </a:solidFill>
          </p:spPr>
          <p:txBody>
            <a:bodyPr/>
            <a:lstStyle/>
            <a:p>
              <a:endParaRPr lang="en-GB"/>
            </a:p>
          </p:txBody>
        </p:sp>
        <p:sp>
          <p:nvSpPr>
            <p:cNvPr id="29" name="Freeform 29"/>
            <p:cNvSpPr/>
            <p:nvPr/>
          </p:nvSpPr>
          <p:spPr>
            <a:xfrm>
              <a:off x="0" y="0"/>
              <a:ext cx="21879561" cy="1214120"/>
            </a:xfrm>
            <a:custGeom>
              <a:avLst/>
              <a:gdLst/>
              <a:ahLst/>
              <a:cxnLst/>
              <a:rect l="l" t="t" r="r" b="b"/>
              <a:pathLst>
                <a:path w="21879561" h="1214120">
                  <a:moveTo>
                    <a:pt x="12700" y="0"/>
                  </a:moveTo>
                  <a:lnTo>
                    <a:pt x="21866861" y="0"/>
                  </a:lnTo>
                  <a:cubicBezTo>
                    <a:pt x="21873846" y="0"/>
                    <a:pt x="21879561" y="5715"/>
                    <a:pt x="21879561" y="12700"/>
                  </a:cubicBezTo>
                  <a:lnTo>
                    <a:pt x="21879561" y="1201420"/>
                  </a:lnTo>
                  <a:cubicBezTo>
                    <a:pt x="21879561" y="1208405"/>
                    <a:pt x="21873846" y="1214120"/>
                    <a:pt x="21866861" y="1214120"/>
                  </a:cubicBezTo>
                  <a:lnTo>
                    <a:pt x="12700" y="1214120"/>
                  </a:lnTo>
                  <a:cubicBezTo>
                    <a:pt x="5715" y="1214120"/>
                    <a:pt x="0" y="1208405"/>
                    <a:pt x="0" y="1201420"/>
                  </a:cubicBezTo>
                  <a:lnTo>
                    <a:pt x="0" y="12700"/>
                  </a:lnTo>
                  <a:cubicBezTo>
                    <a:pt x="0" y="5715"/>
                    <a:pt x="5715" y="0"/>
                    <a:pt x="12700" y="0"/>
                  </a:cubicBezTo>
                  <a:moveTo>
                    <a:pt x="12700" y="25400"/>
                  </a:moveTo>
                  <a:lnTo>
                    <a:pt x="12700" y="12700"/>
                  </a:lnTo>
                  <a:lnTo>
                    <a:pt x="25400" y="12700"/>
                  </a:lnTo>
                  <a:lnTo>
                    <a:pt x="25400" y="1201420"/>
                  </a:lnTo>
                  <a:lnTo>
                    <a:pt x="12700" y="1201420"/>
                  </a:lnTo>
                  <a:lnTo>
                    <a:pt x="12700" y="1188720"/>
                  </a:lnTo>
                  <a:lnTo>
                    <a:pt x="21866861" y="1188720"/>
                  </a:lnTo>
                  <a:lnTo>
                    <a:pt x="21866861" y="1201420"/>
                  </a:lnTo>
                  <a:lnTo>
                    <a:pt x="21854161" y="1201420"/>
                  </a:lnTo>
                  <a:lnTo>
                    <a:pt x="21854161" y="12700"/>
                  </a:lnTo>
                  <a:lnTo>
                    <a:pt x="21866861" y="12700"/>
                  </a:lnTo>
                  <a:lnTo>
                    <a:pt x="21866861" y="25400"/>
                  </a:lnTo>
                  <a:lnTo>
                    <a:pt x="12700" y="25400"/>
                  </a:lnTo>
                  <a:close/>
                </a:path>
              </a:pathLst>
            </a:custGeom>
            <a:solidFill>
              <a:srgbClr val="F7F7F7"/>
            </a:solidFill>
          </p:spPr>
          <p:txBody>
            <a:bodyPr/>
            <a:lstStyle/>
            <a:p>
              <a:endParaRPr lang="en-GB"/>
            </a:p>
          </p:txBody>
        </p:sp>
      </p:grpSp>
      <p:grpSp>
        <p:nvGrpSpPr>
          <p:cNvPr id="30" name="Group 30"/>
          <p:cNvGrpSpPr/>
          <p:nvPr/>
        </p:nvGrpSpPr>
        <p:grpSpPr>
          <a:xfrm>
            <a:off x="1165860" y="4594860"/>
            <a:ext cx="4183380" cy="891540"/>
            <a:chOff x="0" y="0"/>
            <a:chExt cx="5577840" cy="1188720"/>
          </a:xfrm>
        </p:grpSpPr>
        <p:sp>
          <p:nvSpPr>
            <p:cNvPr id="31" name="Freeform 31"/>
            <p:cNvSpPr/>
            <p:nvPr/>
          </p:nvSpPr>
          <p:spPr>
            <a:xfrm>
              <a:off x="0" y="0"/>
              <a:ext cx="5577840" cy="1188720"/>
            </a:xfrm>
            <a:custGeom>
              <a:avLst/>
              <a:gdLst/>
              <a:ahLst/>
              <a:cxnLst/>
              <a:rect l="l" t="t" r="r" b="b"/>
              <a:pathLst>
                <a:path w="5577840" h="1188720">
                  <a:moveTo>
                    <a:pt x="0" y="0"/>
                  </a:moveTo>
                  <a:lnTo>
                    <a:pt x="5577840" y="0"/>
                  </a:lnTo>
                  <a:lnTo>
                    <a:pt x="5577840" y="1188720"/>
                  </a:lnTo>
                  <a:lnTo>
                    <a:pt x="0" y="1188720"/>
                  </a:lnTo>
                  <a:close/>
                </a:path>
              </a:pathLst>
            </a:custGeom>
            <a:blipFill>
              <a:blip r:embed="rId5">
                <a:alphaModFix amt="0"/>
              </a:blip>
              <a:stretch>
                <a:fillRect t="-41429" b="-41429"/>
              </a:stretch>
            </a:blipFill>
          </p:spPr>
          <p:txBody>
            <a:bodyPr/>
            <a:lstStyle/>
            <a:p>
              <a:endParaRPr lang="en-GB"/>
            </a:p>
          </p:txBody>
        </p:sp>
        <p:sp>
          <p:nvSpPr>
            <p:cNvPr id="32" name="TextBox 32"/>
            <p:cNvSpPr txBox="1"/>
            <p:nvPr/>
          </p:nvSpPr>
          <p:spPr>
            <a:xfrm>
              <a:off x="0" y="-19050"/>
              <a:ext cx="5577840" cy="1207770"/>
            </a:xfrm>
            <a:prstGeom prst="rect">
              <a:avLst/>
            </a:prstGeom>
          </p:spPr>
          <p:txBody>
            <a:bodyPr lIns="0" tIns="0" rIns="0" bIns="0" rtlCol="0" anchor="ctr"/>
            <a:lstStyle/>
            <a:p>
              <a:pPr algn="l">
                <a:lnSpc>
                  <a:spcPts val="2250"/>
                </a:lnSpc>
              </a:pPr>
              <a:r>
                <a:rPr lang="en-US" sz="1875" b="1">
                  <a:solidFill>
                    <a:srgbClr val="E63946"/>
                  </a:solidFill>
                  <a:latin typeface="Ubuntu Bold"/>
                  <a:ea typeface="Ubuntu Bold"/>
                  <a:cs typeface="Ubuntu Bold"/>
                  <a:sym typeface="Ubuntu Bold"/>
                </a:rPr>
                <a:t>Institutional grants</a:t>
              </a:r>
            </a:p>
          </p:txBody>
        </p:sp>
      </p:grpSp>
      <p:grpSp>
        <p:nvGrpSpPr>
          <p:cNvPr id="33" name="Group 33"/>
          <p:cNvGrpSpPr/>
          <p:nvPr/>
        </p:nvGrpSpPr>
        <p:grpSpPr>
          <a:xfrm>
            <a:off x="5692140" y="4594860"/>
            <a:ext cx="3566160" cy="891540"/>
            <a:chOff x="0" y="0"/>
            <a:chExt cx="4754880" cy="1188720"/>
          </a:xfrm>
        </p:grpSpPr>
        <p:sp>
          <p:nvSpPr>
            <p:cNvPr id="34" name="Freeform 34"/>
            <p:cNvSpPr/>
            <p:nvPr/>
          </p:nvSpPr>
          <p:spPr>
            <a:xfrm>
              <a:off x="0" y="0"/>
              <a:ext cx="4754880" cy="1188720"/>
            </a:xfrm>
            <a:custGeom>
              <a:avLst/>
              <a:gdLst/>
              <a:ahLst/>
              <a:cxnLst/>
              <a:rect l="l" t="t" r="r" b="b"/>
              <a:pathLst>
                <a:path w="4754880" h="1188720">
                  <a:moveTo>
                    <a:pt x="0" y="0"/>
                  </a:moveTo>
                  <a:lnTo>
                    <a:pt x="4754880" y="0"/>
                  </a:lnTo>
                  <a:lnTo>
                    <a:pt x="4754880" y="1188720"/>
                  </a:lnTo>
                  <a:lnTo>
                    <a:pt x="0" y="1188720"/>
                  </a:lnTo>
                  <a:close/>
                </a:path>
              </a:pathLst>
            </a:custGeom>
            <a:blipFill>
              <a:blip r:embed="rId5">
                <a:alphaModFix amt="0"/>
              </a:blip>
              <a:stretch>
                <a:fillRect t="-27940" b="-27940"/>
              </a:stretch>
            </a:blipFill>
          </p:spPr>
          <p:txBody>
            <a:bodyPr/>
            <a:lstStyle/>
            <a:p>
              <a:endParaRPr lang="en-GB"/>
            </a:p>
          </p:txBody>
        </p:sp>
        <p:sp>
          <p:nvSpPr>
            <p:cNvPr id="35" name="TextBox 35"/>
            <p:cNvSpPr txBox="1"/>
            <p:nvPr/>
          </p:nvSpPr>
          <p:spPr>
            <a:xfrm>
              <a:off x="0" y="-19050"/>
              <a:ext cx="4754880" cy="1207770"/>
            </a:xfrm>
            <a:prstGeom prst="rect">
              <a:avLst/>
            </a:prstGeom>
          </p:spPr>
          <p:txBody>
            <a:bodyPr lIns="0" tIns="0" rIns="0" bIns="0" rtlCol="0" anchor="ctr"/>
            <a:lstStyle/>
            <a:p>
              <a:pPr algn="l">
                <a:lnSpc>
                  <a:spcPts val="2250"/>
                </a:lnSpc>
              </a:pPr>
              <a:r>
                <a:rPr lang="en-US" sz="1875">
                  <a:solidFill>
                    <a:srgbClr val="1E1E1E"/>
                  </a:solidFill>
                  <a:latin typeface="Ubuntu"/>
                  <a:ea typeface="Ubuntu"/>
                  <a:cs typeface="Ubuntu"/>
                  <a:sym typeface="Ubuntu"/>
                </a:rPr>
                <a:t>Head of Programmes</a:t>
              </a:r>
            </a:p>
          </p:txBody>
        </p:sp>
      </p:grpSp>
      <p:grpSp>
        <p:nvGrpSpPr>
          <p:cNvPr id="36" name="Group 36"/>
          <p:cNvGrpSpPr/>
          <p:nvPr/>
        </p:nvGrpSpPr>
        <p:grpSpPr>
          <a:xfrm>
            <a:off x="9601200" y="4594860"/>
            <a:ext cx="3497580" cy="891540"/>
            <a:chOff x="0" y="0"/>
            <a:chExt cx="4663440" cy="1188720"/>
          </a:xfrm>
        </p:grpSpPr>
        <p:sp>
          <p:nvSpPr>
            <p:cNvPr id="37" name="Freeform 37"/>
            <p:cNvSpPr/>
            <p:nvPr/>
          </p:nvSpPr>
          <p:spPr>
            <a:xfrm>
              <a:off x="0" y="0"/>
              <a:ext cx="4663440" cy="1188720"/>
            </a:xfrm>
            <a:custGeom>
              <a:avLst/>
              <a:gdLst/>
              <a:ahLst/>
              <a:cxnLst/>
              <a:rect l="l" t="t" r="r" b="b"/>
              <a:pathLst>
                <a:path w="4663440" h="1188720">
                  <a:moveTo>
                    <a:pt x="0" y="0"/>
                  </a:moveTo>
                  <a:lnTo>
                    <a:pt x="4663440" y="0"/>
                  </a:lnTo>
                  <a:lnTo>
                    <a:pt x="4663440" y="1188720"/>
                  </a:lnTo>
                  <a:lnTo>
                    <a:pt x="0" y="1188720"/>
                  </a:lnTo>
                  <a:close/>
                </a:path>
              </a:pathLst>
            </a:custGeom>
            <a:blipFill>
              <a:blip r:embed="rId5">
                <a:alphaModFix amt="0"/>
              </a:blip>
              <a:stretch>
                <a:fillRect t="-26441" b="-26441"/>
              </a:stretch>
            </a:blipFill>
          </p:spPr>
          <p:txBody>
            <a:bodyPr/>
            <a:lstStyle/>
            <a:p>
              <a:endParaRPr lang="en-GB"/>
            </a:p>
          </p:txBody>
        </p:sp>
        <p:sp>
          <p:nvSpPr>
            <p:cNvPr id="38" name="TextBox 38"/>
            <p:cNvSpPr txBox="1"/>
            <p:nvPr/>
          </p:nvSpPr>
          <p:spPr>
            <a:xfrm>
              <a:off x="0" y="-19050"/>
              <a:ext cx="4663440" cy="1207770"/>
            </a:xfrm>
            <a:prstGeom prst="rect">
              <a:avLst/>
            </a:prstGeom>
          </p:spPr>
          <p:txBody>
            <a:bodyPr lIns="0" tIns="0" rIns="0" bIns="0" rtlCol="0" anchor="ctr"/>
            <a:lstStyle/>
            <a:p>
              <a:pPr algn="l">
                <a:lnSpc>
                  <a:spcPts val="2250"/>
                </a:lnSpc>
              </a:pPr>
              <a:r>
                <a:rPr lang="en-US" sz="1875">
                  <a:solidFill>
                    <a:srgbClr val="1E1E1E"/>
                  </a:solidFill>
                  <a:latin typeface="Ubuntu"/>
                  <a:ea typeface="Ubuntu"/>
                  <a:cs typeface="Ubuntu"/>
                  <a:sym typeface="Ubuntu"/>
                </a:rPr>
                <a:t>Two new submissions</a:t>
              </a:r>
            </a:p>
          </p:txBody>
        </p:sp>
      </p:grpSp>
      <p:grpSp>
        <p:nvGrpSpPr>
          <p:cNvPr id="39" name="Group 39"/>
          <p:cNvGrpSpPr/>
          <p:nvPr/>
        </p:nvGrpSpPr>
        <p:grpSpPr>
          <a:xfrm>
            <a:off x="13441680" y="4594860"/>
            <a:ext cx="3840480" cy="891540"/>
            <a:chOff x="0" y="0"/>
            <a:chExt cx="5120640" cy="1188720"/>
          </a:xfrm>
        </p:grpSpPr>
        <p:sp>
          <p:nvSpPr>
            <p:cNvPr id="40" name="Freeform 40"/>
            <p:cNvSpPr/>
            <p:nvPr/>
          </p:nvSpPr>
          <p:spPr>
            <a:xfrm>
              <a:off x="0" y="0"/>
              <a:ext cx="5120640" cy="1188720"/>
            </a:xfrm>
            <a:custGeom>
              <a:avLst/>
              <a:gdLst/>
              <a:ahLst/>
              <a:cxnLst/>
              <a:rect l="l" t="t" r="r" b="b"/>
              <a:pathLst>
                <a:path w="5120640" h="1188720">
                  <a:moveTo>
                    <a:pt x="0" y="0"/>
                  </a:moveTo>
                  <a:lnTo>
                    <a:pt x="5120640" y="0"/>
                  </a:lnTo>
                  <a:lnTo>
                    <a:pt x="5120640" y="1188720"/>
                  </a:lnTo>
                  <a:lnTo>
                    <a:pt x="0" y="1188720"/>
                  </a:lnTo>
                  <a:close/>
                </a:path>
              </a:pathLst>
            </a:custGeom>
            <a:blipFill>
              <a:blip r:embed="rId5">
                <a:alphaModFix amt="0"/>
              </a:blip>
              <a:stretch>
                <a:fillRect t="-33935" b="-33935"/>
              </a:stretch>
            </a:blipFill>
          </p:spPr>
          <p:txBody>
            <a:bodyPr/>
            <a:lstStyle/>
            <a:p>
              <a:endParaRPr lang="en-GB"/>
            </a:p>
          </p:txBody>
        </p:sp>
        <p:sp>
          <p:nvSpPr>
            <p:cNvPr id="41" name="TextBox 41"/>
            <p:cNvSpPr txBox="1"/>
            <p:nvPr/>
          </p:nvSpPr>
          <p:spPr>
            <a:xfrm>
              <a:off x="0" y="-19050"/>
              <a:ext cx="5120640" cy="1207770"/>
            </a:xfrm>
            <a:prstGeom prst="rect">
              <a:avLst/>
            </a:prstGeom>
          </p:spPr>
          <p:txBody>
            <a:bodyPr lIns="0" tIns="0" rIns="0" bIns="0" rtlCol="0" anchor="ctr"/>
            <a:lstStyle/>
            <a:p>
              <a:pPr algn="l">
                <a:lnSpc>
                  <a:spcPts val="2250"/>
                </a:lnSpc>
              </a:pPr>
              <a:r>
                <a:rPr lang="en-US" sz="1875">
                  <a:solidFill>
                    <a:srgbClr val="1E1E1E"/>
                  </a:solidFill>
                  <a:latin typeface="Ubuntu"/>
                  <a:ea typeface="Ubuntu"/>
                  <a:cs typeface="Ubuntu"/>
                  <a:sym typeface="Ubuntu"/>
                </a:rPr>
                <a:t>Monthly committee review</a:t>
              </a:r>
            </a:p>
          </p:txBody>
        </p:sp>
      </p:grpSp>
      <p:grpSp>
        <p:nvGrpSpPr>
          <p:cNvPr id="42" name="Group 42"/>
          <p:cNvGrpSpPr/>
          <p:nvPr/>
        </p:nvGrpSpPr>
        <p:grpSpPr>
          <a:xfrm>
            <a:off x="1165860" y="5486400"/>
            <a:ext cx="4183380" cy="891540"/>
            <a:chOff x="0" y="0"/>
            <a:chExt cx="5577840" cy="1188720"/>
          </a:xfrm>
        </p:grpSpPr>
        <p:sp>
          <p:nvSpPr>
            <p:cNvPr id="43" name="Freeform 43"/>
            <p:cNvSpPr/>
            <p:nvPr/>
          </p:nvSpPr>
          <p:spPr>
            <a:xfrm>
              <a:off x="0" y="0"/>
              <a:ext cx="5577840" cy="1188720"/>
            </a:xfrm>
            <a:custGeom>
              <a:avLst/>
              <a:gdLst/>
              <a:ahLst/>
              <a:cxnLst/>
              <a:rect l="l" t="t" r="r" b="b"/>
              <a:pathLst>
                <a:path w="5577840" h="1188720">
                  <a:moveTo>
                    <a:pt x="0" y="0"/>
                  </a:moveTo>
                  <a:lnTo>
                    <a:pt x="5577840" y="0"/>
                  </a:lnTo>
                  <a:lnTo>
                    <a:pt x="5577840" y="1188720"/>
                  </a:lnTo>
                  <a:lnTo>
                    <a:pt x="0" y="1188720"/>
                  </a:lnTo>
                  <a:close/>
                </a:path>
              </a:pathLst>
            </a:custGeom>
            <a:blipFill>
              <a:blip r:embed="rId5">
                <a:alphaModFix amt="0"/>
              </a:blip>
              <a:stretch>
                <a:fillRect t="-41429" b="-41429"/>
              </a:stretch>
            </a:blipFill>
          </p:spPr>
          <p:txBody>
            <a:bodyPr/>
            <a:lstStyle/>
            <a:p>
              <a:endParaRPr lang="en-GB"/>
            </a:p>
          </p:txBody>
        </p:sp>
        <p:sp>
          <p:nvSpPr>
            <p:cNvPr id="44" name="TextBox 44"/>
            <p:cNvSpPr txBox="1"/>
            <p:nvPr/>
          </p:nvSpPr>
          <p:spPr>
            <a:xfrm>
              <a:off x="0" y="-19050"/>
              <a:ext cx="5577840" cy="1207770"/>
            </a:xfrm>
            <a:prstGeom prst="rect">
              <a:avLst/>
            </a:prstGeom>
          </p:spPr>
          <p:txBody>
            <a:bodyPr lIns="0" tIns="0" rIns="0" bIns="0" rtlCol="0" anchor="ctr"/>
            <a:lstStyle/>
            <a:p>
              <a:pPr algn="l">
                <a:lnSpc>
                  <a:spcPts val="2250"/>
                </a:lnSpc>
              </a:pPr>
              <a:r>
                <a:rPr lang="en-US" sz="1875" b="1">
                  <a:solidFill>
                    <a:srgbClr val="E63946"/>
                  </a:solidFill>
                  <a:latin typeface="Ubuntu Bold"/>
                  <a:ea typeface="Ubuntu Bold"/>
                  <a:cs typeface="Ubuntu Bold"/>
                  <a:sym typeface="Ubuntu Bold"/>
                </a:rPr>
                <a:t>Trusts and foundations</a:t>
              </a:r>
            </a:p>
          </p:txBody>
        </p:sp>
      </p:grpSp>
      <p:grpSp>
        <p:nvGrpSpPr>
          <p:cNvPr id="45" name="Group 45"/>
          <p:cNvGrpSpPr/>
          <p:nvPr/>
        </p:nvGrpSpPr>
        <p:grpSpPr>
          <a:xfrm>
            <a:off x="5692140" y="5486400"/>
            <a:ext cx="3566160" cy="891540"/>
            <a:chOff x="0" y="0"/>
            <a:chExt cx="4754880" cy="1188720"/>
          </a:xfrm>
        </p:grpSpPr>
        <p:sp>
          <p:nvSpPr>
            <p:cNvPr id="46" name="Freeform 46"/>
            <p:cNvSpPr/>
            <p:nvPr/>
          </p:nvSpPr>
          <p:spPr>
            <a:xfrm>
              <a:off x="0" y="0"/>
              <a:ext cx="4754880" cy="1188720"/>
            </a:xfrm>
            <a:custGeom>
              <a:avLst/>
              <a:gdLst/>
              <a:ahLst/>
              <a:cxnLst/>
              <a:rect l="l" t="t" r="r" b="b"/>
              <a:pathLst>
                <a:path w="4754880" h="1188720">
                  <a:moveTo>
                    <a:pt x="0" y="0"/>
                  </a:moveTo>
                  <a:lnTo>
                    <a:pt x="4754880" y="0"/>
                  </a:lnTo>
                  <a:lnTo>
                    <a:pt x="4754880" y="1188720"/>
                  </a:lnTo>
                  <a:lnTo>
                    <a:pt x="0" y="1188720"/>
                  </a:lnTo>
                  <a:close/>
                </a:path>
              </a:pathLst>
            </a:custGeom>
            <a:blipFill>
              <a:blip r:embed="rId5">
                <a:alphaModFix amt="0"/>
              </a:blip>
              <a:stretch>
                <a:fillRect t="-27940" b="-27940"/>
              </a:stretch>
            </a:blipFill>
          </p:spPr>
          <p:txBody>
            <a:bodyPr/>
            <a:lstStyle/>
            <a:p>
              <a:endParaRPr lang="en-GB"/>
            </a:p>
          </p:txBody>
        </p:sp>
        <p:sp>
          <p:nvSpPr>
            <p:cNvPr id="47" name="TextBox 47"/>
            <p:cNvSpPr txBox="1"/>
            <p:nvPr/>
          </p:nvSpPr>
          <p:spPr>
            <a:xfrm>
              <a:off x="0" y="-19050"/>
              <a:ext cx="4754880" cy="1207770"/>
            </a:xfrm>
            <a:prstGeom prst="rect">
              <a:avLst/>
            </a:prstGeom>
          </p:spPr>
          <p:txBody>
            <a:bodyPr lIns="0" tIns="0" rIns="0" bIns="0" rtlCol="0" anchor="ctr"/>
            <a:lstStyle/>
            <a:p>
              <a:pPr algn="l">
                <a:lnSpc>
                  <a:spcPts val="2250"/>
                </a:lnSpc>
              </a:pPr>
              <a:r>
                <a:rPr lang="en-US" sz="1875">
                  <a:solidFill>
                    <a:srgbClr val="1E1E1E"/>
                  </a:solidFill>
                  <a:latin typeface="Ubuntu"/>
                  <a:ea typeface="Ubuntu"/>
                  <a:cs typeface="Ubuntu"/>
                  <a:sym typeface="Ubuntu"/>
                </a:rPr>
                <a:t>Head of Fundraising</a:t>
              </a:r>
            </a:p>
          </p:txBody>
        </p:sp>
      </p:grpSp>
      <p:grpSp>
        <p:nvGrpSpPr>
          <p:cNvPr id="48" name="Group 48"/>
          <p:cNvGrpSpPr/>
          <p:nvPr/>
        </p:nvGrpSpPr>
        <p:grpSpPr>
          <a:xfrm>
            <a:off x="9601200" y="5486400"/>
            <a:ext cx="3497580" cy="891540"/>
            <a:chOff x="0" y="0"/>
            <a:chExt cx="4663440" cy="1188720"/>
          </a:xfrm>
        </p:grpSpPr>
        <p:sp>
          <p:nvSpPr>
            <p:cNvPr id="49" name="Freeform 49"/>
            <p:cNvSpPr/>
            <p:nvPr/>
          </p:nvSpPr>
          <p:spPr>
            <a:xfrm>
              <a:off x="0" y="0"/>
              <a:ext cx="4663440" cy="1188720"/>
            </a:xfrm>
            <a:custGeom>
              <a:avLst/>
              <a:gdLst/>
              <a:ahLst/>
              <a:cxnLst/>
              <a:rect l="l" t="t" r="r" b="b"/>
              <a:pathLst>
                <a:path w="4663440" h="1188720">
                  <a:moveTo>
                    <a:pt x="0" y="0"/>
                  </a:moveTo>
                  <a:lnTo>
                    <a:pt x="4663440" y="0"/>
                  </a:lnTo>
                  <a:lnTo>
                    <a:pt x="4663440" y="1188720"/>
                  </a:lnTo>
                  <a:lnTo>
                    <a:pt x="0" y="1188720"/>
                  </a:lnTo>
                  <a:close/>
                </a:path>
              </a:pathLst>
            </a:custGeom>
            <a:blipFill>
              <a:blip r:embed="rId5">
                <a:alphaModFix amt="0"/>
              </a:blip>
              <a:stretch>
                <a:fillRect t="-26441" b="-26441"/>
              </a:stretch>
            </a:blipFill>
          </p:spPr>
          <p:txBody>
            <a:bodyPr/>
            <a:lstStyle/>
            <a:p>
              <a:endParaRPr lang="en-GB"/>
            </a:p>
          </p:txBody>
        </p:sp>
        <p:sp>
          <p:nvSpPr>
            <p:cNvPr id="50" name="TextBox 50"/>
            <p:cNvSpPr txBox="1"/>
            <p:nvPr/>
          </p:nvSpPr>
          <p:spPr>
            <a:xfrm>
              <a:off x="0" y="-19050"/>
              <a:ext cx="4663440" cy="1207770"/>
            </a:xfrm>
            <a:prstGeom prst="rect">
              <a:avLst/>
            </a:prstGeom>
          </p:spPr>
          <p:txBody>
            <a:bodyPr lIns="0" tIns="0" rIns="0" bIns="0" rtlCol="0" anchor="ctr"/>
            <a:lstStyle/>
            <a:p>
              <a:pPr algn="l">
                <a:lnSpc>
                  <a:spcPts val="2250"/>
                </a:lnSpc>
              </a:pPr>
              <a:r>
                <a:rPr lang="en-US" sz="1875">
                  <a:solidFill>
                    <a:srgbClr val="1E1E1E"/>
                  </a:solidFill>
                  <a:latin typeface="Ubuntu"/>
                  <a:ea typeface="Ubuntu"/>
                  <a:cs typeface="Ubuntu"/>
                  <a:sym typeface="Ubuntu"/>
                </a:rPr>
                <a:t>Four warm conversations</a:t>
              </a:r>
            </a:p>
          </p:txBody>
        </p:sp>
      </p:grpSp>
      <p:grpSp>
        <p:nvGrpSpPr>
          <p:cNvPr id="51" name="Group 51"/>
          <p:cNvGrpSpPr/>
          <p:nvPr/>
        </p:nvGrpSpPr>
        <p:grpSpPr>
          <a:xfrm>
            <a:off x="13441680" y="5486400"/>
            <a:ext cx="3840480" cy="891540"/>
            <a:chOff x="0" y="0"/>
            <a:chExt cx="5120640" cy="1188720"/>
          </a:xfrm>
        </p:grpSpPr>
        <p:sp>
          <p:nvSpPr>
            <p:cNvPr id="52" name="Freeform 52"/>
            <p:cNvSpPr/>
            <p:nvPr/>
          </p:nvSpPr>
          <p:spPr>
            <a:xfrm>
              <a:off x="0" y="0"/>
              <a:ext cx="5120640" cy="1188720"/>
            </a:xfrm>
            <a:custGeom>
              <a:avLst/>
              <a:gdLst/>
              <a:ahLst/>
              <a:cxnLst/>
              <a:rect l="l" t="t" r="r" b="b"/>
              <a:pathLst>
                <a:path w="5120640" h="1188720">
                  <a:moveTo>
                    <a:pt x="0" y="0"/>
                  </a:moveTo>
                  <a:lnTo>
                    <a:pt x="5120640" y="0"/>
                  </a:lnTo>
                  <a:lnTo>
                    <a:pt x="5120640" y="1188720"/>
                  </a:lnTo>
                  <a:lnTo>
                    <a:pt x="0" y="1188720"/>
                  </a:lnTo>
                  <a:close/>
                </a:path>
              </a:pathLst>
            </a:custGeom>
            <a:blipFill>
              <a:blip r:embed="rId5">
                <a:alphaModFix amt="0"/>
              </a:blip>
              <a:stretch>
                <a:fillRect t="-33935" b="-33935"/>
              </a:stretch>
            </a:blipFill>
          </p:spPr>
          <p:txBody>
            <a:bodyPr/>
            <a:lstStyle/>
            <a:p>
              <a:endParaRPr lang="en-GB"/>
            </a:p>
          </p:txBody>
        </p:sp>
        <p:sp>
          <p:nvSpPr>
            <p:cNvPr id="53" name="TextBox 53"/>
            <p:cNvSpPr txBox="1"/>
            <p:nvPr/>
          </p:nvSpPr>
          <p:spPr>
            <a:xfrm>
              <a:off x="0" y="-19050"/>
              <a:ext cx="5120640" cy="1207770"/>
            </a:xfrm>
            <a:prstGeom prst="rect">
              <a:avLst/>
            </a:prstGeom>
          </p:spPr>
          <p:txBody>
            <a:bodyPr lIns="0" tIns="0" rIns="0" bIns="0" rtlCol="0" anchor="ctr"/>
            <a:lstStyle/>
            <a:p>
              <a:pPr algn="l">
                <a:lnSpc>
                  <a:spcPts val="2250"/>
                </a:lnSpc>
              </a:pPr>
              <a:r>
                <a:rPr lang="en-US" sz="1875">
                  <a:solidFill>
                    <a:srgbClr val="1E1E1E"/>
                  </a:solidFill>
                  <a:latin typeface="Ubuntu"/>
                  <a:ea typeface="Ubuntu"/>
                  <a:cs typeface="Ubuntu"/>
                  <a:sym typeface="Ubuntu"/>
                </a:rPr>
                <a:t>Fortnightly pipeline call</a:t>
              </a:r>
            </a:p>
          </p:txBody>
        </p:sp>
      </p:grpSp>
      <p:grpSp>
        <p:nvGrpSpPr>
          <p:cNvPr id="54" name="Group 54"/>
          <p:cNvGrpSpPr/>
          <p:nvPr/>
        </p:nvGrpSpPr>
        <p:grpSpPr>
          <a:xfrm>
            <a:off x="950595" y="6368415"/>
            <a:ext cx="16409670" cy="910590"/>
            <a:chOff x="0" y="0"/>
            <a:chExt cx="21879560" cy="1214120"/>
          </a:xfrm>
        </p:grpSpPr>
        <p:sp>
          <p:nvSpPr>
            <p:cNvPr id="55" name="Freeform 55"/>
            <p:cNvSpPr/>
            <p:nvPr/>
          </p:nvSpPr>
          <p:spPr>
            <a:xfrm>
              <a:off x="12700" y="12700"/>
              <a:ext cx="21854161" cy="1188720"/>
            </a:xfrm>
            <a:custGeom>
              <a:avLst/>
              <a:gdLst/>
              <a:ahLst/>
              <a:cxnLst/>
              <a:rect l="l" t="t" r="r" b="b"/>
              <a:pathLst>
                <a:path w="21854161" h="1188720">
                  <a:moveTo>
                    <a:pt x="0" y="0"/>
                  </a:moveTo>
                  <a:lnTo>
                    <a:pt x="21854161" y="0"/>
                  </a:lnTo>
                  <a:lnTo>
                    <a:pt x="21854161" y="1188720"/>
                  </a:lnTo>
                  <a:lnTo>
                    <a:pt x="0" y="1188720"/>
                  </a:lnTo>
                  <a:close/>
                </a:path>
              </a:pathLst>
            </a:custGeom>
            <a:solidFill>
              <a:srgbClr val="F7F7F7"/>
            </a:solidFill>
          </p:spPr>
          <p:txBody>
            <a:bodyPr/>
            <a:lstStyle/>
            <a:p>
              <a:endParaRPr lang="en-GB"/>
            </a:p>
          </p:txBody>
        </p:sp>
        <p:sp>
          <p:nvSpPr>
            <p:cNvPr id="56" name="Freeform 56"/>
            <p:cNvSpPr/>
            <p:nvPr/>
          </p:nvSpPr>
          <p:spPr>
            <a:xfrm>
              <a:off x="0" y="0"/>
              <a:ext cx="21879561" cy="1214120"/>
            </a:xfrm>
            <a:custGeom>
              <a:avLst/>
              <a:gdLst/>
              <a:ahLst/>
              <a:cxnLst/>
              <a:rect l="l" t="t" r="r" b="b"/>
              <a:pathLst>
                <a:path w="21879561" h="1214120">
                  <a:moveTo>
                    <a:pt x="12700" y="0"/>
                  </a:moveTo>
                  <a:lnTo>
                    <a:pt x="21866861" y="0"/>
                  </a:lnTo>
                  <a:cubicBezTo>
                    <a:pt x="21873846" y="0"/>
                    <a:pt x="21879561" y="5715"/>
                    <a:pt x="21879561" y="12700"/>
                  </a:cubicBezTo>
                  <a:lnTo>
                    <a:pt x="21879561" y="1201420"/>
                  </a:lnTo>
                  <a:cubicBezTo>
                    <a:pt x="21879561" y="1208405"/>
                    <a:pt x="21873846" y="1214120"/>
                    <a:pt x="21866861" y="1214120"/>
                  </a:cubicBezTo>
                  <a:lnTo>
                    <a:pt x="12700" y="1214120"/>
                  </a:lnTo>
                  <a:cubicBezTo>
                    <a:pt x="5715" y="1214120"/>
                    <a:pt x="0" y="1208405"/>
                    <a:pt x="0" y="1201420"/>
                  </a:cubicBezTo>
                  <a:lnTo>
                    <a:pt x="0" y="12700"/>
                  </a:lnTo>
                  <a:cubicBezTo>
                    <a:pt x="0" y="5715"/>
                    <a:pt x="5715" y="0"/>
                    <a:pt x="12700" y="0"/>
                  </a:cubicBezTo>
                  <a:moveTo>
                    <a:pt x="12700" y="25400"/>
                  </a:moveTo>
                  <a:lnTo>
                    <a:pt x="12700" y="12700"/>
                  </a:lnTo>
                  <a:lnTo>
                    <a:pt x="25400" y="12700"/>
                  </a:lnTo>
                  <a:lnTo>
                    <a:pt x="25400" y="1201420"/>
                  </a:lnTo>
                  <a:lnTo>
                    <a:pt x="12700" y="1201420"/>
                  </a:lnTo>
                  <a:lnTo>
                    <a:pt x="12700" y="1188720"/>
                  </a:lnTo>
                  <a:lnTo>
                    <a:pt x="21866861" y="1188720"/>
                  </a:lnTo>
                  <a:lnTo>
                    <a:pt x="21866861" y="1201420"/>
                  </a:lnTo>
                  <a:lnTo>
                    <a:pt x="21854161" y="1201420"/>
                  </a:lnTo>
                  <a:lnTo>
                    <a:pt x="21854161" y="12700"/>
                  </a:lnTo>
                  <a:lnTo>
                    <a:pt x="21866861" y="12700"/>
                  </a:lnTo>
                  <a:lnTo>
                    <a:pt x="21866861" y="25400"/>
                  </a:lnTo>
                  <a:lnTo>
                    <a:pt x="12700" y="25400"/>
                  </a:lnTo>
                  <a:close/>
                </a:path>
              </a:pathLst>
            </a:custGeom>
            <a:solidFill>
              <a:srgbClr val="F7F7F7"/>
            </a:solidFill>
          </p:spPr>
          <p:txBody>
            <a:bodyPr/>
            <a:lstStyle/>
            <a:p>
              <a:endParaRPr lang="en-GB"/>
            </a:p>
          </p:txBody>
        </p:sp>
      </p:grpSp>
      <p:grpSp>
        <p:nvGrpSpPr>
          <p:cNvPr id="57" name="Group 57"/>
          <p:cNvGrpSpPr/>
          <p:nvPr/>
        </p:nvGrpSpPr>
        <p:grpSpPr>
          <a:xfrm>
            <a:off x="1165860" y="6377940"/>
            <a:ext cx="4183380" cy="891540"/>
            <a:chOff x="0" y="0"/>
            <a:chExt cx="5577840" cy="1188720"/>
          </a:xfrm>
        </p:grpSpPr>
        <p:sp>
          <p:nvSpPr>
            <p:cNvPr id="58" name="Freeform 58"/>
            <p:cNvSpPr/>
            <p:nvPr/>
          </p:nvSpPr>
          <p:spPr>
            <a:xfrm>
              <a:off x="0" y="0"/>
              <a:ext cx="5577840" cy="1188720"/>
            </a:xfrm>
            <a:custGeom>
              <a:avLst/>
              <a:gdLst/>
              <a:ahLst/>
              <a:cxnLst/>
              <a:rect l="l" t="t" r="r" b="b"/>
              <a:pathLst>
                <a:path w="5577840" h="1188720">
                  <a:moveTo>
                    <a:pt x="0" y="0"/>
                  </a:moveTo>
                  <a:lnTo>
                    <a:pt x="5577840" y="0"/>
                  </a:lnTo>
                  <a:lnTo>
                    <a:pt x="5577840" y="1188720"/>
                  </a:lnTo>
                  <a:lnTo>
                    <a:pt x="0" y="1188720"/>
                  </a:lnTo>
                  <a:close/>
                </a:path>
              </a:pathLst>
            </a:custGeom>
            <a:blipFill>
              <a:blip r:embed="rId5">
                <a:alphaModFix amt="0"/>
              </a:blip>
              <a:stretch>
                <a:fillRect t="-41429" b="-41429"/>
              </a:stretch>
            </a:blipFill>
          </p:spPr>
          <p:txBody>
            <a:bodyPr/>
            <a:lstStyle/>
            <a:p>
              <a:endParaRPr lang="en-GB"/>
            </a:p>
          </p:txBody>
        </p:sp>
        <p:sp>
          <p:nvSpPr>
            <p:cNvPr id="59" name="TextBox 59"/>
            <p:cNvSpPr txBox="1"/>
            <p:nvPr/>
          </p:nvSpPr>
          <p:spPr>
            <a:xfrm>
              <a:off x="0" y="-19050"/>
              <a:ext cx="5577840" cy="1207770"/>
            </a:xfrm>
            <a:prstGeom prst="rect">
              <a:avLst/>
            </a:prstGeom>
          </p:spPr>
          <p:txBody>
            <a:bodyPr lIns="0" tIns="0" rIns="0" bIns="0" rtlCol="0" anchor="ctr"/>
            <a:lstStyle/>
            <a:p>
              <a:pPr algn="l">
                <a:lnSpc>
                  <a:spcPts val="2250"/>
                </a:lnSpc>
              </a:pPr>
              <a:r>
                <a:rPr lang="en-US" sz="1875" b="1">
                  <a:solidFill>
                    <a:srgbClr val="E63946"/>
                  </a:solidFill>
                  <a:latin typeface="Ubuntu Bold"/>
                  <a:ea typeface="Ubuntu Bold"/>
                  <a:cs typeface="Ubuntu Bold"/>
                  <a:sym typeface="Ubuntu Bold"/>
                </a:rPr>
                <a:t>Major donors</a:t>
              </a:r>
            </a:p>
          </p:txBody>
        </p:sp>
      </p:grpSp>
      <p:grpSp>
        <p:nvGrpSpPr>
          <p:cNvPr id="60" name="Group 60"/>
          <p:cNvGrpSpPr/>
          <p:nvPr/>
        </p:nvGrpSpPr>
        <p:grpSpPr>
          <a:xfrm>
            <a:off x="5692140" y="6377940"/>
            <a:ext cx="3566160" cy="891540"/>
            <a:chOff x="0" y="0"/>
            <a:chExt cx="4754880" cy="1188720"/>
          </a:xfrm>
        </p:grpSpPr>
        <p:sp>
          <p:nvSpPr>
            <p:cNvPr id="61" name="Freeform 61"/>
            <p:cNvSpPr/>
            <p:nvPr/>
          </p:nvSpPr>
          <p:spPr>
            <a:xfrm>
              <a:off x="0" y="0"/>
              <a:ext cx="4754880" cy="1188720"/>
            </a:xfrm>
            <a:custGeom>
              <a:avLst/>
              <a:gdLst/>
              <a:ahLst/>
              <a:cxnLst/>
              <a:rect l="l" t="t" r="r" b="b"/>
              <a:pathLst>
                <a:path w="4754880" h="1188720">
                  <a:moveTo>
                    <a:pt x="0" y="0"/>
                  </a:moveTo>
                  <a:lnTo>
                    <a:pt x="4754880" y="0"/>
                  </a:lnTo>
                  <a:lnTo>
                    <a:pt x="4754880" y="1188720"/>
                  </a:lnTo>
                  <a:lnTo>
                    <a:pt x="0" y="1188720"/>
                  </a:lnTo>
                  <a:close/>
                </a:path>
              </a:pathLst>
            </a:custGeom>
            <a:blipFill>
              <a:blip r:embed="rId5">
                <a:alphaModFix amt="0"/>
              </a:blip>
              <a:stretch>
                <a:fillRect t="-27940" b="-27940"/>
              </a:stretch>
            </a:blipFill>
          </p:spPr>
          <p:txBody>
            <a:bodyPr/>
            <a:lstStyle/>
            <a:p>
              <a:endParaRPr lang="en-GB"/>
            </a:p>
          </p:txBody>
        </p:sp>
        <p:sp>
          <p:nvSpPr>
            <p:cNvPr id="62" name="TextBox 62"/>
            <p:cNvSpPr txBox="1"/>
            <p:nvPr/>
          </p:nvSpPr>
          <p:spPr>
            <a:xfrm>
              <a:off x="0" y="-19050"/>
              <a:ext cx="4754880" cy="1207770"/>
            </a:xfrm>
            <a:prstGeom prst="rect">
              <a:avLst/>
            </a:prstGeom>
          </p:spPr>
          <p:txBody>
            <a:bodyPr lIns="0" tIns="0" rIns="0" bIns="0" rtlCol="0" anchor="ctr"/>
            <a:lstStyle/>
            <a:p>
              <a:pPr algn="l">
                <a:lnSpc>
                  <a:spcPts val="2250"/>
                </a:lnSpc>
              </a:pPr>
              <a:r>
                <a:rPr lang="en-US" sz="1875">
                  <a:solidFill>
                    <a:srgbClr val="1E1E1E"/>
                  </a:solidFill>
                  <a:latin typeface="Ubuntu"/>
                  <a:ea typeface="Ubuntu"/>
                  <a:cs typeface="Ubuntu"/>
                  <a:sym typeface="Ubuntu"/>
                </a:rPr>
                <a:t>Director or trustee lead</a:t>
              </a:r>
            </a:p>
          </p:txBody>
        </p:sp>
      </p:grpSp>
      <p:grpSp>
        <p:nvGrpSpPr>
          <p:cNvPr id="63" name="Group 63"/>
          <p:cNvGrpSpPr/>
          <p:nvPr/>
        </p:nvGrpSpPr>
        <p:grpSpPr>
          <a:xfrm>
            <a:off x="9601200" y="6377940"/>
            <a:ext cx="3497580" cy="891540"/>
            <a:chOff x="0" y="0"/>
            <a:chExt cx="4663440" cy="1188720"/>
          </a:xfrm>
        </p:grpSpPr>
        <p:sp>
          <p:nvSpPr>
            <p:cNvPr id="64" name="Freeform 64"/>
            <p:cNvSpPr/>
            <p:nvPr/>
          </p:nvSpPr>
          <p:spPr>
            <a:xfrm>
              <a:off x="0" y="0"/>
              <a:ext cx="4663440" cy="1188720"/>
            </a:xfrm>
            <a:custGeom>
              <a:avLst/>
              <a:gdLst/>
              <a:ahLst/>
              <a:cxnLst/>
              <a:rect l="l" t="t" r="r" b="b"/>
              <a:pathLst>
                <a:path w="4663440" h="1188720">
                  <a:moveTo>
                    <a:pt x="0" y="0"/>
                  </a:moveTo>
                  <a:lnTo>
                    <a:pt x="4663440" y="0"/>
                  </a:lnTo>
                  <a:lnTo>
                    <a:pt x="4663440" y="1188720"/>
                  </a:lnTo>
                  <a:lnTo>
                    <a:pt x="0" y="1188720"/>
                  </a:lnTo>
                  <a:close/>
                </a:path>
              </a:pathLst>
            </a:custGeom>
            <a:blipFill>
              <a:blip r:embed="rId5">
                <a:alphaModFix amt="0"/>
              </a:blip>
              <a:stretch>
                <a:fillRect t="-26441" b="-26441"/>
              </a:stretch>
            </a:blipFill>
          </p:spPr>
          <p:txBody>
            <a:bodyPr/>
            <a:lstStyle/>
            <a:p>
              <a:endParaRPr lang="en-GB"/>
            </a:p>
          </p:txBody>
        </p:sp>
        <p:sp>
          <p:nvSpPr>
            <p:cNvPr id="65" name="TextBox 65"/>
            <p:cNvSpPr txBox="1"/>
            <p:nvPr/>
          </p:nvSpPr>
          <p:spPr>
            <a:xfrm>
              <a:off x="0" y="-19050"/>
              <a:ext cx="4663440" cy="1207770"/>
            </a:xfrm>
            <a:prstGeom prst="rect">
              <a:avLst/>
            </a:prstGeom>
          </p:spPr>
          <p:txBody>
            <a:bodyPr lIns="0" tIns="0" rIns="0" bIns="0" rtlCol="0" anchor="ctr"/>
            <a:lstStyle/>
            <a:p>
              <a:pPr algn="l">
                <a:lnSpc>
                  <a:spcPts val="2250"/>
                </a:lnSpc>
              </a:pPr>
              <a:r>
                <a:rPr lang="en-US" sz="1875">
                  <a:solidFill>
                    <a:srgbClr val="1E1E1E"/>
                  </a:solidFill>
                  <a:latin typeface="Ubuntu"/>
                  <a:ea typeface="Ubuntu"/>
                  <a:cs typeface="Ubuntu"/>
                  <a:sym typeface="Ubuntu"/>
                </a:rPr>
                <a:t>Two cultivation meetings</a:t>
              </a:r>
            </a:p>
          </p:txBody>
        </p:sp>
      </p:grpSp>
      <p:grpSp>
        <p:nvGrpSpPr>
          <p:cNvPr id="66" name="Group 66"/>
          <p:cNvGrpSpPr/>
          <p:nvPr/>
        </p:nvGrpSpPr>
        <p:grpSpPr>
          <a:xfrm>
            <a:off x="13441680" y="6377940"/>
            <a:ext cx="3840480" cy="891540"/>
            <a:chOff x="0" y="0"/>
            <a:chExt cx="5120640" cy="1188720"/>
          </a:xfrm>
        </p:grpSpPr>
        <p:sp>
          <p:nvSpPr>
            <p:cNvPr id="67" name="Freeform 67"/>
            <p:cNvSpPr/>
            <p:nvPr/>
          </p:nvSpPr>
          <p:spPr>
            <a:xfrm>
              <a:off x="0" y="0"/>
              <a:ext cx="5120640" cy="1188720"/>
            </a:xfrm>
            <a:custGeom>
              <a:avLst/>
              <a:gdLst/>
              <a:ahLst/>
              <a:cxnLst/>
              <a:rect l="l" t="t" r="r" b="b"/>
              <a:pathLst>
                <a:path w="5120640" h="1188720">
                  <a:moveTo>
                    <a:pt x="0" y="0"/>
                  </a:moveTo>
                  <a:lnTo>
                    <a:pt x="5120640" y="0"/>
                  </a:lnTo>
                  <a:lnTo>
                    <a:pt x="5120640" y="1188720"/>
                  </a:lnTo>
                  <a:lnTo>
                    <a:pt x="0" y="1188720"/>
                  </a:lnTo>
                  <a:close/>
                </a:path>
              </a:pathLst>
            </a:custGeom>
            <a:blipFill>
              <a:blip r:embed="rId5">
                <a:alphaModFix amt="0"/>
              </a:blip>
              <a:stretch>
                <a:fillRect t="-33935" b="-33935"/>
              </a:stretch>
            </a:blipFill>
          </p:spPr>
          <p:txBody>
            <a:bodyPr/>
            <a:lstStyle/>
            <a:p>
              <a:endParaRPr lang="en-GB"/>
            </a:p>
          </p:txBody>
        </p:sp>
        <p:sp>
          <p:nvSpPr>
            <p:cNvPr id="68" name="TextBox 68"/>
            <p:cNvSpPr txBox="1"/>
            <p:nvPr/>
          </p:nvSpPr>
          <p:spPr>
            <a:xfrm>
              <a:off x="0" y="-19050"/>
              <a:ext cx="5120640" cy="1207770"/>
            </a:xfrm>
            <a:prstGeom prst="rect">
              <a:avLst/>
            </a:prstGeom>
          </p:spPr>
          <p:txBody>
            <a:bodyPr lIns="0" tIns="0" rIns="0" bIns="0" rtlCol="0" anchor="ctr"/>
            <a:lstStyle/>
            <a:p>
              <a:pPr algn="l">
                <a:lnSpc>
                  <a:spcPts val="2250"/>
                </a:lnSpc>
              </a:pPr>
              <a:r>
                <a:rPr lang="en-US" sz="1875">
                  <a:solidFill>
                    <a:srgbClr val="1E1E1E"/>
                  </a:solidFill>
                  <a:latin typeface="Ubuntu"/>
                  <a:ea typeface="Ubuntu"/>
                  <a:cs typeface="Ubuntu"/>
                  <a:sym typeface="Ubuntu"/>
                </a:rPr>
                <a:t>Weekly check in</a:t>
              </a:r>
            </a:p>
          </p:txBody>
        </p:sp>
      </p:grpSp>
      <p:grpSp>
        <p:nvGrpSpPr>
          <p:cNvPr id="69" name="Group 69"/>
          <p:cNvGrpSpPr/>
          <p:nvPr/>
        </p:nvGrpSpPr>
        <p:grpSpPr>
          <a:xfrm>
            <a:off x="1165860" y="7269480"/>
            <a:ext cx="4183380" cy="891540"/>
            <a:chOff x="0" y="0"/>
            <a:chExt cx="5577840" cy="1188720"/>
          </a:xfrm>
        </p:grpSpPr>
        <p:sp>
          <p:nvSpPr>
            <p:cNvPr id="70" name="Freeform 70"/>
            <p:cNvSpPr/>
            <p:nvPr/>
          </p:nvSpPr>
          <p:spPr>
            <a:xfrm>
              <a:off x="0" y="0"/>
              <a:ext cx="5577840" cy="1188720"/>
            </a:xfrm>
            <a:custGeom>
              <a:avLst/>
              <a:gdLst/>
              <a:ahLst/>
              <a:cxnLst/>
              <a:rect l="l" t="t" r="r" b="b"/>
              <a:pathLst>
                <a:path w="5577840" h="1188720">
                  <a:moveTo>
                    <a:pt x="0" y="0"/>
                  </a:moveTo>
                  <a:lnTo>
                    <a:pt x="5577840" y="0"/>
                  </a:lnTo>
                  <a:lnTo>
                    <a:pt x="5577840" y="1188720"/>
                  </a:lnTo>
                  <a:lnTo>
                    <a:pt x="0" y="1188720"/>
                  </a:lnTo>
                  <a:close/>
                </a:path>
              </a:pathLst>
            </a:custGeom>
            <a:blipFill>
              <a:blip r:embed="rId5">
                <a:alphaModFix amt="0"/>
              </a:blip>
              <a:stretch>
                <a:fillRect t="-41429" b="-41429"/>
              </a:stretch>
            </a:blipFill>
          </p:spPr>
          <p:txBody>
            <a:bodyPr/>
            <a:lstStyle/>
            <a:p>
              <a:endParaRPr lang="en-GB"/>
            </a:p>
          </p:txBody>
        </p:sp>
        <p:sp>
          <p:nvSpPr>
            <p:cNvPr id="71" name="TextBox 71"/>
            <p:cNvSpPr txBox="1"/>
            <p:nvPr/>
          </p:nvSpPr>
          <p:spPr>
            <a:xfrm>
              <a:off x="0" y="-19050"/>
              <a:ext cx="5577840" cy="1207770"/>
            </a:xfrm>
            <a:prstGeom prst="rect">
              <a:avLst/>
            </a:prstGeom>
          </p:spPr>
          <p:txBody>
            <a:bodyPr lIns="0" tIns="0" rIns="0" bIns="0" rtlCol="0" anchor="ctr"/>
            <a:lstStyle/>
            <a:p>
              <a:pPr algn="l">
                <a:lnSpc>
                  <a:spcPts val="2250"/>
                </a:lnSpc>
              </a:pPr>
              <a:r>
                <a:rPr lang="en-US" sz="1875" b="1">
                  <a:solidFill>
                    <a:srgbClr val="E63946"/>
                  </a:solidFill>
                  <a:latin typeface="Ubuntu Bold"/>
                  <a:ea typeface="Ubuntu Bold"/>
                  <a:cs typeface="Ubuntu Bold"/>
                  <a:sym typeface="Ubuntu Bold"/>
                </a:rPr>
                <a:t>Earned income or fees</a:t>
              </a:r>
            </a:p>
          </p:txBody>
        </p:sp>
      </p:grpSp>
      <p:grpSp>
        <p:nvGrpSpPr>
          <p:cNvPr id="72" name="Group 72"/>
          <p:cNvGrpSpPr/>
          <p:nvPr/>
        </p:nvGrpSpPr>
        <p:grpSpPr>
          <a:xfrm>
            <a:off x="5692140" y="7269480"/>
            <a:ext cx="3566160" cy="891540"/>
            <a:chOff x="0" y="0"/>
            <a:chExt cx="4754880" cy="1188720"/>
          </a:xfrm>
        </p:grpSpPr>
        <p:sp>
          <p:nvSpPr>
            <p:cNvPr id="73" name="Freeform 73"/>
            <p:cNvSpPr/>
            <p:nvPr/>
          </p:nvSpPr>
          <p:spPr>
            <a:xfrm>
              <a:off x="0" y="0"/>
              <a:ext cx="4754880" cy="1188720"/>
            </a:xfrm>
            <a:custGeom>
              <a:avLst/>
              <a:gdLst/>
              <a:ahLst/>
              <a:cxnLst/>
              <a:rect l="l" t="t" r="r" b="b"/>
              <a:pathLst>
                <a:path w="4754880" h="1188720">
                  <a:moveTo>
                    <a:pt x="0" y="0"/>
                  </a:moveTo>
                  <a:lnTo>
                    <a:pt x="4754880" y="0"/>
                  </a:lnTo>
                  <a:lnTo>
                    <a:pt x="4754880" y="1188720"/>
                  </a:lnTo>
                  <a:lnTo>
                    <a:pt x="0" y="1188720"/>
                  </a:lnTo>
                  <a:close/>
                </a:path>
              </a:pathLst>
            </a:custGeom>
            <a:blipFill>
              <a:blip r:embed="rId5">
                <a:alphaModFix amt="0"/>
              </a:blip>
              <a:stretch>
                <a:fillRect t="-27940" b="-27940"/>
              </a:stretch>
            </a:blipFill>
          </p:spPr>
          <p:txBody>
            <a:bodyPr/>
            <a:lstStyle/>
            <a:p>
              <a:endParaRPr lang="en-GB"/>
            </a:p>
          </p:txBody>
        </p:sp>
        <p:sp>
          <p:nvSpPr>
            <p:cNvPr id="74" name="TextBox 74"/>
            <p:cNvSpPr txBox="1"/>
            <p:nvPr/>
          </p:nvSpPr>
          <p:spPr>
            <a:xfrm>
              <a:off x="0" y="-19050"/>
              <a:ext cx="4754880" cy="1207770"/>
            </a:xfrm>
            <a:prstGeom prst="rect">
              <a:avLst/>
            </a:prstGeom>
          </p:spPr>
          <p:txBody>
            <a:bodyPr lIns="0" tIns="0" rIns="0" bIns="0" rtlCol="0" anchor="ctr"/>
            <a:lstStyle/>
            <a:p>
              <a:pPr algn="l">
                <a:lnSpc>
                  <a:spcPts val="2250"/>
                </a:lnSpc>
              </a:pPr>
              <a:r>
                <a:rPr lang="en-US" sz="1875">
                  <a:solidFill>
                    <a:srgbClr val="1E1E1E"/>
                  </a:solidFill>
                  <a:latin typeface="Ubuntu"/>
                  <a:ea typeface="Ubuntu"/>
                  <a:cs typeface="Ubuntu"/>
                  <a:sym typeface="Ubuntu"/>
                </a:rPr>
                <a:t>Operations lead</a:t>
              </a:r>
            </a:p>
          </p:txBody>
        </p:sp>
      </p:grpSp>
      <p:grpSp>
        <p:nvGrpSpPr>
          <p:cNvPr id="75" name="Group 75"/>
          <p:cNvGrpSpPr/>
          <p:nvPr/>
        </p:nvGrpSpPr>
        <p:grpSpPr>
          <a:xfrm>
            <a:off x="9601200" y="7269480"/>
            <a:ext cx="3497580" cy="891540"/>
            <a:chOff x="0" y="0"/>
            <a:chExt cx="4663440" cy="1188720"/>
          </a:xfrm>
        </p:grpSpPr>
        <p:sp>
          <p:nvSpPr>
            <p:cNvPr id="76" name="Freeform 76"/>
            <p:cNvSpPr/>
            <p:nvPr/>
          </p:nvSpPr>
          <p:spPr>
            <a:xfrm>
              <a:off x="0" y="0"/>
              <a:ext cx="4663440" cy="1188720"/>
            </a:xfrm>
            <a:custGeom>
              <a:avLst/>
              <a:gdLst/>
              <a:ahLst/>
              <a:cxnLst/>
              <a:rect l="l" t="t" r="r" b="b"/>
              <a:pathLst>
                <a:path w="4663440" h="1188720">
                  <a:moveTo>
                    <a:pt x="0" y="0"/>
                  </a:moveTo>
                  <a:lnTo>
                    <a:pt x="4663440" y="0"/>
                  </a:lnTo>
                  <a:lnTo>
                    <a:pt x="4663440" y="1188720"/>
                  </a:lnTo>
                  <a:lnTo>
                    <a:pt x="0" y="1188720"/>
                  </a:lnTo>
                  <a:close/>
                </a:path>
              </a:pathLst>
            </a:custGeom>
            <a:blipFill>
              <a:blip r:embed="rId5">
                <a:alphaModFix amt="0"/>
              </a:blip>
              <a:stretch>
                <a:fillRect t="-26441" b="-26441"/>
              </a:stretch>
            </a:blipFill>
          </p:spPr>
          <p:txBody>
            <a:bodyPr/>
            <a:lstStyle/>
            <a:p>
              <a:endParaRPr lang="en-GB"/>
            </a:p>
          </p:txBody>
        </p:sp>
        <p:sp>
          <p:nvSpPr>
            <p:cNvPr id="77" name="TextBox 77"/>
            <p:cNvSpPr txBox="1"/>
            <p:nvPr/>
          </p:nvSpPr>
          <p:spPr>
            <a:xfrm>
              <a:off x="0" y="-19050"/>
              <a:ext cx="4663440" cy="1207770"/>
            </a:xfrm>
            <a:prstGeom prst="rect">
              <a:avLst/>
            </a:prstGeom>
          </p:spPr>
          <p:txBody>
            <a:bodyPr lIns="0" tIns="0" rIns="0" bIns="0" rtlCol="0" anchor="ctr"/>
            <a:lstStyle/>
            <a:p>
              <a:pPr algn="l">
                <a:lnSpc>
                  <a:spcPts val="2250"/>
                </a:lnSpc>
              </a:pPr>
              <a:r>
                <a:rPr lang="en-US" sz="1875">
                  <a:solidFill>
                    <a:srgbClr val="1E1E1E"/>
                  </a:solidFill>
                  <a:latin typeface="Ubuntu"/>
                  <a:ea typeface="Ubuntu"/>
                  <a:cs typeface="Ubuntu"/>
                  <a:sym typeface="Ubuntu"/>
                </a:rPr>
                <a:t>Set against annual plan</a:t>
              </a:r>
            </a:p>
          </p:txBody>
        </p:sp>
      </p:grpSp>
      <p:grpSp>
        <p:nvGrpSpPr>
          <p:cNvPr id="78" name="Group 78"/>
          <p:cNvGrpSpPr/>
          <p:nvPr/>
        </p:nvGrpSpPr>
        <p:grpSpPr>
          <a:xfrm>
            <a:off x="13441680" y="7269480"/>
            <a:ext cx="3840480" cy="891540"/>
            <a:chOff x="0" y="0"/>
            <a:chExt cx="5120640" cy="1188720"/>
          </a:xfrm>
        </p:grpSpPr>
        <p:sp>
          <p:nvSpPr>
            <p:cNvPr id="79" name="Freeform 79"/>
            <p:cNvSpPr/>
            <p:nvPr/>
          </p:nvSpPr>
          <p:spPr>
            <a:xfrm>
              <a:off x="0" y="0"/>
              <a:ext cx="5120640" cy="1188720"/>
            </a:xfrm>
            <a:custGeom>
              <a:avLst/>
              <a:gdLst/>
              <a:ahLst/>
              <a:cxnLst/>
              <a:rect l="l" t="t" r="r" b="b"/>
              <a:pathLst>
                <a:path w="5120640" h="1188720">
                  <a:moveTo>
                    <a:pt x="0" y="0"/>
                  </a:moveTo>
                  <a:lnTo>
                    <a:pt x="5120640" y="0"/>
                  </a:lnTo>
                  <a:lnTo>
                    <a:pt x="5120640" y="1188720"/>
                  </a:lnTo>
                  <a:lnTo>
                    <a:pt x="0" y="1188720"/>
                  </a:lnTo>
                  <a:close/>
                </a:path>
              </a:pathLst>
            </a:custGeom>
            <a:blipFill>
              <a:blip r:embed="rId5">
                <a:alphaModFix amt="0"/>
              </a:blip>
              <a:stretch>
                <a:fillRect t="-33935" b="-33935"/>
              </a:stretch>
            </a:blipFill>
          </p:spPr>
          <p:txBody>
            <a:bodyPr/>
            <a:lstStyle/>
            <a:p>
              <a:endParaRPr lang="en-GB"/>
            </a:p>
          </p:txBody>
        </p:sp>
        <p:sp>
          <p:nvSpPr>
            <p:cNvPr id="80" name="TextBox 80"/>
            <p:cNvSpPr txBox="1"/>
            <p:nvPr/>
          </p:nvSpPr>
          <p:spPr>
            <a:xfrm>
              <a:off x="0" y="-19050"/>
              <a:ext cx="5120640" cy="1207770"/>
            </a:xfrm>
            <a:prstGeom prst="rect">
              <a:avLst/>
            </a:prstGeom>
          </p:spPr>
          <p:txBody>
            <a:bodyPr lIns="0" tIns="0" rIns="0" bIns="0" rtlCol="0" anchor="ctr"/>
            <a:lstStyle/>
            <a:p>
              <a:pPr algn="l">
                <a:lnSpc>
                  <a:spcPts val="2250"/>
                </a:lnSpc>
              </a:pPr>
              <a:r>
                <a:rPr lang="en-US" sz="1875">
                  <a:solidFill>
                    <a:srgbClr val="1E1E1E"/>
                  </a:solidFill>
                  <a:latin typeface="Ubuntu"/>
                  <a:ea typeface="Ubuntu"/>
                  <a:cs typeface="Ubuntu"/>
                  <a:sym typeface="Ubuntu"/>
                </a:rPr>
                <a:t>Quarterly business review</a:t>
              </a:r>
            </a:p>
          </p:txBody>
        </p:sp>
      </p:grpSp>
      <p:grpSp>
        <p:nvGrpSpPr>
          <p:cNvPr id="81" name="Group 81"/>
          <p:cNvGrpSpPr/>
          <p:nvPr/>
        </p:nvGrpSpPr>
        <p:grpSpPr>
          <a:xfrm>
            <a:off x="950595" y="8768715"/>
            <a:ext cx="16409670" cy="636270"/>
            <a:chOff x="0" y="0"/>
            <a:chExt cx="21879560" cy="848360"/>
          </a:xfrm>
        </p:grpSpPr>
        <p:sp>
          <p:nvSpPr>
            <p:cNvPr id="82" name="Freeform 82"/>
            <p:cNvSpPr/>
            <p:nvPr/>
          </p:nvSpPr>
          <p:spPr>
            <a:xfrm>
              <a:off x="12700" y="12700"/>
              <a:ext cx="21854161" cy="822960"/>
            </a:xfrm>
            <a:custGeom>
              <a:avLst/>
              <a:gdLst/>
              <a:ahLst/>
              <a:cxnLst/>
              <a:rect l="l" t="t" r="r" b="b"/>
              <a:pathLst>
                <a:path w="21854161" h="822960">
                  <a:moveTo>
                    <a:pt x="0" y="0"/>
                  </a:moveTo>
                  <a:lnTo>
                    <a:pt x="21854161" y="0"/>
                  </a:lnTo>
                  <a:lnTo>
                    <a:pt x="21854161" y="822960"/>
                  </a:lnTo>
                  <a:lnTo>
                    <a:pt x="0" y="822960"/>
                  </a:lnTo>
                  <a:close/>
                </a:path>
              </a:pathLst>
            </a:custGeom>
            <a:solidFill>
              <a:srgbClr val="E63946"/>
            </a:solidFill>
          </p:spPr>
          <p:txBody>
            <a:bodyPr/>
            <a:lstStyle/>
            <a:p>
              <a:endParaRPr lang="en-GB"/>
            </a:p>
          </p:txBody>
        </p:sp>
        <p:sp>
          <p:nvSpPr>
            <p:cNvPr id="83" name="Freeform 83"/>
            <p:cNvSpPr/>
            <p:nvPr/>
          </p:nvSpPr>
          <p:spPr>
            <a:xfrm>
              <a:off x="0" y="0"/>
              <a:ext cx="21879561" cy="848360"/>
            </a:xfrm>
            <a:custGeom>
              <a:avLst/>
              <a:gdLst/>
              <a:ahLst/>
              <a:cxnLst/>
              <a:rect l="l" t="t" r="r" b="b"/>
              <a:pathLst>
                <a:path w="21879561" h="848360">
                  <a:moveTo>
                    <a:pt x="12700" y="0"/>
                  </a:moveTo>
                  <a:lnTo>
                    <a:pt x="21866861" y="0"/>
                  </a:lnTo>
                  <a:cubicBezTo>
                    <a:pt x="21873846" y="0"/>
                    <a:pt x="21879561" y="5715"/>
                    <a:pt x="21879561" y="12700"/>
                  </a:cubicBezTo>
                  <a:lnTo>
                    <a:pt x="21879561" y="835660"/>
                  </a:lnTo>
                  <a:cubicBezTo>
                    <a:pt x="21879561" y="842645"/>
                    <a:pt x="21873846" y="848360"/>
                    <a:pt x="21866861" y="848360"/>
                  </a:cubicBezTo>
                  <a:lnTo>
                    <a:pt x="12700" y="848360"/>
                  </a:lnTo>
                  <a:cubicBezTo>
                    <a:pt x="5715" y="848360"/>
                    <a:pt x="0" y="842645"/>
                    <a:pt x="0" y="835660"/>
                  </a:cubicBezTo>
                  <a:lnTo>
                    <a:pt x="0" y="12700"/>
                  </a:lnTo>
                  <a:cubicBezTo>
                    <a:pt x="0" y="5715"/>
                    <a:pt x="5715" y="0"/>
                    <a:pt x="12700" y="0"/>
                  </a:cubicBezTo>
                  <a:moveTo>
                    <a:pt x="12700" y="25400"/>
                  </a:moveTo>
                  <a:lnTo>
                    <a:pt x="12700" y="12700"/>
                  </a:lnTo>
                  <a:lnTo>
                    <a:pt x="25400" y="12700"/>
                  </a:lnTo>
                  <a:lnTo>
                    <a:pt x="25400" y="835660"/>
                  </a:lnTo>
                  <a:lnTo>
                    <a:pt x="12700" y="835660"/>
                  </a:lnTo>
                  <a:lnTo>
                    <a:pt x="12700" y="822960"/>
                  </a:lnTo>
                  <a:lnTo>
                    <a:pt x="21866861" y="822960"/>
                  </a:lnTo>
                  <a:lnTo>
                    <a:pt x="21866861" y="835660"/>
                  </a:lnTo>
                  <a:lnTo>
                    <a:pt x="21854161" y="835660"/>
                  </a:lnTo>
                  <a:lnTo>
                    <a:pt x="21854161" y="12700"/>
                  </a:lnTo>
                  <a:lnTo>
                    <a:pt x="21866861" y="12700"/>
                  </a:lnTo>
                  <a:lnTo>
                    <a:pt x="21866861" y="25400"/>
                  </a:lnTo>
                  <a:lnTo>
                    <a:pt x="12700" y="25400"/>
                  </a:lnTo>
                  <a:close/>
                </a:path>
              </a:pathLst>
            </a:custGeom>
            <a:solidFill>
              <a:srgbClr val="E63946"/>
            </a:solidFill>
          </p:spPr>
          <p:txBody>
            <a:bodyPr/>
            <a:lstStyle/>
            <a:p>
              <a:endParaRPr lang="en-GB"/>
            </a:p>
          </p:txBody>
        </p:sp>
      </p:grpSp>
      <p:grpSp>
        <p:nvGrpSpPr>
          <p:cNvPr id="84" name="Group 84"/>
          <p:cNvGrpSpPr/>
          <p:nvPr/>
        </p:nvGrpSpPr>
        <p:grpSpPr>
          <a:xfrm>
            <a:off x="1234440" y="8778240"/>
            <a:ext cx="15910560" cy="617220"/>
            <a:chOff x="0" y="0"/>
            <a:chExt cx="21214080" cy="822960"/>
          </a:xfrm>
        </p:grpSpPr>
        <p:sp>
          <p:nvSpPr>
            <p:cNvPr id="85" name="Freeform 85"/>
            <p:cNvSpPr/>
            <p:nvPr/>
          </p:nvSpPr>
          <p:spPr>
            <a:xfrm>
              <a:off x="0" y="0"/>
              <a:ext cx="21214080" cy="822960"/>
            </a:xfrm>
            <a:custGeom>
              <a:avLst/>
              <a:gdLst/>
              <a:ahLst/>
              <a:cxnLst/>
              <a:rect l="l" t="t" r="r" b="b"/>
              <a:pathLst>
                <a:path w="21214080" h="822960">
                  <a:moveTo>
                    <a:pt x="0" y="0"/>
                  </a:moveTo>
                  <a:lnTo>
                    <a:pt x="21214080" y="0"/>
                  </a:lnTo>
                  <a:lnTo>
                    <a:pt x="21214080" y="822960"/>
                  </a:lnTo>
                  <a:lnTo>
                    <a:pt x="0" y="822960"/>
                  </a:lnTo>
                  <a:close/>
                </a:path>
              </a:pathLst>
            </a:custGeom>
            <a:blipFill>
              <a:blip r:embed="rId5">
                <a:alphaModFix amt="0"/>
              </a:blip>
              <a:stretch>
                <a:fillRect t="-452280" b="-452280"/>
              </a:stretch>
            </a:blipFill>
          </p:spPr>
          <p:txBody>
            <a:bodyPr/>
            <a:lstStyle/>
            <a:p>
              <a:endParaRPr lang="en-GB"/>
            </a:p>
          </p:txBody>
        </p:sp>
        <p:sp>
          <p:nvSpPr>
            <p:cNvPr id="86" name="TextBox 86"/>
            <p:cNvSpPr txBox="1"/>
            <p:nvPr/>
          </p:nvSpPr>
          <p:spPr>
            <a:xfrm>
              <a:off x="0" y="-19050"/>
              <a:ext cx="21214080" cy="842010"/>
            </a:xfrm>
            <a:prstGeom prst="rect">
              <a:avLst/>
            </a:prstGeom>
          </p:spPr>
          <p:txBody>
            <a:bodyPr lIns="0" tIns="0" rIns="0" bIns="0" rtlCol="0" anchor="ctr"/>
            <a:lstStyle/>
            <a:p>
              <a:pPr algn="l">
                <a:lnSpc>
                  <a:spcPts val="2250"/>
                </a:lnSpc>
              </a:pPr>
              <a:r>
                <a:rPr lang="en-US" sz="1875" b="1" i="1">
                  <a:solidFill>
                    <a:srgbClr val="FFFFFF"/>
                  </a:solidFill>
                  <a:latin typeface="Ubuntu Bold Italics"/>
                  <a:ea typeface="Ubuntu Bold Italics"/>
                  <a:cs typeface="Ubuntu Bold Italics"/>
                  <a:sym typeface="Ubuntu Bold Italics"/>
                </a:rPr>
                <a:t>The strategy is real when each income stream has a name on it and a review in the diary.</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rontline AIDS">
      <a:dk1>
        <a:sysClr val="windowText" lastClr="000000"/>
      </a:dk1>
      <a:lt1>
        <a:sysClr val="window" lastClr="FFFFFF"/>
      </a:lt1>
      <a:dk2>
        <a:srgbClr val="1F497D"/>
      </a:dk2>
      <a:lt2>
        <a:srgbClr val="EEECE1"/>
      </a:lt2>
      <a:accent1>
        <a:srgbClr val="E62F79"/>
      </a:accent1>
      <a:accent2>
        <a:srgbClr val="36B0E3"/>
      </a:accent2>
      <a:accent3>
        <a:srgbClr val="23844E"/>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97f38e35414463ab6236617fd534b19 xmlns="8369202E-044D-42EE-96E1-4481F0C363DE">
      <Terms xmlns="http://schemas.microsoft.com/office/infopath/2007/PartnerControls"/>
    </h97f38e35414463ab6236617fd534b19>
    <TaxCatchAll xmlns="20db996e-4791-49c8-9ddb-56ace84ac3f7">
      <Value>70</Value>
    </TaxCatchAll>
    <l49f2744b12249a988212ae7efafc79b xmlns="8369202E-044D-42EE-96E1-4481F0C363DE">
      <Terms xmlns="http://schemas.microsoft.com/office/infopath/2007/PartnerControls"/>
    </l49f2744b12249a988212ae7efafc79b>
    <je6251e0d3884cd2b53ab3e6e889d755 xmlns="8369202E-044D-42EE-96E1-4481F0C363DE">
      <Terms xmlns="http://schemas.microsoft.com/office/infopath/2007/PartnerControls">
        <TermInfo xmlns="http://schemas.microsoft.com/office/infopath/2007/PartnerControls">
          <TermName xmlns="http://schemas.microsoft.com/office/infopath/2007/PartnerControls">2.4.d. Events programme and new product</TermName>
          <TermId xmlns="http://schemas.microsoft.com/office/infopath/2007/PartnerControls">1ae1d0e6-f3bf-44b0-94fd-01ddd4f00cca</TermId>
        </TermInfo>
      </Terms>
    </je6251e0d3884cd2b53ab3e6e889d755>
    <lcf76f155ced4ddcb4097134ff3c332f xmlns="8369202e-044d-42ee-96e1-4481f0c363d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0A21A5F38B674F9146ADC333797043" ma:contentTypeVersion="15" ma:contentTypeDescription="Create a new document." ma:contentTypeScope="" ma:versionID="c76031393244b465b0b273e4433b4d9e">
  <xsd:schema xmlns:xsd="http://www.w3.org/2001/XMLSchema" xmlns:xs="http://www.w3.org/2001/XMLSchema" xmlns:p="http://schemas.microsoft.com/office/2006/metadata/properties" xmlns:ns2="8369202E-044D-42EE-96E1-4481F0C363DE" xmlns:ns3="20db996e-4791-49c8-9ddb-56ace84ac3f7" xmlns:ns4="8369202e-044d-42ee-96e1-4481f0c363de" xmlns:ns5="4c5e1d69-806f-41f9-8b49-8682e1602a5d" targetNamespace="http://schemas.microsoft.com/office/2006/metadata/properties" ma:root="true" ma:fieldsID="572a66a7c369d3d3261a0ecb2b88c30c" ns2:_="" ns3:_="" ns4:_="" ns5:_="">
    <xsd:import namespace="8369202E-044D-42EE-96E1-4481F0C363DE"/>
    <xsd:import namespace="20db996e-4791-49c8-9ddb-56ace84ac3f7"/>
    <xsd:import namespace="8369202e-044d-42ee-96e1-4481f0c363de"/>
    <xsd:import namespace="4c5e1d69-806f-41f9-8b49-8682e1602a5d"/>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DateTaken" minOccurs="0"/>
                <xsd:element ref="ns2:MediaServiceAutoTags" minOccurs="0"/>
                <xsd:element ref="ns2:MediaServiceOCR" minOccurs="0"/>
                <xsd:element ref="ns2:je6251e0d3884cd2b53ab3e6e889d755" minOccurs="0"/>
                <xsd:element ref="ns2:h97f38e35414463ab6236617fd534b19" minOccurs="0"/>
                <xsd:element ref="ns2:l49f2744b12249a988212ae7efafc79b" minOccurs="0"/>
                <xsd:element ref="ns4:MediaServiceGenerationTime" minOccurs="0"/>
                <xsd:element ref="ns4:MediaServiceEventHashCode" minOccurs="0"/>
                <xsd:element ref="ns4:MediaServiceLocation" minOccurs="0"/>
                <xsd:element ref="ns5:SharedWithUsers" minOccurs="0"/>
                <xsd:element ref="ns5:SharedWithDetails" minOccurs="0"/>
                <xsd:element ref="ns4:MediaServiceAutoKeyPoints" minOccurs="0"/>
                <xsd:element ref="ns4:MediaServiceKeyPoints" minOccurs="0"/>
                <xsd:element ref="ns4:MediaLengthInSeconds" minOccurs="0"/>
                <xsd:element ref="ns4:lcf76f155ced4ddcb4097134ff3c332f" minOccurs="0"/>
                <xsd:element ref="ns4:MediaServiceObjectDetectorVersions" minOccurs="0"/>
                <xsd:element ref="ns4:MediaServiceSearchPropertie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69202E-044D-42EE-96E1-4481F0C363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je6251e0d3884cd2b53ab3e6e889d755" ma:index="15" nillable="true" ma:taxonomy="true" ma:internalName="je6251e0d3884cd2b53ab3e6e889d755" ma:taxonomyFieldName="Project" ma:displayName="Project" ma:readOnly="false" ma:default="70;#2.4.d. Events programme and new product|1ae1d0e6-f3bf-44b0-94fd-01ddd4f00cca" ma:fieldId="{3e6251e0-d388-4cd2-b53a-b3e6e889d755}" ma:sspId="a44e8ade-c35f-4546-b070-ad9dbfe526e1" ma:termSetId="87f4d166-0a41-4dc1-a389-031207197900" ma:anchorId="00000000-0000-0000-0000-000000000000" ma:open="false" ma:isKeyword="false">
      <xsd:complexType>
        <xsd:sequence>
          <xsd:element ref="pc:Terms" minOccurs="0" maxOccurs="1"/>
        </xsd:sequence>
      </xsd:complexType>
    </xsd:element>
    <xsd:element name="h97f38e35414463ab6236617fd534b19" ma:index="17" nillable="true" ma:taxonomy="true" ma:internalName="h97f38e35414463ab6236617fd534b19" ma:taxonomyFieldName="Work_x0020_Area" ma:displayName="Work Area" ma:default="" ma:fieldId="{197f38e3-5414-463a-b623-6617fd534b19}" ma:sspId="a44e8ade-c35f-4546-b070-ad9dbfe526e1" ma:termSetId="d49a8e5b-e275-49ee-876a-e270922b2b42" ma:anchorId="00000000-0000-0000-0000-000000000000" ma:open="false" ma:isKeyword="false">
      <xsd:complexType>
        <xsd:sequence>
          <xsd:element ref="pc:Terms" minOccurs="0" maxOccurs="1"/>
        </xsd:sequence>
      </xsd:complexType>
    </xsd:element>
    <xsd:element name="l49f2744b12249a988212ae7efafc79b" ma:index="19" nillable="true" ma:taxonomy="true" ma:internalName="l49f2744b12249a988212ae7efafc79b" ma:taxonomyFieldName="Document_x0020_Type" ma:displayName="Document Type" ma:default="" ma:fieldId="{549f2744-b122-49a9-8821-2ae7efafc79b}" ma:sspId="a44e8ade-c35f-4546-b070-ad9dbfe526e1" ma:termSetId="ddfc6a12-dd74-4258-a5c0-941a1710576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0db996e-4791-49c8-9ddb-56ace84ac3f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9340fc1-23c5-458c-b942-7856ca1b938a}" ma:internalName="TaxCatchAll" ma:showField="CatchAllData" ma:web="20db996e-4791-49c8-9ddb-56ace84ac3f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369202e-044d-42ee-96e1-4481f0c363de" elementFormDefault="qualified">
    <xsd:import namespace="http://schemas.microsoft.com/office/2006/documentManagement/types"/>
    <xsd:import namespace="http://schemas.microsoft.com/office/infopath/2007/PartnerControls"/>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7" nillable="true" ma:displayName="MediaLengthInSeconds" ma:hidden="true"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a44e8ade-c35f-4546-b070-ad9dbfe526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MediaServiceBillingMetadata" ma:index="3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5e1d69-806f-41f9-8b49-8682e1602a5d"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2E6237-CD45-4125-A08A-0E247E6AA542}">
  <ds:schemaRefs>
    <ds:schemaRef ds:uri="http://schemas.microsoft.com/office/2006/metadata/properties"/>
    <ds:schemaRef ds:uri="http://schemas.microsoft.com/office/infopath/2007/PartnerControls"/>
    <ds:schemaRef ds:uri="8369202E-044D-42EE-96E1-4481F0C363DE"/>
    <ds:schemaRef ds:uri="20db996e-4791-49c8-9ddb-56ace84ac3f7"/>
    <ds:schemaRef ds:uri="8369202e-044d-42ee-96e1-4481f0c363de"/>
  </ds:schemaRefs>
</ds:datastoreItem>
</file>

<file path=customXml/itemProps2.xml><?xml version="1.0" encoding="utf-8"?>
<ds:datastoreItem xmlns:ds="http://schemas.openxmlformats.org/officeDocument/2006/customXml" ds:itemID="{99BE2168-2296-4E97-B5E0-D13D53018338}">
  <ds:schemaRefs>
    <ds:schemaRef ds:uri="http://schemas.microsoft.com/sharepoint/v3/contenttype/forms"/>
  </ds:schemaRefs>
</ds:datastoreItem>
</file>

<file path=customXml/itemProps3.xml><?xml version="1.0" encoding="utf-8"?>
<ds:datastoreItem xmlns:ds="http://schemas.openxmlformats.org/officeDocument/2006/customXml" ds:itemID="{8D80F418-8CDD-4E74-A71A-DF8866B7CA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69202E-044D-42EE-96E1-4481F0C363DE"/>
    <ds:schemaRef ds:uri="20db996e-4791-49c8-9ddb-56ace84ac3f7"/>
    <ds:schemaRef ds:uri="8369202e-044d-42ee-96e1-4481f0c363de"/>
    <ds:schemaRef ds:uri="4c5e1d69-806f-41f9-8b49-8682e1602a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TotalTime>
  <Words>1869</Words>
  <Application>Microsoft Office PowerPoint</Application>
  <PresentationFormat>Custom</PresentationFormat>
  <Paragraphs>263</Paragraphs>
  <Slides>21</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Ubuntu Bold</vt:lpstr>
      <vt:lpstr>Wingdings</vt:lpstr>
      <vt:lpstr>Calibri</vt:lpstr>
      <vt:lpstr>Ubuntu Italics</vt:lpstr>
      <vt:lpstr>Arial</vt:lpstr>
      <vt:lpstr>Ubuntu</vt:lpstr>
      <vt:lpstr>Arial Black</vt:lpstr>
      <vt:lpstr>Ubuntu Bold Italics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Strategy Development</vt:lpstr>
      <vt:lpstr>Research, Strategy and Vision</vt:lpstr>
      <vt:lpstr>PowerPoint Presentation</vt:lpstr>
      <vt:lpstr>Bringing together the Partnership</vt:lpstr>
      <vt:lpstr>Funding approach</vt:lpstr>
      <vt:lpstr>Funding plan</vt:lpstr>
      <vt:lpstr>PowerPoint Presentation</vt:lpstr>
      <vt:lpstr>Key takeaways</vt:lpstr>
      <vt:lpstr>Unexpected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BOND_MzN_Webinar_Christian (1).pptx</dc:title>
  <dc:creator>Abby Goldie</dc:creator>
  <cp:lastModifiedBy>Abby Goldie</cp:lastModifiedBy>
  <cp:revision>3</cp:revision>
  <dcterms:created xsi:type="dcterms:W3CDTF">2006-08-16T00:00:00Z</dcterms:created>
  <dcterms:modified xsi:type="dcterms:W3CDTF">2026-05-13T14:46:26Z</dcterms:modified>
  <dc:identifier>DAHJehGgDqI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0x010100620A21A5F38B674F9146ADC333797043</vt:lpwstr>
  </property>
  <property fmtid="{D5CDD505-2E9C-101B-9397-08002B2CF9AE}" pid="3" name="Project">
    <vt:lpwstr>70;#2.4.d. Events programme and new product|1ae1d0e6-f3bf-44b0-94fd-01ddd4f00cca</vt:lpwstr>
  </property>
  <property fmtid="{D5CDD505-2E9C-101B-9397-08002B2CF9AE}" pid="4" name="Document_x0020_Type">
    <vt:lpwstr/>
  </property>
  <property fmtid="{D5CDD505-2E9C-101B-9397-08002B2CF9AE}" pid="5" name="MediaServiceImageTags">
    <vt:lpwstr/>
  </property>
  <property fmtid="{D5CDD505-2E9C-101B-9397-08002B2CF9AE}" pid="6" name="Work_x0020_Area">
    <vt:lpwstr/>
  </property>
  <property fmtid="{D5CDD505-2E9C-101B-9397-08002B2CF9AE}" pid="7" name="Document Type">
    <vt:lpwstr/>
  </property>
  <property fmtid="{D5CDD505-2E9C-101B-9397-08002B2CF9AE}" pid="8" name="Work Area">
    <vt:lpwstr/>
  </property>
</Properties>
</file>