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charts/chart1.xml" ContentType="application/vnd.openxmlformats-officedocument.drawingml.chart+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charts/chart2.xml" ContentType="application/vnd.openxmlformats-officedocument.drawingml.chart+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charts/chart3.xml" ContentType="application/vnd.openxmlformats-officedocument.drawingml.chart+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charts/chart4.xml" ContentType="application/vnd.openxmlformats-officedocument.drawingml.chart+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charts/chart5.xml" ContentType="application/vnd.openxmlformats-officedocument.drawingml.chart+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charts/chart6.xml" ContentType="application/vnd.openxmlformats-officedocument.drawingml.chart+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charts/chart7.xml" ContentType="application/vnd.openxmlformats-officedocument.drawingml.chart+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charts/chart8.xml" ContentType="application/vnd.openxmlformats-officedocument.drawingml.chart+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charts/chart9.xml" ContentType="application/vnd.openxmlformats-officedocument.drawingml.chart+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charts/chart10.xml" ContentType="application/vnd.openxmlformats-officedocument.drawingml.chart+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charts/chart11.xml" ContentType="application/vnd.openxmlformats-officedocument.drawingml.chart+xml"/>
  <Override PartName="/ppt/theme/themeOverride1.xml" ContentType="application/vnd.openxmlformats-officedocument.themeOverride+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charts/chart12.xml" ContentType="application/vnd.openxmlformats-officedocument.drawingml.chart+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charts/chart13.xml" ContentType="application/vnd.openxmlformats-officedocument.drawingml.chart+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4" r:id="rId5"/>
    <p:sldMasterId id="2147483706" r:id="rId6"/>
  </p:sldMasterIdLst>
  <p:notesMasterIdLst>
    <p:notesMasterId r:id="rId46"/>
  </p:notesMasterIdLst>
  <p:sldIdLst>
    <p:sldId id="261" r:id="rId7"/>
    <p:sldId id="324" r:id="rId8"/>
    <p:sldId id="310" r:id="rId9"/>
    <p:sldId id="311" r:id="rId10"/>
    <p:sldId id="315" r:id="rId11"/>
    <p:sldId id="265" r:id="rId12"/>
    <p:sldId id="259" r:id="rId13"/>
    <p:sldId id="260" r:id="rId14"/>
    <p:sldId id="316" r:id="rId15"/>
    <p:sldId id="262" r:id="rId16"/>
    <p:sldId id="263" r:id="rId17"/>
    <p:sldId id="264" r:id="rId18"/>
    <p:sldId id="266" r:id="rId19"/>
    <p:sldId id="280" r:id="rId20"/>
    <p:sldId id="271" r:id="rId21"/>
    <p:sldId id="272" r:id="rId22"/>
    <p:sldId id="273" r:id="rId23"/>
    <p:sldId id="274" r:id="rId24"/>
    <p:sldId id="275" r:id="rId25"/>
    <p:sldId id="317" r:id="rId26"/>
    <p:sldId id="326" r:id="rId27"/>
    <p:sldId id="318" r:id="rId28"/>
    <p:sldId id="312" r:id="rId29"/>
    <p:sldId id="1064" r:id="rId30"/>
    <p:sldId id="325" r:id="rId31"/>
    <p:sldId id="313" r:id="rId32"/>
    <p:sldId id="320" r:id="rId33"/>
    <p:sldId id="321" r:id="rId34"/>
    <p:sldId id="322" r:id="rId35"/>
    <p:sldId id="2690" r:id="rId36"/>
    <p:sldId id="2646" r:id="rId37"/>
    <p:sldId id="2664" r:id="rId38"/>
    <p:sldId id="2685" r:id="rId39"/>
    <p:sldId id="2678" r:id="rId40"/>
    <p:sldId id="2665" r:id="rId41"/>
    <p:sldId id="361" r:id="rId42"/>
    <p:sldId id="314" r:id="rId43"/>
    <p:sldId id="2691" r:id="rId44"/>
    <p:sldId id="257" r:id="rId45"/>
  </p:sldIdLst>
  <p:sldSz cx="12192000" cy="6858000"/>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C3452C-FCC6-D754-0DF4-8A638AA9A9EF}" name="Bianca Valencia" initials="BV" userId="S::bianca.valencia@birchesgroup.com::51c2520d-ee94-456a-97e1-3c81a4ab4711" providerId="AD"/>
  <p188:author id="{679AFA5D-CFAA-E4B4-7AA5-28144C99148D}" name="Warren Heaps" initials="WH" userId="S::warren.heaps@birchesgroup.com::b5f776f4-d2aa-4752-837a-86796e4c6c9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5E28"/>
    <a:srgbClr val="F1F7ED"/>
    <a:srgbClr val="0000FF"/>
    <a:srgbClr val="ECF5E7"/>
    <a:srgbClr val="A5CB9D"/>
    <a:srgbClr val="B8D6B2"/>
    <a:srgbClr val="A7D971"/>
    <a:srgbClr val="102640"/>
    <a:srgbClr val="C55A11"/>
    <a:srgbClr val="2252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A03755-0FA9-122C-58FC-39B12F37BC28}" v="34" dt="2026-03-10T18:28:54.265"/>
    <p1510:client id="{A9FEF131-3885-4C04-A539-CC514731291D}" v="26" dt="2026-03-11T03:33:06.9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36" autoAdjust="0"/>
    <p:restoredTop sz="90847" autoAdjust="0"/>
  </p:normalViewPr>
  <p:slideViewPr>
    <p:cSldViewPr snapToGrid="0">
      <p:cViewPr varScale="1">
        <p:scale>
          <a:sx n="78" d="100"/>
          <a:sy n="78" d="100"/>
        </p:scale>
        <p:origin x="941" y="28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Binary_Worksheet9.xlsb"/></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Binary_Worksheet10.xlsb"/></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Binary_Worksheet11.xlsb"/></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Binary_Worksheet12.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6.xlsb"/></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Binary_Worksheet7.xlsb"/></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Binary_Worksheet8.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3837147418839808E-2"/>
          <c:y val="2.9663434112949229E-2"/>
          <c:w val="0.97232570516232042"/>
          <c:h val="0.9406731317741015"/>
        </c:manualLayout>
      </c:layout>
      <c:barChart>
        <c:barDir val="bar"/>
        <c:grouping val="clustered"/>
        <c:varyColors val="0"/>
        <c:ser>
          <c:idx val="0"/>
          <c:order val="0"/>
          <c:spPr>
            <a:solidFill>
              <a:srgbClr val="2C5E28"/>
            </a:solidFill>
            <a:ln>
              <a:noFill/>
            </a:ln>
          </c:spPr>
          <c:invertIfNegative val="0"/>
          <c:val>
            <c:numRef>
              <c:f>Sheet1!$A$1:$D$1</c:f>
              <c:numCache>
                <c:formatCode>General</c:formatCode>
                <c:ptCount val="4"/>
                <c:pt idx="0">
                  <c:v>7</c:v>
                </c:pt>
                <c:pt idx="1">
                  <c:v>12</c:v>
                </c:pt>
                <c:pt idx="2">
                  <c:v>13</c:v>
                </c:pt>
                <c:pt idx="3">
                  <c:v>12</c:v>
                </c:pt>
              </c:numCache>
            </c:numRef>
          </c:val>
          <c:extLst>
            <c:ext xmlns:c16="http://schemas.microsoft.com/office/drawing/2014/chart" uri="{C3380CC4-5D6E-409C-BE32-E72D297353CC}">
              <c16:uniqueId val="{00000000-8439-4375-A245-235360DC3FD6}"/>
            </c:ext>
          </c:extLst>
        </c:ser>
        <c:ser>
          <c:idx val="1"/>
          <c:order val="1"/>
          <c:spPr>
            <a:solidFill>
              <a:srgbClr val="5CBD65"/>
            </a:solidFill>
            <a:ln>
              <a:noFill/>
            </a:ln>
          </c:spPr>
          <c:invertIfNegative val="0"/>
          <c:val>
            <c:numRef>
              <c:f>Sheet1!$A$2:$D$2</c:f>
              <c:numCache>
                <c:formatCode>General</c:formatCode>
                <c:ptCount val="4"/>
                <c:pt idx="0">
                  <c:v>6</c:v>
                </c:pt>
                <c:pt idx="1">
                  <c:v>2</c:v>
                </c:pt>
                <c:pt idx="2">
                  <c:v>1</c:v>
                </c:pt>
                <c:pt idx="3">
                  <c:v>2</c:v>
                </c:pt>
              </c:numCache>
            </c:numRef>
          </c:val>
          <c:extLst>
            <c:ext xmlns:c16="http://schemas.microsoft.com/office/drawing/2014/chart" uri="{C3380CC4-5D6E-409C-BE32-E72D297353CC}">
              <c16:uniqueId val="{00000001-8439-4375-A245-235360DC3FD6}"/>
            </c:ext>
          </c:extLst>
        </c:ser>
        <c:ser>
          <c:idx val="2"/>
          <c:order val="2"/>
          <c:spPr>
            <a:solidFill>
              <a:srgbClr val="C0C0C0"/>
            </a:solidFill>
            <a:ln>
              <a:noFill/>
            </a:ln>
          </c:spPr>
          <c:invertIfNegative val="0"/>
          <c:val>
            <c:numRef>
              <c:f>Sheet1!$A$3:$D$3</c:f>
              <c:numCache>
                <c:formatCode>General</c:formatCode>
                <c:ptCount val="4"/>
                <c:pt idx="0">
                  <c:v>2</c:v>
                </c:pt>
                <c:pt idx="1">
                  <c:v>1</c:v>
                </c:pt>
                <c:pt idx="2">
                  <c:v>1</c:v>
                </c:pt>
                <c:pt idx="3">
                  <c:v>1</c:v>
                </c:pt>
              </c:numCache>
            </c:numRef>
          </c:val>
          <c:extLst>
            <c:ext xmlns:c16="http://schemas.microsoft.com/office/drawing/2014/chart" uri="{C3380CC4-5D6E-409C-BE32-E72D297353CC}">
              <c16:uniqueId val="{00000002-8439-4375-A245-235360DC3FD6}"/>
            </c:ext>
          </c:extLst>
        </c:ser>
        <c:dLbls>
          <c:showLegendKey val="0"/>
          <c:showVal val="0"/>
          <c:showCatName val="0"/>
          <c:showSerName val="0"/>
          <c:showPercent val="0"/>
          <c:showBubbleSize val="0"/>
        </c:dLbls>
        <c:gapWidth val="80"/>
        <c:axId val="14640671"/>
        <c:axId val="1"/>
      </c:barChart>
      <c:catAx>
        <c:axId val="14640671"/>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3"/>
          <c:min val="0"/>
        </c:scaling>
        <c:delete val="1"/>
        <c:axPos val="t"/>
        <c:numFmt formatCode="General" sourceLinked="1"/>
        <c:majorTickMark val="out"/>
        <c:minorTickMark val="none"/>
        <c:tickLblPos val="nextTo"/>
        <c:crossAx val="14640671"/>
        <c:crosses val="min"/>
        <c:crossBetween val="between"/>
      </c:valAx>
    </c:plotArea>
    <c:plotVisOnly val="0"/>
    <c:dispBlanksAs val="gap"/>
    <c:showDLblsOverMax val="1"/>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344364012409514E-2"/>
          <c:y val="8.4634760705289677E-2"/>
          <c:w val="0.9570837642192348"/>
          <c:h val="0.83073047858942062"/>
        </c:manualLayout>
      </c:layout>
      <c:barChart>
        <c:barDir val="bar"/>
        <c:grouping val="stacked"/>
        <c:varyColors val="0"/>
        <c:ser>
          <c:idx val="0"/>
          <c:order val="0"/>
          <c:spPr>
            <a:solidFill>
              <a:srgbClr val="32CD32"/>
            </a:solidFill>
            <a:ln>
              <a:noFill/>
            </a:ln>
          </c:spPr>
          <c:invertIfNegative val="0"/>
          <c:dPt>
            <c:idx val="2"/>
            <c:invertIfNegative val="0"/>
            <c:bubble3D val="0"/>
            <c:spPr>
              <a:solidFill>
                <a:srgbClr val="969696"/>
              </a:solidFill>
              <a:ln>
                <a:noFill/>
              </a:ln>
            </c:spPr>
            <c:extLst>
              <c:ext xmlns:c16="http://schemas.microsoft.com/office/drawing/2014/chart" uri="{C3380CC4-5D6E-409C-BE32-E72D297353CC}">
                <c16:uniqueId val="{00000000-7C82-4D60-91BF-A661489AC1C3}"/>
              </c:ext>
            </c:extLst>
          </c:dPt>
          <c:dPt>
            <c:idx val="3"/>
            <c:invertIfNegative val="0"/>
            <c:bubble3D val="0"/>
            <c:spPr>
              <a:solidFill>
                <a:srgbClr val="969696"/>
              </a:solidFill>
              <a:ln>
                <a:noFill/>
              </a:ln>
            </c:spPr>
            <c:extLst>
              <c:ext xmlns:c16="http://schemas.microsoft.com/office/drawing/2014/chart" uri="{C3380CC4-5D6E-409C-BE32-E72D297353CC}">
                <c16:uniqueId val="{00000001-7C82-4D60-91BF-A661489AC1C3}"/>
              </c:ext>
            </c:extLst>
          </c:dPt>
          <c:dLbls>
            <c:dLbl>
              <c:idx val="0"/>
              <c:layout>
                <c:manualLayout>
                  <c:x val="0.49327817993795242"/>
                  <c:y val="1.5113350125944584E-3"/>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7C82-4D60-91BF-A661489AC1C3}"/>
                </c:ext>
              </c:extLst>
            </c:dLbl>
            <c:dLbl>
              <c:idx val="1"/>
              <c:layout>
                <c:manualLayout>
                  <c:x val="0.28800413650465356"/>
                  <c:y val="1.5113350125944584E-3"/>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7C82-4D60-91BF-A661489AC1C3}"/>
                </c:ext>
              </c:extLst>
            </c:dLbl>
            <c:dLbl>
              <c:idx val="3"/>
              <c:layout>
                <c:manualLayout>
                  <c:x val="0.15149948293691831"/>
                  <c:y val="1.5113350125944584E-3"/>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C82-4D60-91BF-A661489AC1C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7</c:v>
                </c:pt>
                <c:pt idx="1">
                  <c:v>4</c:v>
                </c:pt>
                <c:pt idx="2">
                  <c:v>0</c:v>
                </c:pt>
                <c:pt idx="3">
                  <c:v>2</c:v>
                </c:pt>
              </c:numCache>
            </c:numRef>
          </c:val>
          <c:extLst>
            <c:ext xmlns:c16="http://schemas.microsoft.com/office/drawing/2014/chart" uri="{C3380CC4-5D6E-409C-BE32-E72D297353CC}">
              <c16:uniqueId val="{00000004-7C82-4D60-91BF-A661489AC1C3}"/>
            </c:ext>
          </c:extLst>
        </c:ser>
        <c:dLbls>
          <c:showLegendKey val="0"/>
          <c:showVal val="0"/>
          <c:showCatName val="0"/>
          <c:showSerName val="0"/>
          <c:showPercent val="0"/>
          <c:showBubbleSize val="0"/>
        </c:dLbls>
        <c:gapWidth val="80"/>
        <c:overlap val="100"/>
        <c:axId val="1151645768"/>
        <c:axId val="1"/>
      </c:barChart>
      <c:catAx>
        <c:axId val="1151645768"/>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7"/>
          <c:min val="0"/>
        </c:scaling>
        <c:delete val="1"/>
        <c:axPos val="t"/>
        <c:numFmt formatCode="General" sourceLinked="1"/>
        <c:majorTickMark val="out"/>
        <c:minorTickMark val="none"/>
        <c:tickLblPos val="nextTo"/>
        <c:crossAx val="1151645768"/>
        <c:crosses val="min"/>
        <c:crossBetween val="between"/>
      </c:valAx>
    </c:plotArea>
    <c:plotVisOnly val="0"/>
    <c:dispBlanksAs val="gap"/>
    <c:showDLblsOverMax val="1"/>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1894736842105262E-2"/>
          <c:y val="4.6770601336302897E-2"/>
          <c:w val="0.90694736842105261"/>
          <c:h val="0.90645879732739421"/>
        </c:manualLayout>
      </c:layout>
      <c:barChart>
        <c:barDir val="bar"/>
        <c:grouping val="stacked"/>
        <c:varyColors val="0"/>
        <c:ser>
          <c:idx val="0"/>
          <c:order val="0"/>
          <c:spPr>
            <a:solidFill>
              <a:srgbClr val="969696"/>
            </a:solidFill>
            <a:ln>
              <a:noFill/>
            </a:ln>
          </c:spPr>
          <c:invertIfNegative val="0"/>
          <c:dPt>
            <c:idx val="0"/>
            <c:invertIfNegative val="0"/>
            <c:bubble3D val="0"/>
            <c:spPr>
              <a:solidFill>
                <a:srgbClr val="32CD32"/>
              </a:solidFill>
              <a:ln>
                <a:noFill/>
              </a:ln>
            </c:spPr>
            <c:extLst>
              <c:ext xmlns:c16="http://schemas.microsoft.com/office/drawing/2014/chart" uri="{C3380CC4-5D6E-409C-BE32-E72D297353CC}">
                <c16:uniqueId val="{00000000-22B6-46B1-A0C9-37CFF4B0FC52}"/>
              </c:ext>
            </c:extLst>
          </c:dPt>
          <c:dPt>
            <c:idx val="1"/>
            <c:invertIfNegative val="0"/>
            <c:bubble3D val="0"/>
            <c:spPr>
              <a:solidFill>
                <a:srgbClr val="32CD32"/>
              </a:solidFill>
              <a:ln>
                <a:noFill/>
              </a:ln>
            </c:spPr>
            <c:extLst>
              <c:ext xmlns:c16="http://schemas.microsoft.com/office/drawing/2014/chart" uri="{C3380CC4-5D6E-409C-BE32-E72D297353CC}">
                <c16:uniqueId val="{00000001-22B6-46B1-A0C9-37CFF4B0FC52}"/>
              </c:ext>
            </c:extLst>
          </c:dPt>
          <c:dPt>
            <c:idx val="2"/>
            <c:invertIfNegative val="0"/>
            <c:bubble3D val="0"/>
            <c:spPr>
              <a:solidFill>
                <a:srgbClr val="32CD32"/>
              </a:solidFill>
              <a:ln>
                <a:noFill/>
              </a:ln>
            </c:spPr>
            <c:extLst>
              <c:ext xmlns:c16="http://schemas.microsoft.com/office/drawing/2014/chart" uri="{C3380CC4-5D6E-409C-BE32-E72D297353CC}">
                <c16:uniqueId val="{00000002-22B6-46B1-A0C9-37CFF4B0FC52}"/>
              </c:ext>
            </c:extLst>
          </c:dPt>
          <c:dPt>
            <c:idx val="3"/>
            <c:invertIfNegative val="0"/>
            <c:bubble3D val="0"/>
            <c:spPr>
              <a:solidFill>
                <a:srgbClr val="32CD32"/>
              </a:solidFill>
              <a:ln>
                <a:noFill/>
              </a:ln>
            </c:spPr>
            <c:extLst>
              <c:ext xmlns:c16="http://schemas.microsoft.com/office/drawing/2014/chart" uri="{C3380CC4-5D6E-409C-BE32-E72D297353CC}">
                <c16:uniqueId val="{00000003-22B6-46B1-A0C9-37CFF4B0FC52}"/>
              </c:ext>
            </c:extLst>
          </c:dPt>
          <c:dPt>
            <c:idx val="4"/>
            <c:invertIfNegative val="0"/>
            <c:bubble3D val="0"/>
            <c:spPr>
              <a:solidFill>
                <a:srgbClr val="32CD32"/>
              </a:solidFill>
              <a:ln>
                <a:noFill/>
              </a:ln>
            </c:spPr>
            <c:extLst>
              <c:ext xmlns:c16="http://schemas.microsoft.com/office/drawing/2014/chart" uri="{C3380CC4-5D6E-409C-BE32-E72D297353CC}">
                <c16:uniqueId val="{00000004-22B6-46B1-A0C9-37CFF4B0FC52}"/>
              </c:ext>
            </c:extLst>
          </c:dPt>
          <c:dLbls>
            <c:dLbl>
              <c:idx val="0"/>
              <c:layout>
                <c:manualLayout>
                  <c:x val="0.48926315789473684"/>
                  <c:y val="8.3518930957683743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2B6-46B1-A0C9-37CFF4B0FC52}"/>
                </c:ext>
              </c:extLst>
            </c:dLbl>
            <c:dLbl>
              <c:idx val="1"/>
              <c:layout>
                <c:manualLayout>
                  <c:x val="0.45431578947368423"/>
                  <c:y val="8.3518930957683743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2B6-46B1-A0C9-37CFF4B0FC52}"/>
                </c:ext>
              </c:extLst>
            </c:dLbl>
            <c:dLbl>
              <c:idx val="2"/>
              <c:layout>
                <c:manualLayout>
                  <c:x val="0.45431578947368423"/>
                  <c:y val="8.3518930957683743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2B6-46B1-A0C9-37CFF4B0FC52}"/>
                </c:ext>
              </c:extLst>
            </c:dLbl>
            <c:dLbl>
              <c:idx val="3"/>
              <c:layout>
                <c:manualLayout>
                  <c:x val="0.41978947368421055"/>
                  <c:y val="8.3518930957683743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2B6-46B1-A0C9-37CFF4B0FC52}"/>
                </c:ext>
              </c:extLst>
            </c:dLbl>
            <c:dLbl>
              <c:idx val="4"/>
              <c:layout>
                <c:manualLayout>
                  <c:x val="0.26821052631578945"/>
                  <c:y val="8.3518930957683743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22B6-46B1-A0C9-37CFF4B0FC52}"/>
                </c:ext>
              </c:extLst>
            </c:dLbl>
            <c:dLbl>
              <c:idx val="5"/>
              <c:layout>
                <c:manualLayout>
                  <c:x val="0.23326315789473684"/>
                  <c:y val="8.3518930957683743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22B6-46B1-A0C9-37CFF4B0FC52}"/>
                </c:ext>
              </c:extLst>
            </c:dLbl>
            <c:dLbl>
              <c:idx val="6"/>
              <c:layout>
                <c:manualLayout>
                  <c:x val="0.23326315789473684"/>
                  <c:y val="8.3518930957683743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22B6-46B1-A0C9-37CFF4B0FC52}"/>
                </c:ext>
              </c:extLst>
            </c:dLbl>
            <c:dLbl>
              <c:idx val="7"/>
              <c:layout>
                <c:manualLayout>
                  <c:x val="0.19831578947368422"/>
                  <c:y val="8.3518930957683743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22B6-46B1-A0C9-37CFF4B0FC52}"/>
                </c:ext>
              </c:extLst>
            </c:dLbl>
            <c:dLbl>
              <c:idx val="8"/>
              <c:layout>
                <c:manualLayout>
                  <c:x val="0.12842105263157894"/>
                  <c:y val="8.3518930957683743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22B6-46B1-A0C9-37CFF4B0FC52}"/>
                </c:ext>
              </c:extLst>
            </c:dLbl>
            <c:dLbl>
              <c:idx val="9"/>
              <c:layout>
                <c:manualLayout>
                  <c:x val="0.12842105263157894"/>
                  <c:y val="8.3518930957683743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22B6-46B1-A0C9-37CFF4B0FC52}"/>
                </c:ext>
              </c:extLst>
            </c:dLbl>
            <c:dLbl>
              <c:idx val="10"/>
              <c:layout>
                <c:manualLayout>
                  <c:x val="9.347368421052632E-2"/>
                  <c:y val="8.3518930957683743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22B6-46B1-A0C9-37CFF4B0FC52}"/>
                </c:ext>
              </c:extLst>
            </c:dLbl>
            <c:dLbl>
              <c:idx val="11"/>
              <c:layout>
                <c:manualLayout>
                  <c:x val="9.347368421052632E-2"/>
                  <c:y val="8.3518930957683743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22B6-46B1-A0C9-37CFF4B0FC52}"/>
                </c:ext>
              </c:extLst>
            </c:dLbl>
            <c:dLbl>
              <c:idx val="12"/>
              <c:layout>
                <c:manualLayout>
                  <c:x val="9.347368421052632E-2"/>
                  <c:y val="8.3518930957683743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22B6-46B1-A0C9-37CFF4B0FC52}"/>
                </c:ext>
              </c:extLst>
            </c:dLbl>
            <c:dLbl>
              <c:idx val="13"/>
              <c:layout>
                <c:manualLayout>
                  <c:x val="5.894736842105263E-2"/>
                  <c:y val="8.3518930957683743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22B6-46B1-A0C9-37CFF4B0FC5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Sheet1!$A$1:$N$1</c:f>
              <c:numCache>
                <c:formatCode>General</c:formatCode>
                <c:ptCount val="14"/>
                <c:pt idx="0">
                  <c:v>13</c:v>
                </c:pt>
                <c:pt idx="1">
                  <c:v>12</c:v>
                </c:pt>
                <c:pt idx="2">
                  <c:v>12</c:v>
                </c:pt>
                <c:pt idx="3">
                  <c:v>11</c:v>
                </c:pt>
                <c:pt idx="4">
                  <c:v>7</c:v>
                </c:pt>
                <c:pt idx="5">
                  <c:v>6</c:v>
                </c:pt>
                <c:pt idx="6">
                  <c:v>6</c:v>
                </c:pt>
                <c:pt idx="7">
                  <c:v>5</c:v>
                </c:pt>
                <c:pt idx="8">
                  <c:v>3</c:v>
                </c:pt>
                <c:pt idx="9">
                  <c:v>3</c:v>
                </c:pt>
                <c:pt idx="10">
                  <c:v>2</c:v>
                </c:pt>
                <c:pt idx="11">
                  <c:v>2</c:v>
                </c:pt>
                <c:pt idx="12">
                  <c:v>2</c:v>
                </c:pt>
                <c:pt idx="13">
                  <c:v>1</c:v>
                </c:pt>
              </c:numCache>
            </c:numRef>
          </c:val>
          <c:extLst>
            <c:ext xmlns:c16="http://schemas.microsoft.com/office/drawing/2014/chart" uri="{C3380CC4-5D6E-409C-BE32-E72D297353CC}">
              <c16:uniqueId val="{0000000E-22B6-46B1-A0C9-37CFF4B0FC52}"/>
            </c:ext>
          </c:extLst>
        </c:ser>
        <c:dLbls>
          <c:showLegendKey val="0"/>
          <c:showVal val="0"/>
          <c:showCatName val="0"/>
          <c:showSerName val="0"/>
          <c:showPercent val="0"/>
          <c:showBubbleSize val="0"/>
        </c:dLbls>
        <c:gapWidth val="80"/>
        <c:overlap val="100"/>
        <c:axId val="1523427904"/>
        <c:axId val="1"/>
      </c:barChart>
      <c:catAx>
        <c:axId val="1523427904"/>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3"/>
          <c:min val="0"/>
        </c:scaling>
        <c:delete val="1"/>
        <c:axPos val="t"/>
        <c:numFmt formatCode="General" sourceLinked="1"/>
        <c:majorTickMark val="out"/>
        <c:minorTickMark val="none"/>
        <c:tickLblPos val="nextTo"/>
        <c:crossAx val="1523427904"/>
        <c:crosses val="min"/>
        <c:crossBetween val="between"/>
      </c:valAx>
    </c:plotArea>
    <c:plotVisOnly val="0"/>
    <c:dispBlanksAs val="gap"/>
    <c:showDLblsOverMax val="1"/>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453194650817237E-2"/>
          <c:y val="4.6770601336302897E-2"/>
          <c:w val="0.93432392273402676"/>
          <c:h val="0.90645879732739421"/>
        </c:manualLayout>
      </c:layout>
      <c:barChart>
        <c:barDir val="bar"/>
        <c:grouping val="stacked"/>
        <c:varyColors val="0"/>
        <c:ser>
          <c:idx val="0"/>
          <c:order val="0"/>
          <c:spPr>
            <a:solidFill>
              <a:srgbClr val="969696"/>
            </a:solidFill>
            <a:ln>
              <a:noFill/>
            </a:ln>
          </c:spPr>
          <c:invertIfNegative val="0"/>
          <c:dPt>
            <c:idx val="0"/>
            <c:invertIfNegative val="0"/>
            <c:bubble3D val="0"/>
            <c:spPr>
              <a:solidFill>
                <a:srgbClr val="32CD32"/>
              </a:solidFill>
              <a:ln>
                <a:noFill/>
              </a:ln>
            </c:spPr>
            <c:extLst>
              <c:ext xmlns:c16="http://schemas.microsoft.com/office/drawing/2014/chart" uri="{C3380CC4-5D6E-409C-BE32-E72D297353CC}">
                <c16:uniqueId val="{00000000-3BB4-4C79-8FFD-67B59C64FF35}"/>
              </c:ext>
            </c:extLst>
          </c:dPt>
          <c:dPt>
            <c:idx val="1"/>
            <c:invertIfNegative val="0"/>
            <c:bubble3D val="0"/>
            <c:spPr>
              <a:solidFill>
                <a:srgbClr val="32CD32"/>
              </a:solidFill>
              <a:ln>
                <a:noFill/>
              </a:ln>
            </c:spPr>
            <c:extLst>
              <c:ext xmlns:c16="http://schemas.microsoft.com/office/drawing/2014/chart" uri="{C3380CC4-5D6E-409C-BE32-E72D297353CC}">
                <c16:uniqueId val="{00000001-3BB4-4C79-8FFD-67B59C64FF35}"/>
              </c:ext>
            </c:extLst>
          </c:dPt>
          <c:dLbls>
            <c:dLbl>
              <c:idx val="0"/>
              <c:layout>
                <c:manualLayout>
                  <c:x val="0.49242199108469542"/>
                  <c:y val="8.3518930957683743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3BB4-4C79-8FFD-67B59C64FF35}"/>
                </c:ext>
              </c:extLst>
            </c:dLbl>
            <c:dLbl>
              <c:idx val="1"/>
              <c:layout>
                <c:manualLayout>
                  <c:x val="0.44992570579494801"/>
                  <c:y val="8.3518930957683743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3BB4-4C79-8FFD-67B59C64FF35}"/>
                </c:ext>
              </c:extLst>
            </c:dLbl>
            <c:dLbl>
              <c:idx val="2"/>
              <c:layout>
                <c:manualLayout>
                  <c:x val="0.27191679049034173"/>
                  <c:y val="8.3518930957683743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3BB4-4C79-8FFD-67B59C64FF35}"/>
                </c:ext>
              </c:extLst>
            </c:dLbl>
            <c:dLbl>
              <c:idx val="3"/>
              <c:layout>
                <c:manualLayout>
                  <c:x val="0.22912332838038632"/>
                  <c:y val="8.3518930957683743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3BB4-4C79-8FFD-67B59C64FF35}"/>
                </c:ext>
              </c:extLst>
            </c:dLbl>
            <c:dLbl>
              <c:idx val="4"/>
              <c:layout>
                <c:manualLayout>
                  <c:x val="0.18662704309063893"/>
                  <c:y val="8.3518930957683743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3BB4-4C79-8FFD-67B59C64FF35}"/>
                </c:ext>
              </c:extLst>
            </c:dLbl>
            <c:dLbl>
              <c:idx val="5"/>
              <c:layout>
                <c:manualLayout>
                  <c:x val="0.18662704309063893"/>
                  <c:y val="8.3518930957683743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3BB4-4C79-8FFD-67B59C64FF35}"/>
                </c:ext>
              </c:extLst>
            </c:dLbl>
            <c:dLbl>
              <c:idx val="6"/>
              <c:layout>
                <c:manualLayout>
                  <c:x val="0.14413075780089152"/>
                  <c:y val="8.3518930957683743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3BB4-4C79-8FFD-67B59C64FF35}"/>
                </c:ext>
              </c:extLst>
            </c:dLbl>
            <c:dLbl>
              <c:idx val="7"/>
              <c:layout>
                <c:manualLayout>
                  <c:x val="0.10193164933135215"/>
                  <c:y val="8.3518930957683743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3BB4-4C79-8FFD-67B59C64FF35}"/>
                </c:ext>
              </c:extLst>
            </c:dLbl>
            <c:dLbl>
              <c:idx val="8"/>
              <c:layout>
                <c:manualLayout>
                  <c:x val="5.9435364041604752E-2"/>
                  <c:y val="8.3518930957683743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3BB4-4C79-8FFD-67B59C64FF35}"/>
                </c:ext>
              </c:extLst>
            </c:dLbl>
            <c:dLbl>
              <c:idx val="9"/>
              <c:layout>
                <c:manualLayout>
                  <c:x val="5.9435364041604752E-2"/>
                  <c:y val="8.3518930957683743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3BB4-4C79-8FFD-67B59C64FF35}"/>
                </c:ext>
              </c:extLst>
            </c:dLbl>
            <c:dLbl>
              <c:idx val="11"/>
              <c:layout>
                <c:manualLayout>
                  <c:x val="0.18662704309063893"/>
                  <c:y val="8.3518930957683743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3BB4-4C79-8FFD-67B59C64FF3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Sheet1!$A$1:$L$1</c:f>
              <c:numCache>
                <c:formatCode>General</c:formatCode>
                <c:ptCount val="12"/>
                <c:pt idx="0">
                  <c:v>11</c:v>
                </c:pt>
                <c:pt idx="1">
                  <c:v>10</c:v>
                </c:pt>
                <c:pt idx="2">
                  <c:v>6</c:v>
                </c:pt>
                <c:pt idx="3">
                  <c:v>5</c:v>
                </c:pt>
                <c:pt idx="4">
                  <c:v>4</c:v>
                </c:pt>
                <c:pt idx="5">
                  <c:v>4</c:v>
                </c:pt>
                <c:pt idx="6">
                  <c:v>3</c:v>
                </c:pt>
                <c:pt idx="7">
                  <c:v>2</c:v>
                </c:pt>
                <c:pt idx="8">
                  <c:v>1</c:v>
                </c:pt>
                <c:pt idx="9">
                  <c:v>1</c:v>
                </c:pt>
                <c:pt idx="10">
                  <c:v>0</c:v>
                </c:pt>
                <c:pt idx="11">
                  <c:v>4</c:v>
                </c:pt>
              </c:numCache>
            </c:numRef>
          </c:val>
          <c:extLst>
            <c:ext xmlns:c16="http://schemas.microsoft.com/office/drawing/2014/chart" uri="{C3380CC4-5D6E-409C-BE32-E72D297353CC}">
              <c16:uniqueId val="{0000000B-3BB4-4C79-8FFD-67B59C64FF35}"/>
            </c:ext>
          </c:extLst>
        </c:ser>
        <c:dLbls>
          <c:showLegendKey val="0"/>
          <c:showVal val="0"/>
          <c:showCatName val="0"/>
          <c:showSerName val="0"/>
          <c:showPercent val="0"/>
          <c:showBubbleSize val="0"/>
        </c:dLbls>
        <c:gapWidth val="80"/>
        <c:overlap val="100"/>
        <c:axId val="998996512"/>
        <c:axId val="1"/>
      </c:barChart>
      <c:catAx>
        <c:axId val="998996512"/>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1"/>
          <c:min val="0"/>
        </c:scaling>
        <c:delete val="1"/>
        <c:axPos val="t"/>
        <c:numFmt formatCode="General" sourceLinked="1"/>
        <c:majorTickMark val="out"/>
        <c:minorTickMark val="none"/>
        <c:tickLblPos val="nextTo"/>
        <c:crossAx val="998996512"/>
        <c:crosses val="min"/>
        <c:crossBetween val="between"/>
      </c:valAx>
    </c:plotArea>
    <c:plotVisOnly val="0"/>
    <c:dispBlanksAs val="gap"/>
    <c:showDLblsOverMax val="1"/>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4679639297579496E-2"/>
          <c:y val="5.7751804743898245E-2"/>
          <c:w val="0.85429520645467494"/>
          <c:h val="0.88449639051220352"/>
        </c:manualLayout>
      </c:layout>
      <c:barChart>
        <c:barDir val="bar"/>
        <c:grouping val="stacked"/>
        <c:varyColors val="0"/>
        <c:ser>
          <c:idx val="0"/>
          <c:order val="0"/>
          <c:spPr>
            <a:solidFill>
              <a:srgbClr val="C0C0C0"/>
            </a:solidFill>
            <a:ln>
              <a:noFill/>
            </a:ln>
          </c:spPr>
          <c:invertIfNegative val="0"/>
          <c:dPt>
            <c:idx val="0"/>
            <c:invertIfNegative val="0"/>
            <c:bubble3D val="0"/>
            <c:spPr>
              <a:solidFill>
                <a:srgbClr val="2C5E28"/>
              </a:solidFill>
              <a:ln>
                <a:noFill/>
              </a:ln>
            </c:spPr>
            <c:extLst>
              <c:ext xmlns:c16="http://schemas.microsoft.com/office/drawing/2014/chart" uri="{C3380CC4-5D6E-409C-BE32-E72D297353CC}">
                <c16:uniqueId val="{00000000-D891-4564-9130-A3A59652461C}"/>
              </c:ext>
            </c:extLst>
          </c:dPt>
          <c:dPt>
            <c:idx val="1"/>
            <c:invertIfNegative val="0"/>
            <c:bubble3D val="0"/>
            <c:spPr>
              <a:solidFill>
                <a:srgbClr val="2C5E28"/>
              </a:solidFill>
              <a:ln>
                <a:noFill/>
              </a:ln>
            </c:spPr>
            <c:extLst>
              <c:ext xmlns:c16="http://schemas.microsoft.com/office/drawing/2014/chart" uri="{C3380CC4-5D6E-409C-BE32-E72D297353CC}">
                <c16:uniqueId val="{00000001-D891-4564-9130-A3A59652461C}"/>
              </c:ext>
            </c:extLst>
          </c:dPt>
          <c:dPt>
            <c:idx val="2"/>
            <c:invertIfNegative val="0"/>
            <c:bubble3D val="0"/>
            <c:spPr>
              <a:solidFill>
                <a:srgbClr val="2C5E28"/>
              </a:solidFill>
              <a:ln>
                <a:noFill/>
              </a:ln>
            </c:spPr>
            <c:extLst>
              <c:ext xmlns:c16="http://schemas.microsoft.com/office/drawing/2014/chart" uri="{C3380CC4-5D6E-409C-BE32-E72D297353CC}">
                <c16:uniqueId val="{00000002-D891-4564-9130-A3A59652461C}"/>
              </c:ext>
            </c:extLst>
          </c:dPt>
          <c:dLbls>
            <c:dLbl>
              <c:idx val="0"/>
              <c:layout>
                <c:manualLayout>
                  <c:x val="0.48789748457522542"/>
                  <c:y val="1.0312822275696115E-3"/>
                </c:manualLayout>
              </c:layout>
              <c:numFmt formatCode="#,##0&quot;%&quot;;&quot;-&quot;#,##0&quot;%&quot;"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891-4564-9130-A3A59652461C}"/>
                </c:ext>
              </c:extLst>
            </c:dLbl>
            <c:dLbl>
              <c:idx val="1"/>
              <c:layout>
                <c:manualLayout>
                  <c:x val="0.3849074513526341"/>
                  <c:y val="1.0312822275696115E-3"/>
                </c:manualLayout>
              </c:layout>
              <c:numFmt formatCode="#,##0&quot;%&quot;;&quot;-&quot;#,##0&quot;%&quot;"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891-4564-9130-A3A59652461C}"/>
                </c:ext>
              </c:extLst>
            </c:dLbl>
            <c:dLbl>
              <c:idx val="2"/>
              <c:layout>
                <c:manualLayout>
                  <c:x val="0.29615567157095396"/>
                  <c:y val="1.0312822275696115E-3"/>
                </c:manualLayout>
              </c:layout>
              <c:numFmt formatCode="#,##0&quot;%&quot;;&quot;-&quot;#,##0&quot;%&quot;"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D891-4564-9130-A3A59652461C}"/>
                </c:ext>
              </c:extLst>
            </c:dLbl>
            <c:dLbl>
              <c:idx val="3"/>
              <c:layout>
                <c:manualLayout>
                  <c:x val="0.10631229235880399"/>
                  <c:y val="1.0312822275696115E-3"/>
                </c:manualLayout>
              </c:layout>
              <c:numFmt formatCode="#,##0&quot;%&quot;;&quot;-&quot;#,##0&quot;%&quot;"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D891-4564-9130-A3A59652461C}"/>
                </c:ext>
              </c:extLst>
            </c:dLbl>
            <c:dLbl>
              <c:idx val="4"/>
              <c:layout>
                <c:manualLayout>
                  <c:x val="7.6886568580920744E-2"/>
                  <c:y val="1.0312822275696115E-3"/>
                </c:manualLayout>
              </c:layout>
              <c:numFmt formatCode="#,##0&quot;%&quot;;&quot;-&quot;#,##0&quot;%&quot;"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D891-4564-9130-A3A59652461C}"/>
                </c:ext>
              </c:extLst>
            </c:dLbl>
            <c:dLbl>
              <c:idx val="5"/>
              <c:layout>
                <c:manualLayout>
                  <c:x val="7.6886568580920744E-2"/>
                  <c:y val="1.0312822275696115E-3"/>
                </c:manualLayout>
              </c:layout>
              <c:numFmt formatCode="#,##0&quot;%&quot;;&quot;-&quot;#,##0&quot;%&quot;"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D891-4564-9130-A3A59652461C}"/>
                </c:ext>
              </c:extLst>
            </c:dLbl>
            <c:dLbl>
              <c:idx val="6"/>
              <c:layout>
                <c:manualLayout>
                  <c:x val="7.6886568580920744E-2"/>
                  <c:y val="1.0312822275696115E-3"/>
                </c:manualLayout>
              </c:layout>
              <c:numFmt formatCode="#,##0&quot;%&quot;;&quot;-&quot;#,##0&quot;%&quot;"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D891-4564-9130-A3A59652461C}"/>
                </c:ext>
              </c:extLst>
            </c:dLbl>
            <c:dLbl>
              <c:idx val="7"/>
              <c:layout>
                <c:manualLayout>
                  <c:x val="0.3849074513526341"/>
                  <c:y val="1.0312822275696115E-3"/>
                </c:manualLayout>
              </c:layout>
              <c:numFmt formatCode="#,##0&quot;%&quot;;&quot;-&quot;#,##0&quot;%&quot;"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D891-4564-9130-A3A59652461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Sheet1!$A$1:$H$1</c:f>
              <c:numCache>
                <c:formatCode>General</c:formatCode>
                <c:ptCount val="8"/>
                <c:pt idx="0">
                  <c:v>28.999999999999996</c:v>
                </c:pt>
                <c:pt idx="1">
                  <c:v>22</c:v>
                </c:pt>
                <c:pt idx="2">
                  <c:v>16</c:v>
                </c:pt>
                <c:pt idx="3">
                  <c:v>4</c:v>
                </c:pt>
                <c:pt idx="4">
                  <c:v>2</c:v>
                </c:pt>
                <c:pt idx="5">
                  <c:v>2</c:v>
                </c:pt>
                <c:pt idx="6">
                  <c:v>2</c:v>
                </c:pt>
                <c:pt idx="7">
                  <c:v>22</c:v>
                </c:pt>
              </c:numCache>
            </c:numRef>
          </c:val>
          <c:extLst>
            <c:ext xmlns:c16="http://schemas.microsoft.com/office/drawing/2014/chart" uri="{C3380CC4-5D6E-409C-BE32-E72D297353CC}">
              <c16:uniqueId val="{00000008-D891-4564-9130-A3A59652461C}"/>
            </c:ext>
          </c:extLst>
        </c:ser>
        <c:dLbls>
          <c:showLegendKey val="0"/>
          <c:showVal val="0"/>
          <c:showCatName val="0"/>
          <c:showSerName val="0"/>
          <c:showPercent val="0"/>
          <c:showBubbleSize val="0"/>
        </c:dLbls>
        <c:gapWidth val="80"/>
        <c:overlap val="100"/>
        <c:axId val="986623904"/>
        <c:axId val="1"/>
      </c:barChart>
      <c:catAx>
        <c:axId val="986623904"/>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8.999999999999996"/>
          <c:min val="0"/>
        </c:scaling>
        <c:delete val="0"/>
        <c:axPos val="t"/>
        <c:majorGridlines>
          <c:spPr>
            <a:ln>
              <a:noFill/>
            </a:ln>
          </c:spPr>
        </c:majorGridlines>
        <c:numFmt formatCode="General" sourceLinked="1"/>
        <c:majorTickMark val="none"/>
        <c:minorTickMark val="none"/>
        <c:tickLblPos val="none"/>
        <c:spPr>
          <a:ln>
            <a:noFill/>
          </a:ln>
        </c:spPr>
        <c:crossAx val="986623904"/>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776699029126214E-2"/>
          <c:y val="8.4634760705289677E-2"/>
          <c:w val="0.96844660194174759"/>
          <c:h val="0.83073047858942062"/>
        </c:manualLayout>
      </c:layout>
      <c:barChart>
        <c:barDir val="bar"/>
        <c:grouping val="stacked"/>
        <c:varyColors val="0"/>
        <c:ser>
          <c:idx val="0"/>
          <c:order val="0"/>
          <c:spPr>
            <a:solidFill>
              <a:srgbClr val="2C5E28"/>
            </a:solidFill>
            <a:ln>
              <a:noFill/>
            </a:ln>
          </c:spPr>
          <c:invertIfNegative val="0"/>
          <c:dLbls>
            <c:dLbl>
              <c:idx val="0"/>
              <c:layout>
                <c:manualLayout>
                  <c:x val="-3.0339805825242716E-4"/>
                  <c:y val="1.5113350125944584E-3"/>
                </c:manualLayout>
              </c:layout>
              <c:numFmt formatCode="#,##0.0&quot;%&quot;;&quot;-&quot;#,##0.0&quot;%&quot;" sourceLinked="0"/>
              <c:spPr>
                <a:noFill/>
                <a:ln>
                  <a:noFill/>
                </a:ln>
              </c:spPr>
              <c:txPr>
                <a:bodyPr wrap="none"/>
                <a:lstStyle/>
                <a:p>
                  <a:pPr>
                    <a:defRPr sz="1200" b="1" kern="1200">
                      <a:solidFill>
                        <a:schemeClr val="bg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BAED-4ACD-83C4-B612DF33E672}"/>
                </c:ext>
              </c:extLst>
            </c:dLbl>
            <c:dLbl>
              <c:idx val="1"/>
              <c:layout>
                <c:manualLayout>
                  <c:x val="0"/>
                  <c:y val="1.5113350125944584E-3"/>
                </c:manualLayout>
              </c:layout>
              <c:numFmt formatCode="#,##0.0&quot;%&quot;;&quot;-&quot;#,##0.0&quot;%&quot;" sourceLinked="0"/>
              <c:spPr>
                <a:noFill/>
                <a:ln>
                  <a:noFill/>
                </a:ln>
              </c:spPr>
              <c:txPr>
                <a:bodyPr wrap="none"/>
                <a:lstStyle/>
                <a:p>
                  <a:pPr>
                    <a:defRPr sz="1200" b="1" kern="1200">
                      <a:solidFill>
                        <a:schemeClr val="bg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BAED-4ACD-83C4-B612DF33E672}"/>
                </c:ext>
              </c:extLst>
            </c:dLbl>
            <c:dLbl>
              <c:idx val="2"/>
              <c:layout>
                <c:manualLayout>
                  <c:x val="0"/>
                  <c:y val="1.5113350125944584E-3"/>
                </c:manualLayout>
              </c:layout>
              <c:numFmt formatCode="#,##0.0&quot;%&quot;;&quot;-&quot;#,##0.0&quot;%&quot;" sourceLinked="0"/>
              <c:spPr>
                <a:noFill/>
                <a:ln>
                  <a:noFill/>
                </a:ln>
              </c:spPr>
              <c:txPr>
                <a:bodyPr wrap="none"/>
                <a:lstStyle/>
                <a:p>
                  <a:pPr>
                    <a:defRPr sz="1200" b="1" kern="1200">
                      <a:solidFill>
                        <a:schemeClr val="bg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BAED-4ACD-83C4-B612DF33E672}"/>
                </c:ext>
              </c:extLst>
            </c:dLbl>
            <c:dLbl>
              <c:idx val="3"/>
              <c:layout>
                <c:manualLayout>
                  <c:x val="0"/>
                  <c:y val="1.5113350125944584E-3"/>
                </c:manualLayout>
              </c:layout>
              <c:numFmt formatCode="#,##0.0&quot;%&quot;;&quot;-&quot;#,##0.0&quot;%&quot;" sourceLinked="0"/>
              <c:spPr>
                <a:noFill/>
                <a:ln>
                  <a:noFill/>
                </a:ln>
              </c:spPr>
              <c:txPr>
                <a:bodyPr wrap="none"/>
                <a:lstStyle/>
                <a:p>
                  <a:pPr>
                    <a:defRPr sz="1200" b="1" kern="1200">
                      <a:solidFill>
                        <a:schemeClr val="bg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BAED-4ACD-83C4-B612DF33E67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85.714285714285708</c:v>
                </c:pt>
                <c:pt idx="1">
                  <c:v>61.53846153846154</c:v>
                </c:pt>
                <c:pt idx="2">
                  <c:v>30.76923076923077</c:v>
                </c:pt>
                <c:pt idx="3">
                  <c:v>16.666666666666664</c:v>
                </c:pt>
              </c:numCache>
            </c:numRef>
          </c:val>
          <c:extLst>
            <c:ext xmlns:c16="http://schemas.microsoft.com/office/drawing/2014/chart" uri="{C3380CC4-5D6E-409C-BE32-E72D297353CC}">
              <c16:uniqueId val="{00000004-BAED-4ACD-83C4-B612DF33E672}"/>
            </c:ext>
          </c:extLst>
        </c:ser>
        <c:ser>
          <c:idx val="1"/>
          <c:order val="1"/>
          <c:spPr>
            <a:solidFill>
              <a:schemeClr val="accent2"/>
            </a:solidFill>
            <a:ln>
              <a:noFill/>
            </a:ln>
          </c:spPr>
          <c:invertIfNegative val="0"/>
          <c:dLbls>
            <c:dLbl>
              <c:idx val="0"/>
              <c:layout>
                <c:manualLayout>
                  <c:x val="0"/>
                  <c:y val="1.5113350125944584E-3"/>
                </c:manualLayout>
              </c:layout>
              <c:numFmt formatCode="#,##0.0&quot;%&quot;;&quot;-&quot;#,##0.0&quot;%&quot;"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BAED-4ACD-83C4-B612DF33E672}"/>
                </c:ext>
              </c:extLst>
            </c:dLbl>
            <c:dLbl>
              <c:idx val="1"/>
              <c:layout>
                <c:manualLayout>
                  <c:x val="0"/>
                  <c:y val="1.5113350125944584E-3"/>
                </c:manualLayout>
              </c:layout>
              <c:numFmt formatCode="#,##0.0&quot;%&quot;;&quot;-&quot;#,##0.0&quot;%&quot;"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BAED-4ACD-83C4-B612DF33E672}"/>
                </c:ext>
              </c:extLst>
            </c:dLbl>
            <c:dLbl>
              <c:idx val="2"/>
              <c:layout>
                <c:manualLayout>
                  <c:x val="0"/>
                  <c:y val="1.5113350125944584E-3"/>
                </c:manualLayout>
              </c:layout>
              <c:numFmt formatCode="#,##0.0&quot;%&quot;;&quot;-&quot;#,##0.0&quot;%&quot;"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BAED-4ACD-83C4-B612DF33E672}"/>
                </c:ext>
              </c:extLst>
            </c:dLbl>
            <c:dLbl>
              <c:idx val="3"/>
              <c:layout>
                <c:manualLayout>
                  <c:x val="-3.0339805825242716E-4"/>
                  <c:y val="1.5113350125944584E-3"/>
                </c:manualLayout>
              </c:layout>
              <c:numFmt formatCode="#,##0.0&quot;%&quot;;&quot;-&quot;#,##0.0&quot;%&quot;"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BAED-4ACD-83C4-B612DF33E67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14.28571428571429</c:v>
                </c:pt>
                <c:pt idx="1">
                  <c:v>38.46153846153846</c:v>
                </c:pt>
                <c:pt idx="2">
                  <c:v>61.53846153846154</c:v>
                </c:pt>
                <c:pt idx="3">
                  <c:v>66.666666666666657</c:v>
                </c:pt>
              </c:numCache>
            </c:numRef>
          </c:val>
          <c:extLst>
            <c:ext xmlns:c16="http://schemas.microsoft.com/office/drawing/2014/chart" uri="{C3380CC4-5D6E-409C-BE32-E72D297353CC}">
              <c16:uniqueId val="{00000009-BAED-4ACD-83C4-B612DF33E672}"/>
            </c:ext>
          </c:extLst>
        </c:ser>
        <c:ser>
          <c:idx val="2"/>
          <c:order val="2"/>
          <c:spPr>
            <a:pattFill prst="pct50">
              <a:fgClr>
                <a:schemeClr val="tx1"/>
              </a:fgClr>
              <a:bgClr>
                <a:schemeClr val="bg1"/>
              </a:bgClr>
            </a:pattFill>
            <a:ln>
              <a:noFill/>
            </a:ln>
          </c:spPr>
          <c:invertIfNegative val="0"/>
          <c:val>
            <c:numRef>
              <c:f>Sheet1!$A$3:$D$3</c:f>
              <c:numCache>
                <c:formatCode>General</c:formatCode>
                <c:ptCount val="4"/>
                <c:pt idx="0">
                  <c:v>0</c:v>
                </c:pt>
                <c:pt idx="1">
                  <c:v>23.076923076923084</c:v>
                </c:pt>
                <c:pt idx="2">
                  <c:v>7.6923076923076872</c:v>
                </c:pt>
                <c:pt idx="3">
                  <c:v>16.666666666666664</c:v>
                </c:pt>
              </c:numCache>
            </c:numRef>
          </c:val>
          <c:extLst>
            <c:ext xmlns:c16="http://schemas.microsoft.com/office/drawing/2014/chart" uri="{C3380CC4-5D6E-409C-BE32-E72D297353CC}">
              <c16:uniqueId val="{0000000A-BAED-4ACD-83C4-B612DF33E672}"/>
            </c:ext>
          </c:extLst>
        </c:ser>
        <c:dLbls>
          <c:showLegendKey val="0"/>
          <c:showVal val="0"/>
          <c:showCatName val="0"/>
          <c:showSerName val="0"/>
          <c:showPercent val="0"/>
          <c:showBubbleSize val="0"/>
        </c:dLbls>
        <c:gapWidth val="80"/>
        <c:overlap val="100"/>
        <c:axId val="14634191"/>
        <c:axId val="1"/>
      </c:barChart>
      <c:catAx>
        <c:axId val="14634191"/>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23.07692307692308"/>
          <c:min val="0"/>
        </c:scaling>
        <c:delete val="1"/>
        <c:axPos val="t"/>
        <c:numFmt formatCode="General" sourceLinked="1"/>
        <c:majorTickMark val="out"/>
        <c:minorTickMark val="none"/>
        <c:tickLblPos val="nextTo"/>
        <c:crossAx val="14634191"/>
        <c:crosses val="min"/>
        <c:crossBetween val="between"/>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776699029126214E-2"/>
          <c:y val="8.4634760705289677E-2"/>
          <c:w val="0.96844660194174759"/>
          <c:h val="0.83073047858942062"/>
        </c:manualLayout>
      </c:layout>
      <c:barChart>
        <c:barDir val="bar"/>
        <c:grouping val="stacked"/>
        <c:varyColors val="0"/>
        <c:ser>
          <c:idx val="0"/>
          <c:order val="0"/>
          <c:spPr>
            <a:solidFill>
              <a:schemeClr val="accent6"/>
            </a:solidFill>
            <a:ln>
              <a:noFill/>
            </a:ln>
          </c:spPr>
          <c:invertIfNegative val="0"/>
          <c:dLbls>
            <c:dLbl>
              <c:idx val="0"/>
              <c:layout>
                <c:manualLayout>
                  <c:x val="0"/>
                  <c:y val="1.5113350125944584E-3"/>
                </c:manualLayout>
              </c:layout>
              <c:numFmt formatCode="#,##0.0&quot;%&quot;;&quot;-&quot;#,##0.0&quot;%&quot;" sourceLinked="0"/>
              <c:spPr>
                <a:noFill/>
                <a:ln>
                  <a:noFill/>
                </a:ln>
              </c:spPr>
              <c:txPr>
                <a:bodyPr wrap="none"/>
                <a:lstStyle/>
                <a:p>
                  <a:pPr>
                    <a:defRPr sz="1200" b="1" kern="1200">
                      <a:solidFill>
                        <a:schemeClr val="bg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12F-4174-8943-9BDF19B86B68}"/>
                </c:ext>
              </c:extLst>
            </c:dLbl>
            <c:dLbl>
              <c:idx val="1"/>
              <c:layout>
                <c:manualLayout>
                  <c:x val="0"/>
                  <c:y val="1.5113350125944584E-3"/>
                </c:manualLayout>
              </c:layout>
              <c:numFmt formatCode="#,##0.0&quot;%&quot;;&quot;-&quot;#,##0.0&quot;%&quot;" sourceLinked="0"/>
              <c:spPr>
                <a:noFill/>
                <a:ln>
                  <a:noFill/>
                </a:ln>
              </c:spPr>
              <c:txPr>
                <a:bodyPr wrap="none"/>
                <a:lstStyle/>
                <a:p>
                  <a:pPr>
                    <a:defRPr sz="1200" b="1" kern="1200">
                      <a:solidFill>
                        <a:schemeClr val="bg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12F-4174-8943-9BDF19B86B68}"/>
                </c:ext>
              </c:extLst>
            </c:dLbl>
            <c:dLbl>
              <c:idx val="2"/>
              <c:layout>
                <c:manualLayout>
                  <c:x val="0"/>
                  <c:y val="1.5113350125944584E-3"/>
                </c:manualLayout>
              </c:layout>
              <c:numFmt formatCode="#,##0.0&quot;%&quot;;&quot;-&quot;#,##0.0&quot;%&quot;" sourceLinked="0"/>
              <c:spPr>
                <a:noFill/>
                <a:ln>
                  <a:noFill/>
                </a:ln>
              </c:spPr>
              <c:txPr>
                <a:bodyPr wrap="none"/>
                <a:lstStyle/>
                <a:p>
                  <a:pPr>
                    <a:defRPr sz="1200" b="1" kern="1200">
                      <a:solidFill>
                        <a:schemeClr val="bg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C12F-4174-8943-9BDF19B86B68}"/>
                </c:ext>
              </c:extLst>
            </c:dLbl>
            <c:dLbl>
              <c:idx val="3"/>
              <c:layout>
                <c:manualLayout>
                  <c:x val="0"/>
                  <c:y val="1.5113350125944584E-3"/>
                </c:manualLayout>
              </c:layout>
              <c:numFmt formatCode="#,##0.0&quot;%&quot;;&quot;-&quot;#,##0.0&quot;%&quot;" sourceLinked="0"/>
              <c:spPr>
                <a:noFill/>
                <a:ln>
                  <a:noFill/>
                </a:ln>
              </c:spPr>
              <c:txPr>
                <a:bodyPr wrap="none"/>
                <a:lstStyle/>
                <a:p>
                  <a:pPr>
                    <a:defRPr sz="1200" b="1" kern="1200">
                      <a:solidFill>
                        <a:schemeClr val="bg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C12F-4174-8943-9BDF19B86B6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100</c:v>
                </c:pt>
                <c:pt idx="1">
                  <c:v>91.666666666666657</c:v>
                </c:pt>
                <c:pt idx="2">
                  <c:v>100</c:v>
                </c:pt>
                <c:pt idx="3">
                  <c:v>100</c:v>
                </c:pt>
              </c:numCache>
            </c:numRef>
          </c:val>
          <c:extLst>
            <c:ext xmlns:c16="http://schemas.microsoft.com/office/drawing/2014/chart" uri="{C3380CC4-5D6E-409C-BE32-E72D297353CC}">
              <c16:uniqueId val="{00000004-C12F-4174-8943-9BDF19B86B68}"/>
            </c:ext>
          </c:extLst>
        </c:ser>
        <c:ser>
          <c:idx val="1"/>
          <c:order val="1"/>
          <c:spPr>
            <a:solidFill>
              <a:schemeClr val="accent4"/>
            </a:solidFill>
            <a:ln>
              <a:noFill/>
            </a:ln>
          </c:spPr>
          <c:invertIfNegative val="0"/>
          <c:dLbls>
            <c:dLbl>
              <c:idx val="0"/>
              <c:layout>
                <c:manualLayout>
                  <c:x val="0"/>
                  <c:y val="1.5113350125944584E-3"/>
                </c:manualLayout>
              </c:layout>
              <c:numFmt formatCode="#,##0.0&quot;%&quot;;&quot;-&quot;#,##0.0&quot;%&quot;"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C12F-4174-8943-9BDF19B86B68}"/>
                </c:ext>
              </c:extLst>
            </c:dLbl>
            <c:dLbl>
              <c:idx val="1"/>
              <c:layout>
                <c:manualLayout>
                  <c:x val="-3.0339805825242716E-4"/>
                  <c:y val="1.5113350125944584E-3"/>
                </c:manualLayout>
              </c:layout>
              <c:numFmt formatCode="#,##0.0&quot;%&quot;;&quot;-&quot;#,##0.0&quot;%&quot;"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C12F-4174-8943-9BDF19B86B68}"/>
                </c:ext>
              </c:extLst>
            </c:dLbl>
            <c:dLbl>
              <c:idx val="2"/>
              <c:layout>
                <c:manualLayout>
                  <c:x val="0"/>
                  <c:y val="1.5113350125944584E-3"/>
                </c:manualLayout>
              </c:layout>
              <c:numFmt formatCode="#,##0.0&quot;%&quot;;&quot;-&quot;#,##0.0&quot;%&quot;"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C12F-4174-8943-9BDF19B86B68}"/>
                </c:ext>
              </c:extLst>
            </c:dLbl>
            <c:dLbl>
              <c:idx val="3"/>
              <c:layout>
                <c:manualLayout>
                  <c:x val="0"/>
                  <c:y val="1.5113350125944584E-3"/>
                </c:manualLayout>
              </c:layout>
              <c:numFmt formatCode="#,##0.0&quot;%&quot;;&quot;-&quot;#,##0.0&quot;%&quot;"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C12F-4174-8943-9BDF19B86B6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71.428571428571416</c:v>
                </c:pt>
                <c:pt idx="1">
                  <c:v>91.666666666666657</c:v>
                </c:pt>
                <c:pt idx="2">
                  <c:v>90.909090909090921</c:v>
                </c:pt>
                <c:pt idx="3">
                  <c:v>72.727272727272734</c:v>
                </c:pt>
              </c:numCache>
            </c:numRef>
          </c:val>
          <c:extLst>
            <c:ext xmlns:c16="http://schemas.microsoft.com/office/drawing/2014/chart" uri="{C3380CC4-5D6E-409C-BE32-E72D297353CC}">
              <c16:uniqueId val="{00000009-C12F-4174-8943-9BDF19B86B68}"/>
            </c:ext>
          </c:extLst>
        </c:ser>
        <c:ser>
          <c:idx val="2"/>
          <c:order val="2"/>
          <c:spPr>
            <a:solidFill>
              <a:schemeClr val="accent5"/>
            </a:solidFill>
            <a:ln>
              <a:noFill/>
            </a:ln>
          </c:spPr>
          <c:invertIfNegative val="0"/>
          <c:dLbls>
            <c:dLbl>
              <c:idx val="0"/>
              <c:layout>
                <c:manualLayout>
                  <c:x val="0"/>
                  <c:y val="1.5113350125944584E-3"/>
                </c:manualLayout>
              </c:layout>
              <c:numFmt formatCode="#,##0.0&quot;%&quot;;&quot;-&quot;#,##0.0&quot;%&quot;" sourceLinked="0"/>
              <c:spPr>
                <a:noFill/>
                <a:ln>
                  <a:noFill/>
                </a:ln>
              </c:spPr>
              <c:txPr>
                <a:bodyPr wrap="none"/>
                <a:lstStyle/>
                <a:p>
                  <a:pPr>
                    <a:defRPr sz="1200" b="1" kern="1200">
                      <a:solidFill>
                        <a:schemeClr val="bg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C12F-4174-8943-9BDF19B86B68}"/>
                </c:ext>
              </c:extLst>
            </c:dLbl>
            <c:dLbl>
              <c:idx val="1"/>
              <c:layout>
                <c:manualLayout>
                  <c:x val="0"/>
                  <c:y val="1.5113350125944584E-3"/>
                </c:manualLayout>
              </c:layout>
              <c:numFmt formatCode="#,##0.0&quot;%&quot;;&quot;-&quot;#,##0.0&quot;%&quot;" sourceLinked="0"/>
              <c:spPr>
                <a:noFill/>
                <a:ln>
                  <a:noFill/>
                </a:ln>
              </c:spPr>
              <c:txPr>
                <a:bodyPr wrap="none"/>
                <a:lstStyle/>
                <a:p>
                  <a:pPr>
                    <a:defRPr sz="1200" b="1" kern="1200">
                      <a:solidFill>
                        <a:schemeClr val="bg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C12F-4174-8943-9BDF19B86B68}"/>
                </c:ext>
              </c:extLst>
            </c:dLbl>
            <c:dLbl>
              <c:idx val="2"/>
              <c:layout>
                <c:manualLayout>
                  <c:x val="0"/>
                  <c:y val="1.5113350125944584E-3"/>
                </c:manualLayout>
              </c:layout>
              <c:numFmt formatCode="#,##0.0&quot;%&quot;;&quot;-&quot;#,##0.0&quot;%&quot;" sourceLinked="0"/>
              <c:spPr>
                <a:noFill/>
                <a:ln>
                  <a:noFill/>
                </a:ln>
              </c:spPr>
              <c:txPr>
                <a:bodyPr wrap="none"/>
                <a:lstStyle/>
                <a:p>
                  <a:pPr>
                    <a:defRPr sz="1200" b="1" kern="1200">
                      <a:solidFill>
                        <a:schemeClr val="bg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C12F-4174-8943-9BDF19B86B68}"/>
                </c:ext>
              </c:extLst>
            </c:dLbl>
            <c:dLbl>
              <c:idx val="3"/>
              <c:layout>
                <c:manualLayout>
                  <c:x val="0"/>
                  <c:y val="1.5113350125944584E-3"/>
                </c:manualLayout>
              </c:layout>
              <c:numFmt formatCode="#,##0.0&quot;%&quot;;&quot;-&quot;#,##0.0&quot;%&quot;" sourceLinked="0"/>
              <c:spPr>
                <a:noFill/>
                <a:ln>
                  <a:noFill/>
                </a:ln>
              </c:spPr>
              <c:txPr>
                <a:bodyPr wrap="none"/>
                <a:lstStyle/>
                <a:p>
                  <a:pPr>
                    <a:defRPr sz="1200" b="1" kern="1200">
                      <a:solidFill>
                        <a:schemeClr val="bg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C12F-4174-8943-9BDF19B86B6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Sheet1!$A$3:$D$3</c:f>
              <c:numCache>
                <c:formatCode>General</c:formatCode>
                <c:ptCount val="4"/>
                <c:pt idx="0">
                  <c:v>57.142857142857139</c:v>
                </c:pt>
                <c:pt idx="1">
                  <c:v>91.666666666666671</c:v>
                </c:pt>
                <c:pt idx="2">
                  <c:v>72.727272727272748</c:v>
                </c:pt>
                <c:pt idx="3">
                  <c:v>72.727272727272734</c:v>
                </c:pt>
              </c:numCache>
            </c:numRef>
          </c:val>
          <c:extLst>
            <c:ext xmlns:c16="http://schemas.microsoft.com/office/drawing/2014/chart" uri="{C3380CC4-5D6E-409C-BE32-E72D297353CC}">
              <c16:uniqueId val="{0000000E-C12F-4174-8943-9BDF19B86B68}"/>
            </c:ext>
          </c:extLst>
        </c:ser>
        <c:ser>
          <c:idx val="3"/>
          <c:order val="3"/>
          <c:spPr>
            <a:solidFill>
              <a:srgbClr val="F49A82"/>
            </a:solidFill>
            <a:ln>
              <a:noFill/>
            </a:ln>
          </c:spPr>
          <c:invertIfNegative val="0"/>
          <c:dLbls>
            <c:dLbl>
              <c:idx val="1"/>
              <c:layout>
                <c:manualLayout>
                  <c:x val="-3.0339805825242716E-4"/>
                  <c:y val="1.5113350125944584E-3"/>
                </c:manualLayout>
              </c:layout>
              <c:numFmt formatCode="#,##0.0&quot;%&quot;;&quot;-&quot;#,##0.0&quot;%&quot;"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C12F-4174-8943-9BDF19B86B68}"/>
                </c:ext>
              </c:extLst>
            </c:dLbl>
            <c:dLbl>
              <c:idx val="2"/>
              <c:layout>
                <c:manualLayout>
                  <c:x val="0"/>
                  <c:y val="1.5113350125944584E-3"/>
                </c:manualLayout>
              </c:layout>
              <c:numFmt formatCode="#,##0.0&quot;%&quot;;&quot;-&quot;#,##0.0&quot;%&quot;"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C12F-4174-8943-9BDF19B86B68}"/>
                </c:ext>
              </c:extLst>
            </c:dLbl>
            <c:dLbl>
              <c:idx val="3"/>
              <c:layout>
                <c:manualLayout>
                  <c:x val="0"/>
                  <c:y val="1.5113350125944584E-3"/>
                </c:manualLayout>
              </c:layout>
              <c:numFmt formatCode="#,##0.0&quot;%&quot;;&quot;-&quot;#,##0.0&quot;%&quot;"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C12F-4174-8943-9BDF19B86B6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Sheet1!$A$4:$D$4</c:f>
              <c:numCache>
                <c:formatCode>General</c:formatCode>
                <c:ptCount val="4"/>
                <c:pt idx="0">
                  <c:v>28.571428571428559</c:v>
                </c:pt>
                <c:pt idx="1">
                  <c:v>66.666666666666657</c:v>
                </c:pt>
                <c:pt idx="2">
                  <c:v>63.636363636363626</c:v>
                </c:pt>
                <c:pt idx="3">
                  <c:v>45.45454545454546</c:v>
                </c:pt>
              </c:numCache>
            </c:numRef>
          </c:val>
          <c:extLst>
            <c:ext xmlns:c16="http://schemas.microsoft.com/office/drawing/2014/chart" uri="{C3380CC4-5D6E-409C-BE32-E72D297353CC}">
              <c16:uniqueId val="{00000012-C12F-4174-8943-9BDF19B86B68}"/>
            </c:ext>
          </c:extLst>
        </c:ser>
        <c:dLbls>
          <c:showLegendKey val="0"/>
          <c:showVal val="0"/>
          <c:showCatName val="0"/>
          <c:showSerName val="0"/>
          <c:showPercent val="0"/>
          <c:showBubbleSize val="0"/>
        </c:dLbls>
        <c:gapWidth val="80"/>
        <c:overlap val="100"/>
        <c:axId val="360310536"/>
        <c:axId val="1"/>
      </c:barChart>
      <c:catAx>
        <c:axId val="360310536"/>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41.66666666666663"/>
          <c:min val="0"/>
        </c:scaling>
        <c:delete val="1"/>
        <c:axPos val="t"/>
        <c:numFmt formatCode="General" sourceLinked="1"/>
        <c:majorTickMark val="out"/>
        <c:minorTickMark val="none"/>
        <c:tickLblPos val="nextTo"/>
        <c:crossAx val="360310536"/>
        <c:crosses val="min"/>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046054859464949E-3"/>
          <c:y val="2.5316455696202531E-2"/>
          <c:w val="0.98239078902810706"/>
          <c:h val="0.94936708860759489"/>
        </c:manualLayout>
      </c:layout>
      <c:barChart>
        <c:barDir val="col"/>
        <c:grouping val="clustered"/>
        <c:varyColors val="0"/>
        <c:ser>
          <c:idx val="0"/>
          <c:order val="0"/>
          <c:spPr>
            <a:solidFill>
              <a:srgbClr val="996633"/>
            </a:solidFill>
            <a:ln>
              <a:noFill/>
            </a:ln>
          </c:spPr>
          <c:invertIfNegative val="0"/>
          <c:val>
            <c:numRef>
              <c:f>Sheet1!$A$1:$D$1</c:f>
              <c:numCache>
                <c:formatCode>General</c:formatCode>
                <c:ptCount val="4"/>
                <c:pt idx="0">
                  <c:v>22.222222222222221</c:v>
                </c:pt>
                <c:pt idx="1">
                  <c:v>91.666666666666657</c:v>
                </c:pt>
                <c:pt idx="2">
                  <c:v>58.333333333333336</c:v>
                </c:pt>
                <c:pt idx="3">
                  <c:v>41.666666666666671</c:v>
                </c:pt>
              </c:numCache>
            </c:numRef>
          </c:val>
          <c:extLst>
            <c:ext xmlns:c16="http://schemas.microsoft.com/office/drawing/2014/chart" uri="{C3380CC4-5D6E-409C-BE32-E72D297353CC}">
              <c16:uniqueId val="{00000000-2296-4095-9AAD-31DA1E5E0C02}"/>
            </c:ext>
          </c:extLst>
        </c:ser>
        <c:ser>
          <c:idx val="1"/>
          <c:order val="1"/>
          <c:spPr>
            <a:solidFill>
              <a:srgbClr val="C864FF"/>
            </a:solidFill>
            <a:ln>
              <a:noFill/>
            </a:ln>
          </c:spPr>
          <c:invertIfNegative val="0"/>
          <c:val>
            <c:numRef>
              <c:f>Sheet1!$A$2:$D$2</c:f>
              <c:numCache>
                <c:formatCode>General</c:formatCode>
                <c:ptCount val="4"/>
                <c:pt idx="0">
                  <c:v>66.666666666666657</c:v>
                </c:pt>
                <c:pt idx="1">
                  <c:v>100</c:v>
                </c:pt>
                <c:pt idx="2">
                  <c:v>91.666666666666657</c:v>
                </c:pt>
                <c:pt idx="3">
                  <c:v>75</c:v>
                </c:pt>
              </c:numCache>
            </c:numRef>
          </c:val>
          <c:extLst>
            <c:ext xmlns:c16="http://schemas.microsoft.com/office/drawing/2014/chart" uri="{C3380CC4-5D6E-409C-BE32-E72D297353CC}">
              <c16:uniqueId val="{00000001-2296-4095-9AAD-31DA1E5E0C02}"/>
            </c:ext>
          </c:extLst>
        </c:ser>
        <c:ser>
          <c:idx val="2"/>
          <c:order val="2"/>
          <c:spPr>
            <a:solidFill>
              <a:srgbClr val="32CD32"/>
            </a:solidFill>
            <a:ln>
              <a:noFill/>
            </a:ln>
          </c:spPr>
          <c:invertIfNegative val="0"/>
          <c:val>
            <c:numRef>
              <c:f>Sheet1!$A$3:$D$3</c:f>
              <c:numCache>
                <c:formatCode>General</c:formatCode>
                <c:ptCount val="4"/>
                <c:pt idx="0">
                  <c:v>77.777777777777786</c:v>
                </c:pt>
                <c:pt idx="1">
                  <c:v>100</c:v>
                </c:pt>
                <c:pt idx="2">
                  <c:v>100</c:v>
                </c:pt>
                <c:pt idx="3">
                  <c:v>91.666666666666657</c:v>
                </c:pt>
              </c:numCache>
            </c:numRef>
          </c:val>
          <c:extLst>
            <c:ext xmlns:c16="http://schemas.microsoft.com/office/drawing/2014/chart" uri="{C3380CC4-5D6E-409C-BE32-E72D297353CC}">
              <c16:uniqueId val="{00000002-2296-4095-9AAD-31DA1E5E0C02}"/>
            </c:ext>
          </c:extLst>
        </c:ser>
        <c:ser>
          <c:idx val="3"/>
          <c:order val="3"/>
          <c:spPr>
            <a:solidFill>
              <a:srgbClr val="FF1E32"/>
            </a:solidFill>
            <a:ln>
              <a:noFill/>
            </a:ln>
          </c:spPr>
          <c:invertIfNegative val="0"/>
          <c:val>
            <c:numRef>
              <c:f>Sheet1!$A$4:$D$4</c:f>
              <c:numCache>
                <c:formatCode>General</c:formatCode>
                <c:ptCount val="4"/>
                <c:pt idx="0">
                  <c:v>55.555555555555557</c:v>
                </c:pt>
                <c:pt idx="1">
                  <c:v>66.666666666666657</c:v>
                </c:pt>
                <c:pt idx="2">
                  <c:v>83.333333333333343</c:v>
                </c:pt>
                <c:pt idx="3">
                  <c:v>83.333333333333343</c:v>
                </c:pt>
              </c:numCache>
            </c:numRef>
          </c:val>
          <c:extLst>
            <c:ext xmlns:c16="http://schemas.microsoft.com/office/drawing/2014/chart" uri="{C3380CC4-5D6E-409C-BE32-E72D297353CC}">
              <c16:uniqueId val="{00000003-2296-4095-9AAD-31DA1E5E0C02}"/>
            </c:ext>
          </c:extLst>
        </c:ser>
        <c:dLbls>
          <c:showLegendKey val="0"/>
          <c:showVal val="0"/>
          <c:showCatName val="0"/>
          <c:showSerName val="0"/>
          <c:showPercent val="0"/>
          <c:showBubbleSize val="0"/>
        </c:dLbls>
        <c:gapWidth val="50"/>
        <c:axId val="868545775"/>
        <c:axId val="1"/>
      </c:barChart>
      <c:catAx>
        <c:axId val="868545775"/>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868545775"/>
        <c:crosses val="min"/>
        <c:crossBetween val="between"/>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735334242837655E-2"/>
          <c:y val="5.2157714995343059E-2"/>
          <c:w val="0.94338335607094137"/>
          <c:h val="0.8956845700093139"/>
        </c:manualLayout>
      </c:layout>
      <c:barChart>
        <c:barDir val="bar"/>
        <c:grouping val="stacked"/>
        <c:varyColors val="0"/>
        <c:ser>
          <c:idx val="0"/>
          <c:order val="0"/>
          <c:spPr>
            <a:solidFill>
              <a:srgbClr val="969696"/>
            </a:solidFill>
            <a:ln>
              <a:noFill/>
            </a:ln>
          </c:spPr>
          <c:invertIfNegative val="0"/>
          <c:dPt>
            <c:idx val="0"/>
            <c:invertIfNegative val="0"/>
            <c:bubble3D val="0"/>
            <c:spPr>
              <a:solidFill>
                <a:srgbClr val="32CD32"/>
              </a:solidFill>
              <a:ln>
                <a:noFill/>
              </a:ln>
            </c:spPr>
            <c:extLst>
              <c:ext xmlns:c16="http://schemas.microsoft.com/office/drawing/2014/chart" uri="{C3380CC4-5D6E-409C-BE32-E72D297353CC}">
                <c16:uniqueId val="{00000000-081F-4EAF-9A33-89CBC4B08608}"/>
              </c:ext>
            </c:extLst>
          </c:dPt>
          <c:dPt>
            <c:idx val="1"/>
            <c:invertIfNegative val="0"/>
            <c:bubble3D val="0"/>
            <c:spPr>
              <a:solidFill>
                <a:srgbClr val="32CD32"/>
              </a:solidFill>
              <a:ln>
                <a:noFill/>
              </a:ln>
            </c:spPr>
            <c:extLst>
              <c:ext xmlns:c16="http://schemas.microsoft.com/office/drawing/2014/chart" uri="{C3380CC4-5D6E-409C-BE32-E72D297353CC}">
                <c16:uniqueId val="{00000001-081F-4EAF-9A33-89CBC4B08608}"/>
              </c:ext>
            </c:extLst>
          </c:dPt>
          <c:dLbls>
            <c:dLbl>
              <c:idx val="0"/>
              <c:layout>
                <c:manualLayout>
                  <c:x val="0.49113233287858116"/>
                  <c:y val="9.3138776777398327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81F-4EAF-9A33-89CBC4B08608}"/>
                </c:ext>
              </c:extLst>
            </c:dLbl>
            <c:dLbl>
              <c:idx val="1"/>
              <c:layout>
                <c:manualLayout>
                  <c:x val="0.38608458390177353"/>
                  <c:y val="9.3138776777398327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081F-4EAF-9A33-89CBC4B08608}"/>
                </c:ext>
              </c:extLst>
            </c:dLbl>
            <c:dLbl>
              <c:idx val="2"/>
              <c:layout>
                <c:manualLayout>
                  <c:x val="0.28171896316507505"/>
                  <c:y val="9.3138776777398327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81F-4EAF-9A33-89CBC4B08608}"/>
                </c:ext>
              </c:extLst>
            </c:dLbl>
            <c:dLbl>
              <c:idx val="3"/>
              <c:layout>
                <c:manualLayout>
                  <c:x val="0.28171896316507505"/>
                  <c:y val="9.3138776777398327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081F-4EAF-9A33-89CBC4B08608}"/>
                </c:ext>
              </c:extLst>
            </c:dLbl>
            <c:dLbl>
              <c:idx val="4"/>
              <c:layout>
                <c:manualLayout>
                  <c:x val="0.22885402455661663"/>
                  <c:y val="9.3138776777398327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081F-4EAF-9A33-89CBC4B08608}"/>
                </c:ext>
              </c:extLst>
            </c:dLbl>
            <c:dLbl>
              <c:idx val="5"/>
              <c:layout>
                <c:manualLayout>
                  <c:x val="0.22885402455661663"/>
                  <c:y val="9.3138776777398327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081F-4EAF-9A33-89CBC4B08608}"/>
                </c:ext>
              </c:extLst>
            </c:dLbl>
            <c:dLbl>
              <c:idx val="6"/>
              <c:layout>
                <c:manualLayout>
                  <c:x val="0.33390177353342426"/>
                  <c:y val="9.3138776777398327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081F-4EAF-9A33-89CBC4B0860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Sheet1!$A$1:$G$1</c:f>
              <c:numCache>
                <c:formatCode>General</c:formatCode>
                <c:ptCount val="7"/>
                <c:pt idx="0">
                  <c:v>9</c:v>
                </c:pt>
                <c:pt idx="1">
                  <c:v>7</c:v>
                </c:pt>
                <c:pt idx="2">
                  <c:v>5</c:v>
                </c:pt>
                <c:pt idx="3">
                  <c:v>5</c:v>
                </c:pt>
                <c:pt idx="4">
                  <c:v>4</c:v>
                </c:pt>
                <c:pt idx="5">
                  <c:v>4</c:v>
                </c:pt>
                <c:pt idx="6">
                  <c:v>6</c:v>
                </c:pt>
              </c:numCache>
            </c:numRef>
          </c:val>
          <c:extLst>
            <c:ext xmlns:c16="http://schemas.microsoft.com/office/drawing/2014/chart" uri="{C3380CC4-5D6E-409C-BE32-E72D297353CC}">
              <c16:uniqueId val="{00000007-081F-4EAF-9A33-89CBC4B08608}"/>
            </c:ext>
          </c:extLst>
        </c:ser>
        <c:dLbls>
          <c:showLegendKey val="0"/>
          <c:showVal val="0"/>
          <c:showCatName val="0"/>
          <c:showSerName val="0"/>
          <c:showPercent val="0"/>
          <c:showBubbleSize val="0"/>
        </c:dLbls>
        <c:gapWidth val="80"/>
        <c:overlap val="100"/>
        <c:axId val="909512623"/>
        <c:axId val="1"/>
      </c:barChart>
      <c:catAx>
        <c:axId val="909512623"/>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
          <c:min val="0"/>
        </c:scaling>
        <c:delete val="1"/>
        <c:axPos val="t"/>
        <c:numFmt formatCode="General" sourceLinked="1"/>
        <c:majorTickMark val="out"/>
        <c:minorTickMark val="none"/>
        <c:tickLblPos val="nextTo"/>
        <c:crossAx val="909512623"/>
        <c:crosses val="min"/>
        <c:crossBetween val="between"/>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2143858010275572E-2"/>
          <c:y val="5.2157714995343059E-2"/>
          <c:w val="0.96123306865950486"/>
          <c:h val="0.8956845700093139"/>
        </c:manualLayout>
      </c:layout>
      <c:barChart>
        <c:barDir val="bar"/>
        <c:grouping val="stacked"/>
        <c:varyColors val="0"/>
        <c:ser>
          <c:idx val="0"/>
          <c:order val="0"/>
          <c:spPr>
            <a:solidFill>
              <a:srgbClr val="969696"/>
            </a:solidFill>
            <a:ln>
              <a:noFill/>
            </a:ln>
          </c:spPr>
          <c:invertIfNegative val="0"/>
          <c:dPt>
            <c:idx val="0"/>
            <c:invertIfNegative val="0"/>
            <c:bubble3D val="0"/>
            <c:spPr>
              <a:solidFill>
                <a:srgbClr val="32CD32"/>
              </a:solidFill>
              <a:ln>
                <a:noFill/>
              </a:ln>
            </c:spPr>
            <c:extLst>
              <c:ext xmlns:c16="http://schemas.microsoft.com/office/drawing/2014/chart" uri="{C3380CC4-5D6E-409C-BE32-E72D297353CC}">
                <c16:uniqueId val="{00000000-2923-4380-B008-6F40823F833B}"/>
              </c:ext>
            </c:extLst>
          </c:dPt>
          <c:dLbls>
            <c:dLbl>
              <c:idx val="0"/>
              <c:layout>
                <c:manualLayout>
                  <c:x val="0.49392807099486219"/>
                  <c:y val="9.3138776777398327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923-4380-B008-6F40823F833B}"/>
                </c:ext>
              </c:extLst>
            </c:dLbl>
            <c:dLbl>
              <c:idx val="1"/>
              <c:layout>
                <c:manualLayout>
                  <c:x val="0.28047641289117237"/>
                  <c:y val="9.3138776777398327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923-4380-B008-6F40823F833B}"/>
                </c:ext>
              </c:extLst>
            </c:dLbl>
            <c:dLbl>
              <c:idx val="2"/>
              <c:layout>
                <c:manualLayout>
                  <c:x val="0.22676319476879964"/>
                  <c:y val="9.3138776777398327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923-4380-B008-6F40823F833B}"/>
                </c:ext>
              </c:extLst>
            </c:dLbl>
            <c:dLbl>
              <c:idx val="3"/>
              <c:layout>
                <c:manualLayout>
                  <c:x val="0.17351704810836058"/>
                  <c:y val="9.3138776777398327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923-4380-B008-6F40823F833B}"/>
                </c:ext>
              </c:extLst>
            </c:dLbl>
            <c:dLbl>
              <c:idx val="4"/>
              <c:layout>
                <c:manualLayout>
                  <c:x val="6.6557683325548803E-2"/>
                  <c:y val="9.3138776777398327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2923-4380-B008-6F40823F833B}"/>
                </c:ext>
              </c:extLst>
            </c:dLbl>
            <c:dLbl>
              <c:idx val="6"/>
              <c:layout>
                <c:manualLayout>
                  <c:x val="0.22676319476879964"/>
                  <c:y val="9.3138776777398327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2923-4380-B008-6F40823F833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Sheet1!$A$1:$G$1</c:f>
              <c:numCache>
                <c:formatCode>General</c:formatCode>
                <c:ptCount val="7"/>
                <c:pt idx="0">
                  <c:v>9</c:v>
                </c:pt>
                <c:pt idx="1">
                  <c:v>5</c:v>
                </c:pt>
                <c:pt idx="2">
                  <c:v>4</c:v>
                </c:pt>
                <c:pt idx="3">
                  <c:v>3</c:v>
                </c:pt>
                <c:pt idx="4">
                  <c:v>1</c:v>
                </c:pt>
                <c:pt idx="5">
                  <c:v>0</c:v>
                </c:pt>
                <c:pt idx="6">
                  <c:v>4</c:v>
                </c:pt>
              </c:numCache>
            </c:numRef>
          </c:val>
          <c:extLst>
            <c:ext xmlns:c16="http://schemas.microsoft.com/office/drawing/2014/chart" uri="{C3380CC4-5D6E-409C-BE32-E72D297353CC}">
              <c16:uniqueId val="{00000006-2923-4380-B008-6F40823F833B}"/>
            </c:ext>
          </c:extLst>
        </c:ser>
        <c:dLbls>
          <c:showLegendKey val="0"/>
          <c:showVal val="0"/>
          <c:showCatName val="0"/>
          <c:showSerName val="0"/>
          <c:showPercent val="0"/>
          <c:showBubbleSize val="0"/>
        </c:dLbls>
        <c:gapWidth val="80"/>
        <c:overlap val="100"/>
        <c:axId val="868520935"/>
        <c:axId val="1"/>
      </c:barChart>
      <c:catAx>
        <c:axId val="868520935"/>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
          <c:min val="0"/>
        </c:scaling>
        <c:delete val="1"/>
        <c:axPos val="t"/>
        <c:numFmt formatCode="General" sourceLinked="1"/>
        <c:majorTickMark val="out"/>
        <c:minorTickMark val="none"/>
        <c:tickLblPos val="nextTo"/>
        <c:crossAx val="868520935"/>
        <c:crosses val="min"/>
        <c:crossBetween val="between"/>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7310924369747899E-2"/>
          <c:y val="2.7310924369747899E-2"/>
          <c:w val="0.94537815126050417"/>
          <c:h val="0.94537815126050417"/>
        </c:manualLayout>
      </c:layout>
      <c:doughnutChart>
        <c:varyColors val="0"/>
        <c:ser>
          <c:idx val="0"/>
          <c:order val="0"/>
          <c:dPt>
            <c:idx val="0"/>
            <c:bubble3D val="0"/>
            <c:spPr>
              <a:solidFill>
                <a:srgbClr val="2C5E28"/>
              </a:solidFill>
              <a:ln>
                <a:noFill/>
              </a:ln>
            </c:spPr>
            <c:extLst>
              <c:ext xmlns:c16="http://schemas.microsoft.com/office/drawing/2014/chart" uri="{C3380CC4-5D6E-409C-BE32-E72D297353CC}">
                <c16:uniqueId val="{00000000-CE79-497E-A96B-BC3E9DF1CE3E}"/>
              </c:ext>
            </c:extLst>
          </c:dPt>
          <c:dPt>
            <c:idx val="1"/>
            <c:bubble3D val="0"/>
            <c:spPr>
              <a:solidFill>
                <a:srgbClr val="FFFFFF"/>
              </a:solidFill>
              <a:ln w="3175" cmpd="sng" algn="ctr">
                <a:solidFill>
                  <a:schemeClr val="tx1"/>
                </a:solidFill>
                <a:prstDash val="solid"/>
              </a:ln>
            </c:spPr>
            <c:extLst>
              <c:ext xmlns:c16="http://schemas.microsoft.com/office/drawing/2014/chart" uri="{C3380CC4-5D6E-409C-BE32-E72D297353CC}">
                <c16:uniqueId val="{00000001-CE79-497E-A96B-BC3E9DF1CE3E}"/>
              </c:ext>
            </c:extLst>
          </c:dPt>
          <c:val>
            <c:numRef>
              <c:f>Sheet1!$A$1:$A$2</c:f>
              <c:numCache>
                <c:formatCode>General</c:formatCode>
                <c:ptCount val="2"/>
                <c:pt idx="0">
                  <c:v>86.666666666666671</c:v>
                </c:pt>
                <c:pt idx="1">
                  <c:v>13.33333333333333</c:v>
                </c:pt>
              </c:numCache>
            </c:numRef>
          </c:val>
          <c:extLst>
            <c:ext xmlns:c16="http://schemas.microsoft.com/office/drawing/2014/chart" uri="{C3380CC4-5D6E-409C-BE32-E72D297353CC}">
              <c16:uniqueId val="{00000002-CE79-497E-A96B-BC3E9DF1CE3E}"/>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735334242837655E-2"/>
          <c:y val="5.2157714995343059E-2"/>
          <c:w val="0.94338335607094137"/>
          <c:h val="0.8956845700093139"/>
        </c:manualLayout>
      </c:layout>
      <c:barChart>
        <c:barDir val="bar"/>
        <c:grouping val="stacked"/>
        <c:varyColors val="0"/>
        <c:ser>
          <c:idx val="0"/>
          <c:order val="0"/>
          <c:spPr>
            <a:solidFill>
              <a:srgbClr val="969696"/>
            </a:solidFill>
            <a:ln>
              <a:noFill/>
            </a:ln>
          </c:spPr>
          <c:invertIfNegative val="0"/>
          <c:dPt>
            <c:idx val="0"/>
            <c:invertIfNegative val="0"/>
            <c:bubble3D val="0"/>
            <c:spPr>
              <a:solidFill>
                <a:srgbClr val="32CD32"/>
              </a:solidFill>
              <a:ln>
                <a:noFill/>
              </a:ln>
            </c:spPr>
            <c:extLst>
              <c:ext xmlns:c16="http://schemas.microsoft.com/office/drawing/2014/chart" uri="{C3380CC4-5D6E-409C-BE32-E72D297353CC}">
                <c16:uniqueId val="{00000000-3136-4D4B-B88E-3511866417E1}"/>
              </c:ext>
            </c:extLst>
          </c:dPt>
          <c:dPt>
            <c:idx val="1"/>
            <c:invertIfNegative val="0"/>
            <c:bubble3D val="0"/>
            <c:spPr>
              <a:solidFill>
                <a:srgbClr val="32CD32"/>
              </a:solidFill>
              <a:ln>
                <a:noFill/>
              </a:ln>
            </c:spPr>
            <c:extLst>
              <c:ext xmlns:c16="http://schemas.microsoft.com/office/drawing/2014/chart" uri="{C3380CC4-5D6E-409C-BE32-E72D297353CC}">
                <c16:uniqueId val="{00000001-3136-4D4B-B88E-3511866417E1}"/>
              </c:ext>
            </c:extLst>
          </c:dPt>
          <c:dLbls>
            <c:dLbl>
              <c:idx val="0"/>
              <c:layout>
                <c:manualLayout>
                  <c:x val="0.49113233287858116"/>
                  <c:y val="9.3138776777398327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3136-4D4B-B88E-3511866417E1}"/>
                </c:ext>
              </c:extLst>
            </c:dLbl>
            <c:dLbl>
              <c:idx val="1"/>
              <c:layout>
                <c:manualLayout>
                  <c:x val="0.28922237380627558"/>
                  <c:y val="9.3138776777398327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3136-4D4B-B88E-3511866417E1}"/>
                </c:ext>
              </c:extLst>
            </c:dLbl>
            <c:dLbl>
              <c:idx val="2"/>
              <c:layout>
                <c:manualLayout>
                  <c:x val="0.22135061391541611"/>
                  <c:y val="9.3138776777398327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3136-4D4B-B88E-3511866417E1}"/>
                </c:ext>
              </c:extLst>
            </c:dLbl>
            <c:dLbl>
              <c:idx val="3"/>
              <c:layout>
                <c:manualLayout>
                  <c:x val="0.15416098226466576"/>
                  <c:y val="9.3138776777398327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3136-4D4B-B88E-3511866417E1}"/>
                </c:ext>
              </c:extLst>
            </c:dLbl>
            <c:dLbl>
              <c:idx val="4"/>
              <c:layout>
                <c:manualLayout>
                  <c:x val="8.6630286493860842E-2"/>
                  <c:y val="9.3138776777398327E-4"/>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3136-4D4B-B88E-3511866417E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Sheet1!$A$1:$G$1</c:f>
              <c:numCache>
                <c:formatCode>General</c:formatCode>
                <c:ptCount val="7"/>
                <c:pt idx="0">
                  <c:v>7</c:v>
                </c:pt>
                <c:pt idx="1">
                  <c:v>4</c:v>
                </c:pt>
                <c:pt idx="2">
                  <c:v>3</c:v>
                </c:pt>
                <c:pt idx="3">
                  <c:v>2</c:v>
                </c:pt>
                <c:pt idx="4">
                  <c:v>1</c:v>
                </c:pt>
                <c:pt idx="5">
                  <c:v>0</c:v>
                </c:pt>
                <c:pt idx="6">
                  <c:v>0</c:v>
                </c:pt>
              </c:numCache>
            </c:numRef>
          </c:val>
          <c:extLst>
            <c:ext xmlns:c16="http://schemas.microsoft.com/office/drawing/2014/chart" uri="{C3380CC4-5D6E-409C-BE32-E72D297353CC}">
              <c16:uniqueId val="{00000005-3136-4D4B-B88E-3511866417E1}"/>
            </c:ext>
          </c:extLst>
        </c:ser>
        <c:dLbls>
          <c:showLegendKey val="0"/>
          <c:showVal val="0"/>
          <c:showCatName val="0"/>
          <c:showSerName val="0"/>
          <c:showPercent val="0"/>
          <c:showBubbleSize val="0"/>
        </c:dLbls>
        <c:gapWidth val="80"/>
        <c:overlap val="100"/>
        <c:axId val="784602527"/>
        <c:axId val="1"/>
      </c:barChart>
      <c:catAx>
        <c:axId val="784602527"/>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7"/>
          <c:min val="0"/>
        </c:scaling>
        <c:delete val="1"/>
        <c:axPos val="t"/>
        <c:numFmt formatCode="General" sourceLinked="1"/>
        <c:majorTickMark val="out"/>
        <c:minorTickMark val="none"/>
        <c:tickLblPos val="nextTo"/>
        <c:crossAx val="784602527"/>
        <c:crosses val="min"/>
        <c:crossBetween val="between"/>
      </c:valAx>
    </c:plotArea>
    <c:plotVisOnly val="0"/>
    <c:dispBlanksAs val="gap"/>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344364012409514E-2"/>
          <c:y val="8.4634760705289677E-2"/>
          <c:w val="0.9570837642192348"/>
          <c:h val="0.83073047858942062"/>
        </c:manualLayout>
      </c:layout>
      <c:barChart>
        <c:barDir val="bar"/>
        <c:grouping val="stacked"/>
        <c:varyColors val="0"/>
        <c:ser>
          <c:idx val="0"/>
          <c:order val="0"/>
          <c:spPr>
            <a:solidFill>
              <a:srgbClr val="32CD32"/>
            </a:solidFill>
            <a:ln>
              <a:noFill/>
            </a:ln>
          </c:spPr>
          <c:invertIfNegative val="0"/>
          <c:dPt>
            <c:idx val="2"/>
            <c:invertIfNegative val="0"/>
            <c:bubble3D val="0"/>
            <c:spPr>
              <a:solidFill>
                <a:srgbClr val="969696"/>
              </a:solidFill>
              <a:ln>
                <a:noFill/>
              </a:ln>
            </c:spPr>
            <c:extLst>
              <c:ext xmlns:c16="http://schemas.microsoft.com/office/drawing/2014/chart" uri="{C3380CC4-5D6E-409C-BE32-E72D297353CC}">
                <c16:uniqueId val="{00000000-1B57-453B-9A56-AC63FBF847BD}"/>
              </c:ext>
            </c:extLst>
          </c:dPt>
          <c:dPt>
            <c:idx val="3"/>
            <c:invertIfNegative val="0"/>
            <c:bubble3D val="0"/>
            <c:spPr>
              <a:solidFill>
                <a:srgbClr val="969696"/>
              </a:solidFill>
              <a:ln>
                <a:noFill/>
              </a:ln>
            </c:spPr>
            <c:extLst>
              <c:ext xmlns:c16="http://schemas.microsoft.com/office/drawing/2014/chart" uri="{C3380CC4-5D6E-409C-BE32-E72D297353CC}">
                <c16:uniqueId val="{00000001-1B57-453B-9A56-AC63FBF847BD}"/>
              </c:ext>
            </c:extLst>
          </c:dPt>
          <c:dLbls>
            <c:dLbl>
              <c:idx val="0"/>
              <c:layout>
                <c:manualLayout>
                  <c:x val="0.49327817993795242"/>
                  <c:y val="1.5113350125944584E-3"/>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1B57-453B-9A56-AC63FBF847BD}"/>
                </c:ext>
              </c:extLst>
            </c:dLbl>
            <c:dLbl>
              <c:idx val="1"/>
              <c:layout>
                <c:manualLayout>
                  <c:x val="0.49327817993795242"/>
                  <c:y val="1.5113350125944584E-3"/>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1B57-453B-9A56-AC63FBF847BD}"/>
                </c:ext>
              </c:extLst>
            </c:dLbl>
            <c:dLbl>
              <c:idx val="2"/>
              <c:layout>
                <c:manualLayout>
                  <c:x val="0.3017063081695967"/>
                  <c:y val="1.5113350125944584E-3"/>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1B57-453B-9A56-AC63FBF847BD}"/>
                </c:ext>
              </c:extLst>
            </c:dLbl>
            <c:dLbl>
              <c:idx val="3"/>
              <c:layout>
                <c:manualLayout>
                  <c:x val="0.39762150982419853"/>
                  <c:y val="1.5113350125944584E-3"/>
                </c:manualLayout>
              </c:layout>
              <c:numFmt formatCode="#,##0;&quot;-&quot;#,##0" sourceLinked="0"/>
              <c:spPr>
                <a:noFill/>
                <a:ln>
                  <a:noFill/>
                </a:ln>
              </c:spPr>
              <c:txPr>
                <a:bodyPr wrap="none"/>
                <a:lstStyle/>
                <a:p>
                  <a:pPr>
                    <a:defRPr sz="1200" b="1" kern="1200">
                      <a:solidFill>
                        <a:schemeClr val="tx1"/>
                      </a:solidFill>
                      <a:latin typeface="Open Sans"/>
                      <a:ea typeface="+mn-ea"/>
                      <a:cs typeface="Open San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1B57-453B-9A56-AC63FBF847B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5</c:v>
                </c:pt>
                <c:pt idx="1">
                  <c:v>5</c:v>
                </c:pt>
                <c:pt idx="2">
                  <c:v>3</c:v>
                </c:pt>
                <c:pt idx="3">
                  <c:v>4</c:v>
                </c:pt>
              </c:numCache>
            </c:numRef>
          </c:val>
          <c:extLst>
            <c:ext xmlns:c16="http://schemas.microsoft.com/office/drawing/2014/chart" uri="{C3380CC4-5D6E-409C-BE32-E72D297353CC}">
              <c16:uniqueId val="{00000004-1B57-453B-9A56-AC63FBF847BD}"/>
            </c:ext>
          </c:extLst>
        </c:ser>
        <c:dLbls>
          <c:showLegendKey val="0"/>
          <c:showVal val="0"/>
          <c:showCatName val="0"/>
          <c:showSerName val="0"/>
          <c:showPercent val="0"/>
          <c:showBubbleSize val="0"/>
        </c:dLbls>
        <c:gapWidth val="80"/>
        <c:overlap val="100"/>
        <c:axId val="1164506672"/>
        <c:axId val="1"/>
      </c:barChart>
      <c:catAx>
        <c:axId val="1164506672"/>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5"/>
          <c:min val="0"/>
        </c:scaling>
        <c:delete val="1"/>
        <c:axPos val="t"/>
        <c:numFmt formatCode="General" sourceLinked="1"/>
        <c:majorTickMark val="out"/>
        <c:minorTickMark val="none"/>
        <c:tickLblPos val="nextTo"/>
        <c:crossAx val="1164506672"/>
        <c:crosses val="min"/>
        <c:crossBetween val="between"/>
      </c:valAx>
    </c:plotArea>
    <c:plotVisOnly val="0"/>
    <c:dispBlanksAs val="gap"/>
    <c:showDLblsOverMax val="1"/>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3F65CC-3B35-A945-B95F-B9B010366197}" type="datetimeFigureOut">
              <a:rPr lang="en-US" smtClean="0"/>
              <a:t>3/11/2026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892F2A-0CEE-8C48-B8EF-69EFAA731E02}" type="slidenum">
              <a:rPr lang="en-US" smtClean="0"/>
              <a:t>‹#›</a:t>
            </a:fld>
            <a:endParaRPr lang="en-US"/>
          </a:p>
        </p:txBody>
      </p:sp>
    </p:spTree>
    <p:extLst>
      <p:ext uri="{BB962C8B-B14F-4D97-AF65-F5344CB8AC3E}">
        <p14:creationId xmlns:p14="http://schemas.microsoft.com/office/powerpoint/2010/main" val="1441135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892F2A-0CEE-8C48-B8EF-69EFAA731E02}" type="slidenum">
              <a:rPr lang="en-US" smtClean="0"/>
              <a:t>3</a:t>
            </a:fld>
            <a:endParaRPr lang="en-US"/>
          </a:p>
        </p:txBody>
      </p:sp>
    </p:spTree>
    <p:extLst>
      <p:ext uri="{BB962C8B-B14F-4D97-AF65-F5344CB8AC3E}">
        <p14:creationId xmlns:p14="http://schemas.microsoft.com/office/powerpoint/2010/main" val="1927599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a:defRPr sz="1100"/>
            </a:pP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CFA71-FBB5-4456-AFA0-6755870A3D23}" type="slidenum">
              <a:rPr kumimoji="0" lang="en-US" sz="46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46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92438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mn-ea"/>
                <a:cs typeface="+mn-cs"/>
              </a:rPr>
              <a:t>Internal evidence: UK turnover and retention risk</a:t>
            </a:r>
            <a:endParaRPr lang="en-GB" sz="1200" b="1" i="0" kern="1200" dirty="0">
              <a:solidFill>
                <a:schemeClr val="tx1"/>
              </a:solidFill>
              <a:effectLst/>
              <a:latin typeface="Arial" charset="0"/>
              <a:ea typeface="+mn-ea"/>
              <a:cs typeface="+mn-cs"/>
            </a:endParaRPr>
          </a:p>
          <a:p>
            <a:r>
              <a:rPr lang="en-US" sz="1200" b="0" i="0" kern="1200" dirty="0">
                <a:solidFill>
                  <a:schemeClr val="tx1"/>
                </a:solidFill>
                <a:effectLst/>
                <a:latin typeface="Arial" charset="0"/>
                <a:ea typeface="+mn-ea"/>
                <a:cs typeface="+mn-cs"/>
              </a:rPr>
              <a:t>The UK office has a </a:t>
            </a:r>
            <a:r>
              <a:rPr lang="en-US" sz="1200" b="1" i="0" kern="1200" dirty="0">
                <a:solidFill>
                  <a:schemeClr val="tx1"/>
                </a:solidFill>
                <a:effectLst/>
                <a:latin typeface="Arial" charset="0"/>
                <a:ea typeface="+mn-ea"/>
                <a:cs typeface="+mn-cs"/>
              </a:rPr>
              <a:t>higher turnover rate</a:t>
            </a:r>
            <a:r>
              <a:rPr lang="en-US" sz="1200" b="0" i="0" kern="1200" dirty="0">
                <a:solidFill>
                  <a:schemeClr val="tx1"/>
                </a:solidFill>
                <a:effectLst/>
                <a:latin typeface="Arial" charset="0"/>
                <a:ea typeface="+mn-ea"/>
                <a:cs typeface="+mn-cs"/>
              </a:rPr>
              <a:t> than other offices and the organizational average. This is consistent with staff mobility driven by pay competitiveness and indicates a real risk of continued losses if we do not address structural misalignment.</a:t>
            </a:r>
            <a:endParaRPr lang="en-GB" sz="1200" b="0" i="0" kern="1200" dirty="0">
              <a:solidFill>
                <a:schemeClr val="tx1"/>
              </a:solidFill>
              <a:effectLst/>
              <a:latin typeface="Arial" charset="0"/>
              <a:ea typeface="+mn-ea"/>
              <a:cs typeface="+mn-cs"/>
            </a:endParaRPr>
          </a:p>
          <a:p>
            <a:pPr fontAlgn="t"/>
            <a:endParaRPr lang="en-US" sz="1200" b="1" i="0" kern="1200" dirty="0">
              <a:solidFill>
                <a:schemeClr val="tx1"/>
              </a:solidFill>
              <a:effectLst/>
              <a:latin typeface="Arial" charset="0"/>
              <a:ea typeface="+mn-ea"/>
              <a:cs typeface="+mn-cs"/>
            </a:endParaRPr>
          </a:p>
          <a:p>
            <a:pPr fontAlgn="t"/>
            <a:r>
              <a:rPr lang="en-US" sz="1200" b="1" i="0" kern="1200" dirty="0">
                <a:solidFill>
                  <a:schemeClr val="tx1"/>
                </a:solidFill>
                <a:effectLst/>
                <a:latin typeface="Arial" charset="0"/>
                <a:ea typeface="+mn-ea"/>
                <a:cs typeface="+mn-cs"/>
              </a:rPr>
              <a:t>Recruitment costs:</a:t>
            </a:r>
            <a:r>
              <a:rPr lang="en-US" sz="1200" b="0" i="0" kern="1200" dirty="0">
                <a:solidFill>
                  <a:schemeClr val="tx1"/>
                </a:solidFill>
                <a:effectLst/>
                <a:latin typeface="Arial" charset="0"/>
                <a:ea typeface="+mn-ea"/>
                <a:cs typeface="+mn-cs"/>
              </a:rPr>
              <a:t> advertising, agency/search fees, interview time </a:t>
            </a:r>
            <a:r>
              <a:rPr lang="en-US" sz="1200" b="1" i="0" kern="1200" dirty="0">
                <a:solidFill>
                  <a:schemeClr val="tx1"/>
                </a:solidFill>
                <a:effectLst/>
                <a:latin typeface="Arial" charset="0"/>
                <a:ea typeface="+mn-ea"/>
                <a:cs typeface="+mn-cs"/>
              </a:rPr>
              <a:t>Onboarding/training costs:</a:t>
            </a:r>
            <a:r>
              <a:rPr lang="en-US" sz="1200" b="0" i="0" kern="1200" dirty="0">
                <a:solidFill>
                  <a:schemeClr val="tx1"/>
                </a:solidFill>
                <a:effectLst/>
                <a:latin typeface="Arial" charset="0"/>
                <a:ea typeface="+mn-ea"/>
                <a:cs typeface="+mn-cs"/>
              </a:rPr>
              <a:t> induction, training time, manager/HR time </a:t>
            </a:r>
            <a:r>
              <a:rPr lang="en-US" sz="1200" b="1" i="0" kern="1200" dirty="0">
                <a:solidFill>
                  <a:schemeClr val="tx1"/>
                </a:solidFill>
                <a:effectLst/>
                <a:latin typeface="Arial" charset="0"/>
                <a:ea typeface="+mn-ea"/>
                <a:cs typeface="+mn-cs"/>
              </a:rPr>
              <a:t>Vacancy costs:</a:t>
            </a:r>
            <a:r>
              <a:rPr lang="en-US" sz="1200" b="0" i="0" kern="1200" dirty="0">
                <a:solidFill>
                  <a:schemeClr val="tx1"/>
                </a:solidFill>
                <a:effectLst/>
                <a:latin typeface="Arial" charset="0"/>
                <a:ea typeface="+mn-ea"/>
                <a:cs typeface="+mn-cs"/>
              </a:rPr>
              <a:t> work not done, slower delivery, overtime/temporary cover </a:t>
            </a:r>
            <a:r>
              <a:rPr lang="en-US" sz="1200" b="1" i="0" kern="1200" dirty="0">
                <a:solidFill>
                  <a:schemeClr val="tx1"/>
                </a:solidFill>
                <a:effectLst/>
                <a:latin typeface="Arial" charset="0"/>
                <a:ea typeface="+mn-ea"/>
                <a:cs typeface="+mn-cs"/>
              </a:rPr>
              <a:t>Productivity loss:</a:t>
            </a:r>
            <a:r>
              <a:rPr lang="en-US" sz="1200" b="0" i="0" kern="1200" dirty="0">
                <a:solidFill>
                  <a:schemeClr val="tx1"/>
                </a:solidFill>
                <a:effectLst/>
                <a:latin typeface="Arial" charset="0"/>
                <a:ea typeface="+mn-ea"/>
                <a:cs typeface="+mn-cs"/>
              </a:rPr>
              <a:t> ramp-up time until the replacement is fully effective </a:t>
            </a:r>
            <a:r>
              <a:rPr lang="en-US" sz="1200" b="1" i="0" kern="1200" dirty="0">
                <a:solidFill>
                  <a:schemeClr val="tx1"/>
                </a:solidFill>
                <a:effectLst/>
                <a:latin typeface="Arial" charset="0"/>
                <a:ea typeface="+mn-ea"/>
                <a:cs typeface="+mn-cs"/>
              </a:rPr>
              <a:t>Knowledge/relationship loss:</a:t>
            </a:r>
            <a:r>
              <a:rPr lang="en-US" sz="1200" b="0" i="0" kern="1200" dirty="0">
                <a:solidFill>
                  <a:schemeClr val="tx1"/>
                </a:solidFill>
                <a:effectLst/>
                <a:latin typeface="Arial" charset="0"/>
                <a:ea typeface="+mn-ea"/>
                <a:cs typeface="+mn-cs"/>
              </a:rPr>
              <a:t> loss of expertise, stakeholder relationships, continuity</a:t>
            </a:r>
          </a:p>
          <a:p>
            <a:endParaRPr lang="en-GB"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JM" sz="46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A829E4-7B8F-48ED-BCF8-1C0A3C644052}" type="slidenum">
              <a:rPr kumimoji="0" lang="en-JM" sz="46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JM" sz="46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0382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mn-ea"/>
                <a:cs typeface="+mn-cs"/>
              </a:rPr>
              <a:t>Financial and risk management considerations</a:t>
            </a:r>
            <a:endParaRPr lang="en-GB" sz="1200" b="1" i="0" kern="1200" dirty="0">
              <a:solidFill>
                <a:schemeClr val="tx1"/>
              </a:solidFill>
              <a:effectLst/>
              <a:latin typeface="Arial" charset="0"/>
              <a:ea typeface="+mn-ea"/>
              <a:cs typeface="+mn-cs"/>
            </a:endParaRPr>
          </a:p>
          <a:p>
            <a:r>
              <a:rPr lang="en-US" sz="1200" b="0" i="0" kern="1200" dirty="0">
                <a:solidFill>
                  <a:schemeClr val="tx1"/>
                </a:solidFill>
                <a:effectLst/>
                <a:latin typeface="Arial" charset="0"/>
                <a:ea typeface="+mn-ea"/>
                <a:cs typeface="+mn-cs"/>
              </a:rPr>
              <a:t>We recognize current financial constraints and the use of salary freezes. This proposal is framed as a targeted correction in the office with the clearest market drift and retention signal.</a:t>
            </a:r>
            <a:endParaRPr lang="en-GB" sz="1200" b="0" i="0" kern="1200" dirty="0">
              <a:solidFill>
                <a:schemeClr val="tx1"/>
              </a:solidFill>
              <a:effectLst/>
              <a:latin typeface="Arial" charset="0"/>
              <a:ea typeface="+mn-ea"/>
              <a:cs typeface="+mn-cs"/>
            </a:endParaRP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charset="0"/>
                <a:ea typeface="+mn-ea"/>
                <a:cs typeface="+mn-cs"/>
              </a:rPr>
              <a:t>“</a:t>
            </a:r>
            <a:r>
              <a:rPr lang="en-US" sz="1200" b="1" i="0" kern="1200" dirty="0">
                <a:solidFill>
                  <a:schemeClr val="tx1"/>
                </a:solidFill>
                <a:effectLst/>
                <a:latin typeface="Arial" charset="0"/>
                <a:ea typeface="+mn-ea"/>
                <a:cs typeface="+mn-cs"/>
              </a:rPr>
              <a:t>Attrition costs</a:t>
            </a:r>
            <a:r>
              <a:rPr lang="en-US" sz="1200" b="0" i="0" kern="1200" dirty="0">
                <a:solidFill>
                  <a:schemeClr val="tx1"/>
                </a:solidFill>
                <a:effectLst/>
                <a:latin typeface="Arial" charset="0"/>
                <a:ea typeface="+mn-ea"/>
                <a:cs typeface="+mn-cs"/>
              </a:rPr>
              <a:t>” means the </a:t>
            </a:r>
            <a:r>
              <a:rPr lang="en-US" sz="1200" b="1" i="0" kern="1200" dirty="0">
                <a:solidFill>
                  <a:schemeClr val="tx1"/>
                </a:solidFill>
                <a:effectLst/>
                <a:latin typeface="Arial" charset="0"/>
                <a:ea typeface="+mn-ea"/>
                <a:cs typeface="+mn-cs"/>
              </a:rPr>
              <a:t>total costs the </a:t>
            </a:r>
            <a:r>
              <a:rPr lang="en-US" sz="1200" b="1" i="0" kern="1200" dirty="0" err="1">
                <a:solidFill>
                  <a:schemeClr val="tx1"/>
                </a:solidFill>
                <a:effectLst/>
                <a:latin typeface="Arial" charset="0"/>
                <a:ea typeface="+mn-ea"/>
                <a:cs typeface="+mn-cs"/>
              </a:rPr>
              <a:t>organisation</a:t>
            </a:r>
            <a:r>
              <a:rPr lang="en-US" sz="1200" b="1" i="0" kern="1200" dirty="0">
                <a:solidFill>
                  <a:schemeClr val="tx1"/>
                </a:solidFill>
                <a:effectLst/>
                <a:latin typeface="Arial" charset="0"/>
                <a:ea typeface="+mn-ea"/>
                <a:cs typeface="+mn-cs"/>
              </a:rPr>
              <a:t> incurs when employees leave</a:t>
            </a:r>
            <a:r>
              <a:rPr lang="en-US" sz="1200" b="0" i="0" kern="1200" dirty="0">
                <a:solidFill>
                  <a:schemeClr val="tx1"/>
                </a:solidFill>
                <a:effectLst/>
                <a:latin typeface="Arial" charset="0"/>
                <a:ea typeface="+mn-ea"/>
                <a:cs typeface="+mn-cs"/>
              </a:rPr>
              <a:t> (attrition = staff exits/turnover).</a:t>
            </a:r>
          </a:p>
          <a:p>
            <a:endParaRPr lang="en-GB" b="1" dirty="0"/>
          </a:p>
          <a:p>
            <a:r>
              <a:rPr lang="en-US" sz="1200" b="0" i="0" kern="1200" dirty="0">
                <a:solidFill>
                  <a:schemeClr val="tx1"/>
                </a:solidFill>
                <a:effectLst/>
                <a:latin typeface="Arial" charset="0"/>
                <a:ea typeface="+mn-ea"/>
                <a:cs typeface="+mn-cs"/>
              </a:rPr>
              <a:t>Key risk mitigations:</a:t>
            </a:r>
            <a:endParaRPr lang="en-GB" sz="1200" b="0" i="0" kern="1200" dirty="0">
              <a:solidFill>
                <a:schemeClr val="tx1"/>
              </a:solidFill>
              <a:effectLst/>
              <a:latin typeface="Arial" charset="0"/>
              <a:ea typeface="+mn-ea"/>
              <a:cs typeface="+mn-cs"/>
            </a:endParaRPr>
          </a:p>
          <a:p>
            <a:pPr lvl="0"/>
            <a:r>
              <a:rPr lang="en-US" sz="1200" b="0" i="0" kern="1200" dirty="0">
                <a:solidFill>
                  <a:schemeClr val="tx1"/>
                </a:solidFill>
                <a:effectLst/>
                <a:latin typeface="Arial" charset="0"/>
                <a:ea typeface="+mn-ea"/>
                <a:cs typeface="+mn-cs"/>
              </a:rPr>
              <a:t>Use clear rules to avoid pay compression and inconsistent outcomes.</a:t>
            </a:r>
            <a:endParaRPr lang="en-GB" sz="1200" b="0" i="0" kern="1200" dirty="0">
              <a:solidFill>
                <a:schemeClr val="tx1"/>
              </a:solidFill>
              <a:effectLst/>
              <a:latin typeface="Arial" charset="0"/>
              <a:ea typeface="+mn-ea"/>
              <a:cs typeface="+mn-cs"/>
            </a:endParaRPr>
          </a:p>
          <a:p>
            <a:pPr lvl="0"/>
            <a:r>
              <a:rPr lang="en-US" sz="1200" b="0" i="0" kern="1200" dirty="0">
                <a:solidFill>
                  <a:schemeClr val="tx1"/>
                </a:solidFill>
                <a:effectLst/>
                <a:latin typeface="Arial" charset="0"/>
                <a:ea typeface="+mn-ea"/>
                <a:cs typeface="+mn-cs"/>
              </a:rPr>
              <a:t>Stage implementation if needed (for example, apply lowest-paid and below-band staff first), while keeping the structure approved for the full adjustment plan.</a:t>
            </a:r>
            <a:endParaRPr lang="en-GB" sz="1200" b="0" i="0" kern="1200" dirty="0">
              <a:solidFill>
                <a:schemeClr val="tx1"/>
              </a:solidFill>
              <a:effectLst/>
              <a:latin typeface="Arial" charset="0"/>
              <a:ea typeface="+mn-ea"/>
              <a:cs typeface="+mn-cs"/>
            </a:endParaRPr>
          </a:p>
          <a:p>
            <a:pPr lvl="0"/>
            <a:r>
              <a:rPr lang="en-US" sz="1200" b="0" i="0" kern="1200" dirty="0">
                <a:solidFill>
                  <a:schemeClr val="tx1"/>
                </a:solidFill>
                <a:effectLst/>
                <a:latin typeface="Arial" charset="0"/>
                <a:ea typeface="+mn-ea"/>
                <a:cs typeface="+mn-cs"/>
              </a:rPr>
              <a:t>Monitor retention and hiring outcomes in the UK after implementation.</a:t>
            </a:r>
            <a:endParaRPr lang="en-GB" sz="1200" b="0" i="0" kern="1200" dirty="0">
              <a:solidFill>
                <a:schemeClr val="tx1"/>
              </a:solidFill>
              <a:effectLst/>
              <a:latin typeface="Arial" charset="0"/>
              <a:ea typeface="+mn-ea"/>
              <a:cs typeface="+mn-cs"/>
            </a:endParaRPr>
          </a:p>
          <a:p>
            <a:endParaRPr lang="en-GB"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JM" sz="46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A829E4-7B8F-48ED-BCF8-1C0A3C644052}" type="slidenum">
              <a:rPr kumimoji="0" lang="en-JM" sz="46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JM" sz="46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16996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GB"/>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CFA71-FBB5-4456-AFA0-6755870A3D23}" type="slidenum">
              <a:rPr kumimoji="0" lang="en-US" sz="46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46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40297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892F2A-0CEE-8C48-B8EF-69EFAA731E02}" type="slidenum">
              <a:rPr lang="en-US" smtClean="0"/>
              <a:t>38</a:t>
            </a:fld>
            <a:endParaRPr lang="en-US"/>
          </a:p>
        </p:txBody>
      </p:sp>
    </p:spTree>
    <p:extLst>
      <p:ext uri="{BB962C8B-B14F-4D97-AF65-F5344CB8AC3E}">
        <p14:creationId xmlns:p14="http://schemas.microsoft.com/office/powerpoint/2010/main" val="29657010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23.png"/><Relationship Id="rId4" Type="http://schemas.openxmlformats.org/officeDocument/2006/relationships/image" Target="../media/image22.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117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DCFFA74-739B-8545-9F7E-DDB0FD24DA69}"/>
              </a:ext>
            </a:extLst>
          </p:cNvPr>
          <p:cNvPicPr>
            <a:picLocks noChangeAspect="1"/>
          </p:cNvPicPr>
          <p:nvPr userDrawn="1"/>
        </p:nvPicPr>
        <p:blipFill>
          <a:blip r:embed="rId2"/>
          <a:stretch>
            <a:fillRect/>
          </a:stretch>
        </p:blipFill>
        <p:spPr>
          <a:xfrm>
            <a:off x="0" y="5376333"/>
            <a:ext cx="12192000" cy="1481667"/>
          </a:xfrm>
          <a:prstGeom prst="rect">
            <a:avLst/>
          </a:prstGeom>
        </p:spPr>
      </p:pic>
      <p:sp>
        <p:nvSpPr>
          <p:cNvPr id="2" name="Title 1">
            <a:extLst>
              <a:ext uri="{FF2B5EF4-FFF2-40B4-BE49-F238E27FC236}">
                <a16:creationId xmlns:a16="http://schemas.microsoft.com/office/drawing/2014/main" id="{3D29EF9C-6572-F345-8396-D94DFC5042CA}"/>
              </a:ext>
            </a:extLst>
          </p:cNvPr>
          <p:cNvSpPr>
            <a:spLocks noGrp="1"/>
          </p:cNvSpPr>
          <p:nvPr>
            <p:ph type="title"/>
          </p:nvPr>
        </p:nvSpPr>
        <p:spPr>
          <a:xfrm>
            <a:off x="839788" y="365125"/>
            <a:ext cx="10515600" cy="1325563"/>
          </a:xfrm>
        </p:spPr>
        <p:txBody>
          <a:bodyPr/>
          <a:lstStyle>
            <a:lvl1pPr>
              <a:defRPr>
                <a:solidFill>
                  <a:srgbClr val="22522C"/>
                </a:solidFill>
                <a:latin typeface="Georgia"/>
                <a:cs typeface="Georgia"/>
              </a:defRPr>
            </a:lvl1pPr>
          </a:lstStyle>
          <a:p>
            <a:r>
              <a:rPr lang="en-US"/>
              <a:t>Click to edit Master title style</a:t>
            </a:r>
          </a:p>
        </p:txBody>
      </p:sp>
      <p:sp>
        <p:nvSpPr>
          <p:cNvPr id="3" name="Text Placeholder 2">
            <a:extLst>
              <a:ext uri="{FF2B5EF4-FFF2-40B4-BE49-F238E27FC236}">
                <a16:creationId xmlns:a16="http://schemas.microsoft.com/office/drawing/2014/main" id="{269A5F31-8C16-B747-A2A7-BB8E8589311A}"/>
              </a:ext>
            </a:extLst>
          </p:cNvPr>
          <p:cNvSpPr>
            <a:spLocks noGrp="1"/>
          </p:cNvSpPr>
          <p:nvPr>
            <p:ph type="body" idx="1"/>
          </p:nvPr>
        </p:nvSpPr>
        <p:spPr>
          <a:xfrm>
            <a:off x="839788" y="1823835"/>
            <a:ext cx="5256212" cy="681239"/>
          </a:xfrm>
        </p:spPr>
        <p:txBody>
          <a:bodyPr anchor="b"/>
          <a:lstStyle>
            <a:lvl1pPr marL="0" indent="0">
              <a:buNone/>
              <a:defRPr sz="2400" b="1">
                <a:solidFill>
                  <a:srgbClr val="66984B"/>
                </a:solidFill>
                <a:latin typeface="Georgia"/>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941F30-FBDC-9C41-A05B-EE969F221391}"/>
              </a:ext>
            </a:extLst>
          </p:cNvPr>
          <p:cNvSpPr>
            <a:spLocks noGrp="1"/>
          </p:cNvSpPr>
          <p:nvPr>
            <p:ph sz="half" idx="2"/>
          </p:nvPr>
        </p:nvSpPr>
        <p:spPr>
          <a:xfrm>
            <a:off x="839788" y="2730587"/>
            <a:ext cx="5256212" cy="3459075"/>
          </a:xfrm>
        </p:spPr>
        <p:txBody>
          <a:bodyPr/>
          <a:lstStyle>
            <a:lvl1pPr>
              <a:defRPr>
                <a:solidFill>
                  <a:srgbClr val="434344"/>
                </a:solidFill>
                <a:latin typeface="Open Sans"/>
                <a:cs typeface="Open Sans"/>
              </a:defRPr>
            </a:lvl1pPr>
            <a:lvl2pPr>
              <a:defRPr>
                <a:solidFill>
                  <a:srgbClr val="434344"/>
                </a:solidFill>
                <a:latin typeface="Open Sans"/>
                <a:cs typeface="Open Sans"/>
              </a:defRPr>
            </a:lvl2pPr>
            <a:lvl3pPr>
              <a:defRPr>
                <a:solidFill>
                  <a:srgbClr val="434344"/>
                </a:solidFill>
                <a:latin typeface="Open Sans"/>
                <a:cs typeface="Open Sans"/>
              </a:defRPr>
            </a:lvl3pPr>
            <a:lvl4pPr>
              <a:defRPr>
                <a:solidFill>
                  <a:srgbClr val="434344"/>
                </a:solidFill>
                <a:latin typeface="Open Sans"/>
                <a:cs typeface="Open Sans"/>
              </a:defRPr>
            </a:lvl4pPr>
            <a:lvl5pPr>
              <a:defRPr>
                <a:solidFill>
                  <a:srgbClr val="434344"/>
                </a:solidFill>
                <a:latin typeface="Open Sans"/>
                <a:cs typeface="Open San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98E93DA9-FD8C-1146-A350-2AAA467DB460}"/>
              </a:ext>
            </a:extLst>
          </p:cNvPr>
          <p:cNvPicPr>
            <a:picLocks noChangeAspect="1"/>
          </p:cNvPicPr>
          <p:nvPr userDrawn="1"/>
        </p:nvPicPr>
        <p:blipFill>
          <a:blip r:embed="rId3"/>
          <a:stretch>
            <a:fillRect/>
          </a:stretch>
        </p:blipFill>
        <p:spPr>
          <a:xfrm>
            <a:off x="838200" y="1736663"/>
            <a:ext cx="10515600" cy="41197"/>
          </a:xfrm>
          <a:prstGeom prst="rect">
            <a:avLst/>
          </a:prstGeom>
        </p:spPr>
      </p:pic>
      <p:pic>
        <p:nvPicPr>
          <p:cNvPr id="11" name="Picture 10">
            <a:extLst>
              <a:ext uri="{FF2B5EF4-FFF2-40B4-BE49-F238E27FC236}">
                <a16:creationId xmlns:a16="http://schemas.microsoft.com/office/drawing/2014/main" id="{B29B5F53-E1D1-454E-A867-C080A10B7BFA}"/>
              </a:ext>
            </a:extLst>
          </p:cNvPr>
          <p:cNvPicPr>
            <a:picLocks noChangeAspect="1"/>
          </p:cNvPicPr>
          <p:nvPr userDrawn="1"/>
        </p:nvPicPr>
        <p:blipFill>
          <a:blip r:embed="rId4"/>
          <a:stretch>
            <a:fillRect/>
          </a:stretch>
        </p:blipFill>
        <p:spPr>
          <a:xfrm>
            <a:off x="10208260" y="6314812"/>
            <a:ext cx="1651000" cy="444500"/>
          </a:xfrm>
          <a:prstGeom prst="rect">
            <a:avLst/>
          </a:prstGeom>
        </p:spPr>
      </p:pic>
      <p:sp>
        <p:nvSpPr>
          <p:cNvPr id="12" name="Slide Number Placeholder 6">
            <a:extLst>
              <a:ext uri="{FF2B5EF4-FFF2-40B4-BE49-F238E27FC236}">
                <a16:creationId xmlns:a16="http://schemas.microsoft.com/office/drawing/2014/main" id="{8F0ABE45-4E63-2547-93A4-62E2D41F31ED}"/>
              </a:ext>
            </a:extLst>
          </p:cNvPr>
          <p:cNvSpPr>
            <a:spLocks noGrp="1"/>
          </p:cNvSpPr>
          <p:nvPr>
            <p:ph type="sldNum" sz="quarter" idx="12"/>
          </p:nvPr>
        </p:nvSpPr>
        <p:spPr>
          <a:xfrm>
            <a:off x="838200" y="6394187"/>
            <a:ext cx="2743200" cy="365125"/>
          </a:xfrm>
        </p:spPr>
        <p:txBody>
          <a:bodyPr/>
          <a:lstStyle>
            <a:lvl1pPr algn="l">
              <a:defRPr>
                <a:latin typeface="Open Sans"/>
                <a:cs typeface="Open Sans"/>
              </a:defRPr>
            </a:lvl1pPr>
          </a:lstStyle>
          <a:p>
            <a:fld id="{90123BB8-591A-1D4B-BDC4-B05C5107BB91}" type="slidenum">
              <a:rPr lang="en-US" smtClean="0"/>
              <a:pPr/>
              <a:t>‹#›</a:t>
            </a:fld>
            <a:endParaRPr lang="en-US"/>
          </a:p>
        </p:txBody>
      </p:sp>
      <p:pic>
        <p:nvPicPr>
          <p:cNvPr id="6" name="Picture 5">
            <a:extLst>
              <a:ext uri="{FF2B5EF4-FFF2-40B4-BE49-F238E27FC236}">
                <a16:creationId xmlns:a16="http://schemas.microsoft.com/office/drawing/2014/main" id="{CE4977C1-6578-894D-BE54-4A32E39363AD}"/>
              </a:ext>
            </a:extLst>
          </p:cNvPr>
          <p:cNvPicPr>
            <a:picLocks noChangeAspect="1"/>
          </p:cNvPicPr>
          <p:nvPr userDrawn="1"/>
        </p:nvPicPr>
        <p:blipFill>
          <a:blip r:embed="rId5"/>
          <a:stretch>
            <a:fillRect/>
          </a:stretch>
        </p:blipFill>
        <p:spPr>
          <a:xfrm>
            <a:off x="7038580" y="1823835"/>
            <a:ext cx="3943700" cy="4386426"/>
          </a:xfrm>
          <a:prstGeom prst="rect">
            <a:avLst/>
          </a:prstGeom>
        </p:spPr>
      </p:pic>
    </p:spTree>
    <p:extLst>
      <p:ext uri="{BB962C8B-B14F-4D97-AF65-F5344CB8AC3E}">
        <p14:creationId xmlns:p14="http://schemas.microsoft.com/office/powerpoint/2010/main" val="3594777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71BDE26C-B0ED-5B49-B26A-EA5990345BA0}"/>
              </a:ext>
            </a:extLst>
          </p:cNvPr>
          <p:cNvSpPr>
            <a:spLocks noGrp="1"/>
          </p:cNvSpPr>
          <p:nvPr>
            <p:ph type="sldNum" sz="quarter" idx="12"/>
          </p:nvPr>
        </p:nvSpPr>
        <p:spPr>
          <a:xfrm>
            <a:off x="838200" y="6394187"/>
            <a:ext cx="2743200" cy="365125"/>
          </a:xfrm>
        </p:spPr>
        <p:txBody>
          <a:bodyPr/>
          <a:lstStyle>
            <a:lvl1pPr algn="l">
              <a:defRPr>
                <a:solidFill>
                  <a:schemeClr val="bg1"/>
                </a:solidFill>
                <a:latin typeface="Open Sans"/>
                <a:cs typeface="Open Sans"/>
              </a:defRPr>
            </a:lvl1pPr>
          </a:lstStyle>
          <a:p>
            <a:fld id="{90123BB8-591A-1D4B-BDC4-B05C5107BB91}" type="slidenum">
              <a:rPr lang="en-US" smtClean="0"/>
              <a:pPr/>
              <a:t>‹#›</a:t>
            </a:fld>
            <a:endParaRPr lang="en-US"/>
          </a:p>
        </p:txBody>
      </p:sp>
      <p:pic>
        <p:nvPicPr>
          <p:cNvPr id="7" name="Picture 6">
            <a:extLst>
              <a:ext uri="{FF2B5EF4-FFF2-40B4-BE49-F238E27FC236}">
                <a16:creationId xmlns:a16="http://schemas.microsoft.com/office/drawing/2014/main" id="{5D0A52A0-EC8D-6649-A0CB-23728B3295AE}"/>
              </a:ext>
            </a:extLst>
          </p:cNvPr>
          <p:cNvPicPr>
            <a:picLocks noChangeAspect="1"/>
          </p:cNvPicPr>
          <p:nvPr userDrawn="1"/>
        </p:nvPicPr>
        <p:blipFill>
          <a:blip r:embed="rId3"/>
          <a:stretch>
            <a:fillRect/>
          </a:stretch>
        </p:blipFill>
        <p:spPr>
          <a:xfrm>
            <a:off x="10195560" y="6314812"/>
            <a:ext cx="1663700" cy="444500"/>
          </a:xfrm>
          <a:prstGeom prst="rect">
            <a:avLst/>
          </a:prstGeom>
        </p:spPr>
      </p:pic>
      <p:sp>
        <p:nvSpPr>
          <p:cNvPr id="9" name="Title 1">
            <a:extLst>
              <a:ext uri="{FF2B5EF4-FFF2-40B4-BE49-F238E27FC236}">
                <a16:creationId xmlns:a16="http://schemas.microsoft.com/office/drawing/2014/main" id="{8D7C45DD-F2EF-F14D-BD75-534A30643A95}"/>
              </a:ext>
            </a:extLst>
          </p:cNvPr>
          <p:cNvSpPr>
            <a:spLocks noGrp="1"/>
          </p:cNvSpPr>
          <p:nvPr>
            <p:ph type="title" hasCustomPrompt="1"/>
          </p:nvPr>
        </p:nvSpPr>
        <p:spPr>
          <a:xfrm>
            <a:off x="838200" y="4533528"/>
            <a:ext cx="10515600" cy="1325563"/>
          </a:xfrm>
        </p:spPr>
        <p:txBody>
          <a:bodyPr/>
          <a:lstStyle>
            <a:lvl1pPr>
              <a:defRPr>
                <a:solidFill>
                  <a:schemeClr val="bg1"/>
                </a:solidFill>
                <a:latin typeface="Georgia"/>
                <a:cs typeface="Georgia"/>
              </a:defRPr>
            </a:lvl1pPr>
          </a:lstStyle>
          <a:p>
            <a:r>
              <a:rPr lang="en-US"/>
              <a:t>Section Break Title Page</a:t>
            </a:r>
          </a:p>
        </p:txBody>
      </p:sp>
    </p:spTree>
    <p:extLst>
      <p:ext uri="{BB962C8B-B14F-4D97-AF65-F5344CB8AC3E}">
        <p14:creationId xmlns:p14="http://schemas.microsoft.com/office/powerpoint/2010/main" val="227940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71BDE26C-B0ED-5B49-B26A-EA5990345BA0}"/>
              </a:ext>
            </a:extLst>
          </p:cNvPr>
          <p:cNvSpPr>
            <a:spLocks noGrp="1"/>
          </p:cNvSpPr>
          <p:nvPr>
            <p:ph type="sldNum" sz="quarter" idx="12"/>
          </p:nvPr>
        </p:nvSpPr>
        <p:spPr>
          <a:xfrm>
            <a:off x="838200" y="6394187"/>
            <a:ext cx="2743200" cy="365125"/>
          </a:xfrm>
        </p:spPr>
        <p:txBody>
          <a:bodyPr/>
          <a:lstStyle>
            <a:lvl1pPr algn="l">
              <a:defRPr>
                <a:solidFill>
                  <a:schemeClr val="bg1"/>
                </a:solidFill>
                <a:latin typeface="Open Sans"/>
                <a:cs typeface="Open Sans"/>
              </a:defRPr>
            </a:lvl1pPr>
          </a:lstStyle>
          <a:p>
            <a:fld id="{90123BB8-591A-1D4B-BDC4-B05C5107BB91}" type="slidenum">
              <a:rPr lang="en-US" smtClean="0"/>
              <a:pPr/>
              <a:t>‹#›</a:t>
            </a:fld>
            <a:endParaRPr lang="en-US"/>
          </a:p>
        </p:txBody>
      </p:sp>
      <p:pic>
        <p:nvPicPr>
          <p:cNvPr id="7" name="Picture 6">
            <a:extLst>
              <a:ext uri="{FF2B5EF4-FFF2-40B4-BE49-F238E27FC236}">
                <a16:creationId xmlns:a16="http://schemas.microsoft.com/office/drawing/2014/main" id="{5D0A52A0-EC8D-6649-A0CB-23728B3295AE}"/>
              </a:ext>
            </a:extLst>
          </p:cNvPr>
          <p:cNvPicPr>
            <a:picLocks noChangeAspect="1"/>
          </p:cNvPicPr>
          <p:nvPr userDrawn="1"/>
        </p:nvPicPr>
        <p:blipFill>
          <a:blip r:embed="rId3"/>
          <a:stretch>
            <a:fillRect/>
          </a:stretch>
        </p:blipFill>
        <p:spPr>
          <a:xfrm>
            <a:off x="10195560" y="6314812"/>
            <a:ext cx="1663700" cy="444500"/>
          </a:xfrm>
          <a:prstGeom prst="rect">
            <a:avLst/>
          </a:prstGeom>
        </p:spPr>
      </p:pic>
      <p:sp>
        <p:nvSpPr>
          <p:cNvPr id="9" name="Title 1">
            <a:extLst>
              <a:ext uri="{FF2B5EF4-FFF2-40B4-BE49-F238E27FC236}">
                <a16:creationId xmlns:a16="http://schemas.microsoft.com/office/drawing/2014/main" id="{8D7C45DD-F2EF-F14D-BD75-534A30643A95}"/>
              </a:ext>
            </a:extLst>
          </p:cNvPr>
          <p:cNvSpPr>
            <a:spLocks noGrp="1"/>
          </p:cNvSpPr>
          <p:nvPr>
            <p:ph type="title" hasCustomPrompt="1"/>
          </p:nvPr>
        </p:nvSpPr>
        <p:spPr>
          <a:xfrm>
            <a:off x="970630" y="1349528"/>
            <a:ext cx="10515600" cy="3752193"/>
          </a:xfrm>
        </p:spPr>
        <p:txBody>
          <a:bodyPr/>
          <a:lstStyle>
            <a:lvl1pPr algn="ctr">
              <a:defRPr i="1">
                <a:solidFill>
                  <a:schemeClr val="bg1"/>
                </a:solidFill>
                <a:latin typeface="Georgia"/>
                <a:cs typeface="Georgia"/>
              </a:defRPr>
            </a:lvl1pPr>
          </a:lstStyle>
          <a:p>
            <a:r>
              <a:rPr lang="en-US"/>
              <a:t>“Quote section for a nice break in the presentation"</a:t>
            </a:r>
          </a:p>
        </p:txBody>
      </p:sp>
    </p:spTree>
    <p:extLst>
      <p:ext uri="{BB962C8B-B14F-4D97-AF65-F5344CB8AC3E}">
        <p14:creationId xmlns:p14="http://schemas.microsoft.com/office/powerpoint/2010/main" val="1793420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D7C45DD-F2EF-F14D-BD75-534A30643A95}"/>
              </a:ext>
            </a:extLst>
          </p:cNvPr>
          <p:cNvSpPr>
            <a:spLocks noGrp="1"/>
          </p:cNvSpPr>
          <p:nvPr>
            <p:ph type="title" hasCustomPrompt="1"/>
          </p:nvPr>
        </p:nvSpPr>
        <p:spPr>
          <a:xfrm>
            <a:off x="970630" y="1349528"/>
            <a:ext cx="10515600" cy="3752193"/>
          </a:xfrm>
        </p:spPr>
        <p:txBody>
          <a:bodyPr/>
          <a:lstStyle>
            <a:lvl1pPr algn="ctr">
              <a:defRPr i="1">
                <a:solidFill>
                  <a:srgbClr val="22522C"/>
                </a:solidFill>
                <a:latin typeface="Georgia"/>
                <a:cs typeface="Georgia"/>
              </a:defRPr>
            </a:lvl1pPr>
          </a:lstStyle>
          <a:p>
            <a:r>
              <a:rPr lang="en-US"/>
              <a:t>“Quote section for a nice break in the presentation"</a:t>
            </a:r>
          </a:p>
        </p:txBody>
      </p:sp>
      <p:sp>
        <p:nvSpPr>
          <p:cNvPr id="6" name="Slide Number Placeholder 6">
            <a:extLst>
              <a:ext uri="{FF2B5EF4-FFF2-40B4-BE49-F238E27FC236}">
                <a16:creationId xmlns:a16="http://schemas.microsoft.com/office/drawing/2014/main" id="{FB121833-3270-424C-8BB2-A6F1F6F92507}"/>
              </a:ext>
            </a:extLst>
          </p:cNvPr>
          <p:cNvSpPr>
            <a:spLocks noGrp="1"/>
          </p:cNvSpPr>
          <p:nvPr>
            <p:ph type="sldNum" sz="quarter" idx="12"/>
          </p:nvPr>
        </p:nvSpPr>
        <p:spPr>
          <a:xfrm>
            <a:off x="838200" y="6394187"/>
            <a:ext cx="2743200" cy="365125"/>
          </a:xfrm>
        </p:spPr>
        <p:txBody>
          <a:bodyPr/>
          <a:lstStyle>
            <a:lvl1pPr algn="l">
              <a:defRPr>
                <a:latin typeface="Open Sans"/>
                <a:cs typeface="Open Sans"/>
              </a:defRPr>
            </a:lvl1pPr>
          </a:lstStyle>
          <a:p>
            <a:fld id="{90123BB8-591A-1D4B-BDC4-B05C5107BB91}" type="slidenum">
              <a:rPr lang="en-US" smtClean="0"/>
              <a:pPr/>
              <a:t>‹#›</a:t>
            </a:fld>
            <a:endParaRPr lang="en-US"/>
          </a:p>
        </p:txBody>
      </p:sp>
      <p:pic>
        <p:nvPicPr>
          <p:cNvPr id="8" name="Picture 7">
            <a:extLst>
              <a:ext uri="{FF2B5EF4-FFF2-40B4-BE49-F238E27FC236}">
                <a16:creationId xmlns:a16="http://schemas.microsoft.com/office/drawing/2014/main" id="{E1D238CF-C84F-9846-B06E-DAC317E2B8C1}"/>
              </a:ext>
            </a:extLst>
          </p:cNvPr>
          <p:cNvPicPr>
            <a:picLocks noChangeAspect="1"/>
          </p:cNvPicPr>
          <p:nvPr userDrawn="1"/>
        </p:nvPicPr>
        <p:blipFill>
          <a:blip r:embed="rId3"/>
          <a:stretch>
            <a:fillRect/>
          </a:stretch>
        </p:blipFill>
        <p:spPr>
          <a:xfrm>
            <a:off x="10208260" y="6314812"/>
            <a:ext cx="1651000" cy="444500"/>
          </a:xfrm>
          <a:prstGeom prst="rect">
            <a:avLst/>
          </a:prstGeom>
        </p:spPr>
      </p:pic>
    </p:spTree>
    <p:extLst>
      <p:ext uri="{BB962C8B-B14F-4D97-AF65-F5344CB8AC3E}">
        <p14:creationId xmlns:p14="http://schemas.microsoft.com/office/powerpoint/2010/main" val="3062433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71BDE26C-B0ED-5B49-B26A-EA5990345BA0}"/>
              </a:ext>
            </a:extLst>
          </p:cNvPr>
          <p:cNvSpPr>
            <a:spLocks noGrp="1"/>
          </p:cNvSpPr>
          <p:nvPr>
            <p:ph type="sldNum" sz="quarter" idx="12"/>
          </p:nvPr>
        </p:nvSpPr>
        <p:spPr>
          <a:xfrm>
            <a:off x="838200" y="6394187"/>
            <a:ext cx="2743200" cy="365125"/>
          </a:xfrm>
        </p:spPr>
        <p:txBody>
          <a:bodyPr/>
          <a:lstStyle>
            <a:lvl1pPr algn="l">
              <a:defRPr>
                <a:solidFill>
                  <a:schemeClr val="bg1"/>
                </a:solidFill>
                <a:latin typeface="Open Sans"/>
                <a:cs typeface="Open Sans"/>
              </a:defRPr>
            </a:lvl1pPr>
          </a:lstStyle>
          <a:p>
            <a:fld id="{90123BB8-591A-1D4B-BDC4-B05C5107BB91}" type="slidenum">
              <a:rPr lang="en-US" smtClean="0"/>
              <a:pPr/>
              <a:t>‹#›</a:t>
            </a:fld>
            <a:endParaRPr lang="en-US"/>
          </a:p>
        </p:txBody>
      </p:sp>
      <p:pic>
        <p:nvPicPr>
          <p:cNvPr id="7" name="Picture 6">
            <a:extLst>
              <a:ext uri="{FF2B5EF4-FFF2-40B4-BE49-F238E27FC236}">
                <a16:creationId xmlns:a16="http://schemas.microsoft.com/office/drawing/2014/main" id="{5D0A52A0-EC8D-6649-A0CB-23728B3295AE}"/>
              </a:ext>
            </a:extLst>
          </p:cNvPr>
          <p:cNvPicPr>
            <a:picLocks noChangeAspect="1"/>
          </p:cNvPicPr>
          <p:nvPr userDrawn="1"/>
        </p:nvPicPr>
        <p:blipFill>
          <a:blip r:embed="rId3"/>
          <a:stretch>
            <a:fillRect/>
          </a:stretch>
        </p:blipFill>
        <p:spPr>
          <a:xfrm>
            <a:off x="10195560" y="6314812"/>
            <a:ext cx="1663700" cy="444500"/>
          </a:xfrm>
          <a:prstGeom prst="rect">
            <a:avLst/>
          </a:prstGeom>
        </p:spPr>
      </p:pic>
      <p:sp>
        <p:nvSpPr>
          <p:cNvPr id="9" name="Title 1">
            <a:extLst>
              <a:ext uri="{FF2B5EF4-FFF2-40B4-BE49-F238E27FC236}">
                <a16:creationId xmlns:a16="http://schemas.microsoft.com/office/drawing/2014/main" id="{8D7C45DD-F2EF-F14D-BD75-534A30643A95}"/>
              </a:ext>
            </a:extLst>
          </p:cNvPr>
          <p:cNvSpPr>
            <a:spLocks noGrp="1"/>
          </p:cNvSpPr>
          <p:nvPr>
            <p:ph type="title" hasCustomPrompt="1"/>
          </p:nvPr>
        </p:nvSpPr>
        <p:spPr>
          <a:xfrm>
            <a:off x="970630" y="1349528"/>
            <a:ext cx="10515600" cy="3752193"/>
          </a:xfrm>
        </p:spPr>
        <p:txBody>
          <a:bodyPr/>
          <a:lstStyle>
            <a:lvl1pPr algn="ctr">
              <a:defRPr i="1">
                <a:solidFill>
                  <a:schemeClr val="bg1"/>
                </a:solidFill>
                <a:latin typeface="Georgia"/>
                <a:cs typeface="Georgia"/>
              </a:defRPr>
            </a:lvl1pPr>
          </a:lstStyle>
          <a:p>
            <a:r>
              <a:rPr lang="en-US"/>
              <a:t>“Quote section for a nice break in the presentation"</a:t>
            </a:r>
          </a:p>
        </p:txBody>
      </p:sp>
    </p:spTree>
    <p:extLst>
      <p:ext uri="{BB962C8B-B14F-4D97-AF65-F5344CB8AC3E}">
        <p14:creationId xmlns:p14="http://schemas.microsoft.com/office/powerpoint/2010/main" val="3475797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1461-DD65-6544-84C7-5A16AB322785}"/>
              </a:ext>
            </a:extLst>
          </p:cNvPr>
          <p:cNvSpPr>
            <a:spLocks noGrp="1"/>
          </p:cNvSpPr>
          <p:nvPr>
            <p:ph type="title"/>
          </p:nvPr>
        </p:nvSpPr>
        <p:spPr>
          <a:xfrm>
            <a:off x="491313" y="895481"/>
            <a:ext cx="10992289" cy="1942312"/>
          </a:xfrm>
        </p:spPr>
        <p:txBody>
          <a:bodyPr anchor="b">
            <a:normAutofit/>
          </a:bodyPr>
          <a:lstStyle>
            <a:lvl1pPr>
              <a:defRPr sz="3000">
                <a:solidFill>
                  <a:schemeClr val="bg1"/>
                </a:solidFill>
                <a:latin typeface="Georgia"/>
                <a:cs typeface="Georgia"/>
              </a:defRPr>
            </a:lvl1pPr>
          </a:lstStyle>
          <a:p>
            <a:r>
              <a:rPr lang="en-US"/>
              <a:t>Click to edit Master title style</a:t>
            </a:r>
          </a:p>
        </p:txBody>
      </p:sp>
      <p:sp>
        <p:nvSpPr>
          <p:cNvPr id="3" name="Text Placeholder 2">
            <a:extLst>
              <a:ext uri="{FF2B5EF4-FFF2-40B4-BE49-F238E27FC236}">
                <a16:creationId xmlns:a16="http://schemas.microsoft.com/office/drawing/2014/main" id="{77891527-FC89-874D-AF11-5C77AEBA266B}"/>
              </a:ext>
            </a:extLst>
          </p:cNvPr>
          <p:cNvSpPr>
            <a:spLocks noGrp="1"/>
          </p:cNvSpPr>
          <p:nvPr>
            <p:ph type="body" idx="1"/>
          </p:nvPr>
        </p:nvSpPr>
        <p:spPr>
          <a:xfrm>
            <a:off x="491314" y="3275282"/>
            <a:ext cx="10992288" cy="294031"/>
          </a:xfrm>
        </p:spPr>
        <p:txBody>
          <a:bodyPr>
            <a:normAutofit/>
          </a:bodyPr>
          <a:lstStyle>
            <a:lvl1pPr marL="0" indent="0">
              <a:buNone/>
              <a:defRPr sz="1200">
                <a:solidFill>
                  <a:schemeClr val="bg1"/>
                </a:solidFill>
                <a:latin typeface="Open Sans"/>
                <a:cs typeface="Open San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Date Placeholder 3">
            <a:extLst>
              <a:ext uri="{FF2B5EF4-FFF2-40B4-BE49-F238E27FC236}">
                <a16:creationId xmlns:a16="http://schemas.microsoft.com/office/drawing/2014/main" id="{5646EC27-732C-D645-A55D-E9D0226DFC4F}"/>
              </a:ext>
            </a:extLst>
          </p:cNvPr>
          <p:cNvSpPr>
            <a:spLocks noGrp="1"/>
          </p:cNvSpPr>
          <p:nvPr>
            <p:ph type="dt" sz="half" idx="2"/>
          </p:nvPr>
        </p:nvSpPr>
        <p:spPr>
          <a:xfrm>
            <a:off x="491314" y="3575619"/>
            <a:ext cx="10992288" cy="358819"/>
          </a:xfrm>
          <a:prstGeom prst="rect">
            <a:avLst/>
          </a:prstGeom>
        </p:spPr>
        <p:txBody>
          <a:bodyPr vert="horz" lIns="91440" tIns="45720" rIns="91440" bIns="45720" rtlCol="0" anchor="ctr"/>
          <a:lstStyle>
            <a:lvl1pPr algn="l">
              <a:defRPr sz="1000">
                <a:solidFill>
                  <a:schemeClr val="bg1"/>
                </a:solidFill>
                <a:latin typeface="Open Sans"/>
                <a:cs typeface="Open Sans"/>
              </a:defRPr>
            </a:lvl1pPr>
          </a:lstStyle>
          <a:p>
            <a:fld id="{B570B533-7EFA-204D-BB80-FF59E6238AB3}" type="datetime1">
              <a:rPr lang="en-US" smtClean="0"/>
              <a:t>3/11/2026</a:t>
            </a:fld>
            <a:endParaRPr lang="en-US"/>
          </a:p>
        </p:txBody>
      </p:sp>
      <p:pic>
        <p:nvPicPr>
          <p:cNvPr id="10" name="Picture 9">
            <a:extLst>
              <a:ext uri="{FF2B5EF4-FFF2-40B4-BE49-F238E27FC236}">
                <a16:creationId xmlns:a16="http://schemas.microsoft.com/office/drawing/2014/main" id="{E82877D1-8443-9D42-A7F8-23BE2F0B1E5F}"/>
              </a:ext>
            </a:extLst>
          </p:cNvPr>
          <p:cNvPicPr>
            <a:picLocks noChangeAspect="1"/>
          </p:cNvPicPr>
          <p:nvPr userDrawn="1"/>
        </p:nvPicPr>
        <p:blipFill>
          <a:blip r:embed="rId3"/>
          <a:stretch>
            <a:fillRect/>
          </a:stretch>
        </p:blipFill>
        <p:spPr>
          <a:xfrm>
            <a:off x="491314" y="3046314"/>
            <a:ext cx="10972800" cy="42988"/>
          </a:xfrm>
          <a:prstGeom prst="rect">
            <a:avLst/>
          </a:prstGeom>
        </p:spPr>
      </p:pic>
      <p:sp>
        <p:nvSpPr>
          <p:cNvPr id="7" name="Slide Number Placeholder 6">
            <a:extLst>
              <a:ext uri="{FF2B5EF4-FFF2-40B4-BE49-F238E27FC236}">
                <a16:creationId xmlns:a16="http://schemas.microsoft.com/office/drawing/2014/main" id="{B4666B60-69B0-2F43-879B-2A076C91A817}"/>
              </a:ext>
            </a:extLst>
          </p:cNvPr>
          <p:cNvSpPr>
            <a:spLocks noGrp="1"/>
          </p:cNvSpPr>
          <p:nvPr>
            <p:ph type="sldNum" sz="quarter" idx="12"/>
          </p:nvPr>
        </p:nvSpPr>
        <p:spPr>
          <a:xfrm>
            <a:off x="838200" y="6394187"/>
            <a:ext cx="2743200" cy="365125"/>
          </a:xfrm>
        </p:spPr>
        <p:txBody>
          <a:bodyPr/>
          <a:lstStyle>
            <a:lvl1pPr algn="l">
              <a:defRPr>
                <a:solidFill>
                  <a:schemeClr val="bg1"/>
                </a:solidFill>
                <a:latin typeface="Open Sans"/>
                <a:cs typeface="Open Sans"/>
              </a:defRPr>
            </a:lvl1pPr>
          </a:lstStyle>
          <a:p>
            <a:fld id="{90123BB8-591A-1D4B-BDC4-B05C5107BB91}" type="slidenum">
              <a:rPr lang="en-US" smtClean="0"/>
              <a:pPr/>
              <a:t>‹#›</a:t>
            </a:fld>
            <a:endParaRPr lang="en-US"/>
          </a:p>
        </p:txBody>
      </p:sp>
      <p:pic>
        <p:nvPicPr>
          <p:cNvPr id="8" name="Picture 7">
            <a:extLst>
              <a:ext uri="{FF2B5EF4-FFF2-40B4-BE49-F238E27FC236}">
                <a16:creationId xmlns:a16="http://schemas.microsoft.com/office/drawing/2014/main" id="{D2725340-1793-974C-9CEA-B0DCDAA432C4}"/>
              </a:ext>
            </a:extLst>
          </p:cNvPr>
          <p:cNvPicPr>
            <a:picLocks noChangeAspect="1"/>
          </p:cNvPicPr>
          <p:nvPr userDrawn="1"/>
        </p:nvPicPr>
        <p:blipFill>
          <a:blip r:embed="rId4"/>
          <a:stretch>
            <a:fillRect/>
          </a:stretch>
        </p:blipFill>
        <p:spPr>
          <a:xfrm>
            <a:off x="10195560" y="6314812"/>
            <a:ext cx="1663700" cy="444500"/>
          </a:xfrm>
          <a:prstGeom prst="rect">
            <a:avLst/>
          </a:prstGeom>
        </p:spPr>
      </p:pic>
    </p:spTree>
    <p:extLst>
      <p:ext uri="{BB962C8B-B14F-4D97-AF65-F5344CB8AC3E}">
        <p14:creationId xmlns:p14="http://schemas.microsoft.com/office/powerpoint/2010/main" val="937268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0DE45-0797-6147-AE0D-1C6EF249736D}"/>
              </a:ext>
            </a:extLst>
          </p:cNvPr>
          <p:cNvSpPr>
            <a:spLocks noGrp="1"/>
          </p:cNvSpPr>
          <p:nvPr>
            <p:ph type="title"/>
          </p:nvPr>
        </p:nvSpPr>
        <p:spPr/>
        <p:txBody>
          <a:bodyPr/>
          <a:lstStyle>
            <a:lvl1pPr>
              <a:defRPr>
                <a:solidFill>
                  <a:schemeClr val="bg1"/>
                </a:solidFill>
                <a:latin typeface="Georgia"/>
                <a:cs typeface="Georgia"/>
              </a:defRPr>
            </a:lvl1pPr>
          </a:lstStyle>
          <a:p>
            <a:r>
              <a:rPr lang="en-US"/>
              <a:t>Click to edit Master title style</a:t>
            </a:r>
          </a:p>
        </p:txBody>
      </p:sp>
      <p:sp>
        <p:nvSpPr>
          <p:cNvPr id="3" name="Content Placeholder 2">
            <a:extLst>
              <a:ext uri="{FF2B5EF4-FFF2-40B4-BE49-F238E27FC236}">
                <a16:creationId xmlns:a16="http://schemas.microsoft.com/office/drawing/2014/main" id="{5E09B2DF-054D-0D4E-AB3B-7E3EA198D7CB}"/>
              </a:ext>
            </a:extLst>
          </p:cNvPr>
          <p:cNvSpPr>
            <a:spLocks noGrp="1"/>
          </p:cNvSpPr>
          <p:nvPr>
            <p:ph sz="half" idx="1"/>
          </p:nvPr>
        </p:nvSpPr>
        <p:spPr>
          <a:xfrm>
            <a:off x="838200" y="1825625"/>
            <a:ext cx="10515600" cy="4351338"/>
          </a:xfrm>
        </p:spPr>
        <p:txBody>
          <a:bodyPr/>
          <a:lstStyle>
            <a:lvl1pPr>
              <a:defRPr>
                <a:solidFill>
                  <a:schemeClr val="bg1"/>
                </a:solidFill>
                <a:latin typeface="Open Sans"/>
                <a:cs typeface="Open Sans"/>
              </a:defRPr>
            </a:lvl1pPr>
            <a:lvl2pPr>
              <a:defRPr>
                <a:solidFill>
                  <a:schemeClr val="bg1"/>
                </a:solidFill>
                <a:latin typeface="Open Sans"/>
                <a:cs typeface="Open Sans"/>
              </a:defRPr>
            </a:lvl2pPr>
            <a:lvl3pPr>
              <a:defRPr>
                <a:solidFill>
                  <a:schemeClr val="bg1"/>
                </a:solidFill>
                <a:latin typeface="Open Sans"/>
                <a:cs typeface="Open Sans"/>
              </a:defRPr>
            </a:lvl3pPr>
            <a:lvl4pPr>
              <a:defRPr>
                <a:solidFill>
                  <a:schemeClr val="bg1"/>
                </a:solidFill>
                <a:latin typeface="Open Sans"/>
                <a:cs typeface="Open Sans"/>
              </a:defRPr>
            </a:lvl4pPr>
            <a:lvl5pPr>
              <a:defRPr>
                <a:solidFill>
                  <a:schemeClr val="bg1"/>
                </a:solidFill>
                <a:latin typeface="Open Sans"/>
                <a:cs typeface="Open San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45F0CC07-9C31-7147-8520-FB34B21D663E}"/>
              </a:ext>
            </a:extLst>
          </p:cNvPr>
          <p:cNvPicPr>
            <a:picLocks noChangeAspect="1"/>
          </p:cNvPicPr>
          <p:nvPr userDrawn="1"/>
        </p:nvPicPr>
        <p:blipFill>
          <a:blip r:embed="rId3"/>
          <a:stretch>
            <a:fillRect/>
          </a:stretch>
        </p:blipFill>
        <p:spPr>
          <a:xfrm>
            <a:off x="838200" y="1736663"/>
            <a:ext cx="10515600" cy="41197"/>
          </a:xfrm>
          <a:prstGeom prst="rect">
            <a:avLst/>
          </a:prstGeom>
        </p:spPr>
      </p:pic>
      <p:sp>
        <p:nvSpPr>
          <p:cNvPr id="8" name="Slide Number Placeholder 6">
            <a:extLst>
              <a:ext uri="{FF2B5EF4-FFF2-40B4-BE49-F238E27FC236}">
                <a16:creationId xmlns:a16="http://schemas.microsoft.com/office/drawing/2014/main" id="{001710AC-CC02-CB45-8513-1D36854E18B2}"/>
              </a:ext>
            </a:extLst>
          </p:cNvPr>
          <p:cNvSpPr>
            <a:spLocks noGrp="1"/>
          </p:cNvSpPr>
          <p:nvPr>
            <p:ph type="sldNum" sz="quarter" idx="12"/>
          </p:nvPr>
        </p:nvSpPr>
        <p:spPr>
          <a:xfrm>
            <a:off x="838200" y="6394187"/>
            <a:ext cx="2743200" cy="365125"/>
          </a:xfrm>
        </p:spPr>
        <p:txBody>
          <a:bodyPr/>
          <a:lstStyle>
            <a:lvl1pPr algn="l">
              <a:defRPr>
                <a:solidFill>
                  <a:schemeClr val="bg1"/>
                </a:solidFill>
                <a:latin typeface="Open Sans"/>
                <a:cs typeface="Open Sans"/>
              </a:defRPr>
            </a:lvl1pPr>
          </a:lstStyle>
          <a:p>
            <a:fld id="{90123BB8-591A-1D4B-BDC4-B05C5107BB91}" type="slidenum">
              <a:rPr lang="en-US" smtClean="0"/>
              <a:pPr/>
              <a:t>‹#›</a:t>
            </a:fld>
            <a:endParaRPr lang="en-US"/>
          </a:p>
        </p:txBody>
      </p:sp>
      <p:pic>
        <p:nvPicPr>
          <p:cNvPr id="11" name="Picture 10">
            <a:extLst>
              <a:ext uri="{FF2B5EF4-FFF2-40B4-BE49-F238E27FC236}">
                <a16:creationId xmlns:a16="http://schemas.microsoft.com/office/drawing/2014/main" id="{C512F29B-E0D6-0C47-8CAD-9F9BFF5C26C4}"/>
              </a:ext>
            </a:extLst>
          </p:cNvPr>
          <p:cNvPicPr>
            <a:picLocks noChangeAspect="1"/>
          </p:cNvPicPr>
          <p:nvPr userDrawn="1"/>
        </p:nvPicPr>
        <p:blipFill>
          <a:blip r:embed="rId4"/>
          <a:stretch>
            <a:fillRect/>
          </a:stretch>
        </p:blipFill>
        <p:spPr>
          <a:xfrm>
            <a:off x="10195560" y="6314812"/>
            <a:ext cx="1663700" cy="444500"/>
          </a:xfrm>
          <a:prstGeom prst="rect">
            <a:avLst/>
          </a:prstGeom>
        </p:spPr>
      </p:pic>
    </p:spTree>
    <p:extLst>
      <p:ext uri="{BB962C8B-B14F-4D97-AF65-F5344CB8AC3E}">
        <p14:creationId xmlns:p14="http://schemas.microsoft.com/office/powerpoint/2010/main" val="3665019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omparison">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CFFA74-739B-8545-9F7E-DDB0FD24DA69}"/>
              </a:ext>
            </a:extLst>
          </p:cNvPr>
          <p:cNvPicPr>
            <a:picLocks noChangeAspect="1"/>
          </p:cNvPicPr>
          <p:nvPr userDrawn="1"/>
        </p:nvPicPr>
        <p:blipFill>
          <a:blip r:embed="rId2"/>
          <a:stretch>
            <a:fillRect/>
          </a:stretch>
        </p:blipFill>
        <p:spPr>
          <a:xfrm>
            <a:off x="0" y="5376333"/>
            <a:ext cx="12192000" cy="1481667"/>
          </a:xfrm>
          <a:prstGeom prst="rect">
            <a:avLst/>
          </a:prstGeom>
        </p:spPr>
      </p:pic>
      <p:sp>
        <p:nvSpPr>
          <p:cNvPr id="2" name="Title 1">
            <a:extLst>
              <a:ext uri="{FF2B5EF4-FFF2-40B4-BE49-F238E27FC236}">
                <a16:creationId xmlns:a16="http://schemas.microsoft.com/office/drawing/2014/main" id="{3D29EF9C-6572-F345-8396-D94DFC5042CA}"/>
              </a:ext>
            </a:extLst>
          </p:cNvPr>
          <p:cNvSpPr>
            <a:spLocks noGrp="1"/>
          </p:cNvSpPr>
          <p:nvPr>
            <p:ph type="title"/>
          </p:nvPr>
        </p:nvSpPr>
        <p:spPr>
          <a:xfrm>
            <a:off x="839788" y="365125"/>
            <a:ext cx="10515600" cy="1325563"/>
          </a:xfrm>
        </p:spPr>
        <p:txBody>
          <a:bodyPr/>
          <a:lstStyle>
            <a:lvl1pPr>
              <a:defRPr>
                <a:solidFill>
                  <a:srgbClr val="22522C"/>
                </a:solidFill>
                <a:latin typeface="Georgia"/>
                <a:cs typeface="Georgia"/>
              </a:defRPr>
            </a:lvl1pPr>
          </a:lstStyle>
          <a:p>
            <a:r>
              <a:rPr lang="en-US"/>
              <a:t>Click to edit Master title style</a:t>
            </a:r>
          </a:p>
        </p:txBody>
      </p:sp>
      <p:sp>
        <p:nvSpPr>
          <p:cNvPr id="3" name="Text Placeholder 2">
            <a:extLst>
              <a:ext uri="{FF2B5EF4-FFF2-40B4-BE49-F238E27FC236}">
                <a16:creationId xmlns:a16="http://schemas.microsoft.com/office/drawing/2014/main" id="{269A5F31-8C16-B747-A2A7-BB8E8589311A}"/>
              </a:ext>
            </a:extLst>
          </p:cNvPr>
          <p:cNvSpPr>
            <a:spLocks noGrp="1"/>
          </p:cNvSpPr>
          <p:nvPr>
            <p:ph type="body" idx="1"/>
          </p:nvPr>
        </p:nvSpPr>
        <p:spPr>
          <a:xfrm>
            <a:off x="839788" y="1815838"/>
            <a:ext cx="10515600" cy="689236"/>
          </a:xfrm>
        </p:spPr>
        <p:txBody>
          <a:bodyPr anchor="b"/>
          <a:lstStyle>
            <a:lvl1pPr marL="0" indent="0">
              <a:buNone/>
              <a:defRPr sz="2400" b="1">
                <a:solidFill>
                  <a:srgbClr val="66984B"/>
                </a:solidFill>
                <a:latin typeface="Georgia"/>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941F30-FBDC-9C41-A05B-EE969F221391}"/>
              </a:ext>
            </a:extLst>
          </p:cNvPr>
          <p:cNvSpPr>
            <a:spLocks noGrp="1"/>
          </p:cNvSpPr>
          <p:nvPr>
            <p:ph sz="half" idx="2"/>
          </p:nvPr>
        </p:nvSpPr>
        <p:spPr>
          <a:xfrm>
            <a:off x="839788" y="2730587"/>
            <a:ext cx="10515600" cy="3459075"/>
          </a:xfrm>
        </p:spPr>
        <p:txBody>
          <a:bodyPr/>
          <a:lstStyle>
            <a:lvl1pPr>
              <a:defRPr>
                <a:solidFill>
                  <a:srgbClr val="434344"/>
                </a:solidFill>
                <a:latin typeface="Open Sans"/>
                <a:cs typeface="Open Sans"/>
              </a:defRPr>
            </a:lvl1pPr>
            <a:lvl2pPr>
              <a:defRPr>
                <a:solidFill>
                  <a:srgbClr val="434344"/>
                </a:solidFill>
                <a:latin typeface="Open Sans"/>
                <a:cs typeface="Open Sans"/>
              </a:defRPr>
            </a:lvl2pPr>
            <a:lvl3pPr>
              <a:defRPr>
                <a:solidFill>
                  <a:srgbClr val="434344"/>
                </a:solidFill>
                <a:latin typeface="Open Sans"/>
                <a:cs typeface="Open Sans"/>
              </a:defRPr>
            </a:lvl3pPr>
            <a:lvl4pPr>
              <a:defRPr>
                <a:solidFill>
                  <a:srgbClr val="434344"/>
                </a:solidFill>
                <a:latin typeface="Open Sans"/>
                <a:cs typeface="Open Sans"/>
              </a:defRPr>
            </a:lvl4pPr>
            <a:lvl5pPr>
              <a:defRPr>
                <a:solidFill>
                  <a:srgbClr val="434344"/>
                </a:solidFill>
                <a:latin typeface="Open Sans"/>
                <a:cs typeface="Open San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98E93DA9-FD8C-1146-A350-2AAA467DB460}"/>
              </a:ext>
            </a:extLst>
          </p:cNvPr>
          <p:cNvPicPr>
            <a:picLocks noChangeAspect="1"/>
          </p:cNvPicPr>
          <p:nvPr userDrawn="1"/>
        </p:nvPicPr>
        <p:blipFill>
          <a:blip r:embed="rId3"/>
          <a:stretch>
            <a:fillRect/>
          </a:stretch>
        </p:blipFill>
        <p:spPr>
          <a:xfrm>
            <a:off x="838200" y="1736663"/>
            <a:ext cx="10515600" cy="41197"/>
          </a:xfrm>
          <a:prstGeom prst="rect">
            <a:avLst/>
          </a:prstGeom>
        </p:spPr>
      </p:pic>
      <p:pic>
        <p:nvPicPr>
          <p:cNvPr id="11" name="Picture 10">
            <a:extLst>
              <a:ext uri="{FF2B5EF4-FFF2-40B4-BE49-F238E27FC236}">
                <a16:creationId xmlns:a16="http://schemas.microsoft.com/office/drawing/2014/main" id="{B29B5F53-E1D1-454E-A867-C080A10B7BFA}"/>
              </a:ext>
            </a:extLst>
          </p:cNvPr>
          <p:cNvPicPr>
            <a:picLocks noChangeAspect="1"/>
          </p:cNvPicPr>
          <p:nvPr userDrawn="1"/>
        </p:nvPicPr>
        <p:blipFill>
          <a:blip r:embed="rId4"/>
          <a:stretch>
            <a:fillRect/>
          </a:stretch>
        </p:blipFill>
        <p:spPr>
          <a:xfrm>
            <a:off x="10208260" y="6314812"/>
            <a:ext cx="1651000" cy="444500"/>
          </a:xfrm>
          <a:prstGeom prst="rect">
            <a:avLst/>
          </a:prstGeom>
        </p:spPr>
      </p:pic>
      <p:sp>
        <p:nvSpPr>
          <p:cNvPr id="12" name="Slide Number Placeholder 6">
            <a:extLst>
              <a:ext uri="{FF2B5EF4-FFF2-40B4-BE49-F238E27FC236}">
                <a16:creationId xmlns:a16="http://schemas.microsoft.com/office/drawing/2014/main" id="{8F0ABE45-4E63-2547-93A4-62E2D41F31ED}"/>
              </a:ext>
            </a:extLst>
          </p:cNvPr>
          <p:cNvSpPr>
            <a:spLocks noGrp="1"/>
          </p:cNvSpPr>
          <p:nvPr>
            <p:ph type="sldNum" sz="quarter" idx="12"/>
          </p:nvPr>
        </p:nvSpPr>
        <p:spPr>
          <a:xfrm>
            <a:off x="838200" y="6394187"/>
            <a:ext cx="2743200" cy="365125"/>
          </a:xfrm>
        </p:spPr>
        <p:txBody>
          <a:bodyPr/>
          <a:lstStyle>
            <a:lvl1pPr algn="l">
              <a:defRPr>
                <a:latin typeface="Open Sans"/>
                <a:cs typeface="Open Sans"/>
              </a:defRPr>
            </a:lvl1pPr>
          </a:lstStyle>
          <a:p>
            <a:fld id="{90123BB8-591A-1D4B-BDC4-B05C5107BB91}" type="slidenum">
              <a:rPr lang="en-US" smtClean="0"/>
              <a:pPr/>
              <a:t>‹#›</a:t>
            </a:fld>
            <a:endParaRPr lang="en-US"/>
          </a:p>
        </p:txBody>
      </p:sp>
    </p:spTree>
    <p:extLst>
      <p:ext uri="{BB962C8B-B14F-4D97-AF65-F5344CB8AC3E}">
        <p14:creationId xmlns:p14="http://schemas.microsoft.com/office/powerpoint/2010/main" val="133218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mparison">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DCFFA74-739B-8545-9F7E-DDB0FD24DA69}"/>
              </a:ext>
            </a:extLst>
          </p:cNvPr>
          <p:cNvPicPr>
            <a:picLocks noChangeAspect="1"/>
          </p:cNvPicPr>
          <p:nvPr userDrawn="1"/>
        </p:nvPicPr>
        <p:blipFill>
          <a:blip r:embed="rId2"/>
          <a:stretch>
            <a:fillRect/>
          </a:stretch>
        </p:blipFill>
        <p:spPr>
          <a:xfrm>
            <a:off x="0" y="5376333"/>
            <a:ext cx="12192000" cy="1481667"/>
          </a:xfrm>
          <a:prstGeom prst="rect">
            <a:avLst/>
          </a:prstGeom>
        </p:spPr>
      </p:pic>
      <p:sp>
        <p:nvSpPr>
          <p:cNvPr id="2" name="Title 1">
            <a:extLst>
              <a:ext uri="{FF2B5EF4-FFF2-40B4-BE49-F238E27FC236}">
                <a16:creationId xmlns:a16="http://schemas.microsoft.com/office/drawing/2014/main" id="{3D29EF9C-6572-F345-8396-D94DFC5042CA}"/>
              </a:ext>
            </a:extLst>
          </p:cNvPr>
          <p:cNvSpPr>
            <a:spLocks noGrp="1"/>
          </p:cNvSpPr>
          <p:nvPr>
            <p:ph type="title"/>
          </p:nvPr>
        </p:nvSpPr>
        <p:spPr>
          <a:xfrm>
            <a:off x="839788" y="365125"/>
            <a:ext cx="10515600" cy="1325563"/>
          </a:xfrm>
        </p:spPr>
        <p:txBody>
          <a:bodyPr/>
          <a:lstStyle>
            <a:lvl1pPr>
              <a:defRPr>
                <a:solidFill>
                  <a:srgbClr val="22522C"/>
                </a:solidFill>
                <a:latin typeface="Georgia"/>
                <a:cs typeface="Georgia"/>
              </a:defRPr>
            </a:lvl1pPr>
          </a:lstStyle>
          <a:p>
            <a:r>
              <a:rPr lang="en-US"/>
              <a:t>Click to edit Master title style</a:t>
            </a:r>
          </a:p>
        </p:txBody>
      </p:sp>
      <p:sp>
        <p:nvSpPr>
          <p:cNvPr id="3" name="Text Placeholder 2">
            <a:extLst>
              <a:ext uri="{FF2B5EF4-FFF2-40B4-BE49-F238E27FC236}">
                <a16:creationId xmlns:a16="http://schemas.microsoft.com/office/drawing/2014/main" id="{269A5F31-8C16-B747-A2A7-BB8E8589311A}"/>
              </a:ext>
            </a:extLst>
          </p:cNvPr>
          <p:cNvSpPr>
            <a:spLocks noGrp="1"/>
          </p:cNvSpPr>
          <p:nvPr>
            <p:ph type="body" idx="1"/>
          </p:nvPr>
        </p:nvSpPr>
        <p:spPr>
          <a:xfrm>
            <a:off x="839788" y="1823835"/>
            <a:ext cx="5256212" cy="681239"/>
          </a:xfrm>
        </p:spPr>
        <p:txBody>
          <a:bodyPr anchor="b"/>
          <a:lstStyle>
            <a:lvl1pPr marL="0" indent="0">
              <a:buNone/>
              <a:defRPr sz="2400" b="1">
                <a:solidFill>
                  <a:srgbClr val="66984B"/>
                </a:solidFill>
                <a:latin typeface="Georgia"/>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941F30-FBDC-9C41-A05B-EE969F221391}"/>
              </a:ext>
            </a:extLst>
          </p:cNvPr>
          <p:cNvSpPr>
            <a:spLocks noGrp="1"/>
          </p:cNvSpPr>
          <p:nvPr>
            <p:ph sz="half" idx="2"/>
          </p:nvPr>
        </p:nvSpPr>
        <p:spPr>
          <a:xfrm>
            <a:off x="839788" y="2730587"/>
            <a:ext cx="5256212" cy="3459075"/>
          </a:xfrm>
        </p:spPr>
        <p:txBody>
          <a:bodyPr/>
          <a:lstStyle>
            <a:lvl1pPr>
              <a:defRPr>
                <a:solidFill>
                  <a:srgbClr val="434344"/>
                </a:solidFill>
                <a:latin typeface="Open Sans"/>
                <a:cs typeface="Open Sans"/>
              </a:defRPr>
            </a:lvl1pPr>
            <a:lvl2pPr>
              <a:defRPr>
                <a:solidFill>
                  <a:srgbClr val="434344"/>
                </a:solidFill>
                <a:latin typeface="Open Sans"/>
                <a:cs typeface="Open Sans"/>
              </a:defRPr>
            </a:lvl2pPr>
            <a:lvl3pPr>
              <a:defRPr>
                <a:solidFill>
                  <a:srgbClr val="434344"/>
                </a:solidFill>
                <a:latin typeface="Open Sans"/>
                <a:cs typeface="Open Sans"/>
              </a:defRPr>
            </a:lvl3pPr>
            <a:lvl4pPr>
              <a:defRPr>
                <a:solidFill>
                  <a:srgbClr val="434344"/>
                </a:solidFill>
                <a:latin typeface="Open Sans"/>
                <a:cs typeface="Open Sans"/>
              </a:defRPr>
            </a:lvl4pPr>
            <a:lvl5pPr>
              <a:defRPr>
                <a:solidFill>
                  <a:srgbClr val="434344"/>
                </a:solidFill>
                <a:latin typeface="Open Sans"/>
                <a:cs typeface="Open San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98E93DA9-FD8C-1146-A350-2AAA467DB460}"/>
              </a:ext>
            </a:extLst>
          </p:cNvPr>
          <p:cNvPicPr>
            <a:picLocks noChangeAspect="1"/>
          </p:cNvPicPr>
          <p:nvPr userDrawn="1"/>
        </p:nvPicPr>
        <p:blipFill>
          <a:blip r:embed="rId3"/>
          <a:stretch>
            <a:fillRect/>
          </a:stretch>
        </p:blipFill>
        <p:spPr>
          <a:xfrm>
            <a:off x="838200" y="1736663"/>
            <a:ext cx="10515600" cy="41197"/>
          </a:xfrm>
          <a:prstGeom prst="rect">
            <a:avLst/>
          </a:prstGeom>
        </p:spPr>
      </p:pic>
      <p:pic>
        <p:nvPicPr>
          <p:cNvPr id="11" name="Picture 10">
            <a:extLst>
              <a:ext uri="{FF2B5EF4-FFF2-40B4-BE49-F238E27FC236}">
                <a16:creationId xmlns:a16="http://schemas.microsoft.com/office/drawing/2014/main" id="{B29B5F53-E1D1-454E-A867-C080A10B7BFA}"/>
              </a:ext>
            </a:extLst>
          </p:cNvPr>
          <p:cNvPicPr>
            <a:picLocks noChangeAspect="1"/>
          </p:cNvPicPr>
          <p:nvPr userDrawn="1"/>
        </p:nvPicPr>
        <p:blipFill>
          <a:blip r:embed="rId4"/>
          <a:stretch>
            <a:fillRect/>
          </a:stretch>
        </p:blipFill>
        <p:spPr>
          <a:xfrm>
            <a:off x="10208260" y="6314812"/>
            <a:ext cx="1651000" cy="444500"/>
          </a:xfrm>
          <a:prstGeom prst="rect">
            <a:avLst/>
          </a:prstGeom>
        </p:spPr>
      </p:pic>
      <p:sp>
        <p:nvSpPr>
          <p:cNvPr id="12" name="Slide Number Placeholder 6">
            <a:extLst>
              <a:ext uri="{FF2B5EF4-FFF2-40B4-BE49-F238E27FC236}">
                <a16:creationId xmlns:a16="http://schemas.microsoft.com/office/drawing/2014/main" id="{8F0ABE45-4E63-2547-93A4-62E2D41F31ED}"/>
              </a:ext>
            </a:extLst>
          </p:cNvPr>
          <p:cNvSpPr>
            <a:spLocks noGrp="1"/>
          </p:cNvSpPr>
          <p:nvPr>
            <p:ph type="sldNum" sz="quarter" idx="12"/>
          </p:nvPr>
        </p:nvSpPr>
        <p:spPr>
          <a:xfrm>
            <a:off x="838200" y="6394187"/>
            <a:ext cx="2743200" cy="365125"/>
          </a:xfrm>
        </p:spPr>
        <p:txBody>
          <a:bodyPr/>
          <a:lstStyle>
            <a:lvl1pPr algn="l">
              <a:defRPr/>
            </a:lvl1pPr>
          </a:lstStyle>
          <a:p>
            <a:fld id="{90123BB8-591A-1D4B-BDC4-B05C5107BB91}" type="slidenum">
              <a:rPr lang="en-US" smtClean="0"/>
              <a:pPr/>
              <a:t>‹#›</a:t>
            </a:fld>
            <a:endParaRPr lang="en-US"/>
          </a:p>
        </p:txBody>
      </p:sp>
      <p:pic>
        <p:nvPicPr>
          <p:cNvPr id="6" name="Picture 5">
            <a:extLst>
              <a:ext uri="{FF2B5EF4-FFF2-40B4-BE49-F238E27FC236}">
                <a16:creationId xmlns:a16="http://schemas.microsoft.com/office/drawing/2014/main" id="{CE4977C1-6578-894D-BE54-4A32E39363AD}"/>
              </a:ext>
            </a:extLst>
          </p:cNvPr>
          <p:cNvPicPr>
            <a:picLocks noChangeAspect="1"/>
          </p:cNvPicPr>
          <p:nvPr userDrawn="1"/>
        </p:nvPicPr>
        <p:blipFill>
          <a:blip r:embed="rId5"/>
          <a:stretch>
            <a:fillRect/>
          </a:stretch>
        </p:blipFill>
        <p:spPr>
          <a:xfrm>
            <a:off x="7038580" y="1823835"/>
            <a:ext cx="3943700" cy="4386426"/>
          </a:xfrm>
          <a:prstGeom prst="rect">
            <a:avLst/>
          </a:prstGeom>
        </p:spPr>
      </p:pic>
    </p:spTree>
    <p:extLst>
      <p:ext uri="{BB962C8B-B14F-4D97-AF65-F5344CB8AC3E}">
        <p14:creationId xmlns:p14="http://schemas.microsoft.com/office/powerpoint/2010/main" val="3050201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71BDE26C-B0ED-5B49-B26A-EA5990345BA0}"/>
              </a:ext>
            </a:extLst>
          </p:cNvPr>
          <p:cNvSpPr>
            <a:spLocks noGrp="1"/>
          </p:cNvSpPr>
          <p:nvPr>
            <p:ph type="sldNum" sz="quarter" idx="12"/>
          </p:nvPr>
        </p:nvSpPr>
        <p:spPr>
          <a:xfrm>
            <a:off x="838200" y="6394187"/>
            <a:ext cx="2743200" cy="365125"/>
          </a:xfrm>
        </p:spPr>
        <p:txBody>
          <a:bodyPr/>
          <a:lstStyle>
            <a:lvl1pPr algn="l">
              <a:defRPr>
                <a:solidFill>
                  <a:schemeClr val="bg1"/>
                </a:solidFill>
                <a:latin typeface="Open Sans"/>
                <a:cs typeface="Open Sans"/>
              </a:defRPr>
            </a:lvl1pPr>
          </a:lstStyle>
          <a:p>
            <a:fld id="{90123BB8-591A-1D4B-BDC4-B05C5107BB91}" type="slidenum">
              <a:rPr lang="en-US" smtClean="0"/>
              <a:pPr/>
              <a:t>‹#›</a:t>
            </a:fld>
            <a:endParaRPr lang="en-US"/>
          </a:p>
        </p:txBody>
      </p:sp>
      <p:pic>
        <p:nvPicPr>
          <p:cNvPr id="7" name="Picture 6">
            <a:extLst>
              <a:ext uri="{FF2B5EF4-FFF2-40B4-BE49-F238E27FC236}">
                <a16:creationId xmlns:a16="http://schemas.microsoft.com/office/drawing/2014/main" id="{5D0A52A0-EC8D-6649-A0CB-23728B3295AE}"/>
              </a:ext>
            </a:extLst>
          </p:cNvPr>
          <p:cNvPicPr>
            <a:picLocks noChangeAspect="1"/>
          </p:cNvPicPr>
          <p:nvPr userDrawn="1"/>
        </p:nvPicPr>
        <p:blipFill>
          <a:blip r:embed="rId3"/>
          <a:stretch>
            <a:fillRect/>
          </a:stretch>
        </p:blipFill>
        <p:spPr>
          <a:xfrm>
            <a:off x="10195560" y="6314812"/>
            <a:ext cx="1663700" cy="444500"/>
          </a:xfrm>
          <a:prstGeom prst="rect">
            <a:avLst/>
          </a:prstGeom>
        </p:spPr>
      </p:pic>
      <p:sp>
        <p:nvSpPr>
          <p:cNvPr id="9" name="Title 1">
            <a:extLst>
              <a:ext uri="{FF2B5EF4-FFF2-40B4-BE49-F238E27FC236}">
                <a16:creationId xmlns:a16="http://schemas.microsoft.com/office/drawing/2014/main" id="{8D7C45DD-F2EF-F14D-BD75-534A30643A95}"/>
              </a:ext>
            </a:extLst>
          </p:cNvPr>
          <p:cNvSpPr>
            <a:spLocks noGrp="1"/>
          </p:cNvSpPr>
          <p:nvPr>
            <p:ph type="title" hasCustomPrompt="1"/>
          </p:nvPr>
        </p:nvSpPr>
        <p:spPr>
          <a:xfrm>
            <a:off x="838200" y="4533528"/>
            <a:ext cx="10515600" cy="1325563"/>
          </a:xfrm>
        </p:spPr>
        <p:txBody>
          <a:bodyPr/>
          <a:lstStyle>
            <a:lvl1pPr>
              <a:defRPr>
                <a:solidFill>
                  <a:schemeClr val="bg1"/>
                </a:solidFill>
                <a:latin typeface="Georgia"/>
                <a:cs typeface="Georgia"/>
              </a:defRPr>
            </a:lvl1pPr>
          </a:lstStyle>
          <a:p>
            <a:r>
              <a:rPr lang="en-US"/>
              <a:t>Section Break Title Page</a:t>
            </a:r>
          </a:p>
        </p:txBody>
      </p:sp>
    </p:spTree>
    <p:extLst>
      <p:ext uri="{BB962C8B-B14F-4D97-AF65-F5344CB8AC3E}">
        <p14:creationId xmlns:p14="http://schemas.microsoft.com/office/powerpoint/2010/main" val="1796837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163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71BDE26C-B0ED-5B49-B26A-EA5990345BA0}"/>
              </a:ext>
            </a:extLst>
          </p:cNvPr>
          <p:cNvSpPr>
            <a:spLocks noGrp="1"/>
          </p:cNvSpPr>
          <p:nvPr>
            <p:ph type="sldNum" sz="quarter" idx="12"/>
          </p:nvPr>
        </p:nvSpPr>
        <p:spPr>
          <a:xfrm>
            <a:off x="838200" y="6394187"/>
            <a:ext cx="2743200" cy="365125"/>
          </a:xfrm>
        </p:spPr>
        <p:txBody>
          <a:bodyPr/>
          <a:lstStyle>
            <a:lvl1pPr algn="l">
              <a:defRPr>
                <a:solidFill>
                  <a:schemeClr val="bg1"/>
                </a:solidFill>
                <a:latin typeface="Open Sans"/>
                <a:cs typeface="Open Sans"/>
              </a:defRPr>
            </a:lvl1pPr>
          </a:lstStyle>
          <a:p>
            <a:fld id="{90123BB8-591A-1D4B-BDC4-B05C5107BB91}" type="slidenum">
              <a:rPr lang="en-US" smtClean="0"/>
              <a:pPr/>
              <a:t>‹#›</a:t>
            </a:fld>
            <a:endParaRPr lang="en-US"/>
          </a:p>
        </p:txBody>
      </p:sp>
      <p:pic>
        <p:nvPicPr>
          <p:cNvPr id="7" name="Picture 6">
            <a:extLst>
              <a:ext uri="{FF2B5EF4-FFF2-40B4-BE49-F238E27FC236}">
                <a16:creationId xmlns:a16="http://schemas.microsoft.com/office/drawing/2014/main" id="{5D0A52A0-EC8D-6649-A0CB-23728B3295AE}"/>
              </a:ext>
            </a:extLst>
          </p:cNvPr>
          <p:cNvPicPr>
            <a:picLocks noChangeAspect="1"/>
          </p:cNvPicPr>
          <p:nvPr userDrawn="1"/>
        </p:nvPicPr>
        <p:blipFill>
          <a:blip r:embed="rId3"/>
          <a:stretch>
            <a:fillRect/>
          </a:stretch>
        </p:blipFill>
        <p:spPr>
          <a:xfrm>
            <a:off x="10195560" y="6314812"/>
            <a:ext cx="1663700" cy="444500"/>
          </a:xfrm>
          <a:prstGeom prst="rect">
            <a:avLst/>
          </a:prstGeom>
        </p:spPr>
      </p:pic>
      <p:sp>
        <p:nvSpPr>
          <p:cNvPr id="9" name="Title 1">
            <a:extLst>
              <a:ext uri="{FF2B5EF4-FFF2-40B4-BE49-F238E27FC236}">
                <a16:creationId xmlns:a16="http://schemas.microsoft.com/office/drawing/2014/main" id="{8D7C45DD-F2EF-F14D-BD75-534A30643A95}"/>
              </a:ext>
            </a:extLst>
          </p:cNvPr>
          <p:cNvSpPr>
            <a:spLocks noGrp="1"/>
          </p:cNvSpPr>
          <p:nvPr>
            <p:ph type="title" hasCustomPrompt="1"/>
          </p:nvPr>
        </p:nvSpPr>
        <p:spPr>
          <a:xfrm>
            <a:off x="2014084" y="1507184"/>
            <a:ext cx="8152613" cy="3752193"/>
          </a:xfrm>
        </p:spPr>
        <p:txBody>
          <a:bodyPr/>
          <a:lstStyle>
            <a:lvl1pPr algn="ctr">
              <a:defRPr i="1">
                <a:solidFill>
                  <a:schemeClr val="bg1"/>
                </a:solidFill>
                <a:latin typeface="Georgia"/>
                <a:cs typeface="Georgia"/>
              </a:defRPr>
            </a:lvl1pPr>
          </a:lstStyle>
          <a:p>
            <a:r>
              <a:rPr lang="en-US"/>
              <a:t>“Quote section for a nice break in the presentation"</a:t>
            </a:r>
          </a:p>
        </p:txBody>
      </p:sp>
    </p:spTree>
    <p:extLst>
      <p:ext uri="{BB962C8B-B14F-4D97-AF65-F5344CB8AC3E}">
        <p14:creationId xmlns:p14="http://schemas.microsoft.com/office/powerpoint/2010/main" val="3492151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D7C45DD-F2EF-F14D-BD75-534A30643A95}"/>
              </a:ext>
            </a:extLst>
          </p:cNvPr>
          <p:cNvSpPr>
            <a:spLocks noGrp="1"/>
          </p:cNvSpPr>
          <p:nvPr>
            <p:ph type="title" hasCustomPrompt="1"/>
          </p:nvPr>
        </p:nvSpPr>
        <p:spPr>
          <a:xfrm>
            <a:off x="2012565" y="1349528"/>
            <a:ext cx="8089309" cy="4143178"/>
          </a:xfrm>
        </p:spPr>
        <p:txBody>
          <a:bodyPr/>
          <a:lstStyle>
            <a:lvl1pPr algn="ctr">
              <a:defRPr i="1">
                <a:solidFill>
                  <a:srgbClr val="434344"/>
                </a:solidFill>
                <a:latin typeface="Georgia"/>
                <a:cs typeface="Georgia"/>
              </a:defRPr>
            </a:lvl1pPr>
          </a:lstStyle>
          <a:p>
            <a:r>
              <a:rPr lang="en-US"/>
              <a:t>“Quote section for a nice break in the presentation"</a:t>
            </a:r>
          </a:p>
        </p:txBody>
      </p:sp>
      <p:sp>
        <p:nvSpPr>
          <p:cNvPr id="6" name="Slide Number Placeholder 6">
            <a:extLst>
              <a:ext uri="{FF2B5EF4-FFF2-40B4-BE49-F238E27FC236}">
                <a16:creationId xmlns:a16="http://schemas.microsoft.com/office/drawing/2014/main" id="{FB121833-3270-424C-8BB2-A6F1F6F92507}"/>
              </a:ext>
            </a:extLst>
          </p:cNvPr>
          <p:cNvSpPr>
            <a:spLocks noGrp="1"/>
          </p:cNvSpPr>
          <p:nvPr>
            <p:ph type="sldNum" sz="quarter" idx="12"/>
          </p:nvPr>
        </p:nvSpPr>
        <p:spPr>
          <a:xfrm>
            <a:off x="838200" y="6394187"/>
            <a:ext cx="2743200" cy="365125"/>
          </a:xfrm>
        </p:spPr>
        <p:txBody>
          <a:bodyPr/>
          <a:lstStyle>
            <a:lvl1pPr algn="l">
              <a:defRPr>
                <a:latin typeface="Open Sans"/>
                <a:cs typeface="Open Sans"/>
              </a:defRPr>
            </a:lvl1pPr>
          </a:lstStyle>
          <a:p>
            <a:fld id="{90123BB8-591A-1D4B-BDC4-B05C5107BB91}" type="slidenum">
              <a:rPr lang="en-US" smtClean="0"/>
              <a:pPr/>
              <a:t>‹#›</a:t>
            </a:fld>
            <a:endParaRPr lang="en-US"/>
          </a:p>
        </p:txBody>
      </p:sp>
      <p:pic>
        <p:nvPicPr>
          <p:cNvPr id="8" name="Picture 7">
            <a:extLst>
              <a:ext uri="{FF2B5EF4-FFF2-40B4-BE49-F238E27FC236}">
                <a16:creationId xmlns:a16="http://schemas.microsoft.com/office/drawing/2014/main" id="{E1D238CF-C84F-9846-B06E-DAC317E2B8C1}"/>
              </a:ext>
            </a:extLst>
          </p:cNvPr>
          <p:cNvPicPr>
            <a:picLocks noChangeAspect="1"/>
          </p:cNvPicPr>
          <p:nvPr userDrawn="1"/>
        </p:nvPicPr>
        <p:blipFill>
          <a:blip r:embed="rId3"/>
          <a:stretch>
            <a:fillRect/>
          </a:stretch>
        </p:blipFill>
        <p:spPr>
          <a:xfrm>
            <a:off x="10208260" y="6314812"/>
            <a:ext cx="1651000" cy="444500"/>
          </a:xfrm>
          <a:prstGeom prst="rect">
            <a:avLst/>
          </a:prstGeom>
        </p:spPr>
      </p:pic>
    </p:spTree>
    <p:extLst>
      <p:ext uri="{BB962C8B-B14F-4D97-AF65-F5344CB8AC3E}">
        <p14:creationId xmlns:p14="http://schemas.microsoft.com/office/powerpoint/2010/main" val="37212115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D7C45DD-F2EF-F14D-BD75-534A30643A95}"/>
              </a:ext>
            </a:extLst>
          </p:cNvPr>
          <p:cNvSpPr>
            <a:spLocks noGrp="1"/>
          </p:cNvSpPr>
          <p:nvPr>
            <p:ph type="title" hasCustomPrompt="1"/>
          </p:nvPr>
        </p:nvSpPr>
        <p:spPr>
          <a:xfrm>
            <a:off x="1996891" y="1349528"/>
            <a:ext cx="8182506" cy="4143178"/>
          </a:xfrm>
        </p:spPr>
        <p:txBody>
          <a:bodyPr/>
          <a:lstStyle>
            <a:lvl1pPr algn="ctr">
              <a:defRPr i="1">
                <a:solidFill>
                  <a:srgbClr val="434344"/>
                </a:solidFill>
                <a:latin typeface="Georgia"/>
                <a:cs typeface="Georgia"/>
              </a:defRPr>
            </a:lvl1pPr>
          </a:lstStyle>
          <a:p>
            <a:r>
              <a:rPr lang="en-US"/>
              <a:t>“Quote section for a nice break in the presentation"</a:t>
            </a:r>
          </a:p>
        </p:txBody>
      </p:sp>
      <p:sp>
        <p:nvSpPr>
          <p:cNvPr id="6" name="Slide Number Placeholder 6">
            <a:extLst>
              <a:ext uri="{FF2B5EF4-FFF2-40B4-BE49-F238E27FC236}">
                <a16:creationId xmlns:a16="http://schemas.microsoft.com/office/drawing/2014/main" id="{FB121833-3270-424C-8BB2-A6F1F6F92507}"/>
              </a:ext>
            </a:extLst>
          </p:cNvPr>
          <p:cNvSpPr>
            <a:spLocks noGrp="1"/>
          </p:cNvSpPr>
          <p:nvPr>
            <p:ph type="sldNum" sz="quarter" idx="12"/>
          </p:nvPr>
        </p:nvSpPr>
        <p:spPr>
          <a:xfrm>
            <a:off x="838200" y="6394187"/>
            <a:ext cx="2743200" cy="365125"/>
          </a:xfrm>
        </p:spPr>
        <p:txBody>
          <a:bodyPr/>
          <a:lstStyle>
            <a:lvl1pPr algn="l">
              <a:defRPr>
                <a:latin typeface="Open Sans"/>
                <a:cs typeface="Open Sans"/>
              </a:defRPr>
            </a:lvl1pPr>
          </a:lstStyle>
          <a:p>
            <a:fld id="{90123BB8-591A-1D4B-BDC4-B05C5107BB91}" type="slidenum">
              <a:rPr lang="en-US" smtClean="0"/>
              <a:pPr/>
              <a:t>‹#›</a:t>
            </a:fld>
            <a:endParaRPr lang="en-US"/>
          </a:p>
        </p:txBody>
      </p:sp>
      <p:pic>
        <p:nvPicPr>
          <p:cNvPr id="8" name="Picture 7">
            <a:extLst>
              <a:ext uri="{FF2B5EF4-FFF2-40B4-BE49-F238E27FC236}">
                <a16:creationId xmlns:a16="http://schemas.microsoft.com/office/drawing/2014/main" id="{E1D238CF-C84F-9846-B06E-DAC317E2B8C1}"/>
              </a:ext>
            </a:extLst>
          </p:cNvPr>
          <p:cNvPicPr>
            <a:picLocks noChangeAspect="1"/>
          </p:cNvPicPr>
          <p:nvPr userDrawn="1"/>
        </p:nvPicPr>
        <p:blipFill>
          <a:blip r:embed="rId3"/>
          <a:stretch>
            <a:fillRect/>
          </a:stretch>
        </p:blipFill>
        <p:spPr>
          <a:xfrm>
            <a:off x="10208260" y="6314812"/>
            <a:ext cx="1651000" cy="444500"/>
          </a:xfrm>
          <a:prstGeom prst="rect">
            <a:avLst/>
          </a:prstGeom>
        </p:spPr>
      </p:pic>
    </p:spTree>
    <p:extLst>
      <p:ext uri="{BB962C8B-B14F-4D97-AF65-F5344CB8AC3E}">
        <p14:creationId xmlns:p14="http://schemas.microsoft.com/office/powerpoint/2010/main" val="19597221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71BDE26C-B0ED-5B49-B26A-EA5990345BA0}"/>
              </a:ext>
            </a:extLst>
          </p:cNvPr>
          <p:cNvSpPr>
            <a:spLocks noGrp="1"/>
          </p:cNvSpPr>
          <p:nvPr>
            <p:ph type="sldNum" sz="quarter" idx="12"/>
          </p:nvPr>
        </p:nvSpPr>
        <p:spPr>
          <a:xfrm>
            <a:off x="838200" y="6394187"/>
            <a:ext cx="2743200" cy="365125"/>
          </a:xfrm>
        </p:spPr>
        <p:txBody>
          <a:bodyPr/>
          <a:lstStyle>
            <a:lvl1pPr algn="l">
              <a:defRPr>
                <a:solidFill>
                  <a:schemeClr val="bg1"/>
                </a:solidFill>
              </a:defRPr>
            </a:lvl1pPr>
          </a:lstStyle>
          <a:p>
            <a:fld id="{90123BB8-591A-1D4B-BDC4-B05C5107BB91}" type="slidenum">
              <a:rPr lang="en-US" smtClean="0"/>
              <a:pPr/>
              <a:t>‹#›</a:t>
            </a:fld>
            <a:endParaRPr lang="en-US"/>
          </a:p>
        </p:txBody>
      </p:sp>
      <p:pic>
        <p:nvPicPr>
          <p:cNvPr id="7" name="Picture 6">
            <a:extLst>
              <a:ext uri="{FF2B5EF4-FFF2-40B4-BE49-F238E27FC236}">
                <a16:creationId xmlns:a16="http://schemas.microsoft.com/office/drawing/2014/main" id="{5D0A52A0-EC8D-6649-A0CB-23728B3295AE}"/>
              </a:ext>
            </a:extLst>
          </p:cNvPr>
          <p:cNvPicPr>
            <a:picLocks noChangeAspect="1"/>
          </p:cNvPicPr>
          <p:nvPr userDrawn="1"/>
        </p:nvPicPr>
        <p:blipFill>
          <a:blip r:embed="rId3"/>
          <a:stretch>
            <a:fillRect/>
          </a:stretch>
        </p:blipFill>
        <p:spPr>
          <a:xfrm>
            <a:off x="10195560" y="6314812"/>
            <a:ext cx="1663700" cy="444500"/>
          </a:xfrm>
          <a:prstGeom prst="rect">
            <a:avLst/>
          </a:prstGeom>
        </p:spPr>
      </p:pic>
      <p:sp>
        <p:nvSpPr>
          <p:cNvPr id="9" name="Title 1">
            <a:extLst>
              <a:ext uri="{FF2B5EF4-FFF2-40B4-BE49-F238E27FC236}">
                <a16:creationId xmlns:a16="http://schemas.microsoft.com/office/drawing/2014/main" id="{8D7C45DD-F2EF-F14D-BD75-534A30643A95}"/>
              </a:ext>
            </a:extLst>
          </p:cNvPr>
          <p:cNvSpPr>
            <a:spLocks noGrp="1"/>
          </p:cNvSpPr>
          <p:nvPr>
            <p:ph type="title" hasCustomPrompt="1"/>
          </p:nvPr>
        </p:nvSpPr>
        <p:spPr>
          <a:xfrm>
            <a:off x="838200" y="4533528"/>
            <a:ext cx="10515600" cy="1325563"/>
          </a:xfrm>
        </p:spPr>
        <p:txBody>
          <a:bodyPr/>
          <a:lstStyle>
            <a:lvl1pPr>
              <a:defRPr>
                <a:solidFill>
                  <a:schemeClr val="bg1"/>
                </a:solidFill>
                <a:latin typeface="Georgia"/>
                <a:cs typeface="Georgia"/>
              </a:defRPr>
            </a:lvl1pPr>
          </a:lstStyle>
          <a:p>
            <a:r>
              <a:rPr lang="en-US"/>
              <a:t>Questions/Discussions</a:t>
            </a:r>
          </a:p>
        </p:txBody>
      </p:sp>
    </p:spTree>
    <p:extLst>
      <p:ext uri="{BB962C8B-B14F-4D97-AF65-F5344CB8AC3E}">
        <p14:creationId xmlns:p14="http://schemas.microsoft.com/office/powerpoint/2010/main" val="3178398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71BDE26C-B0ED-5B49-B26A-EA5990345BA0}"/>
              </a:ext>
            </a:extLst>
          </p:cNvPr>
          <p:cNvSpPr>
            <a:spLocks noGrp="1"/>
          </p:cNvSpPr>
          <p:nvPr>
            <p:ph type="sldNum" sz="quarter" idx="12"/>
          </p:nvPr>
        </p:nvSpPr>
        <p:spPr>
          <a:xfrm>
            <a:off x="838200" y="6394187"/>
            <a:ext cx="2743200" cy="365125"/>
          </a:xfrm>
        </p:spPr>
        <p:txBody>
          <a:bodyPr/>
          <a:lstStyle>
            <a:lvl1pPr algn="l">
              <a:defRPr>
                <a:solidFill>
                  <a:schemeClr val="bg1"/>
                </a:solidFill>
                <a:latin typeface="Open Sans"/>
                <a:cs typeface="Open Sans"/>
              </a:defRPr>
            </a:lvl1pPr>
          </a:lstStyle>
          <a:p>
            <a:fld id="{90123BB8-591A-1D4B-BDC4-B05C5107BB91}" type="slidenum">
              <a:rPr lang="en-US" smtClean="0"/>
              <a:pPr/>
              <a:t>‹#›</a:t>
            </a:fld>
            <a:endParaRPr lang="en-US"/>
          </a:p>
        </p:txBody>
      </p:sp>
      <p:pic>
        <p:nvPicPr>
          <p:cNvPr id="7" name="Picture 6">
            <a:extLst>
              <a:ext uri="{FF2B5EF4-FFF2-40B4-BE49-F238E27FC236}">
                <a16:creationId xmlns:a16="http://schemas.microsoft.com/office/drawing/2014/main" id="{5D0A52A0-EC8D-6649-A0CB-23728B3295AE}"/>
              </a:ext>
            </a:extLst>
          </p:cNvPr>
          <p:cNvPicPr>
            <a:picLocks noChangeAspect="1"/>
          </p:cNvPicPr>
          <p:nvPr userDrawn="1"/>
        </p:nvPicPr>
        <p:blipFill>
          <a:blip r:embed="rId3"/>
          <a:stretch>
            <a:fillRect/>
          </a:stretch>
        </p:blipFill>
        <p:spPr>
          <a:xfrm>
            <a:off x="10195560" y="6314812"/>
            <a:ext cx="1663700" cy="444500"/>
          </a:xfrm>
          <a:prstGeom prst="rect">
            <a:avLst/>
          </a:prstGeom>
        </p:spPr>
      </p:pic>
      <p:sp>
        <p:nvSpPr>
          <p:cNvPr id="9" name="Title 1">
            <a:extLst>
              <a:ext uri="{FF2B5EF4-FFF2-40B4-BE49-F238E27FC236}">
                <a16:creationId xmlns:a16="http://schemas.microsoft.com/office/drawing/2014/main" id="{8D7C45DD-F2EF-F14D-BD75-534A30643A95}"/>
              </a:ext>
            </a:extLst>
          </p:cNvPr>
          <p:cNvSpPr>
            <a:spLocks noGrp="1"/>
          </p:cNvSpPr>
          <p:nvPr>
            <p:ph type="title" hasCustomPrompt="1"/>
          </p:nvPr>
        </p:nvSpPr>
        <p:spPr>
          <a:xfrm>
            <a:off x="838200" y="4533528"/>
            <a:ext cx="10515600" cy="1325563"/>
          </a:xfrm>
        </p:spPr>
        <p:txBody>
          <a:bodyPr/>
          <a:lstStyle>
            <a:lvl1pPr>
              <a:defRPr>
                <a:solidFill>
                  <a:schemeClr val="bg1"/>
                </a:solidFill>
                <a:latin typeface="Georgia"/>
                <a:cs typeface="Georgia"/>
              </a:defRPr>
            </a:lvl1pPr>
          </a:lstStyle>
          <a:p>
            <a:r>
              <a:rPr lang="en-US"/>
              <a:t>Questions/Discussion</a:t>
            </a:r>
          </a:p>
        </p:txBody>
      </p:sp>
    </p:spTree>
    <p:extLst>
      <p:ext uri="{BB962C8B-B14F-4D97-AF65-F5344CB8AC3E}">
        <p14:creationId xmlns:p14="http://schemas.microsoft.com/office/powerpoint/2010/main" val="18633268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ThinkCell">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8A93664-9D94-0FAB-984F-7434227827FE}"/>
              </a:ext>
            </a:extLst>
          </p:cNvPr>
          <p:cNvGraphicFramePr>
            <a:graphicFrameLocks/>
          </p:cNvGraphicFramePr>
          <p:nvPr>
            <p:custDataLst>
              <p:tags r:id="rId1"/>
            </p:custDataLst>
            <p:extLst>
              <p:ext uri="{D42A27DB-BD31-4B8C-83A1-F6EECF244321}">
                <p14:modId xmlns:p14="http://schemas.microsoft.com/office/powerpoint/2010/main" val="29150706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5" name="Object 4" hidden="1">
                        <a:extLst>
                          <a:ext uri="{FF2B5EF4-FFF2-40B4-BE49-F238E27FC236}">
                            <a16:creationId xmlns:a16="http://schemas.microsoft.com/office/drawing/2014/main" id="{F8A93664-9D94-0FAB-984F-7434227827F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7F0DE45-0797-6147-AE0D-1C6EF249736D}"/>
              </a:ext>
            </a:extLst>
          </p:cNvPr>
          <p:cNvSpPr>
            <a:spLocks noGrp="1"/>
          </p:cNvSpPr>
          <p:nvPr>
            <p:ph type="title"/>
          </p:nvPr>
        </p:nvSpPr>
        <p:spPr>
          <a:xfrm>
            <a:off x="838200" y="365126"/>
            <a:ext cx="10515600" cy="612582"/>
          </a:xfrm>
        </p:spPr>
        <p:txBody>
          <a:bodyPr vert="horz">
            <a:normAutofit/>
          </a:bodyPr>
          <a:lstStyle>
            <a:lvl1pPr>
              <a:defRPr sz="2400">
                <a:solidFill>
                  <a:srgbClr val="22522C"/>
                </a:solidFill>
                <a:latin typeface="Georgia"/>
                <a:cs typeface="Georgia"/>
              </a:defRPr>
            </a:lvl1pPr>
          </a:lstStyle>
          <a:p>
            <a:r>
              <a:rPr lang="en-US"/>
              <a:t>Click to edit Master title style</a:t>
            </a:r>
          </a:p>
        </p:txBody>
      </p:sp>
      <p:pic>
        <p:nvPicPr>
          <p:cNvPr id="9" name="Picture 8">
            <a:extLst>
              <a:ext uri="{FF2B5EF4-FFF2-40B4-BE49-F238E27FC236}">
                <a16:creationId xmlns:a16="http://schemas.microsoft.com/office/drawing/2014/main" id="{45F0CC07-9C31-7147-8520-FB34B21D66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200" y="1069309"/>
            <a:ext cx="10515600" cy="41197"/>
          </a:xfrm>
          <a:prstGeom prst="rect">
            <a:avLst/>
          </a:prstGeom>
        </p:spPr>
      </p:pic>
      <p:pic>
        <p:nvPicPr>
          <p:cNvPr id="10" name="Picture 9">
            <a:extLst>
              <a:ext uri="{FF2B5EF4-FFF2-40B4-BE49-F238E27FC236}">
                <a16:creationId xmlns:a16="http://schemas.microsoft.com/office/drawing/2014/main" id="{3ED5E2BB-795D-794E-BD37-2A70611B959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08260" y="6314812"/>
            <a:ext cx="1651000" cy="444500"/>
          </a:xfrm>
          <a:prstGeom prst="rect">
            <a:avLst/>
          </a:prstGeom>
        </p:spPr>
      </p:pic>
      <p:sp>
        <p:nvSpPr>
          <p:cNvPr id="4" name="TextBox 3">
            <a:extLst>
              <a:ext uri="{FF2B5EF4-FFF2-40B4-BE49-F238E27FC236}">
                <a16:creationId xmlns:a16="http://schemas.microsoft.com/office/drawing/2014/main" id="{9FD9C827-3AFF-04EB-A2E9-4769EDAC3BBD}"/>
              </a:ext>
            </a:extLst>
          </p:cNvPr>
          <p:cNvSpPr txBox="1"/>
          <p:nvPr/>
        </p:nvSpPr>
        <p:spPr>
          <a:xfrm>
            <a:off x="497148" y="6444604"/>
            <a:ext cx="2760401" cy="230832"/>
          </a:xfrm>
          <a:prstGeom prst="rect">
            <a:avLst/>
          </a:prstGeom>
          <a:noFill/>
        </p:spPr>
        <p:txBody>
          <a:bodyPr wrap="square" rtlCol="0">
            <a:spAutoFit/>
          </a:bodyPr>
          <a:lstStyle/>
          <a:p>
            <a:r>
              <a:rPr lang="en-US" sz="900" b="1" dirty="0">
                <a:solidFill>
                  <a:srgbClr val="2C5E28"/>
                </a:solidFill>
              </a:rPr>
              <a:t>©2026 Birches Group LLC    Page </a:t>
            </a:r>
            <a:fld id="{D420DBF6-FADC-4805-8649-0CCA4CE8AFDF}" type="slidenum">
              <a:rPr lang="en-US" sz="900" b="1" smtClean="0">
                <a:solidFill>
                  <a:srgbClr val="2C5E28"/>
                </a:solidFill>
                <a:latin typeface="+mn-lt"/>
              </a:rPr>
              <a:pPr/>
              <a:t>‹#›</a:t>
            </a:fld>
            <a:r>
              <a:rPr lang="en-US" sz="900" b="1" dirty="0">
                <a:solidFill>
                  <a:srgbClr val="2C5E28"/>
                </a:solidFill>
              </a:rPr>
              <a:t>  </a:t>
            </a:r>
          </a:p>
        </p:txBody>
      </p:sp>
    </p:spTree>
    <p:extLst>
      <p:ext uri="{BB962C8B-B14F-4D97-AF65-F5344CB8AC3E}">
        <p14:creationId xmlns:p14="http://schemas.microsoft.com/office/powerpoint/2010/main" val="390964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80FE59B-9B9F-6246-8981-B1195ACC9625}" type="datetime1">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D8A06D-ED0E-4821-9FEE-C0CB001C6BBB}" type="slidenum">
              <a:rPr lang="en-US" smtClean="0"/>
              <a:t>‹#›</a:t>
            </a:fld>
            <a:endParaRPr lang="en-US"/>
          </a:p>
        </p:txBody>
      </p:sp>
    </p:spTree>
    <p:extLst>
      <p:ext uri="{BB962C8B-B14F-4D97-AF65-F5344CB8AC3E}">
        <p14:creationId xmlns:p14="http://schemas.microsoft.com/office/powerpoint/2010/main" val="4260484007"/>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F86850-6A87-394F-9084-09DDDF36C345}" type="datetime1">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D8A06D-ED0E-4821-9FEE-C0CB001C6BBB}" type="slidenum">
              <a:rPr lang="en-US" smtClean="0"/>
              <a:t>‹#›</a:t>
            </a:fld>
            <a:endParaRPr lang="en-US"/>
          </a:p>
        </p:txBody>
      </p:sp>
    </p:spTree>
    <p:extLst>
      <p:ext uri="{BB962C8B-B14F-4D97-AF65-F5344CB8AC3E}">
        <p14:creationId xmlns:p14="http://schemas.microsoft.com/office/powerpoint/2010/main" val="4273281932"/>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39CF0D-8DF4-0A41-970C-532A01FE94F1}" type="datetime1">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D8A06D-ED0E-4821-9FEE-C0CB001C6BBB}" type="slidenum">
              <a:rPr lang="en-US" smtClean="0"/>
              <a:t>‹#›</a:t>
            </a:fld>
            <a:endParaRPr lang="en-US"/>
          </a:p>
        </p:txBody>
      </p:sp>
    </p:spTree>
    <p:extLst>
      <p:ext uri="{BB962C8B-B14F-4D97-AF65-F5344CB8AC3E}">
        <p14:creationId xmlns:p14="http://schemas.microsoft.com/office/powerpoint/2010/main" val="2781621574"/>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C6E52D-8C15-7E4B-AAA3-19208F72FD52}" type="datetime1">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D8A06D-ED0E-4821-9FEE-C0CB001C6BBB}" type="slidenum">
              <a:rPr lang="en-US" smtClean="0"/>
              <a:t>‹#›</a:t>
            </a:fld>
            <a:endParaRPr lang="en-US"/>
          </a:p>
        </p:txBody>
      </p:sp>
    </p:spTree>
    <p:extLst>
      <p:ext uri="{BB962C8B-B14F-4D97-AF65-F5344CB8AC3E}">
        <p14:creationId xmlns:p14="http://schemas.microsoft.com/office/powerpoint/2010/main" val="16662273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8897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20EE70-A60D-ED45-969C-B0948F063C14}" type="datetime1">
              <a:rPr lang="en-US" smtClean="0"/>
              <a:t>3/11/2026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D8A06D-ED0E-4821-9FEE-C0CB001C6BBB}" type="slidenum">
              <a:rPr lang="en-US" smtClean="0"/>
              <a:t>‹#›</a:t>
            </a:fld>
            <a:endParaRPr lang="en-US"/>
          </a:p>
        </p:txBody>
      </p:sp>
    </p:spTree>
    <p:extLst>
      <p:ext uri="{BB962C8B-B14F-4D97-AF65-F5344CB8AC3E}">
        <p14:creationId xmlns:p14="http://schemas.microsoft.com/office/powerpoint/2010/main" val="2447371413"/>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77CBD8-F0BC-CF47-BD2B-6D5489A76884}" type="datetime1">
              <a:rPr lang="en-US" smtClean="0"/>
              <a:t>3/11/2026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D8A06D-ED0E-4821-9FEE-C0CB001C6BBB}" type="slidenum">
              <a:rPr lang="en-US" smtClean="0"/>
              <a:t>‹#›</a:t>
            </a:fld>
            <a:endParaRPr lang="en-US"/>
          </a:p>
        </p:txBody>
      </p:sp>
    </p:spTree>
    <p:extLst>
      <p:ext uri="{BB962C8B-B14F-4D97-AF65-F5344CB8AC3E}">
        <p14:creationId xmlns:p14="http://schemas.microsoft.com/office/powerpoint/2010/main" val="3124328817"/>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BC9640-5823-124B-BEA7-5586CC1B8D6D}" type="datetime1">
              <a:rPr lang="en-US" smtClean="0"/>
              <a:t>3/11/2026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D8A06D-ED0E-4821-9FEE-C0CB001C6BBB}" type="slidenum">
              <a:rPr lang="en-US" smtClean="0"/>
              <a:t>‹#›</a:t>
            </a:fld>
            <a:endParaRPr lang="en-US"/>
          </a:p>
        </p:txBody>
      </p:sp>
    </p:spTree>
    <p:extLst>
      <p:ext uri="{BB962C8B-B14F-4D97-AF65-F5344CB8AC3E}">
        <p14:creationId xmlns:p14="http://schemas.microsoft.com/office/powerpoint/2010/main" val="3843324082"/>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5C7E4C-34CD-5948-B10C-6B3E52ABD50D}" type="datetime1">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D8A06D-ED0E-4821-9FEE-C0CB001C6BBB}" type="slidenum">
              <a:rPr lang="en-US" smtClean="0"/>
              <a:t>‹#›</a:t>
            </a:fld>
            <a:endParaRPr lang="en-US"/>
          </a:p>
        </p:txBody>
      </p:sp>
    </p:spTree>
    <p:extLst>
      <p:ext uri="{BB962C8B-B14F-4D97-AF65-F5344CB8AC3E}">
        <p14:creationId xmlns:p14="http://schemas.microsoft.com/office/powerpoint/2010/main" val="1204884912"/>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39776-59DA-A840-9812-46AA84C5CA4D}" type="datetime1">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D8A06D-ED0E-4821-9FEE-C0CB001C6BBB}" type="slidenum">
              <a:rPr lang="en-US" smtClean="0"/>
              <a:t>‹#›</a:t>
            </a:fld>
            <a:endParaRPr lang="en-US"/>
          </a:p>
        </p:txBody>
      </p:sp>
    </p:spTree>
    <p:extLst>
      <p:ext uri="{BB962C8B-B14F-4D97-AF65-F5344CB8AC3E}">
        <p14:creationId xmlns:p14="http://schemas.microsoft.com/office/powerpoint/2010/main" val="742556309"/>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D7D093-2182-9F4B-8E8F-21631AD6859E}" type="datetime1">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D8A06D-ED0E-4821-9FEE-C0CB001C6BBB}" type="slidenum">
              <a:rPr lang="en-US" smtClean="0"/>
              <a:t>‹#›</a:t>
            </a:fld>
            <a:endParaRPr lang="en-US"/>
          </a:p>
        </p:txBody>
      </p:sp>
    </p:spTree>
    <p:extLst>
      <p:ext uri="{BB962C8B-B14F-4D97-AF65-F5344CB8AC3E}">
        <p14:creationId xmlns:p14="http://schemas.microsoft.com/office/powerpoint/2010/main" val="32707936"/>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A1D108-9597-5D4B-8FFB-628422305FEC}" type="datetime1">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D8A06D-ED0E-4821-9FEE-C0CB001C6BBB}" type="slidenum">
              <a:rPr lang="en-US" smtClean="0"/>
              <a:t>‹#›</a:t>
            </a:fld>
            <a:endParaRPr lang="en-US"/>
          </a:p>
        </p:txBody>
      </p:sp>
    </p:spTree>
    <p:extLst>
      <p:ext uri="{BB962C8B-B14F-4D97-AF65-F5344CB8AC3E}">
        <p14:creationId xmlns:p14="http://schemas.microsoft.com/office/powerpoint/2010/main" val="500398142"/>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FABE6D0-9D9F-4CB5-A9B0-E2C67F024985}"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D8A06D-ED0E-4821-9FEE-C0CB001C6BBB}" type="slidenum">
              <a:rPr lang="en-US" smtClean="0"/>
              <a:t>‹#›</a:t>
            </a:fld>
            <a:endParaRPr lang="en-US"/>
          </a:p>
        </p:txBody>
      </p:sp>
    </p:spTree>
    <p:extLst>
      <p:ext uri="{BB962C8B-B14F-4D97-AF65-F5344CB8AC3E}">
        <p14:creationId xmlns:p14="http://schemas.microsoft.com/office/powerpoint/2010/main" val="4126348730"/>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ABE6D0-9D9F-4CB5-A9B0-E2C67F024985}"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D8A06D-ED0E-4821-9FEE-C0CB001C6BBB}" type="slidenum">
              <a:rPr lang="en-US" smtClean="0"/>
              <a:t>‹#›</a:t>
            </a:fld>
            <a:endParaRPr lang="en-US"/>
          </a:p>
        </p:txBody>
      </p:sp>
    </p:spTree>
    <p:extLst>
      <p:ext uri="{BB962C8B-B14F-4D97-AF65-F5344CB8AC3E}">
        <p14:creationId xmlns:p14="http://schemas.microsoft.com/office/powerpoint/2010/main" val="511409286"/>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ABE6D0-9D9F-4CB5-A9B0-E2C67F024985}"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D8A06D-ED0E-4821-9FEE-C0CB001C6BBB}" type="slidenum">
              <a:rPr lang="en-US" smtClean="0"/>
              <a:t>‹#›</a:t>
            </a:fld>
            <a:endParaRPr lang="en-US"/>
          </a:p>
        </p:txBody>
      </p:sp>
    </p:spTree>
    <p:extLst>
      <p:ext uri="{BB962C8B-B14F-4D97-AF65-F5344CB8AC3E}">
        <p14:creationId xmlns:p14="http://schemas.microsoft.com/office/powerpoint/2010/main" val="195337612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9638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ABE6D0-9D9F-4CB5-A9B0-E2C67F024985}" type="datetimeFigureOut">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D8A06D-ED0E-4821-9FEE-C0CB001C6BBB}" type="slidenum">
              <a:rPr lang="en-US" smtClean="0"/>
              <a:t>‹#›</a:t>
            </a:fld>
            <a:endParaRPr lang="en-US"/>
          </a:p>
        </p:txBody>
      </p:sp>
    </p:spTree>
    <p:extLst>
      <p:ext uri="{BB962C8B-B14F-4D97-AF65-F5344CB8AC3E}">
        <p14:creationId xmlns:p14="http://schemas.microsoft.com/office/powerpoint/2010/main" val="2273443815"/>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ABE6D0-9D9F-4CB5-A9B0-E2C67F024985}" type="datetimeFigureOut">
              <a:rPr lang="en-US" smtClean="0"/>
              <a:t>3/11/2026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D8A06D-ED0E-4821-9FEE-C0CB001C6BBB}" type="slidenum">
              <a:rPr lang="en-US" smtClean="0"/>
              <a:t>‹#›</a:t>
            </a:fld>
            <a:endParaRPr lang="en-US"/>
          </a:p>
        </p:txBody>
      </p:sp>
    </p:spTree>
    <p:extLst>
      <p:ext uri="{BB962C8B-B14F-4D97-AF65-F5344CB8AC3E}">
        <p14:creationId xmlns:p14="http://schemas.microsoft.com/office/powerpoint/2010/main" val="3134601634"/>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ABE6D0-9D9F-4CB5-A9B0-E2C67F024985}" type="datetimeFigureOut">
              <a:rPr lang="en-US" smtClean="0"/>
              <a:t>3/11/2026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D8A06D-ED0E-4821-9FEE-C0CB001C6BBB}" type="slidenum">
              <a:rPr lang="en-US" smtClean="0"/>
              <a:t>‹#›</a:t>
            </a:fld>
            <a:endParaRPr lang="en-US"/>
          </a:p>
        </p:txBody>
      </p:sp>
    </p:spTree>
    <p:extLst>
      <p:ext uri="{BB962C8B-B14F-4D97-AF65-F5344CB8AC3E}">
        <p14:creationId xmlns:p14="http://schemas.microsoft.com/office/powerpoint/2010/main" val="1086847319"/>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ABE6D0-9D9F-4CB5-A9B0-E2C67F024985}" type="datetimeFigureOut">
              <a:rPr lang="en-US" smtClean="0"/>
              <a:t>3/11/2026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D8A06D-ED0E-4821-9FEE-C0CB001C6BBB}" type="slidenum">
              <a:rPr lang="en-US" smtClean="0"/>
              <a:t>‹#›</a:t>
            </a:fld>
            <a:endParaRPr lang="en-US"/>
          </a:p>
        </p:txBody>
      </p:sp>
    </p:spTree>
    <p:extLst>
      <p:ext uri="{BB962C8B-B14F-4D97-AF65-F5344CB8AC3E}">
        <p14:creationId xmlns:p14="http://schemas.microsoft.com/office/powerpoint/2010/main" val="1350982262"/>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ABE6D0-9D9F-4CB5-A9B0-E2C67F024985}" type="datetimeFigureOut">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D8A06D-ED0E-4821-9FEE-C0CB001C6BBB}" type="slidenum">
              <a:rPr lang="en-US" smtClean="0"/>
              <a:t>‹#›</a:t>
            </a:fld>
            <a:endParaRPr lang="en-US"/>
          </a:p>
        </p:txBody>
      </p:sp>
    </p:spTree>
    <p:extLst>
      <p:ext uri="{BB962C8B-B14F-4D97-AF65-F5344CB8AC3E}">
        <p14:creationId xmlns:p14="http://schemas.microsoft.com/office/powerpoint/2010/main" val="3333325415"/>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ABE6D0-9D9F-4CB5-A9B0-E2C67F024985}" type="datetimeFigureOut">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D8A06D-ED0E-4821-9FEE-C0CB001C6BBB}" type="slidenum">
              <a:rPr lang="en-US" smtClean="0"/>
              <a:t>‹#›</a:t>
            </a:fld>
            <a:endParaRPr lang="en-US"/>
          </a:p>
        </p:txBody>
      </p:sp>
    </p:spTree>
    <p:extLst>
      <p:ext uri="{BB962C8B-B14F-4D97-AF65-F5344CB8AC3E}">
        <p14:creationId xmlns:p14="http://schemas.microsoft.com/office/powerpoint/2010/main" val="1755096422"/>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ABE6D0-9D9F-4CB5-A9B0-E2C67F024985}"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D8A06D-ED0E-4821-9FEE-C0CB001C6BBB}" type="slidenum">
              <a:rPr lang="en-US" smtClean="0"/>
              <a:t>‹#›</a:t>
            </a:fld>
            <a:endParaRPr lang="en-US"/>
          </a:p>
        </p:txBody>
      </p:sp>
    </p:spTree>
    <p:extLst>
      <p:ext uri="{BB962C8B-B14F-4D97-AF65-F5344CB8AC3E}">
        <p14:creationId xmlns:p14="http://schemas.microsoft.com/office/powerpoint/2010/main" val="1594518153"/>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ABE6D0-9D9F-4CB5-A9B0-E2C67F024985}"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D8A06D-ED0E-4821-9FEE-C0CB001C6BBB}" type="slidenum">
              <a:rPr lang="en-US" smtClean="0"/>
              <a:t>‹#›</a:t>
            </a:fld>
            <a:endParaRPr lang="en-US"/>
          </a:p>
        </p:txBody>
      </p:sp>
    </p:spTree>
    <p:extLst>
      <p:ext uri="{BB962C8B-B14F-4D97-AF65-F5344CB8AC3E}">
        <p14:creationId xmlns:p14="http://schemas.microsoft.com/office/powerpoint/2010/main" val="2391238318"/>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sp>
        <p:nvSpPr>
          <p:cNvPr id="17" name="Picture Placeholder 16"/>
          <p:cNvSpPr>
            <a:spLocks noGrp="1"/>
          </p:cNvSpPr>
          <p:nvPr>
            <p:ph type="pic" sz="quarter" idx="59"/>
          </p:nvPr>
        </p:nvSpPr>
        <p:spPr>
          <a:xfrm>
            <a:off x="1621" y="-24387"/>
            <a:ext cx="12192000" cy="4875787"/>
          </a:xfrm>
        </p:spPr>
        <p:txBody>
          <a:bodyPr>
            <a:normAutofit/>
          </a:bodyPr>
          <a:lstStyle>
            <a:lvl1pPr>
              <a:defRPr sz="1867">
                <a:solidFill>
                  <a:srgbClr val="17375E"/>
                </a:solidFill>
              </a:defRPr>
            </a:lvl1pPr>
          </a:lstStyle>
          <a:p>
            <a:endParaRPr lang="en-JM"/>
          </a:p>
        </p:txBody>
      </p:sp>
    </p:spTree>
    <p:extLst>
      <p:ext uri="{BB962C8B-B14F-4D97-AF65-F5344CB8AC3E}">
        <p14:creationId xmlns:p14="http://schemas.microsoft.com/office/powerpoint/2010/main" val="144935599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1461-DD65-6544-84C7-5A16AB322785}"/>
              </a:ext>
            </a:extLst>
          </p:cNvPr>
          <p:cNvSpPr>
            <a:spLocks noGrp="1"/>
          </p:cNvSpPr>
          <p:nvPr>
            <p:ph type="title"/>
          </p:nvPr>
        </p:nvSpPr>
        <p:spPr>
          <a:xfrm>
            <a:off x="491314" y="895481"/>
            <a:ext cx="2409541" cy="1942312"/>
          </a:xfrm>
        </p:spPr>
        <p:txBody>
          <a:bodyPr anchor="b">
            <a:normAutofit/>
          </a:bodyPr>
          <a:lstStyle>
            <a:lvl1pPr>
              <a:defRPr sz="3000">
                <a:solidFill>
                  <a:schemeClr val="bg1"/>
                </a:solidFill>
                <a:latin typeface="Georgia"/>
                <a:cs typeface="Georgia"/>
              </a:defRPr>
            </a:lvl1pPr>
          </a:lstStyle>
          <a:p>
            <a:r>
              <a:rPr lang="en-US"/>
              <a:t>Click to edit Master title style</a:t>
            </a:r>
          </a:p>
        </p:txBody>
      </p:sp>
      <p:sp>
        <p:nvSpPr>
          <p:cNvPr id="3" name="Text Placeholder 2">
            <a:extLst>
              <a:ext uri="{FF2B5EF4-FFF2-40B4-BE49-F238E27FC236}">
                <a16:creationId xmlns:a16="http://schemas.microsoft.com/office/drawing/2014/main" id="{77891527-FC89-874D-AF11-5C77AEBA266B}"/>
              </a:ext>
            </a:extLst>
          </p:cNvPr>
          <p:cNvSpPr>
            <a:spLocks noGrp="1"/>
          </p:cNvSpPr>
          <p:nvPr>
            <p:ph type="body" idx="1"/>
          </p:nvPr>
        </p:nvSpPr>
        <p:spPr>
          <a:xfrm>
            <a:off x="491314" y="3270114"/>
            <a:ext cx="2409541" cy="299199"/>
          </a:xfrm>
        </p:spPr>
        <p:txBody>
          <a:bodyPr>
            <a:normAutofit/>
          </a:bodyPr>
          <a:lstStyle>
            <a:lvl1pPr marL="0" indent="0">
              <a:buNone/>
              <a:defRPr sz="1200">
                <a:solidFill>
                  <a:schemeClr val="bg2"/>
                </a:solidFill>
                <a:latin typeface="Open Sans"/>
                <a:cs typeface="Open San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Date Placeholder 3">
            <a:extLst>
              <a:ext uri="{FF2B5EF4-FFF2-40B4-BE49-F238E27FC236}">
                <a16:creationId xmlns:a16="http://schemas.microsoft.com/office/drawing/2014/main" id="{5646EC27-732C-D645-A55D-E9D0226DFC4F}"/>
              </a:ext>
            </a:extLst>
          </p:cNvPr>
          <p:cNvSpPr>
            <a:spLocks noGrp="1"/>
          </p:cNvSpPr>
          <p:nvPr>
            <p:ph type="dt" sz="half" idx="2"/>
          </p:nvPr>
        </p:nvSpPr>
        <p:spPr>
          <a:xfrm>
            <a:off x="491314" y="3569313"/>
            <a:ext cx="2409541" cy="365125"/>
          </a:xfrm>
          <a:prstGeom prst="rect">
            <a:avLst/>
          </a:prstGeom>
        </p:spPr>
        <p:txBody>
          <a:bodyPr vert="horz" lIns="91440" tIns="45720" rIns="91440" bIns="45720" rtlCol="0" anchor="ctr"/>
          <a:lstStyle>
            <a:lvl1pPr algn="l">
              <a:defRPr sz="1000">
                <a:solidFill>
                  <a:schemeClr val="bg2"/>
                </a:solidFill>
                <a:latin typeface="Open Sans"/>
                <a:cs typeface="Open Sans"/>
              </a:defRPr>
            </a:lvl1pPr>
          </a:lstStyle>
          <a:p>
            <a:fld id="{BBBB28E9-491F-804C-B128-D3A6033A4BC1}" type="datetime1">
              <a:rPr lang="en-US" smtClean="0"/>
              <a:t>3/11/2026</a:t>
            </a:fld>
            <a:endParaRPr lang="en-US"/>
          </a:p>
        </p:txBody>
      </p:sp>
    </p:spTree>
    <p:extLst>
      <p:ext uri="{BB962C8B-B14F-4D97-AF65-F5344CB8AC3E}">
        <p14:creationId xmlns:p14="http://schemas.microsoft.com/office/powerpoint/2010/main" val="1255913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1461-DD65-6544-84C7-5A16AB322785}"/>
              </a:ext>
            </a:extLst>
          </p:cNvPr>
          <p:cNvSpPr>
            <a:spLocks noGrp="1"/>
          </p:cNvSpPr>
          <p:nvPr>
            <p:ph type="title"/>
          </p:nvPr>
        </p:nvSpPr>
        <p:spPr>
          <a:xfrm>
            <a:off x="491314" y="895481"/>
            <a:ext cx="2409541" cy="1942312"/>
          </a:xfrm>
        </p:spPr>
        <p:txBody>
          <a:bodyPr anchor="b">
            <a:normAutofit/>
          </a:bodyPr>
          <a:lstStyle>
            <a:lvl1pPr>
              <a:defRPr sz="3000">
                <a:solidFill>
                  <a:schemeClr val="bg1"/>
                </a:solidFill>
                <a:latin typeface="Georgia"/>
                <a:cs typeface="Georgia"/>
              </a:defRPr>
            </a:lvl1pPr>
          </a:lstStyle>
          <a:p>
            <a:r>
              <a:rPr lang="en-US"/>
              <a:t>Click to edit Master title style</a:t>
            </a:r>
          </a:p>
        </p:txBody>
      </p:sp>
      <p:sp>
        <p:nvSpPr>
          <p:cNvPr id="3" name="Text Placeholder 2">
            <a:extLst>
              <a:ext uri="{FF2B5EF4-FFF2-40B4-BE49-F238E27FC236}">
                <a16:creationId xmlns:a16="http://schemas.microsoft.com/office/drawing/2014/main" id="{77891527-FC89-874D-AF11-5C77AEBA266B}"/>
              </a:ext>
            </a:extLst>
          </p:cNvPr>
          <p:cNvSpPr>
            <a:spLocks noGrp="1"/>
          </p:cNvSpPr>
          <p:nvPr>
            <p:ph type="body" idx="1"/>
          </p:nvPr>
        </p:nvSpPr>
        <p:spPr>
          <a:xfrm>
            <a:off x="491314" y="3270114"/>
            <a:ext cx="2409541" cy="299199"/>
          </a:xfrm>
        </p:spPr>
        <p:txBody>
          <a:bodyPr>
            <a:normAutofit/>
          </a:bodyPr>
          <a:lstStyle>
            <a:lvl1pPr marL="0" indent="0">
              <a:buNone/>
              <a:defRPr sz="1200">
                <a:solidFill>
                  <a:srgbClr val="E7E6E6"/>
                </a:solidFill>
                <a:latin typeface="Open Sans"/>
                <a:cs typeface="Open San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Date Placeholder 3">
            <a:extLst>
              <a:ext uri="{FF2B5EF4-FFF2-40B4-BE49-F238E27FC236}">
                <a16:creationId xmlns:a16="http://schemas.microsoft.com/office/drawing/2014/main" id="{5646EC27-732C-D645-A55D-E9D0226DFC4F}"/>
              </a:ext>
            </a:extLst>
          </p:cNvPr>
          <p:cNvSpPr>
            <a:spLocks noGrp="1"/>
          </p:cNvSpPr>
          <p:nvPr>
            <p:ph type="dt" sz="half" idx="2"/>
          </p:nvPr>
        </p:nvSpPr>
        <p:spPr>
          <a:xfrm>
            <a:off x="491314" y="3569313"/>
            <a:ext cx="2409541" cy="365125"/>
          </a:xfrm>
          <a:prstGeom prst="rect">
            <a:avLst/>
          </a:prstGeom>
        </p:spPr>
        <p:txBody>
          <a:bodyPr vert="horz" lIns="91440" tIns="45720" rIns="91440" bIns="45720" rtlCol="0" anchor="ctr"/>
          <a:lstStyle>
            <a:lvl1pPr algn="l">
              <a:defRPr sz="1000">
                <a:solidFill>
                  <a:srgbClr val="E7E6E6"/>
                </a:solidFill>
                <a:latin typeface="Open Sans"/>
                <a:cs typeface="Open Sans"/>
              </a:defRPr>
            </a:lvl1pPr>
          </a:lstStyle>
          <a:p>
            <a:fld id="{D6702EDF-A969-554F-941F-43C48B406946}" type="datetime1">
              <a:rPr lang="en-US" smtClean="0"/>
              <a:t>3/11/2026</a:t>
            </a:fld>
            <a:endParaRPr lang="en-US"/>
          </a:p>
        </p:txBody>
      </p:sp>
    </p:spTree>
    <p:extLst>
      <p:ext uri="{BB962C8B-B14F-4D97-AF65-F5344CB8AC3E}">
        <p14:creationId xmlns:p14="http://schemas.microsoft.com/office/powerpoint/2010/main" val="1626537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2_Section Header">
    <p:bg>
      <p:bgPr>
        <a:solidFill>
          <a:srgbClr val="DDE1D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1461-DD65-6544-84C7-5A16AB322785}"/>
              </a:ext>
            </a:extLst>
          </p:cNvPr>
          <p:cNvSpPr>
            <a:spLocks noGrp="1"/>
          </p:cNvSpPr>
          <p:nvPr>
            <p:ph type="title"/>
          </p:nvPr>
        </p:nvSpPr>
        <p:spPr>
          <a:xfrm>
            <a:off x="491313" y="895481"/>
            <a:ext cx="10992289" cy="1942312"/>
          </a:xfrm>
        </p:spPr>
        <p:txBody>
          <a:bodyPr anchor="b">
            <a:normAutofit/>
          </a:bodyPr>
          <a:lstStyle>
            <a:lvl1pPr>
              <a:defRPr sz="3000">
                <a:solidFill>
                  <a:srgbClr val="22522C"/>
                </a:solidFill>
                <a:latin typeface="Georgia"/>
                <a:cs typeface="Georgia"/>
              </a:defRPr>
            </a:lvl1pPr>
          </a:lstStyle>
          <a:p>
            <a:r>
              <a:rPr lang="en-US"/>
              <a:t>Click to edit Master title style</a:t>
            </a:r>
          </a:p>
        </p:txBody>
      </p:sp>
      <p:sp>
        <p:nvSpPr>
          <p:cNvPr id="3" name="Text Placeholder 2">
            <a:extLst>
              <a:ext uri="{FF2B5EF4-FFF2-40B4-BE49-F238E27FC236}">
                <a16:creationId xmlns:a16="http://schemas.microsoft.com/office/drawing/2014/main" id="{77891527-FC89-874D-AF11-5C77AEBA266B}"/>
              </a:ext>
            </a:extLst>
          </p:cNvPr>
          <p:cNvSpPr>
            <a:spLocks noGrp="1"/>
          </p:cNvSpPr>
          <p:nvPr>
            <p:ph type="body" idx="1"/>
          </p:nvPr>
        </p:nvSpPr>
        <p:spPr>
          <a:xfrm>
            <a:off x="491314" y="3275282"/>
            <a:ext cx="10992288" cy="294031"/>
          </a:xfrm>
        </p:spPr>
        <p:txBody>
          <a:bodyPr>
            <a:normAutofit/>
          </a:bodyPr>
          <a:lstStyle>
            <a:lvl1pPr marL="0" indent="0">
              <a:buNone/>
              <a:defRPr sz="1200">
                <a:solidFill>
                  <a:srgbClr val="434344"/>
                </a:solidFill>
                <a:latin typeface="Open Sans"/>
                <a:cs typeface="Open San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Date Placeholder 3">
            <a:extLst>
              <a:ext uri="{FF2B5EF4-FFF2-40B4-BE49-F238E27FC236}">
                <a16:creationId xmlns:a16="http://schemas.microsoft.com/office/drawing/2014/main" id="{5646EC27-732C-D645-A55D-E9D0226DFC4F}"/>
              </a:ext>
            </a:extLst>
          </p:cNvPr>
          <p:cNvSpPr>
            <a:spLocks noGrp="1"/>
          </p:cNvSpPr>
          <p:nvPr>
            <p:ph type="dt" sz="half" idx="2"/>
          </p:nvPr>
        </p:nvSpPr>
        <p:spPr>
          <a:xfrm>
            <a:off x="491314" y="3575619"/>
            <a:ext cx="10992288" cy="358819"/>
          </a:xfrm>
          <a:prstGeom prst="rect">
            <a:avLst/>
          </a:prstGeom>
        </p:spPr>
        <p:txBody>
          <a:bodyPr vert="horz" lIns="91440" tIns="45720" rIns="91440" bIns="45720" rtlCol="0" anchor="ctr"/>
          <a:lstStyle>
            <a:lvl1pPr algn="l">
              <a:defRPr sz="1000">
                <a:solidFill>
                  <a:srgbClr val="434344"/>
                </a:solidFill>
                <a:latin typeface="Open Sans"/>
                <a:cs typeface="Open Sans"/>
              </a:defRPr>
            </a:lvl1pPr>
          </a:lstStyle>
          <a:p>
            <a:fld id="{011F39EC-9736-D843-B0B2-27F89624828B}" type="datetime1">
              <a:rPr lang="en-US" smtClean="0"/>
              <a:t>3/11/2026</a:t>
            </a:fld>
            <a:endParaRPr lang="en-US"/>
          </a:p>
        </p:txBody>
      </p:sp>
      <p:pic>
        <p:nvPicPr>
          <p:cNvPr id="10" name="Picture 9">
            <a:extLst>
              <a:ext uri="{FF2B5EF4-FFF2-40B4-BE49-F238E27FC236}">
                <a16:creationId xmlns:a16="http://schemas.microsoft.com/office/drawing/2014/main" id="{E82877D1-8443-9D42-A7F8-23BE2F0B1E5F}"/>
              </a:ext>
            </a:extLst>
          </p:cNvPr>
          <p:cNvPicPr>
            <a:picLocks noChangeAspect="1"/>
          </p:cNvPicPr>
          <p:nvPr userDrawn="1"/>
        </p:nvPicPr>
        <p:blipFill>
          <a:blip r:embed="rId2"/>
          <a:stretch>
            <a:fillRect/>
          </a:stretch>
        </p:blipFill>
        <p:spPr>
          <a:xfrm>
            <a:off x="491314" y="3046314"/>
            <a:ext cx="10972800" cy="42988"/>
          </a:xfrm>
          <a:prstGeom prst="rect">
            <a:avLst/>
          </a:prstGeom>
        </p:spPr>
      </p:pic>
      <p:pic>
        <p:nvPicPr>
          <p:cNvPr id="11" name="Picture 10">
            <a:extLst>
              <a:ext uri="{FF2B5EF4-FFF2-40B4-BE49-F238E27FC236}">
                <a16:creationId xmlns:a16="http://schemas.microsoft.com/office/drawing/2014/main" id="{6577006A-8F49-904F-BE62-6FC1521DF05A}"/>
              </a:ext>
            </a:extLst>
          </p:cNvPr>
          <p:cNvPicPr>
            <a:picLocks noChangeAspect="1"/>
          </p:cNvPicPr>
          <p:nvPr userDrawn="1"/>
        </p:nvPicPr>
        <p:blipFill>
          <a:blip r:embed="rId3"/>
          <a:stretch>
            <a:fillRect/>
          </a:stretch>
        </p:blipFill>
        <p:spPr>
          <a:xfrm>
            <a:off x="10208260" y="6314812"/>
            <a:ext cx="1651000" cy="444500"/>
          </a:xfrm>
          <a:prstGeom prst="rect">
            <a:avLst/>
          </a:prstGeom>
        </p:spPr>
      </p:pic>
    </p:spTree>
    <p:extLst>
      <p:ext uri="{BB962C8B-B14F-4D97-AF65-F5344CB8AC3E}">
        <p14:creationId xmlns:p14="http://schemas.microsoft.com/office/powerpoint/2010/main" val="3165380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DDE1D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0DE45-0797-6147-AE0D-1C6EF249736D}"/>
              </a:ext>
            </a:extLst>
          </p:cNvPr>
          <p:cNvSpPr>
            <a:spLocks noGrp="1"/>
          </p:cNvSpPr>
          <p:nvPr>
            <p:ph type="title"/>
          </p:nvPr>
        </p:nvSpPr>
        <p:spPr/>
        <p:txBody>
          <a:bodyPr/>
          <a:lstStyle>
            <a:lvl1pPr>
              <a:defRPr>
                <a:solidFill>
                  <a:srgbClr val="22522C"/>
                </a:solidFill>
                <a:latin typeface="Georgia"/>
                <a:cs typeface="Georgia"/>
              </a:defRPr>
            </a:lvl1pPr>
          </a:lstStyle>
          <a:p>
            <a:r>
              <a:rPr lang="en-US"/>
              <a:t>Click to edit Master title style</a:t>
            </a:r>
          </a:p>
        </p:txBody>
      </p:sp>
      <p:sp>
        <p:nvSpPr>
          <p:cNvPr id="3" name="Content Placeholder 2">
            <a:extLst>
              <a:ext uri="{FF2B5EF4-FFF2-40B4-BE49-F238E27FC236}">
                <a16:creationId xmlns:a16="http://schemas.microsoft.com/office/drawing/2014/main" id="{5E09B2DF-054D-0D4E-AB3B-7E3EA198D7CB}"/>
              </a:ext>
            </a:extLst>
          </p:cNvPr>
          <p:cNvSpPr>
            <a:spLocks noGrp="1"/>
          </p:cNvSpPr>
          <p:nvPr>
            <p:ph sz="half" idx="1"/>
          </p:nvPr>
        </p:nvSpPr>
        <p:spPr>
          <a:xfrm>
            <a:off x="838200" y="1825625"/>
            <a:ext cx="10515600" cy="4351338"/>
          </a:xfrm>
        </p:spPr>
        <p:txBody>
          <a:bodyPr/>
          <a:lstStyle>
            <a:lvl1pPr>
              <a:defRPr>
                <a:solidFill>
                  <a:srgbClr val="434344"/>
                </a:solidFill>
                <a:latin typeface="Open Sans"/>
                <a:cs typeface="Open Sans"/>
              </a:defRPr>
            </a:lvl1pPr>
            <a:lvl2pPr>
              <a:defRPr>
                <a:solidFill>
                  <a:srgbClr val="434344"/>
                </a:solidFill>
                <a:latin typeface="Open Sans"/>
                <a:cs typeface="Open Sans"/>
              </a:defRPr>
            </a:lvl2pPr>
            <a:lvl3pPr>
              <a:defRPr>
                <a:solidFill>
                  <a:srgbClr val="434344"/>
                </a:solidFill>
                <a:latin typeface="Open Sans"/>
                <a:cs typeface="Open Sans"/>
              </a:defRPr>
            </a:lvl3pPr>
            <a:lvl4pPr>
              <a:defRPr>
                <a:solidFill>
                  <a:srgbClr val="434344"/>
                </a:solidFill>
                <a:latin typeface="Open Sans"/>
                <a:cs typeface="Open Sans"/>
              </a:defRPr>
            </a:lvl4pPr>
            <a:lvl5pPr>
              <a:defRPr>
                <a:solidFill>
                  <a:srgbClr val="434344"/>
                </a:solidFill>
                <a:latin typeface="Open Sans"/>
                <a:cs typeface="Open San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78A2B4C-373E-9645-B0EB-ABF7C29A7AD9}"/>
              </a:ext>
            </a:extLst>
          </p:cNvPr>
          <p:cNvSpPr>
            <a:spLocks noGrp="1"/>
          </p:cNvSpPr>
          <p:nvPr>
            <p:ph type="sldNum" sz="quarter" idx="12"/>
          </p:nvPr>
        </p:nvSpPr>
        <p:spPr>
          <a:xfrm>
            <a:off x="838200" y="6394187"/>
            <a:ext cx="2743200" cy="365125"/>
          </a:xfrm>
        </p:spPr>
        <p:txBody>
          <a:bodyPr/>
          <a:lstStyle>
            <a:lvl1pPr algn="l">
              <a:defRPr>
                <a:latin typeface="Open Sans"/>
                <a:cs typeface="Open Sans"/>
              </a:defRPr>
            </a:lvl1pPr>
          </a:lstStyle>
          <a:p>
            <a:fld id="{90123BB8-591A-1D4B-BDC4-B05C5107BB91}" type="slidenum">
              <a:rPr lang="en-US" smtClean="0"/>
              <a:pPr/>
              <a:t>‹#›</a:t>
            </a:fld>
            <a:endParaRPr lang="en-US"/>
          </a:p>
        </p:txBody>
      </p:sp>
      <p:pic>
        <p:nvPicPr>
          <p:cNvPr id="9" name="Picture 8">
            <a:extLst>
              <a:ext uri="{FF2B5EF4-FFF2-40B4-BE49-F238E27FC236}">
                <a16:creationId xmlns:a16="http://schemas.microsoft.com/office/drawing/2014/main" id="{45F0CC07-9C31-7147-8520-FB34B21D663E}"/>
              </a:ext>
            </a:extLst>
          </p:cNvPr>
          <p:cNvPicPr>
            <a:picLocks noChangeAspect="1"/>
          </p:cNvPicPr>
          <p:nvPr userDrawn="1"/>
        </p:nvPicPr>
        <p:blipFill>
          <a:blip r:embed="rId2"/>
          <a:stretch>
            <a:fillRect/>
          </a:stretch>
        </p:blipFill>
        <p:spPr>
          <a:xfrm>
            <a:off x="838200" y="1736663"/>
            <a:ext cx="10515600" cy="41197"/>
          </a:xfrm>
          <a:prstGeom prst="rect">
            <a:avLst/>
          </a:prstGeom>
        </p:spPr>
      </p:pic>
      <p:pic>
        <p:nvPicPr>
          <p:cNvPr id="10" name="Picture 9">
            <a:extLst>
              <a:ext uri="{FF2B5EF4-FFF2-40B4-BE49-F238E27FC236}">
                <a16:creationId xmlns:a16="http://schemas.microsoft.com/office/drawing/2014/main" id="{3ED5E2BB-795D-794E-BD37-2A70611B9599}"/>
              </a:ext>
            </a:extLst>
          </p:cNvPr>
          <p:cNvPicPr>
            <a:picLocks noChangeAspect="1"/>
          </p:cNvPicPr>
          <p:nvPr userDrawn="1"/>
        </p:nvPicPr>
        <p:blipFill>
          <a:blip r:embed="rId3"/>
          <a:stretch>
            <a:fillRect/>
          </a:stretch>
        </p:blipFill>
        <p:spPr>
          <a:xfrm>
            <a:off x="10208260" y="6314812"/>
            <a:ext cx="1651000" cy="444500"/>
          </a:xfrm>
          <a:prstGeom prst="rect">
            <a:avLst/>
          </a:prstGeom>
        </p:spPr>
      </p:pic>
    </p:spTree>
    <p:extLst>
      <p:ext uri="{BB962C8B-B14F-4D97-AF65-F5344CB8AC3E}">
        <p14:creationId xmlns:p14="http://schemas.microsoft.com/office/powerpoint/2010/main" val="3037746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DCFFA74-739B-8545-9F7E-DDB0FD24DA69}"/>
              </a:ext>
            </a:extLst>
          </p:cNvPr>
          <p:cNvPicPr>
            <a:picLocks noChangeAspect="1"/>
          </p:cNvPicPr>
          <p:nvPr userDrawn="1"/>
        </p:nvPicPr>
        <p:blipFill>
          <a:blip r:embed="rId2"/>
          <a:stretch>
            <a:fillRect/>
          </a:stretch>
        </p:blipFill>
        <p:spPr>
          <a:xfrm>
            <a:off x="0" y="5376333"/>
            <a:ext cx="12192000" cy="1481667"/>
          </a:xfrm>
          <a:prstGeom prst="rect">
            <a:avLst/>
          </a:prstGeom>
        </p:spPr>
      </p:pic>
      <p:sp>
        <p:nvSpPr>
          <p:cNvPr id="2" name="Title 1">
            <a:extLst>
              <a:ext uri="{FF2B5EF4-FFF2-40B4-BE49-F238E27FC236}">
                <a16:creationId xmlns:a16="http://schemas.microsoft.com/office/drawing/2014/main" id="{3D29EF9C-6572-F345-8396-D94DFC5042CA}"/>
              </a:ext>
            </a:extLst>
          </p:cNvPr>
          <p:cNvSpPr>
            <a:spLocks noGrp="1"/>
          </p:cNvSpPr>
          <p:nvPr>
            <p:ph type="title"/>
          </p:nvPr>
        </p:nvSpPr>
        <p:spPr>
          <a:xfrm>
            <a:off x="839788" y="365125"/>
            <a:ext cx="10515600" cy="1325563"/>
          </a:xfrm>
        </p:spPr>
        <p:txBody>
          <a:bodyPr/>
          <a:lstStyle>
            <a:lvl1pPr>
              <a:defRPr>
                <a:solidFill>
                  <a:srgbClr val="22522C"/>
                </a:solidFill>
                <a:latin typeface="Georgia"/>
                <a:cs typeface="Georgia"/>
              </a:defRPr>
            </a:lvl1pPr>
          </a:lstStyle>
          <a:p>
            <a:r>
              <a:rPr lang="en-US"/>
              <a:t>Click to edit Master title style</a:t>
            </a:r>
          </a:p>
        </p:txBody>
      </p:sp>
      <p:sp>
        <p:nvSpPr>
          <p:cNvPr id="3" name="Text Placeholder 2">
            <a:extLst>
              <a:ext uri="{FF2B5EF4-FFF2-40B4-BE49-F238E27FC236}">
                <a16:creationId xmlns:a16="http://schemas.microsoft.com/office/drawing/2014/main" id="{269A5F31-8C16-B747-A2A7-BB8E8589311A}"/>
              </a:ext>
            </a:extLst>
          </p:cNvPr>
          <p:cNvSpPr>
            <a:spLocks noGrp="1"/>
          </p:cNvSpPr>
          <p:nvPr>
            <p:ph type="body" idx="1"/>
          </p:nvPr>
        </p:nvSpPr>
        <p:spPr>
          <a:xfrm>
            <a:off x="839788" y="1815838"/>
            <a:ext cx="10515600" cy="689236"/>
          </a:xfrm>
        </p:spPr>
        <p:txBody>
          <a:bodyPr anchor="b"/>
          <a:lstStyle>
            <a:lvl1pPr marL="0" indent="0">
              <a:buNone/>
              <a:defRPr sz="2400" b="1">
                <a:solidFill>
                  <a:srgbClr val="66984B"/>
                </a:solidFill>
                <a:latin typeface="Georgia"/>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941F30-FBDC-9C41-A05B-EE969F221391}"/>
              </a:ext>
            </a:extLst>
          </p:cNvPr>
          <p:cNvSpPr>
            <a:spLocks noGrp="1"/>
          </p:cNvSpPr>
          <p:nvPr>
            <p:ph sz="half" idx="2"/>
          </p:nvPr>
        </p:nvSpPr>
        <p:spPr>
          <a:xfrm>
            <a:off x="839788" y="2730587"/>
            <a:ext cx="10515600" cy="3459075"/>
          </a:xfrm>
        </p:spPr>
        <p:txBody>
          <a:bodyPr/>
          <a:lstStyle>
            <a:lvl1pPr>
              <a:defRPr>
                <a:solidFill>
                  <a:srgbClr val="434344"/>
                </a:solidFill>
                <a:latin typeface="Open Sans"/>
                <a:cs typeface="Open Sans"/>
              </a:defRPr>
            </a:lvl1pPr>
            <a:lvl2pPr>
              <a:defRPr>
                <a:solidFill>
                  <a:srgbClr val="434344"/>
                </a:solidFill>
                <a:latin typeface="Open Sans"/>
                <a:cs typeface="Open Sans"/>
              </a:defRPr>
            </a:lvl2pPr>
            <a:lvl3pPr>
              <a:defRPr>
                <a:solidFill>
                  <a:srgbClr val="434344"/>
                </a:solidFill>
                <a:latin typeface="Open Sans"/>
                <a:cs typeface="Open Sans"/>
              </a:defRPr>
            </a:lvl3pPr>
            <a:lvl4pPr>
              <a:defRPr>
                <a:solidFill>
                  <a:srgbClr val="434344"/>
                </a:solidFill>
                <a:latin typeface="Open Sans"/>
                <a:cs typeface="Open Sans"/>
              </a:defRPr>
            </a:lvl4pPr>
            <a:lvl5pPr>
              <a:defRPr>
                <a:solidFill>
                  <a:srgbClr val="434344"/>
                </a:solidFill>
                <a:latin typeface="Open Sans"/>
                <a:cs typeface="Open San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98E93DA9-FD8C-1146-A350-2AAA467DB460}"/>
              </a:ext>
            </a:extLst>
          </p:cNvPr>
          <p:cNvPicPr>
            <a:picLocks noChangeAspect="1"/>
          </p:cNvPicPr>
          <p:nvPr userDrawn="1"/>
        </p:nvPicPr>
        <p:blipFill>
          <a:blip r:embed="rId3"/>
          <a:stretch>
            <a:fillRect/>
          </a:stretch>
        </p:blipFill>
        <p:spPr>
          <a:xfrm>
            <a:off x="838200" y="1736663"/>
            <a:ext cx="10515600" cy="41197"/>
          </a:xfrm>
          <a:prstGeom prst="rect">
            <a:avLst/>
          </a:prstGeom>
        </p:spPr>
      </p:pic>
      <p:pic>
        <p:nvPicPr>
          <p:cNvPr id="11" name="Picture 10">
            <a:extLst>
              <a:ext uri="{FF2B5EF4-FFF2-40B4-BE49-F238E27FC236}">
                <a16:creationId xmlns:a16="http://schemas.microsoft.com/office/drawing/2014/main" id="{B29B5F53-E1D1-454E-A867-C080A10B7BFA}"/>
              </a:ext>
            </a:extLst>
          </p:cNvPr>
          <p:cNvPicPr>
            <a:picLocks noChangeAspect="1"/>
          </p:cNvPicPr>
          <p:nvPr userDrawn="1"/>
        </p:nvPicPr>
        <p:blipFill>
          <a:blip r:embed="rId4"/>
          <a:stretch>
            <a:fillRect/>
          </a:stretch>
        </p:blipFill>
        <p:spPr>
          <a:xfrm>
            <a:off x="10208260" y="6314812"/>
            <a:ext cx="1651000" cy="444500"/>
          </a:xfrm>
          <a:prstGeom prst="rect">
            <a:avLst/>
          </a:prstGeom>
        </p:spPr>
      </p:pic>
      <p:sp>
        <p:nvSpPr>
          <p:cNvPr id="12" name="Slide Number Placeholder 6">
            <a:extLst>
              <a:ext uri="{FF2B5EF4-FFF2-40B4-BE49-F238E27FC236}">
                <a16:creationId xmlns:a16="http://schemas.microsoft.com/office/drawing/2014/main" id="{8F0ABE45-4E63-2547-93A4-62E2D41F31ED}"/>
              </a:ext>
            </a:extLst>
          </p:cNvPr>
          <p:cNvSpPr>
            <a:spLocks noGrp="1"/>
          </p:cNvSpPr>
          <p:nvPr>
            <p:ph type="sldNum" sz="quarter" idx="12"/>
          </p:nvPr>
        </p:nvSpPr>
        <p:spPr>
          <a:xfrm>
            <a:off x="838200" y="6394187"/>
            <a:ext cx="2743200" cy="365125"/>
          </a:xfrm>
        </p:spPr>
        <p:txBody>
          <a:bodyPr/>
          <a:lstStyle>
            <a:lvl1pPr algn="l">
              <a:defRPr>
                <a:latin typeface="Open Sans"/>
                <a:cs typeface="Open Sans"/>
              </a:defRPr>
            </a:lvl1pPr>
          </a:lstStyle>
          <a:p>
            <a:fld id="{90123BB8-591A-1D4B-BDC4-B05C5107BB91}" type="slidenum">
              <a:rPr lang="en-US" smtClean="0"/>
              <a:pPr/>
              <a:t>‹#›</a:t>
            </a:fld>
            <a:endParaRPr lang="en-US"/>
          </a:p>
        </p:txBody>
      </p:sp>
    </p:spTree>
    <p:extLst>
      <p:ext uri="{BB962C8B-B14F-4D97-AF65-F5344CB8AC3E}">
        <p14:creationId xmlns:p14="http://schemas.microsoft.com/office/powerpoint/2010/main" val="3627502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6" Type="http://schemas.openxmlformats.org/officeDocument/2006/relationships/image" Target="../media/image25.emf"/><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oleObject" Target="../embeddings/oleObject3.bin"/><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2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83847326-DF21-A159-25CB-65C48EDFBD8D}"/>
              </a:ext>
            </a:extLst>
          </p:cNvPr>
          <p:cNvGraphicFramePr>
            <a:graphicFrameLocks/>
          </p:cNvGraphicFramePr>
          <p:nvPr userDrawn="1">
            <p:custDataLst>
              <p:tags r:id="rId27"/>
            </p:custDataLst>
            <p:extLst>
              <p:ext uri="{D42A27DB-BD31-4B8C-83A1-F6EECF244321}">
                <p14:modId xmlns:p14="http://schemas.microsoft.com/office/powerpoint/2010/main" val="2153123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8" imgW="473" imgH="476" progId="TCLayout.ActiveDocument.1">
                  <p:embed/>
                </p:oleObj>
              </mc:Choice>
              <mc:Fallback>
                <p:oleObj name="think-cell Slide" r:id="rId28" imgW="473" imgH="476" progId="TCLayout.ActiveDocument.1">
                  <p:embed/>
                  <p:pic>
                    <p:nvPicPr>
                      <p:cNvPr id="8" name="think-cell data - do not delete" hidden="1">
                        <a:extLst>
                          <a:ext uri="{FF2B5EF4-FFF2-40B4-BE49-F238E27FC236}">
                            <a16:creationId xmlns:a16="http://schemas.microsoft.com/office/drawing/2014/main" id="{83847326-DF21-A159-25CB-65C48EDFBD8D}"/>
                          </a:ext>
                        </a:extLst>
                      </p:cNvPr>
                      <p:cNvPicPr/>
                      <p:nvPr/>
                    </p:nvPicPr>
                    <p:blipFill>
                      <a:blip r:embed="rId29"/>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8F6C5231-B270-7943-B4FE-4B0ECEC239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5371E8-7632-3C4A-ADA5-1A7187B6BE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D71BC2-3ED4-354F-A526-26A936A8F4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pitchFamily="2" charset="0"/>
              </a:defRPr>
            </a:lvl1pPr>
          </a:lstStyle>
          <a:p>
            <a:fld id="{347BC624-5A75-3748-A651-3C92D5033F44}" type="datetime1">
              <a:rPr lang="en-US" smtClean="0"/>
              <a:t>3/11/2026</a:t>
            </a:fld>
            <a:endParaRPr lang="en-US"/>
          </a:p>
        </p:txBody>
      </p:sp>
      <p:sp>
        <p:nvSpPr>
          <p:cNvPr id="5" name="Footer Placeholder 4">
            <a:extLst>
              <a:ext uri="{FF2B5EF4-FFF2-40B4-BE49-F238E27FC236}">
                <a16:creationId xmlns:a16="http://schemas.microsoft.com/office/drawing/2014/main" id="{C3560399-0414-6B46-8330-75170832FA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pitchFamily="2" charset="0"/>
              </a:defRPr>
            </a:lvl1pPr>
          </a:lstStyle>
          <a:p>
            <a:endParaRPr lang="en-US"/>
          </a:p>
        </p:txBody>
      </p:sp>
      <p:sp>
        <p:nvSpPr>
          <p:cNvPr id="6" name="Slide Number Placeholder 5">
            <a:extLst>
              <a:ext uri="{FF2B5EF4-FFF2-40B4-BE49-F238E27FC236}">
                <a16:creationId xmlns:a16="http://schemas.microsoft.com/office/drawing/2014/main" id="{E819344A-D4F4-F74E-AF4F-AE7B30810D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pitchFamily="2" charset="0"/>
              </a:defRPr>
            </a:lvl1pPr>
          </a:lstStyle>
          <a:p>
            <a:fld id="{90123BB8-591A-1D4B-BDC4-B05C5107BB91}" type="slidenum">
              <a:rPr lang="en-US" smtClean="0"/>
              <a:pPr/>
              <a:t>‹#›</a:t>
            </a:fld>
            <a:endParaRPr lang="en-US"/>
          </a:p>
        </p:txBody>
      </p:sp>
    </p:spTree>
    <p:extLst>
      <p:ext uri="{BB962C8B-B14F-4D97-AF65-F5344CB8AC3E}">
        <p14:creationId xmlns:p14="http://schemas.microsoft.com/office/powerpoint/2010/main" val="258996829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51" r:id="rId5"/>
    <p:sldLayoutId id="2147483663" r:id="rId6"/>
    <p:sldLayoutId id="2147483664" r:id="rId7"/>
    <p:sldLayoutId id="2147483652" r:id="rId8"/>
    <p:sldLayoutId id="2147483653" r:id="rId9"/>
    <p:sldLayoutId id="2147483666" r:id="rId10"/>
    <p:sldLayoutId id="2147483655" r:id="rId11"/>
    <p:sldLayoutId id="2147483667" r:id="rId12"/>
    <p:sldLayoutId id="2147483668" r:id="rId13"/>
    <p:sldLayoutId id="2147483670"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71" r:id="rId24"/>
    <p:sldLayoutId id="2147483681" r:id="rId25"/>
  </p:sldLayoutIdLst>
  <p:hf hdr="0" ftr="0"/>
  <p:txStyles>
    <p:titleStyle>
      <a:lvl1pPr algn="l" defTabSz="914400" rtl="0" eaLnBrk="1" latinLnBrk="0" hangingPunct="1">
        <a:lnSpc>
          <a:spcPct val="90000"/>
        </a:lnSpc>
        <a:spcBef>
          <a:spcPct val="0"/>
        </a:spcBef>
        <a:buNone/>
        <a:defRPr sz="4400" kern="1200">
          <a:solidFill>
            <a:schemeClr val="tx1"/>
          </a:solidFill>
          <a:latin typeface="Times"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1B08BA57-B9BF-5B51-57A8-6A7F004CBB92}"/>
              </a:ext>
            </a:extLst>
          </p:cNvPr>
          <p:cNvGraphicFramePr>
            <a:graphicFrameLocks noChangeAspect="1"/>
          </p:cNvGraphicFramePr>
          <p:nvPr userDrawn="1">
            <p:custDataLst>
              <p:tags r:id="rId13"/>
            </p:custDataLst>
            <p:extLst>
              <p:ext uri="{D42A27DB-BD31-4B8C-83A1-F6EECF244321}">
                <p14:modId xmlns:p14="http://schemas.microsoft.com/office/powerpoint/2010/main" val="29165402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306" imgH="306" progId="TCLayout.ActiveDocument.1">
                  <p:embed/>
                </p:oleObj>
              </mc:Choice>
              <mc:Fallback>
                <p:oleObj name="think-cell Slide" r:id="rId15" imgW="306" imgH="306" progId="TCLayout.ActiveDocument.1">
                  <p:embed/>
                  <p:pic>
                    <p:nvPicPr>
                      <p:cNvPr id="7" name="think-cell data - do not delete" hidden="1">
                        <a:extLst>
                          <a:ext uri="{FF2B5EF4-FFF2-40B4-BE49-F238E27FC236}">
                            <a16:creationId xmlns:a16="http://schemas.microsoft.com/office/drawing/2014/main" id="{1B08BA57-B9BF-5B51-57A8-6A7F004CBB92}"/>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F5645D-8E68-7445-AC75-FA48D285474A}" type="datetime1">
              <a:rPr lang="en-US" smtClean="0"/>
              <a:t>3/11/2026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C100262-D9CD-42DF-BFE5-04259C163F64}" type="slidenum">
              <a:rPr lang="en-US" altLang="en-US" smtClean="0"/>
              <a:pPr>
                <a:defRPr/>
              </a:pPr>
              <a:t>‹#›</a:t>
            </a:fld>
            <a:endParaRPr lang="en-US" altLang="en-US"/>
          </a:p>
        </p:txBody>
      </p:sp>
    </p:spTree>
    <p:extLst>
      <p:ext uri="{BB962C8B-B14F-4D97-AF65-F5344CB8AC3E}">
        <p14:creationId xmlns:p14="http://schemas.microsoft.com/office/powerpoint/2010/main" val="102053710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3/11/2026</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C100262-D9CD-42DF-BFE5-04259C163F64}" type="slidenum">
              <a:rPr lang="en-US" altLang="en-US" smtClean="0"/>
              <a:pPr>
                <a:defRPr/>
              </a:pPr>
              <a:t>‹#›</a:t>
            </a:fld>
            <a:endParaRPr lang="en-US" altLang="en-US"/>
          </a:p>
        </p:txBody>
      </p:sp>
    </p:spTree>
    <p:extLst>
      <p:ext uri="{BB962C8B-B14F-4D97-AF65-F5344CB8AC3E}">
        <p14:creationId xmlns:p14="http://schemas.microsoft.com/office/powerpoint/2010/main" val="95058910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13" Type="http://schemas.openxmlformats.org/officeDocument/2006/relationships/tags" Target="../tags/tag79.xml"/><Relationship Id="rId18" Type="http://schemas.openxmlformats.org/officeDocument/2006/relationships/tags" Target="../tags/tag84.xml"/><Relationship Id="rId26" Type="http://schemas.openxmlformats.org/officeDocument/2006/relationships/tags" Target="../tags/tag92.xml"/><Relationship Id="rId3" Type="http://schemas.openxmlformats.org/officeDocument/2006/relationships/tags" Target="../tags/tag69.xml"/><Relationship Id="rId21" Type="http://schemas.openxmlformats.org/officeDocument/2006/relationships/tags" Target="../tags/tag87.xml"/><Relationship Id="rId34" Type="http://schemas.openxmlformats.org/officeDocument/2006/relationships/image" Target="../media/image22.emf"/><Relationship Id="rId7" Type="http://schemas.openxmlformats.org/officeDocument/2006/relationships/tags" Target="../tags/tag73.xml"/><Relationship Id="rId12" Type="http://schemas.openxmlformats.org/officeDocument/2006/relationships/tags" Target="../tags/tag78.xml"/><Relationship Id="rId17" Type="http://schemas.openxmlformats.org/officeDocument/2006/relationships/tags" Target="../tags/tag83.xml"/><Relationship Id="rId25" Type="http://schemas.openxmlformats.org/officeDocument/2006/relationships/tags" Target="../tags/tag91.xml"/><Relationship Id="rId33" Type="http://schemas.openxmlformats.org/officeDocument/2006/relationships/oleObject" Target="../embeddings/oleObject9.bin"/><Relationship Id="rId2" Type="http://schemas.openxmlformats.org/officeDocument/2006/relationships/tags" Target="../tags/tag68.xml"/><Relationship Id="rId16" Type="http://schemas.openxmlformats.org/officeDocument/2006/relationships/tags" Target="../tags/tag82.xml"/><Relationship Id="rId20" Type="http://schemas.openxmlformats.org/officeDocument/2006/relationships/tags" Target="../tags/tag86.xml"/><Relationship Id="rId29" Type="http://schemas.openxmlformats.org/officeDocument/2006/relationships/tags" Target="../tags/tag95.xml"/><Relationship Id="rId1" Type="http://schemas.openxmlformats.org/officeDocument/2006/relationships/tags" Target="../tags/tag67.xml"/><Relationship Id="rId6" Type="http://schemas.openxmlformats.org/officeDocument/2006/relationships/tags" Target="../tags/tag72.xml"/><Relationship Id="rId11" Type="http://schemas.openxmlformats.org/officeDocument/2006/relationships/tags" Target="../tags/tag77.xml"/><Relationship Id="rId24" Type="http://schemas.openxmlformats.org/officeDocument/2006/relationships/tags" Target="../tags/tag90.xml"/><Relationship Id="rId32" Type="http://schemas.openxmlformats.org/officeDocument/2006/relationships/slideLayout" Target="../slideLayouts/slideLayout25.xml"/><Relationship Id="rId5" Type="http://schemas.openxmlformats.org/officeDocument/2006/relationships/tags" Target="../tags/tag71.xml"/><Relationship Id="rId15" Type="http://schemas.openxmlformats.org/officeDocument/2006/relationships/tags" Target="../tags/tag81.xml"/><Relationship Id="rId23" Type="http://schemas.openxmlformats.org/officeDocument/2006/relationships/tags" Target="../tags/tag89.xml"/><Relationship Id="rId28" Type="http://schemas.openxmlformats.org/officeDocument/2006/relationships/tags" Target="../tags/tag94.xml"/><Relationship Id="rId10" Type="http://schemas.openxmlformats.org/officeDocument/2006/relationships/tags" Target="../tags/tag76.xml"/><Relationship Id="rId19" Type="http://schemas.openxmlformats.org/officeDocument/2006/relationships/tags" Target="../tags/tag85.xml"/><Relationship Id="rId31" Type="http://schemas.openxmlformats.org/officeDocument/2006/relationships/tags" Target="../tags/tag97.xml"/><Relationship Id="rId4" Type="http://schemas.openxmlformats.org/officeDocument/2006/relationships/tags" Target="../tags/tag70.xml"/><Relationship Id="rId9" Type="http://schemas.openxmlformats.org/officeDocument/2006/relationships/tags" Target="../tags/tag75.xml"/><Relationship Id="rId14" Type="http://schemas.openxmlformats.org/officeDocument/2006/relationships/tags" Target="../tags/tag80.xml"/><Relationship Id="rId22" Type="http://schemas.openxmlformats.org/officeDocument/2006/relationships/tags" Target="../tags/tag88.xml"/><Relationship Id="rId27" Type="http://schemas.openxmlformats.org/officeDocument/2006/relationships/tags" Target="../tags/tag93.xml"/><Relationship Id="rId30" Type="http://schemas.openxmlformats.org/officeDocument/2006/relationships/tags" Target="../tags/tag96.xml"/><Relationship Id="rId35" Type="http://schemas.openxmlformats.org/officeDocument/2006/relationships/chart" Target="../charts/chart4.xml"/><Relationship Id="rId8" Type="http://schemas.openxmlformats.org/officeDocument/2006/relationships/tags" Target="../tags/tag74.xml"/></Relationships>
</file>

<file path=ppt/slides/_rels/slide11.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oleObject" Target="../embeddings/oleObject10.bin"/><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slideLayout" Target="../slideLayouts/slideLayout25.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tags" Target="../tags/tag108.xml"/><Relationship Id="rId5" Type="http://schemas.openxmlformats.org/officeDocument/2006/relationships/tags" Target="../tags/tag102.xml"/><Relationship Id="rId15" Type="http://schemas.openxmlformats.org/officeDocument/2006/relationships/chart" Target="../charts/chart5.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image" Target="../media/image22.emf"/></Relationships>
</file>

<file path=ppt/slides/_rels/slide12.xml.rels><?xml version="1.0" encoding="UTF-8" standalone="yes"?>
<Relationships xmlns="http://schemas.openxmlformats.org/package/2006/relationships"><Relationship Id="rId8" Type="http://schemas.openxmlformats.org/officeDocument/2006/relationships/tags" Target="../tags/tag116.xml"/><Relationship Id="rId13" Type="http://schemas.openxmlformats.org/officeDocument/2006/relationships/oleObject" Target="../embeddings/oleObject11.bin"/><Relationship Id="rId3" Type="http://schemas.openxmlformats.org/officeDocument/2006/relationships/tags" Target="../tags/tag111.xml"/><Relationship Id="rId7" Type="http://schemas.openxmlformats.org/officeDocument/2006/relationships/tags" Target="../tags/tag115.xml"/><Relationship Id="rId12" Type="http://schemas.openxmlformats.org/officeDocument/2006/relationships/slideLayout" Target="../slideLayouts/slideLayout25.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tags" Target="../tags/tag114.xml"/><Relationship Id="rId11" Type="http://schemas.openxmlformats.org/officeDocument/2006/relationships/tags" Target="../tags/tag119.xml"/><Relationship Id="rId5" Type="http://schemas.openxmlformats.org/officeDocument/2006/relationships/tags" Target="../tags/tag113.xml"/><Relationship Id="rId15" Type="http://schemas.openxmlformats.org/officeDocument/2006/relationships/chart" Target="../charts/chart6.xml"/><Relationship Id="rId10" Type="http://schemas.openxmlformats.org/officeDocument/2006/relationships/tags" Target="../tags/tag118.xml"/><Relationship Id="rId4" Type="http://schemas.openxmlformats.org/officeDocument/2006/relationships/tags" Target="../tags/tag112.xml"/><Relationship Id="rId9" Type="http://schemas.openxmlformats.org/officeDocument/2006/relationships/tags" Target="../tags/tag117.xml"/><Relationship Id="rId14" Type="http://schemas.openxmlformats.org/officeDocument/2006/relationships/image" Target="../media/image22.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3.xml"/><Relationship Id="rId1" Type="http://schemas.openxmlformats.org/officeDocument/2006/relationships/tags" Target="../tags/tag120.xml"/><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tags" Target="../tags/tag123.xml"/><Relationship Id="rId7" Type="http://schemas.openxmlformats.org/officeDocument/2006/relationships/oleObject" Target="../embeddings/oleObject13.bin"/><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slideLayout" Target="../slideLayouts/slideLayout25.xml"/><Relationship Id="rId5" Type="http://schemas.openxmlformats.org/officeDocument/2006/relationships/tags" Target="../tags/tag125.xml"/><Relationship Id="rId4" Type="http://schemas.openxmlformats.org/officeDocument/2006/relationships/tags" Target="../tags/tag124.xml"/><Relationship Id="rId9" Type="http://schemas.openxmlformats.org/officeDocument/2006/relationships/chart" Target="../charts/chart7.xml"/></Relationships>
</file>

<file path=ppt/slides/_rels/slide15.xml.rels><?xml version="1.0" encoding="UTF-8" standalone="yes"?>
<Relationships xmlns="http://schemas.openxmlformats.org/package/2006/relationships"><Relationship Id="rId8" Type="http://schemas.openxmlformats.org/officeDocument/2006/relationships/tags" Target="../tags/tag133.xml"/><Relationship Id="rId13" Type="http://schemas.openxmlformats.org/officeDocument/2006/relationships/tags" Target="../tags/tag138.xml"/><Relationship Id="rId3" Type="http://schemas.openxmlformats.org/officeDocument/2006/relationships/tags" Target="../tags/tag128.xml"/><Relationship Id="rId7" Type="http://schemas.openxmlformats.org/officeDocument/2006/relationships/tags" Target="../tags/tag132.xml"/><Relationship Id="rId12" Type="http://schemas.openxmlformats.org/officeDocument/2006/relationships/tags" Target="../tags/tag137.xml"/><Relationship Id="rId17" Type="http://schemas.openxmlformats.org/officeDocument/2006/relationships/chart" Target="../charts/chart8.xml"/><Relationship Id="rId2" Type="http://schemas.openxmlformats.org/officeDocument/2006/relationships/tags" Target="../tags/tag127.xml"/><Relationship Id="rId16" Type="http://schemas.openxmlformats.org/officeDocument/2006/relationships/image" Target="../media/image22.emf"/><Relationship Id="rId1" Type="http://schemas.openxmlformats.org/officeDocument/2006/relationships/tags" Target="../tags/tag126.xml"/><Relationship Id="rId6" Type="http://schemas.openxmlformats.org/officeDocument/2006/relationships/tags" Target="../tags/tag131.xml"/><Relationship Id="rId11" Type="http://schemas.openxmlformats.org/officeDocument/2006/relationships/tags" Target="../tags/tag136.xml"/><Relationship Id="rId5" Type="http://schemas.openxmlformats.org/officeDocument/2006/relationships/tags" Target="../tags/tag130.xml"/><Relationship Id="rId15" Type="http://schemas.openxmlformats.org/officeDocument/2006/relationships/oleObject" Target="../embeddings/oleObject14.bin"/><Relationship Id="rId10" Type="http://schemas.openxmlformats.org/officeDocument/2006/relationships/tags" Target="../tags/tag135.xml"/><Relationship Id="rId4" Type="http://schemas.openxmlformats.org/officeDocument/2006/relationships/tags" Target="../tags/tag129.xml"/><Relationship Id="rId9" Type="http://schemas.openxmlformats.org/officeDocument/2006/relationships/tags" Target="../tags/tag134.xml"/><Relationship Id="rId14"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tags" Target="../tags/tag139.xml"/><Relationship Id="rId4" Type="http://schemas.openxmlformats.org/officeDocument/2006/relationships/image" Target="../media/image22.emf"/></Relationships>
</file>

<file path=ppt/slides/_rels/slide17.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9.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image" Target="../media/image22.emf"/><Relationship Id="rId5" Type="http://schemas.openxmlformats.org/officeDocument/2006/relationships/tags" Target="../tags/tag144.xml"/><Relationship Id="rId10" Type="http://schemas.openxmlformats.org/officeDocument/2006/relationships/oleObject" Target="../embeddings/oleObject15.bin"/><Relationship Id="rId4" Type="http://schemas.openxmlformats.org/officeDocument/2006/relationships/tags" Target="../tags/tag143.xml"/><Relationship Id="rId9"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chart" Target="../charts/chart10.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image" Target="../media/image22.emf"/><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oleObject" Target="../embeddings/oleObject16.bin"/><Relationship Id="rId5" Type="http://schemas.openxmlformats.org/officeDocument/2006/relationships/tags" Target="../tags/tag152.xml"/><Relationship Id="rId10" Type="http://schemas.openxmlformats.org/officeDocument/2006/relationships/slideLayout" Target="../slideLayouts/slideLayout25.xml"/><Relationship Id="rId4" Type="http://schemas.openxmlformats.org/officeDocument/2006/relationships/tags" Target="../tags/tag151.xml"/><Relationship Id="rId9" Type="http://schemas.openxmlformats.org/officeDocument/2006/relationships/tags" Target="../tags/tag156.xml"/></Relationships>
</file>

<file path=ppt/slides/_rels/slide19.xml.rels><?xml version="1.0" encoding="UTF-8" standalone="yes"?>
<Relationships xmlns="http://schemas.openxmlformats.org/package/2006/relationships"><Relationship Id="rId8" Type="http://schemas.openxmlformats.org/officeDocument/2006/relationships/tags" Target="../tags/tag164.xml"/><Relationship Id="rId13" Type="http://schemas.openxmlformats.org/officeDocument/2006/relationships/tags" Target="../tags/tag169.xml"/><Relationship Id="rId18" Type="http://schemas.openxmlformats.org/officeDocument/2006/relationships/tags" Target="../tags/tag174.xml"/><Relationship Id="rId3" Type="http://schemas.openxmlformats.org/officeDocument/2006/relationships/tags" Target="../tags/tag159.xml"/><Relationship Id="rId21" Type="http://schemas.openxmlformats.org/officeDocument/2006/relationships/image" Target="../media/image22.emf"/><Relationship Id="rId7" Type="http://schemas.openxmlformats.org/officeDocument/2006/relationships/tags" Target="../tags/tag163.xml"/><Relationship Id="rId12" Type="http://schemas.openxmlformats.org/officeDocument/2006/relationships/tags" Target="../tags/tag168.xml"/><Relationship Id="rId17" Type="http://schemas.openxmlformats.org/officeDocument/2006/relationships/tags" Target="../tags/tag173.xml"/><Relationship Id="rId2" Type="http://schemas.openxmlformats.org/officeDocument/2006/relationships/tags" Target="../tags/tag158.xml"/><Relationship Id="rId16" Type="http://schemas.openxmlformats.org/officeDocument/2006/relationships/tags" Target="../tags/tag172.xml"/><Relationship Id="rId20" Type="http://schemas.openxmlformats.org/officeDocument/2006/relationships/oleObject" Target="../embeddings/oleObject17.bin"/><Relationship Id="rId1" Type="http://schemas.openxmlformats.org/officeDocument/2006/relationships/tags" Target="../tags/tag157.xml"/><Relationship Id="rId6" Type="http://schemas.openxmlformats.org/officeDocument/2006/relationships/tags" Target="../tags/tag162.xml"/><Relationship Id="rId11" Type="http://schemas.openxmlformats.org/officeDocument/2006/relationships/tags" Target="../tags/tag167.xml"/><Relationship Id="rId5" Type="http://schemas.openxmlformats.org/officeDocument/2006/relationships/tags" Target="../tags/tag161.xml"/><Relationship Id="rId15" Type="http://schemas.openxmlformats.org/officeDocument/2006/relationships/tags" Target="../tags/tag171.xml"/><Relationship Id="rId10" Type="http://schemas.openxmlformats.org/officeDocument/2006/relationships/tags" Target="../tags/tag166.xml"/><Relationship Id="rId19" Type="http://schemas.openxmlformats.org/officeDocument/2006/relationships/slideLayout" Target="../slideLayouts/slideLayout25.xml"/><Relationship Id="rId4" Type="http://schemas.openxmlformats.org/officeDocument/2006/relationships/tags" Target="../tags/tag160.xml"/><Relationship Id="rId9" Type="http://schemas.openxmlformats.org/officeDocument/2006/relationships/tags" Target="../tags/tag165.xml"/><Relationship Id="rId14" Type="http://schemas.openxmlformats.org/officeDocument/2006/relationships/tags" Target="../tags/tag170.xml"/><Relationship Id="rId22" Type="http://schemas.openxmlformats.org/officeDocument/2006/relationships/chart" Target="../charts/chart11.xml"/></Relationships>
</file>

<file path=ppt/slides/_rels/slide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5.xml"/><Relationship Id="rId4" Type="http://schemas.openxmlformats.org/officeDocument/2006/relationships/image" Target="../media/image28.jpg"/></Relationships>
</file>

<file path=ppt/slides/_rels/slide20.xml.rels><?xml version="1.0" encoding="UTF-8" standalone="yes"?>
<Relationships xmlns="http://schemas.openxmlformats.org/package/2006/relationships"><Relationship Id="rId8" Type="http://schemas.openxmlformats.org/officeDocument/2006/relationships/tags" Target="../tags/tag181.xml"/><Relationship Id="rId13" Type="http://schemas.openxmlformats.org/officeDocument/2006/relationships/tags" Target="../tags/tag186.xml"/><Relationship Id="rId18" Type="http://schemas.openxmlformats.org/officeDocument/2006/relationships/slideLayout" Target="../slideLayouts/slideLayout25.xml"/><Relationship Id="rId3" Type="http://schemas.openxmlformats.org/officeDocument/2006/relationships/tags" Target="../tags/tag176.xml"/><Relationship Id="rId21" Type="http://schemas.openxmlformats.org/officeDocument/2006/relationships/chart" Target="../charts/chart12.xml"/><Relationship Id="rId7" Type="http://schemas.openxmlformats.org/officeDocument/2006/relationships/tags" Target="../tags/tag180.xml"/><Relationship Id="rId12" Type="http://schemas.openxmlformats.org/officeDocument/2006/relationships/tags" Target="../tags/tag185.xml"/><Relationship Id="rId17" Type="http://schemas.openxmlformats.org/officeDocument/2006/relationships/tags" Target="../tags/tag190.xml"/><Relationship Id="rId2" Type="http://schemas.openxmlformats.org/officeDocument/2006/relationships/tags" Target="../tags/tag175.xml"/><Relationship Id="rId16" Type="http://schemas.openxmlformats.org/officeDocument/2006/relationships/tags" Target="../tags/tag189.xml"/><Relationship Id="rId20" Type="http://schemas.openxmlformats.org/officeDocument/2006/relationships/image" Target="../media/image22.emf"/><Relationship Id="rId1" Type="http://schemas.openxmlformats.org/officeDocument/2006/relationships/themeOverride" Target="../theme/themeOverride1.xml"/><Relationship Id="rId6" Type="http://schemas.openxmlformats.org/officeDocument/2006/relationships/tags" Target="../tags/tag179.xml"/><Relationship Id="rId11" Type="http://schemas.openxmlformats.org/officeDocument/2006/relationships/tags" Target="../tags/tag184.xml"/><Relationship Id="rId5" Type="http://schemas.openxmlformats.org/officeDocument/2006/relationships/tags" Target="../tags/tag178.xml"/><Relationship Id="rId15" Type="http://schemas.openxmlformats.org/officeDocument/2006/relationships/tags" Target="../tags/tag188.xml"/><Relationship Id="rId10" Type="http://schemas.openxmlformats.org/officeDocument/2006/relationships/tags" Target="../tags/tag183.xml"/><Relationship Id="rId19" Type="http://schemas.openxmlformats.org/officeDocument/2006/relationships/oleObject" Target="../embeddings/oleObject18.bin"/><Relationship Id="rId4" Type="http://schemas.openxmlformats.org/officeDocument/2006/relationships/tags" Target="../tags/tag177.xml"/><Relationship Id="rId9" Type="http://schemas.openxmlformats.org/officeDocument/2006/relationships/tags" Target="../tags/tag182.xml"/><Relationship Id="rId14" Type="http://schemas.openxmlformats.org/officeDocument/2006/relationships/tags" Target="../tags/tag187.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tags" Target="../tags/tag191.xml"/><Relationship Id="rId4" Type="http://schemas.openxmlformats.org/officeDocument/2006/relationships/image" Target="../media/image22.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5.xml"/><Relationship Id="rId1" Type="http://schemas.openxmlformats.org/officeDocument/2006/relationships/tags" Target="../tags/tag192.xml"/><Relationship Id="rId4" Type="http://schemas.openxmlformats.org/officeDocument/2006/relationships/image" Target="../media/image25.emf"/></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33.png"/><Relationship Id="rId3" Type="http://schemas.openxmlformats.org/officeDocument/2006/relationships/tags" Target="../tags/tag195.xml"/><Relationship Id="rId7" Type="http://schemas.openxmlformats.org/officeDocument/2006/relationships/slideLayout" Target="../slideLayouts/slideLayout25.xml"/><Relationship Id="rId12" Type="http://schemas.openxmlformats.org/officeDocument/2006/relationships/image" Target="../media/image32.png"/><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11" Type="http://schemas.openxmlformats.org/officeDocument/2006/relationships/image" Target="../media/image31.png"/><Relationship Id="rId5" Type="http://schemas.openxmlformats.org/officeDocument/2006/relationships/tags" Target="../tags/tag197.xml"/><Relationship Id="rId10" Type="http://schemas.openxmlformats.org/officeDocument/2006/relationships/image" Target="../media/image30.png"/><Relationship Id="rId4" Type="http://schemas.openxmlformats.org/officeDocument/2006/relationships/tags" Target="../tags/tag196.xml"/><Relationship Id="rId9" Type="http://schemas.openxmlformats.org/officeDocument/2006/relationships/image" Target="../media/image25.emf"/><Relationship Id="rId1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tags" Target="../tags/tag206.xml"/><Relationship Id="rId13" Type="http://schemas.openxmlformats.org/officeDocument/2006/relationships/image" Target="../media/image31.png"/><Relationship Id="rId3" Type="http://schemas.openxmlformats.org/officeDocument/2006/relationships/tags" Target="../tags/tag201.xml"/><Relationship Id="rId7" Type="http://schemas.openxmlformats.org/officeDocument/2006/relationships/tags" Target="../tags/tag205.xml"/><Relationship Id="rId12" Type="http://schemas.openxmlformats.org/officeDocument/2006/relationships/image" Target="../media/image35.png"/><Relationship Id="rId2" Type="http://schemas.openxmlformats.org/officeDocument/2006/relationships/tags" Target="../tags/tag200.xml"/><Relationship Id="rId16" Type="http://schemas.openxmlformats.org/officeDocument/2006/relationships/image" Target="../media/image34.png"/><Relationship Id="rId1" Type="http://schemas.openxmlformats.org/officeDocument/2006/relationships/tags" Target="../tags/tag199.xml"/><Relationship Id="rId6" Type="http://schemas.openxmlformats.org/officeDocument/2006/relationships/tags" Target="../tags/tag204.xml"/><Relationship Id="rId11" Type="http://schemas.openxmlformats.org/officeDocument/2006/relationships/image" Target="../media/image25.emf"/><Relationship Id="rId5" Type="http://schemas.openxmlformats.org/officeDocument/2006/relationships/tags" Target="../tags/tag203.xml"/><Relationship Id="rId15" Type="http://schemas.openxmlformats.org/officeDocument/2006/relationships/image" Target="../media/image33.png"/><Relationship Id="rId10" Type="http://schemas.openxmlformats.org/officeDocument/2006/relationships/oleObject" Target="../embeddings/oleObject21.bin"/><Relationship Id="rId4" Type="http://schemas.openxmlformats.org/officeDocument/2006/relationships/tags" Target="../tags/tag202.xml"/><Relationship Id="rId9" Type="http://schemas.openxmlformats.org/officeDocument/2006/relationships/slideLayout" Target="../slideLayouts/slideLayout25.xml"/><Relationship Id="rId14"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tags" Target="../tags/tag214.xml"/><Relationship Id="rId13" Type="http://schemas.openxmlformats.org/officeDocument/2006/relationships/tags" Target="../tags/tag219.xml"/><Relationship Id="rId3" Type="http://schemas.openxmlformats.org/officeDocument/2006/relationships/tags" Target="../tags/tag209.xml"/><Relationship Id="rId7" Type="http://schemas.openxmlformats.org/officeDocument/2006/relationships/tags" Target="../tags/tag213.xml"/><Relationship Id="rId12" Type="http://schemas.openxmlformats.org/officeDocument/2006/relationships/tags" Target="../tags/tag218.xml"/><Relationship Id="rId17" Type="http://schemas.openxmlformats.org/officeDocument/2006/relationships/chart" Target="../charts/chart13.xml"/><Relationship Id="rId2" Type="http://schemas.openxmlformats.org/officeDocument/2006/relationships/tags" Target="../tags/tag208.xml"/><Relationship Id="rId16" Type="http://schemas.openxmlformats.org/officeDocument/2006/relationships/image" Target="../media/image25.emf"/><Relationship Id="rId1" Type="http://schemas.openxmlformats.org/officeDocument/2006/relationships/tags" Target="../tags/tag207.xml"/><Relationship Id="rId6" Type="http://schemas.openxmlformats.org/officeDocument/2006/relationships/tags" Target="../tags/tag212.xml"/><Relationship Id="rId11" Type="http://schemas.openxmlformats.org/officeDocument/2006/relationships/tags" Target="../tags/tag217.xml"/><Relationship Id="rId5" Type="http://schemas.openxmlformats.org/officeDocument/2006/relationships/tags" Target="../tags/tag211.xml"/><Relationship Id="rId15" Type="http://schemas.openxmlformats.org/officeDocument/2006/relationships/oleObject" Target="../embeddings/oleObject22.bin"/><Relationship Id="rId10" Type="http://schemas.openxmlformats.org/officeDocument/2006/relationships/tags" Target="../tags/tag216.xml"/><Relationship Id="rId4" Type="http://schemas.openxmlformats.org/officeDocument/2006/relationships/tags" Target="../tags/tag210.xml"/><Relationship Id="rId9" Type="http://schemas.openxmlformats.org/officeDocument/2006/relationships/tags" Target="../tags/tag215.xml"/><Relationship Id="rId14"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5.xml"/><Relationship Id="rId1" Type="http://schemas.openxmlformats.org/officeDocument/2006/relationships/tags" Target="../tags/tag220.xml"/><Relationship Id="rId5" Type="http://schemas.openxmlformats.org/officeDocument/2006/relationships/image" Target="../media/image36.jpg"/><Relationship Id="rId4" Type="http://schemas.openxmlformats.org/officeDocument/2006/relationships/image" Target="../media/image25.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5.xml"/><Relationship Id="rId1" Type="http://schemas.openxmlformats.org/officeDocument/2006/relationships/tags" Target="../tags/tag221.xml"/><Relationship Id="rId5" Type="http://schemas.openxmlformats.org/officeDocument/2006/relationships/image" Target="../media/image37.jpg"/><Relationship Id="rId4" Type="http://schemas.openxmlformats.org/officeDocument/2006/relationships/image" Target="../media/image25.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5.xml"/><Relationship Id="rId1" Type="http://schemas.openxmlformats.org/officeDocument/2006/relationships/tags" Target="../tags/tag222.xml"/><Relationship Id="rId5" Type="http://schemas.openxmlformats.org/officeDocument/2006/relationships/image" Target="../media/image38.png"/><Relationship Id="rId4" Type="http://schemas.openxmlformats.org/officeDocument/2006/relationships/image" Target="../media/image25.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5.xml"/><Relationship Id="rId1" Type="http://schemas.openxmlformats.org/officeDocument/2006/relationships/tags" Target="../tags/tag223.xml"/><Relationship Id="rId5" Type="http://schemas.openxmlformats.org/officeDocument/2006/relationships/image" Target="../media/image39.jpg"/><Relationship Id="rId4" Type="http://schemas.openxmlformats.org/officeDocument/2006/relationships/image" Target="../media/image25.emf"/></Relationships>
</file>

<file path=ppt/slides/_rels/slide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39.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45.sv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9.xml"/><Relationship Id="rId4" Type="http://schemas.openxmlformats.org/officeDocument/2006/relationships/image" Target="../media/image45.sv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39.xml"/><Relationship Id="rId5" Type="http://schemas.openxmlformats.org/officeDocument/2006/relationships/image" Target="../media/image45.sv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9.xml"/><Relationship Id="rId4" Type="http://schemas.openxmlformats.org/officeDocument/2006/relationships/image" Target="../media/image45.sv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9.xml"/><Relationship Id="rId4" Type="http://schemas.openxmlformats.org/officeDocument/2006/relationships/image" Target="../media/image45.sv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48.emf"/><Relationship Id="rId5" Type="http://schemas.openxmlformats.org/officeDocument/2006/relationships/image" Target="../media/image42.png"/><Relationship Id="rId4" Type="http://schemas.openxmlformats.org/officeDocument/2006/relationships/image" Target="../media/image47.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hyperlink" Target="mailto:info@birchesgroup.com" TargetMode="External"/><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22.emf"/></Relationships>
</file>

<file path=ppt/slides/_rels/slide7.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tags" Target="../tags/tag19.xml"/><Relationship Id="rId18" Type="http://schemas.openxmlformats.org/officeDocument/2006/relationships/tags" Target="../tags/tag24.xml"/><Relationship Id="rId26" Type="http://schemas.openxmlformats.org/officeDocument/2006/relationships/slideLayout" Target="../slideLayouts/slideLayout25.xml"/><Relationship Id="rId3" Type="http://schemas.openxmlformats.org/officeDocument/2006/relationships/tags" Target="../tags/tag9.xml"/><Relationship Id="rId21" Type="http://schemas.openxmlformats.org/officeDocument/2006/relationships/tags" Target="../tags/tag27.xml"/><Relationship Id="rId7" Type="http://schemas.openxmlformats.org/officeDocument/2006/relationships/tags" Target="../tags/tag13.xml"/><Relationship Id="rId12" Type="http://schemas.openxmlformats.org/officeDocument/2006/relationships/tags" Target="../tags/tag18.xml"/><Relationship Id="rId17" Type="http://schemas.openxmlformats.org/officeDocument/2006/relationships/tags" Target="../tags/tag23.xml"/><Relationship Id="rId25" Type="http://schemas.openxmlformats.org/officeDocument/2006/relationships/tags" Target="../tags/tag31.xml"/><Relationship Id="rId2" Type="http://schemas.openxmlformats.org/officeDocument/2006/relationships/tags" Target="../tags/tag8.xml"/><Relationship Id="rId16" Type="http://schemas.openxmlformats.org/officeDocument/2006/relationships/tags" Target="../tags/tag22.xml"/><Relationship Id="rId20" Type="http://schemas.openxmlformats.org/officeDocument/2006/relationships/tags" Target="../tags/tag26.xml"/><Relationship Id="rId29" Type="http://schemas.openxmlformats.org/officeDocument/2006/relationships/chart" Target="../charts/chart1.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24" Type="http://schemas.openxmlformats.org/officeDocument/2006/relationships/tags" Target="../tags/tag30.xml"/><Relationship Id="rId5" Type="http://schemas.openxmlformats.org/officeDocument/2006/relationships/tags" Target="../tags/tag11.xml"/><Relationship Id="rId15" Type="http://schemas.openxmlformats.org/officeDocument/2006/relationships/tags" Target="../tags/tag21.xml"/><Relationship Id="rId23" Type="http://schemas.openxmlformats.org/officeDocument/2006/relationships/tags" Target="../tags/tag29.xml"/><Relationship Id="rId28" Type="http://schemas.openxmlformats.org/officeDocument/2006/relationships/image" Target="../media/image22.emf"/><Relationship Id="rId10" Type="http://schemas.openxmlformats.org/officeDocument/2006/relationships/tags" Target="../tags/tag16.xml"/><Relationship Id="rId19" Type="http://schemas.openxmlformats.org/officeDocument/2006/relationships/tags" Target="../tags/tag25.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tags" Target="../tags/tag20.xml"/><Relationship Id="rId22" Type="http://schemas.openxmlformats.org/officeDocument/2006/relationships/tags" Target="../tags/tag28.xml"/><Relationship Id="rId27"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tags" Target="../tags/tag44.xml"/><Relationship Id="rId18" Type="http://schemas.openxmlformats.org/officeDocument/2006/relationships/slideLayout" Target="../slideLayouts/slideLayout25.xml"/><Relationship Id="rId3" Type="http://schemas.openxmlformats.org/officeDocument/2006/relationships/tags" Target="../tags/tag34.xml"/><Relationship Id="rId21" Type="http://schemas.openxmlformats.org/officeDocument/2006/relationships/chart" Target="../charts/chart2.xml"/><Relationship Id="rId7" Type="http://schemas.openxmlformats.org/officeDocument/2006/relationships/tags" Target="../tags/tag38.xml"/><Relationship Id="rId12" Type="http://schemas.openxmlformats.org/officeDocument/2006/relationships/tags" Target="../tags/tag43.xml"/><Relationship Id="rId17" Type="http://schemas.openxmlformats.org/officeDocument/2006/relationships/tags" Target="../tags/tag48.xml"/><Relationship Id="rId2" Type="http://schemas.openxmlformats.org/officeDocument/2006/relationships/tags" Target="../tags/tag33.xml"/><Relationship Id="rId16" Type="http://schemas.openxmlformats.org/officeDocument/2006/relationships/tags" Target="../tags/tag47.xml"/><Relationship Id="rId20" Type="http://schemas.openxmlformats.org/officeDocument/2006/relationships/image" Target="../media/image22.emf"/><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tags" Target="../tags/tag42.xml"/><Relationship Id="rId5" Type="http://schemas.openxmlformats.org/officeDocument/2006/relationships/tags" Target="../tags/tag36.xml"/><Relationship Id="rId15" Type="http://schemas.openxmlformats.org/officeDocument/2006/relationships/tags" Target="../tags/tag46.xml"/><Relationship Id="rId10" Type="http://schemas.openxmlformats.org/officeDocument/2006/relationships/tags" Target="../tags/tag41.xml"/><Relationship Id="rId19" Type="http://schemas.openxmlformats.org/officeDocument/2006/relationships/oleObject" Target="../embeddings/oleObject7.bin"/><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tags" Target="../tags/tag45.xml"/></Relationships>
</file>

<file path=ppt/slides/_rels/slide9.xml.rels><?xml version="1.0" encoding="UTF-8" standalone="yes"?>
<Relationships xmlns="http://schemas.openxmlformats.org/package/2006/relationships"><Relationship Id="rId8" Type="http://schemas.openxmlformats.org/officeDocument/2006/relationships/tags" Target="../tags/tag56.xml"/><Relationship Id="rId13" Type="http://schemas.openxmlformats.org/officeDocument/2006/relationships/tags" Target="../tags/tag61.xml"/><Relationship Id="rId18" Type="http://schemas.openxmlformats.org/officeDocument/2006/relationships/tags" Target="../tags/tag66.xml"/><Relationship Id="rId3" Type="http://schemas.openxmlformats.org/officeDocument/2006/relationships/tags" Target="../tags/tag51.xml"/><Relationship Id="rId21" Type="http://schemas.openxmlformats.org/officeDocument/2006/relationships/image" Target="../media/image22.emf"/><Relationship Id="rId7" Type="http://schemas.openxmlformats.org/officeDocument/2006/relationships/tags" Target="../tags/tag55.xml"/><Relationship Id="rId12" Type="http://schemas.openxmlformats.org/officeDocument/2006/relationships/tags" Target="../tags/tag60.xml"/><Relationship Id="rId17" Type="http://schemas.openxmlformats.org/officeDocument/2006/relationships/tags" Target="../tags/tag65.xml"/><Relationship Id="rId2" Type="http://schemas.openxmlformats.org/officeDocument/2006/relationships/tags" Target="../tags/tag50.xml"/><Relationship Id="rId16" Type="http://schemas.openxmlformats.org/officeDocument/2006/relationships/tags" Target="../tags/tag64.xml"/><Relationship Id="rId20" Type="http://schemas.openxmlformats.org/officeDocument/2006/relationships/oleObject" Target="../embeddings/oleObject8.bin"/><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tags" Target="../tags/tag59.xml"/><Relationship Id="rId5" Type="http://schemas.openxmlformats.org/officeDocument/2006/relationships/tags" Target="../tags/tag53.xml"/><Relationship Id="rId15" Type="http://schemas.openxmlformats.org/officeDocument/2006/relationships/tags" Target="../tags/tag63.xml"/><Relationship Id="rId10" Type="http://schemas.openxmlformats.org/officeDocument/2006/relationships/tags" Target="../tags/tag58.xml"/><Relationship Id="rId19" Type="http://schemas.openxmlformats.org/officeDocument/2006/relationships/slideLayout" Target="../slideLayouts/slideLayout25.xml"/><Relationship Id="rId4" Type="http://schemas.openxmlformats.org/officeDocument/2006/relationships/tags" Target="../tags/tag52.xml"/><Relationship Id="rId9" Type="http://schemas.openxmlformats.org/officeDocument/2006/relationships/tags" Target="../tags/tag57.xml"/><Relationship Id="rId14" Type="http://schemas.openxmlformats.org/officeDocument/2006/relationships/tags" Target="../tags/tag62.xml"/><Relationship Id="rId22"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3381547-6FF5-C389-4184-499482392F0A}"/>
              </a:ext>
            </a:extLst>
          </p:cNvPr>
          <p:cNvGraphicFramePr>
            <a:graphicFrameLocks/>
          </p:cNvGraphicFramePr>
          <p:nvPr>
            <p:custDataLst>
              <p:tags r:id="rId1"/>
            </p:custDataLst>
            <p:extLst>
              <p:ext uri="{D42A27DB-BD31-4B8C-83A1-F6EECF244321}">
                <p14:modId xmlns:p14="http://schemas.microsoft.com/office/powerpoint/2010/main" val="3808991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6" name="think-cell data - do not delete" hidden="1">
                        <a:extLst>
                          <a:ext uri="{FF2B5EF4-FFF2-40B4-BE49-F238E27FC236}">
                            <a16:creationId xmlns:a16="http://schemas.microsoft.com/office/drawing/2014/main" id="{43381547-6FF5-C389-4184-499482392F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D25179-896A-2241-AB83-F9F38855B4C4}"/>
              </a:ext>
            </a:extLst>
          </p:cNvPr>
          <p:cNvSpPr>
            <a:spLocks noGrp="1"/>
          </p:cNvSpPr>
          <p:nvPr>
            <p:ph type="title"/>
          </p:nvPr>
        </p:nvSpPr>
        <p:spPr>
          <a:xfrm>
            <a:off x="195942" y="988787"/>
            <a:ext cx="3415005" cy="1942312"/>
          </a:xfrm>
        </p:spPr>
        <p:txBody>
          <a:bodyPr vert="horz">
            <a:normAutofit/>
          </a:bodyPr>
          <a:lstStyle/>
          <a:p>
            <a:r>
              <a:rPr lang="en-US" sz="2400" dirty="0"/>
              <a:t>Total Reward Strategies for UK NGOs: Insights from 2025</a:t>
            </a:r>
          </a:p>
        </p:txBody>
      </p:sp>
      <p:sp>
        <p:nvSpPr>
          <p:cNvPr id="3" name="TextBox 2">
            <a:extLst>
              <a:ext uri="{FF2B5EF4-FFF2-40B4-BE49-F238E27FC236}">
                <a16:creationId xmlns:a16="http://schemas.microsoft.com/office/drawing/2014/main" id="{8EE98719-F854-8891-6C1A-CF4A55DAC20E}"/>
              </a:ext>
            </a:extLst>
          </p:cNvPr>
          <p:cNvSpPr txBox="1"/>
          <p:nvPr/>
        </p:nvSpPr>
        <p:spPr>
          <a:xfrm>
            <a:off x="195942" y="3172407"/>
            <a:ext cx="3331029" cy="646331"/>
          </a:xfrm>
          <a:prstGeom prst="rect">
            <a:avLst/>
          </a:prstGeom>
          <a:noFill/>
        </p:spPr>
        <p:txBody>
          <a:bodyPr wrap="square" rtlCol="0">
            <a:spAutoFit/>
          </a:bodyPr>
          <a:lstStyle/>
          <a:p>
            <a:r>
              <a:rPr lang="en-US" dirty="0">
                <a:solidFill>
                  <a:schemeClr val="bg1"/>
                </a:solidFill>
              </a:rPr>
              <a:t>How NGOs in the UK are Managing Workforce and Pay</a:t>
            </a:r>
          </a:p>
        </p:txBody>
      </p:sp>
    </p:spTree>
    <p:extLst>
      <p:ext uri="{BB962C8B-B14F-4D97-AF65-F5344CB8AC3E}">
        <p14:creationId xmlns:p14="http://schemas.microsoft.com/office/powerpoint/2010/main" val="3925239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82042-6930-887A-748C-A0A05CFD4506}"/>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39F58F0-E79E-94B1-9B39-BB7D93C3F9EB}"/>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3" imgW="344" imgH="344" progId="TCLayout.ActiveDocument.1">
                  <p:embed/>
                </p:oleObj>
              </mc:Choice>
              <mc:Fallback>
                <p:oleObj name="think-cell Slide" r:id="rId33" imgW="344" imgH="344" progId="TCLayout.ActiveDocument.1">
                  <p:embed/>
                  <p:pic>
                    <p:nvPicPr>
                      <p:cNvPr id="5" name="think-cell data - do not delete" hidden="1">
                        <a:extLst>
                          <a:ext uri="{FF2B5EF4-FFF2-40B4-BE49-F238E27FC236}">
                            <a16:creationId xmlns:a16="http://schemas.microsoft.com/office/drawing/2014/main" id="{239F58F0-E79E-94B1-9B39-BB7D93C3F9EB}"/>
                          </a:ext>
                        </a:extLst>
                      </p:cNvPr>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D92CA08-5677-3F7E-54C0-6B2C3E931855}"/>
              </a:ext>
            </a:extLst>
          </p:cNvPr>
          <p:cNvSpPr>
            <a:spLocks noGrp="1"/>
          </p:cNvSpPr>
          <p:nvPr>
            <p:ph type="title"/>
          </p:nvPr>
        </p:nvSpPr>
        <p:spPr>
          <a:xfrm>
            <a:off x="838200" y="365126"/>
            <a:ext cx="10769082" cy="612582"/>
          </a:xfrm>
        </p:spPr>
        <p:txBody>
          <a:bodyPr vert="horz">
            <a:normAutofit/>
          </a:bodyPr>
          <a:lstStyle/>
          <a:p>
            <a:r>
              <a:rPr lang="en-US" sz="2200" dirty="0"/>
              <a:t>All employee groups except </a:t>
            </a:r>
            <a:r>
              <a:rPr lang="en-US" sz="2200" i="1" dirty="0"/>
              <a:t>General</a:t>
            </a:r>
            <a:r>
              <a:rPr lang="en-US" sz="2200" dirty="0"/>
              <a:t> (BG-1 – BG-3) were impacted by at least 50%</a:t>
            </a:r>
          </a:p>
        </p:txBody>
      </p:sp>
      <p:sp>
        <p:nvSpPr>
          <p:cNvPr id="8" name="Text Placeholder 2">
            <a:extLst>
              <a:ext uri="{FF2B5EF4-FFF2-40B4-BE49-F238E27FC236}">
                <a16:creationId xmlns:a16="http://schemas.microsoft.com/office/drawing/2014/main" id="{8A18BC38-E0FA-F3EC-1FF8-11F5D6C64A32}"/>
              </a:ext>
            </a:extLst>
          </p:cNvPr>
          <p:cNvSpPr>
            <a:spLocks/>
          </p:cNvSpPr>
          <p:nvPr>
            <p:custDataLst>
              <p:tags r:id="rId2"/>
            </p:custDataLst>
          </p:nvPr>
        </p:nvSpPr>
        <p:spPr bwMode="auto">
          <a:xfrm>
            <a:off x="838200" y="1352550"/>
            <a:ext cx="105156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600" b="1" dirty="0">
                <a:effectLst/>
              </a:rPr>
              <a:t>Impact of restructuring initiatives on different levels of the organization</a:t>
            </a:r>
          </a:p>
        </p:txBody>
      </p:sp>
      <p:graphicFrame>
        <p:nvGraphicFramePr>
          <p:cNvPr id="245" name="Chart 244">
            <a:extLst>
              <a:ext uri="{FF2B5EF4-FFF2-40B4-BE49-F238E27FC236}">
                <a16:creationId xmlns:a16="http://schemas.microsoft.com/office/drawing/2014/main" id="{2BD8A088-F375-8D13-84B0-321E76067477}"/>
              </a:ext>
            </a:extLst>
          </p:cNvPr>
          <p:cNvGraphicFramePr/>
          <p:nvPr>
            <p:custDataLst>
              <p:tags r:id="rId3"/>
            </p:custDataLst>
          </p:nvPr>
        </p:nvGraphicFramePr>
        <p:xfrm>
          <a:off x="755650" y="2860675"/>
          <a:ext cx="9375775" cy="3260725"/>
        </p:xfrm>
        <a:graphic>
          <a:graphicData uri="http://schemas.openxmlformats.org/drawingml/2006/chart">
            <c:chart xmlns:c="http://schemas.openxmlformats.org/drawingml/2006/chart" xmlns:r="http://schemas.openxmlformats.org/officeDocument/2006/relationships" r:id="rId35"/>
          </a:graphicData>
        </a:graphic>
      </p:graphicFrame>
      <p:sp>
        <p:nvSpPr>
          <p:cNvPr id="17" name="Text Placeholder 2">
            <a:extLst>
              <a:ext uri="{FF2B5EF4-FFF2-40B4-BE49-F238E27FC236}">
                <a16:creationId xmlns:a16="http://schemas.microsoft.com/office/drawing/2014/main" id="{885371E8-7632-3C4A-ADA5-1A7187B6BE78}"/>
              </a:ext>
            </a:extLst>
          </p:cNvPr>
          <p:cNvSpPr>
            <a:spLocks/>
          </p:cNvSpPr>
          <p:nvPr>
            <p:custDataLst>
              <p:tags r:id="rId4"/>
            </p:custDataLst>
          </p:nvPr>
        </p:nvSpPr>
        <p:spPr bwMode="auto">
          <a:xfrm>
            <a:off x="1541463" y="6097588"/>
            <a:ext cx="8953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0F49432-3C8F-4A42-9936-ED1396985C9B}" type="datetime'''''''''F''ur''''l''''o''''''''''''ug''''''''h''''''s'''''''">
              <a:rPr lang="en-US" altLang="en-US" sz="1400" b="1" smtClean="0"/>
              <a:pPr marL="0" lvl="0" indent="0" algn="ctr">
                <a:spcBef>
                  <a:spcPct val="0"/>
                </a:spcBef>
                <a:spcAft>
                  <a:spcPct val="0"/>
                </a:spcAft>
                <a:buNone/>
              </a:pPr>
              <a:t>Furloughs</a:t>
            </a:fld>
            <a:endParaRPr lang="en-US" sz="1400" b="1"/>
          </a:p>
        </p:txBody>
      </p:sp>
      <p:sp>
        <p:nvSpPr>
          <p:cNvPr id="27" name="Text Placeholder 2">
            <a:extLst>
              <a:ext uri="{FF2B5EF4-FFF2-40B4-BE49-F238E27FC236}">
                <a16:creationId xmlns:a16="http://schemas.microsoft.com/office/drawing/2014/main" id="{48D33291-2156-F8A1-25FD-177E32FC4134}"/>
              </a:ext>
            </a:extLst>
          </p:cNvPr>
          <p:cNvSpPr>
            <a:spLocks/>
          </p:cNvSpPr>
          <p:nvPr>
            <p:custDataLst>
              <p:tags r:id="rId5"/>
            </p:custDataLst>
          </p:nvPr>
        </p:nvSpPr>
        <p:spPr bwMode="auto">
          <a:xfrm>
            <a:off x="3962400" y="6097588"/>
            <a:ext cx="6572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FE49CDC-0C13-41A2-9224-8C9B92E221A9}" type="datetime'''''''''''''''L''a''''y''''''of''''''''''''f''''''''''s'">
              <a:rPr lang="en-US" altLang="en-US" sz="1400" b="1" smtClean="0"/>
              <a:pPr marL="0" lvl="0" indent="0" algn="ctr">
                <a:spcBef>
                  <a:spcPct val="0"/>
                </a:spcBef>
                <a:spcAft>
                  <a:spcPct val="0"/>
                </a:spcAft>
                <a:buNone/>
              </a:pPr>
              <a:t>Layoffs</a:t>
            </a:fld>
            <a:endParaRPr lang="en-US" sz="1400" b="1"/>
          </a:p>
        </p:txBody>
      </p:sp>
      <p:sp>
        <p:nvSpPr>
          <p:cNvPr id="30" name="Text Placeholder 2">
            <a:extLst>
              <a:ext uri="{FF2B5EF4-FFF2-40B4-BE49-F238E27FC236}">
                <a16:creationId xmlns:a16="http://schemas.microsoft.com/office/drawing/2014/main" id="{24D637A1-BEEC-D826-C3A4-6D48629F248C}"/>
              </a:ext>
            </a:extLst>
          </p:cNvPr>
          <p:cNvSpPr>
            <a:spLocks/>
          </p:cNvSpPr>
          <p:nvPr>
            <p:custDataLst>
              <p:tags r:id="rId6"/>
            </p:custDataLst>
          </p:nvPr>
        </p:nvSpPr>
        <p:spPr bwMode="auto">
          <a:xfrm>
            <a:off x="6003925" y="6097588"/>
            <a:ext cx="11811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527512E-2577-4F55-B2D5-47EF0056C1FB}" type="datetime'O''''rg'' ''''''''''''''''''''''''Redes''''''''''i''''gn'''">
              <a:rPr lang="en-US" altLang="en-US" sz="1400" b="1" smtClean="0"/>
              <a:pPr marL="0" lvl="0" indent="0" algn="ctr">
                <a:spcBef>
                  <a:spcPct val="0"/>
                </a:spcBef>
                <a:spcAft>
                  <a:spcPct val="0"/>
                </a:spcAft>
                <a:buNone/>
              </a:pPr>
              <a:t>Org Redesign</a:t>
            </a:fld>
            <a:endParaRPr lang="en-US" sz="1400" b="1"/>
          </a:p>
        </p:txBody>
      </p:sp>
      <p:sp>
        <p:nvSpPr>
          <p:cNvPr id="33" name="Text Placeholder 2">
            <a:extLst>
              <a:ext uri="{FF2B5EF4-FFF2-40B4-BE49-F238E27FC236}">
                <a16:creationId xmlns:a16="http://schemas.microsoft.com/office/drawing/2014/main" id="{98FABA90-7B9E-8840-1D7F-F0676E1F05D8}"/>
              </a:ext>
            </a:extLst>
          </p:cNvPr>
          <p:cNvSpPr>
            <a:spLocks/>
          </p:cNvSpPr>
          <p:nvPr>
            <p:custDataLst>
              <p:tags r:id="rId7"/>
            </p:custDataLst>
          </p:nvPr>
        </p:nvSpPr>
        <p:spPr bwMode="auto">
          <a:xfrm>
            <a:off x="8326438" y="6097588"/>
            <a:ext cx="11398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309E24F-53C5-4E5D-8CAA-03755FA900C3}" type="datetime'''''''''Job Re''d''''''''''''''''es''''i''''''''''''g''''n'">
              <a:rPr lang="en-US" altLang="en-US" sz="1400" b="1" smtClean="0"/>
              <a:pPr marL="0" lvl="0" indent="0" algn="ctr">
                <a:spcBef>
                  <a:spcPct val="0"/>
                </a:spcBef>
                <a:spcAft>
                  <a:spcPct val="0"/>
                </a:spcAft>
                <a:buNone/>
              </a:pPr>
              <a:t>Job Redesign</a:t>
            </a:fld>
            <a:endParaRPr lang="en-US" sz="1400" b="1"/>
          </a:p>
        </p:txBody>
      </p:sp>
      <p:sp>
        <p:nvSpPr>
          <p:cNvPr id="111" name="Text Placeholder 2">
            <a:extLst>
              <a:ext uri="{FF2B5EF4-FFF2-40B4-BE49-F238E27FC236}">
                <a16:creationId xmlns:a16="http://schemas.microsoft.com/office/drawing/2014/main" id="{885371E8-7632-3C4A-ADA5-1A7187B6BE78}"/>
              </a:ext>
            </a:extLst>
          </p:cNvPr>
          <p:cNvSpPr>
            <a:spLocks/>
          </p:cNvSpPr>
          <p:nvPr>
            <p:custDataLst>
              <p:tags r:id="rId8"/>
            </p:custDataLst>
          </p:nvPr>
        </p:nvSpPr>
        <p:spPr bwMode="gray">
          <a:xfrm>
            <a:off x="1019175" y="5189538"/>
            <a:ext cx="4048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9643DD8-4BBE-4ABC-89F2-DEC977A12E02}" type="datetime'''''''''''''22.''''''''''''''''''''''''''''''2''''''''%'''">
              <a:rPr lang="en-US" altLang="en-US" sz="1000" b="1" smtClean="0">
                <a:latin typeface="Open Sans" panose="020B0606030504020204" pitchFamily="34" charset="0"/>
                <a:cs typeface="Open Sans" panose="020B0606030504020204" pitchFamily="34" charset="0"/>
              </a:rPr>
              <a:pPr marL="0" lvl="0" indent="0" algn="ctr">
                <a:spcBef>
                  <a:spcPct val="0"/>
                </a:spcBef>
                <a:spcAft>
                  <a:spcPct val="0"/>
                </a:spcAft>
                <a:buNone/>
              </a:pPr>
              <a:t>22.2%</a:t>
            </a:fld>
            <a:endParaRPr lang="en-US" sz="1000" b="1">
              <a:latin typeface="Open Sans" panose="020B0606030504020204" pitchFamily="34" charset="0"/>
              <a:cs typeface="Open Sans" panose="020B0606030504020204" pitchFamily="34" charset="0"/>
            </a:endParaRPr>
          </a:p>
        </p:txBody>
      </p:sp>
      <p:sp>
        <p:nvSpPr>
          <p:cNvPr id="124" name="Text Placeholder 2">
            <a:extLst>
              <a:ext uri="{FF2B5EF4-FFF2-40B4-BE49-F238E27FC236}">
                <a16:creationId xmlns:a16="http://schemas.microsoft.com/office/drawing/2014/main" id="{885371E8-7632-3C4A-ADA5-1A7187B6BE78}"/>
              </a:ext>
            </a:extLst>
          </p:cNvPr>
          <p:cNvSpPr>
            <a:spLocks/>
          </p:cNvSpPr>
          <p:nvPr>
            <p:custDataLst>
              <p:tags r:id="rId9"/>
            </p:custDataLst>
          </p:nvPr>
        </p:nvSpPr>
        <p:spPr bwMode="gray">
          <a:xfrm>
            <a:off x="1531938" y="3813175"/>
            <a:ext cx="4048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2ECDC5C-4918-433A-AE6A-43454EFD5785}" type="datetime'''''''66''''''''.''''''''''''''''''''''''''''''''''''7''%'">
              <a:rPr lang="en-US" altLang="en-US" sz="1000" b="1" smtClean="0">
                <a:latin typeface="Open Sans" panose="020B0606030504020204" pitchFamily="34" charset="0"/>
                <a:cs typeface="Open Sans" panose="020B0606030504020204" pitchFamily="34" charset="0"/>
              </a:rPr>
              <a:pPr marL="0" lvl="0" indent="0" algn="ctr">
                <a:spcBef>
                  <a:spcPct val="0"/>
                </a:spcBef>
                <a:spcAft>
                  <a:spcPct val="0"/>
                </a:spcAft>
                <a:buNone/>
              </a:pPr>
              <a:t>66.7%</a:t>
            </a:fld>
            <a:endParaRPr lang="en-US" sz="1000" b="1">
              <a:latin typeface="Open Sans" panose="020B0606030504020204" pitchFamily="34" charset="0"/>
              <a:cs typeface="Open Sans" panose="020B0606030504020204" pitchFamily="34" charset="0"/>
            </a:endParaRPr>
          </a:p>
        </p:txBody>
      </p:sp>
      <p:sp>
        <p:nvSpPr>
          <p:cNvPr id="125" name="Text Placeholder 2">
            <a:extLst>
              <a:ext uri="{FF2B5EF4-FFF2-40B4-BE49-F238E27FC236}">
                <a16:creationId xmlns:a16="http://schemas.microsoft.com/office/drawing/2014/main" id="{885371E8-7632-3C4A-ADA5-1A7187B6BE78}"/>
              </a:ext>
            </a:extLst>
          </p:cNvPr>
          <p:cNvSpPr>
            <a:spLocks/>
          </p:cNvSpPr>
          <p:nvPr>
            <p:custDataLst>
              <p:tags r:id="rId10"/>
            </p:custDataLst>
          </p:nvPr>
        </p:nvSpPr>
        <p:spPr bwMode="gray">
          <a:xfrm>
            <a:off x="2043113" y="3468688"/>
            <a:ext cx="4048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F20A161-4625-488E-A043-E1D952A20356}" type="datetime'''''''''7''''''7''''''''''.''''''''8''''''''''''%'''''''''''''">
              <a:rPr lang="en-US" altLang="en-US" sz="1000" b="1" smtClean="0">
                <a:latin typeface="Open Sans" panose="020B0606030504020204" pitchFamily="34" charset="0"/>
                <a:cs typeface="Open Sans" panose="020B0606030504020204" pitchFamily="34" charset="0"/>
              </a:rPr>
              <a:pPr marL="0" lvl="0" indent="0" algn="ctr">
                <a:spcBef>
                  <a:spcPct val="0"/>
                </a:spcBef>
                <a:spcAft>
                  <a:spcPct val="0"/>
                </a:spcAft>
                <a:buNone/>
              </a:pPr>
              <a:t>77.8%</a:t>
            </a:fld>
            <a:endParaRPr lang="en-US" sz="1000" b="1">
              <a:latin typeface="Open Sans" panose="020B0606030504020204" pitchFamily="34" charset="0"/>
              <a:cs typeface="Open Sans" panose="020B0606030504020204" pitchFamily="34" charset="0"/>
            </a:endParaRPr>
          </a:p>
        </p:txBody>
      </p:sp>
      <p:sp>
        <p:nvSpPr>
          <p:cNvPr id="126" name="Text Placeholder 2">
            <a:extLst>
              <a:ext uri="{FF2B5EF4-FFF2-40B4-BE49-F238E27FC236}">
                <a16:creationId xmlns:a16="http://schemas.microsoft.com/office/drawing/2014/main" id="{885371E8-7632-3C4A-ADA5-1A7187B6BE78}"/>
              </a:ext>
            </a:extLst>
          </p:cNvPr>
          <p:cNvSpPr>
            <a:spLocks/>
          </p:cNvSpPr>
          <p:nvPr>
            <p:custDataLst>
              <p:tags r:id="rId11"/>
            </p:custDataLst>
          </p:nvPr>
        </p:nvSpPr>
        <p:spPr bwMode="gray">
          <a:xfrm>
            <a:off x="2555875" y="4157663"/>
            <a:ext cx="4048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A4A411D-8CE2-48FC-85D5-F65775D13E2F}" type="datetime'''''5''''''''''''''''''''5''''''''.''''6''''''''''''''''%'''">
              <a:rPr lang="en-US" altLang="en-US" sz="1000" b="1" smtClean="0">
                <a:latin typeface="Open Sans" panose="020B0606030504020204" pitchFamily="34" charset="0"/>
                <a:cs typeface="Open Sans" panose="020B0606030504020204" pitchFamily="34" charset="0"/>
              </a:rPr>
              <a:pPr marL="0" lvl="0" indent="0" algn="ctr">
                <a:spcBef>
                  <a:spcPct val="0"/>
                </a:spcBef>
                <a:spcAft>
                  <a:spcPct val="0"/>
                </a:spcAft>
                <a:buNone/>
              </a:pPr>
              <a:t>55.6%</a:t>
            </a:fld>
            <a:endParaRPr lang="en-US" sz="1000" b="1">
              <a:latin typeface="Open Sans" panose="020B0606030504020204" pitchFamily="34" charset="0"/>
              <a:cs typeface="Open Sans" panose="020B0606030504020204" pitchFamily="34" charset="0"/>
            </a:endParaRPr>
          </a:p>
        </p:txBody>
      </p:sp>
      <p:sp>
        <p:nvSpPr>
          <p:cNvPr id="179" name="Text Placeholder 2">
            <a:extLst>
              <a:ext uri="{FF2B5EF4-FFF2-40B4-BE49-F238E27FC236}">
                <a16:creationId xmlns:a16="http://schemas.microsoft.com/office/drawing/2014/main" id="{885371E8-7632-3C4A-ADA5-1A7187B6BE78}"/>
              </a:ext>
            </a:extLst>
          </p:cNvPr>
          <p:cNvSpPr>
            <a:spLocks/>
          </p:cNvSpPr>
          <p:nvPr>
            <p:custDataLst>
              <p:tags r:id="rId12"/>
            </p:custDataLst>
          </p:nvPr>
        </p:nvSpPr>
        <p:spPr bwMode="gray">
          <a:xfrm>
            <a:off x="3322638" y="3040063"/>
            <a:ext cx="4048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74D2744-5659-40FE-AD8B-A4A3AF534CFE}" type="datetime'9''''''''1''''''''''''''''''.''''''''''''''''7%'''''''''''''">
              <a:rPr lang="en-US" altLang="en-US" sz="1000" b="1" smtClean="0"/>
              <a:pPr marL="0" lvl="0" indent="0" algn="ctr">
                <a:spcBef>
                  <a:spcPct val="0"/>
                </a:spcBef>
                <a:spcAft>
                  <a:spcPct val="0"/>
                </a:spcAft>
                <a:buNone/>
              </a:pPr>
              <a:t>91.7%</a:t>
            </a:fld>
            <a:endParaRPr lang="en-US" sz="1000" b="1"/>
          </a:p>
        </p:txBody>
      </p:sp>
      <p:sp>
        <p:nvSpPr>
          <p:cNvPr id="127" name="Text Placeholder 2">
            <a:extLst>
              <a:ext uri="{FF2B5EF4-FFF2-40B4-BE49-F238E27FC236}">
                <a16:creationId xmlns:a16="http://schemas.microsoft.com/office/drawing/2014/main" id="{885371E8-7632-3C4A-ADA5-1A7187B6BE78}"/>
              </a:ext>
            </a:extLst>
          </p:cNvPr>
          <p:cNvSpPr>
            <a:spLocks/>
          </p:cNvSpPr>
          <p:nvPr>
            <p:custDataLst>
              <p:tags r:id="rId13"/>
            </p:custDataLst>
          </p:nvPr>
        </p:nvSpPr>
        <p:spPr bwMode="gray">
          <a:xfrm>
            <a:off x="3797300" y="2781300"/>
            <a:ext cx="477838"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16D422A-0A48-48EA-8AA5-2D6FFF673ADB}" type="datetime'''''1''00''''''''''''''''''''''''''''.''0''''''''''%'''''">
              <a:rPr lang="en-US" altLang="en-US" sz="1000" b="1" smtClean="0">
                <a:latin typeface="Open Sans" panose="020B0606030504020204" pitchFamily="34" charset="0"/>
                <a:cs typeface="Open Sans" panose="020B0606030504020204" pitchFamily="34" charset="0"/>
              </a:rPr>
              <a:pPr marL="0" lvl="0" indent="0" algn="ctr">
                <a:spcBef>
                  <a:spcPct val="0"/>
                </a:spcBef>
                <a:spcAft>
                  <a:spcPct val="0"/>
                </a:spcAft>
                <a:buNone/>
              </a:pPr>
              <a:t>100.0%</a:t>
            </a:fld>
            <a:endParaRPr lang="en-US" sz="1000" b="1">
              <a:latin typeface="Open Sans" panose="020B0606030504020204" pitchFamily="34" charset="0"/>
              <a:cs typeface="Open Sans" panose="020B0606030504020204" pitchFamily="34" charset="0"/>
            </a:endParaRPr>
          </a:p>
        </p:txBody>
      </p:sp>
      <p:sp>
        <p:nvSpPr>
          <p:cNvPr id="128" name="Text Placeholder 2">
            <a:extLst>
              <a:ext uri="{FF2B5EF4-FFF2-40B4-BE49-F238E27FC236}">
                <a16:creationId xmlns:a16="http://schemas.microsoft.com/office/drawing/2014/main" id="{885371E8-7632-3C4A-ADA5-1A7187B6BE78}"/>
              </a:ext>
            </a:extLst>
          </p:cNvPr>
          <p:cNvSpPr>
            <a:spLocks/>
          </p:cNvSpPr>
          <p:nvPr>
            <p:custDataLst>
              <p:tags r:id="rId14"/>
            </p:custDataLst>
          </p:nvPr>
        </p:nvSpPr>
        <p:spPr bwMode="gray">
          <a:xfrm>
            <a:off x="4310063" y="2781300"/>
            <a:ext cx="477838"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A7BB0E6-DAB9-4B06-A643-84A951011C8D}" type="datetime'1''''''0''0''''''''''''.0''%'''''''''''''''''''''''''''''''''">
              <a:rPr lang="en-US" altLang="en-US" sz="1000" b="1" smtClean="0">
                <a:latin typeface="Open Sans" panose="020B0606030504020204" pitchFamily="34" charset="0"/>
                <a:cs typeface="Open Sans" panose="020B0606030504020204" pitchFamily="34" charset="0"/>
              </a:rPr>
              <a:pPr marL="0" lvl="0" indent="0" algn="ctr">
                <a:spcBef>
                  <a:spcPct val="0"/>
                </a:spcBef>
                <a:spcAft>
                  <a:spcPct val="0"/>
                </a:spcAft>
                <a:buNone/>
              </a:pPr>
              <a:t>100.0%</a:t>
            </a:fld>
            <a:endParaRPr lang="en-US" sz="1000" b="1">
              <a:latin typeface="Open Sans" panose="020B0606030504020204" pitchFamily="34" charset="0"/>
              <a:cs typeface="Open Sans" panose="020B0606030504020204" pitchFamily="34" charset="0"/>
            </a:endParaRPr>
          </a:p>
        </p:txBody>
      </p:sp>
      <p:sp>
        <p:nvSpPr>
          <p:cNvPr id="129" name="Text Placeholder 2">
            <a:extLst>
              <a:ext uri="{FF2B5EF4-FFF2-40B4-BE49-F238E27FC236}">
                <a16:creationId xmlns:a16="http://schemas.microsoft.com/office/drawing/2014/main" id="{885371E8-7632-3C4A-ADA5-1A7187B6BE78}"/>
              </a:ext>
            </a:extLst>
          </p:cNvPr>
          <p:cNvSpPr>
            <a:spLocks/>
          </p:cNvSpPr>
          <p:nvPr>
            <p:custDataLst>
              <p:tags r:id="rId15"/>
            </p:custDataLst>
          </p:nvPr>
        </p:nvSpPr>
        <p:spPr bwMode="gray">
          <a:xfrm>
            <a:off x="4857750" y="3813175"/>
            <a:ext cx="4048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569CB5F-727A-4387-8113-0B5FD72AF478}" type="datetime'6''''''6''''''''.''''''''7''''''''''''''''%'''''''''''''">
              <a:rPr lang="en-US" altLang="en-US" sz="1000" b="1" smtClean="0">
                <a:latin typeface="Open Sans" panose="020B0606030504020204" pitchFamily="34" charset="0"/>
                <a:cs typeface="Open Sans" panose="020B0606030504020204" pitchFamily="34" charset="0"/>
              </a:rPr>
              <a:pPr marL="0" lvl="0" indent="0" algn="ctr">
                <a:spcBef>
                  <a:spcPct val="0"/>
                </a:spcBef>
                <a:spcAft>
                  <a:spcPct val="0"/>
                </a:spcAft>
                <a:buNone/>
              </a:pPr>
              <a:t>66.7%</a:t>
            </a:fld>
            <a:endParaRPr lang="en-US" sz="1000" b="1">
              <a:latin typeface="Open Sans" panose="020B0606030504020204" pitchFamily="34" charset="0"/>
              <a:cs typeface="Open Sans" panose="020B0606030504020204" pitchFamily="34" charset="0"/>
            </a:endParaRPr>
          </a:p>
        </p:txBody>
      </p:sp>
      <p:sp>
        <p:nvSpPr>
          <p:cNvPr id="165" name="Text Placeholder 2">
            <a:extLst>
              <a:ext uri="{FF2B5EF4-FFF2-40B4-BE49-F238E27FC236}">
                <a16:creationId xmlns:a16="http://schemas.microsoft.com/office/drawing/2014/main" id="{885371E8-7632-3C4A-ADA5-1A7187B6BE78}"/>
              </a:ext>
            </a:extLst>
          </p:cNvPr>
          <p:cNvSpPr>
            <a:spLocks/>
          </p:cNvSpPr>
          <p:nvPr>
            <p:custDataLst>
              <p:tags r:id="rId16"/>
            </p:custDataLst>
          </p:nvPr>
        </p:nvSpPr>
        <p:spPr bwMode="gray">
          <a:xfrm>
            <a:off x="5624513" y="4071938"/>
            <a:ext cx="4048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6A0EBC0-57C0-4EFD-8915-F239A5FED08E}" type="datetime'''''''''''''5''''''''''''''''''8''''''''''.''''''3''''''''%'">
              <a:rPr lang="en-US" altLang="en-US" sz="1000" b="1" smtClean="0">
                <a:latin typeface="Open Sans" panose="020B0606030504020204" pitchFamily="34" charset="0"/>
                <a:cs typeface="Open Sans" panose="020B0606030504020204" pitchFamily="34" charset="0"/>
              </a:rPr>
              <a:pPr marL="0" lvl="0" indent="0" algn="ctr">
                <a:spcBef>
                  <a:spcPct val="0"/>
                </a:spcBef>
                <a:spcAft>
                  <a:spcPct val="0"/>
                </a:spcAft>
                <a:buNone/>
              </a:pPr>
              <a:t>58.3%</a:t>
            </a:fld>
            <a:endParaRPr lang="en-US" sz="1000" b="1">
              <a:latin typeface="Open Sans" panose="020B0606030504020204" pitchFamily="34" charset="0"/>
              <a:cs typeface="Open Sans" panose="020B0606030504020204" pitchFamily="34" charset="0"/>
            </a:endParaRPr>
          </a:p>
        </p:txBody>
      </p:sp>
      <p:sp>
        <p:nvSpPr>
          <p:cNvPr id="130" name="Text Placeholder 2">
            <a:extLst>
              <a:ext uri="{FF2B5EF4-FFF2-40B4-BE49-F238E27FC236}">
                <a16:creationId xmlns:a16="http://schemas.microsoft.com/office/drawing/2014/main" id="{885371E8-7632-3C4A-ADA5-1A7187B6BE78}"/>
              </a:ext>
            </a:extLst>
          </p:cNvPr>
          <p:cNvSpPr>
            <a:spLocks/>
          </p:cNvSpPr>
          <p:nvPr>
            <p:custDataLst>
              <p:tags r:id="rId17"/>
            </p:custDataLst>
          </p:nvPr>
        </p:nvSpPr>
        <p:spPr bwMode="gray">
          <a:xfrm>
            <a:off x="6137275" y="3040063"/>
            <a:ext cx="4048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E2E57DA-E1A9-4BA0-9EFF-D18FEFA87991}" type="datetime'''''''9''''1''''''.''''7''''''''%'''''''''''''">
              <a:rPr lang="en-US" altLang="en-US" sz="1000" b="1" smtClean="0">
                <a:latin typeface="Open Sans" panose="020B0606030504020204" pitchFamily="34" charset="0"/>
                <a:cs typeface="Open Sans" panose="020B0606030504020204" pitchFamily="34" charset="0"/>
              </a:rPr>
              <a:pPr marL="0" lvl="0" indent="0" algn="ctr">
                <a:spcBef>
                  <a:spcPct val="0"/>
                </a:spcBef>
                <a:spcAft>
                  <a:spcPct val="0"/>
                </a:spcAft>
                <a:buNone/>
              </a:pPr>
              <a:t>91.7%</a:t>
            </a:fld>
            <a:endParaRPr lang="en-US" sz="1000" b="1">
              <a:latin typeface="Open Sans" panose="020B0606030504020204" pitchFamily="34" charset="0"/>
              <a:cs typeface="Open Sans" panose="020B0606030504020204" pitchFamily="34" charset="0"/>
            </a:endParaRPr>
          </a:p>
        </p:txBody>
      </p:sp>
      <p:sp>
        <p:nvSpPr>
          <p:cNvPr id="131" name="Text Placeholder 2">
            <a:extLst>
              <a:ext uri="{FF2B5EF4-FFF2-40B4-BE49-F238E27FC236}">
                <a16:creationId xmlns:a16="http://schemas.microsoft.com/office/drawing/2014/main" id="{885371E8-7632-3C4A-ADA5-1A7187B6BE78}"/>
              </a:ext>
            </a:extLst>
          </p:cNvPr>
          <p:cNvSpPr>
            <a:spLocks/>
          </p:cNvSpPr>
          <p:nvPr>
            <p:custDataLst>
              <p:tags r:id="rId18"/>
            </p:custDataLst>
          </p:nvPr>
        </p:nvSpPr>
        <p:spPr bwMode="gray">
          <a:xfrm>
            <a:off x="6611938" y="2781300"/>
            <a:ext cx="477838"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ABD0C90-A6A2-49F5-B5FA-4A38BFE8ABCE}" type="datetime'''''''''''''''''''''10''''''''''0''''''.''0%'''''">
              <a:rPr lang="en-US" altLang="en-US" sz="1000" b="1" smtClean="0">
                <a:latin typeface="Open Sans" panose="020B0606030504020204" pitchFamily="34" charset="0"/>
                <a:cs typeface="Open Sans" panose="020B0606030504020204" pitchFamily="34" charset="0"/>
              </a:rPr>
              <a:pPr marL="0" lvl="0" indent="0" algn="ctr">
                <a:spcBef>
                  <a:spcPct val="0"/>
                </a:spcBef>
                <a:spcAft>
                  <a:spcPct val="0"/>
                </a:spcAft>
                <a:buNone/>
              </a:pPr>
              <a:t>100.0%</a:t>
            </a:fld>
            <a:endParaRPr lang="en-US" sz="1000" b="1">
              <a:latin typeface="Open Sans" panose="020B0606030504020204" pitchFamily="34" charset="0"/>
              <a:cs typeface="Open Sans" panose="020B0606030504020204" pitchFamily="34" charset="0"/>
            </a:endParaRPr>
          </a:p>
        </p:txBody>
      </p:sp>
      <p:sp>
        <p:nvSpPr>
          <p:cNvPr id="132" name="Text Placeholder 2">
            <a:extLst>
              <a:ext uri="{FF2B5EF4-FFF2-40B4-BE49-F238E27FC236}">
                <a16:creationId xmlns:a16="http://schemas.microsoft.com/office/drawing/2014/main" id="{885371E8-7632-3C4A-ADA5-1A7187B6BE78}"/>
              </a:ext>
            </a:extLst>
          </p:cNvPr>
          <p:cNvSpPr>
            <a:spLocks/>
          </p:cNvSpPr>
          <p:nvPr>
            <p:custDataLst>
              <p:tags r:id="rId19"/>
            </p:custDataLst>
          </p:nvPr>
        </p:nvSpPr>
        <p:spPr bwMode="gray">
          <a:xfrm>
            <a:off x="7161213" y="3297238"/>
            <a:ext cx="4048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79E8C96-0CED-43C1-A690-04FB24F6306F}" type="datetime'''''''''83.''''''''''''3''''''''''''''''''''''''''''%'">
              <a:rPr lang="en-US" altLang="en-US" sz="1000" b="1" smtClean="0">
                <a:latin typeface="Open Sans" panose="020B0606030504020204" pitchFamily="34" charset="0"/>
                <a:cs typeface="Open Sans" panose="020B0606030504020204" pitchFamily="34" charset="0"/>
              </a:rPr>
              <a:pPr marL="0" lvl="0" indent="0" algn="ctr">
                <a:spcBef>
                  <a:spcPct val="0"/>
                </a:spcBef>
                <a:spcAft>
                  <a:spcPct val="0"/>
                </a:spcAft>
                <a:buNone/>
              </a:pPr>
              <a:t>83.3%</a:t>
            </a:fld>
            <a:endParaRPr lang="en-US" sz="1000" b="1">
              <a:latin typeface="Open Sans" panose="020B0606030504020204" pitchFamily="34" charset="0"/>
              <a:cs typeface="Open Sans" panose="020B0606030504020204" pitchFamily="34" charset="0"/>
            </a:endParaRPr>
          </a:p>
        </p:txBody>
      </p:sp>
      <p:sp>
        <p:nvSpPr>
          <p:cNvPr id="173" name="Text Placeholder 2">
            <a:extLst>
              <a:ext uri="{FF2B5EF4-FFF2-40B4-BE49-F238E27FC236}">
                <a16:creationId xmlns:a16="http://schemas.microsoft.com/office/drawing/2014/main" id="{295F0102-632B-F4B1-9907-ADDD68183E92}"/>
              </a:ext>
            </a:extLst>
          </p:cNvPr>
          <p:cNvSpPr>
            <a:spLocks/>
          </p:cNvSpPr>
          <p:nvPr>
            <p:custDataLst>
              <p:tags r:id="rId20"/>
            </p:custDataLst>
          </p:nvPr>
        </p:nvSpPr>
        <p:spPr bwMode="gray">
          <a:xfrm>
            <a:off x="7927975" y="4587875"/>
            <a:ext cx="4048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6A06BC8-876A-44C8-9EEE-137FC7617EB3}" type="datetime'''''''''''''4''1.7''''''''''''''''''%'''''''''''''''''''''''''">
              <a:rPr lang="en-US" altLang="en-US" sz="1000" b="1" smtClean="0">
                <a:latin typeface="Open Sans" panose="020B0606030504020204" pitchFamily="34" charset="0"/>
                <a:cs typeface="Open Sans" panose="020B0606030504020204" pitchFamily="34" charset="0"/>
              </a:rPr>
              <a:pPr marL="0" lvl="0" indent="0" algn="ctr">
                <a:spcBef>
                  <a:spcPct val="0"/>
                </a:spcBef>
                <a:spcAft>
                  <a:spcPct val="0"/>
                </a:spcAft>
                <a:buNone/>
              </a:pPr>
              <a:t>41.7%</a:t>
            </a:fld>
            <a:endParaRPr lang="en-US" sz="1000" b="1">
              <a:latin typeface="Open Sans" panose="020B0606030504020204" pitchFamily="34" charset="0"/>
              <a:cs typeface="Open Sans" panose="020B0606030504020204" pitchFamily="34" charset="0"/>
            </a:endParaRPr>
          </a:p>
        </p:txBody>
      </p:sp>
      <p:sp>
        <p:nvSpPr>
          <p:cNvPr id="133" name="Text Placeholder 2">
            <a:extLst>
              <a:ext uri="{FF2B5EF4-FFF2-40B4-BE49-F238E27FC236}">
                <a16:creationId xmlns:a16="http://schemas.microsoft.com/office/drawing/2014/main" id="{885371E8-7632-3C4A-ADA5-1A7187B6BE78}"/>
              </a:ext>
            </a:extLst>
          </p:cNvPr>
          <p:cNvSpPr>
            <a:spLocks/>
          </p:cNvSpPr>
          <p:nvPr>
            <p:custDataLst>
              <p:tags r:id="rId21"/>
            </p:custDataLst>
          </p:nvPr>
        </p:nvSpPr>
        <p:spPr bwMode="gray">
          <a:xfrm>
            <a:off x="8439150" y="3556000"/>
            <a:ext cx="4048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652C86A-4E26-4B70-81F5-B5079F48A1B0}" type="datetime'''''''''''''''''''7''5''.''0''''''''''''''''''''''''%'">
              <a:rPr lang="en-US" altLang="en-US" sz="1000" b="1" smtClean="0">
                <a:latin typeface="Open Sans" panose="020B0606030504020204" pitchFamily="34" charset="0"/>
                <a:cs typeface="Open Sans" panose="020B0606030504020204" pitchFamily="34" charset="0"/>
              </a:rPr>
              <a:pPr marL="0" lvl="0" indent="0" algn="ctr">
                <a:spcBef>
                  <a:spcPct val="0"/>
                </a:spcBef>
                <a:spcAft>
                  <a:spcPct val="0"/>
                </a:spcAft>
                <a:buNone/>
              </a:pPr>
              <a:t>75.0%</a:t>
            </a:fld>
            <a:endParaRPr lang="en-US" sz="1000" b="1">
              <a:latin typeface="Open Sans" panose="020B0606030504020204" pitchFamily="34" charset="0"/>
              <a:cs typeface="Open Sans" panose="020B0606030504020204" pitchFamily="34" charset="0"/>
            </a:endParaRPr>
          </a:p>
        </p:txBody>
      </p:sp>
      <p:sp>
        <p:nvSpPr>
          <p:cNvPr id="134" name="Text Placeholder 2">
            <a:extLst>
              <a:ext uri="{FF2B5EF4-FFF2-40B4-BE49-F238E27FC236}">
                <a16:creationId xmlns:a16="http://schemas.microsoft.com/office/drawing/2014/main" id="{885371E8-7632-3C4A-ADA5-1A7187B6BE78}"/>
              </a:ext>
            </a:extLst>
          </p:cNvPr>
          <p:cNvSpPr>
            <a:spLocks/>
          </p:cNvSpPr>
          <p:nvPr>
            <p:custDataLst>
              <p:tags r:id="rId22"/>
            </p:custDataLst>
          </p:nvPr>
        </p:nvSpPr>
        <p:spPr bwMode="gray">
          <a:xfrm>
            <a:off x="8951913" y="3040063"/>
            <a:ext cx="4048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2E8810D-4CD9-4023-B0E6-1C40D6D30DB6}" type="datetime'''''''''9''''''''''''''''''''''''''''''1''''''''''''.''7''%'">
              <a:rPr lang="en-US" altLang="en-US" sz="1000" b="1" smtClean="0">
                <a:latin typeface="Open Sans" panose="020B0606030504020204" pitchFamily="34" charset="0"/>
                <a:cs typeface="Open Sans" panose="020B0606030504020204" pitchFamily="34" charset="0"/>
              </a:rPr>
              <a:pPr marL="0" lvl="0" indent="0" algn="ctr">
                <a:spcBef>
                  <a:spcPct val="0"/>
                </a:spcBef>
                <a:spcAft>
                  <a:spcPct val="0"/>
                </a:spcAft>
                <a:buNone/>
              </a:pPr>
              <a:t>91.7%</a:t>
            </a:fld>
            <a:endParaRPr lang="en-US" sz="1000" b="1">
              <a:latin typeface="Open Sans" panose="020B0606030504020204" pitchFamily="34" charset="0"/>
              <a:cs typeface="Open Sans" panose="020B0606030504020204" pitchFamily="34" charset="0"/>
            </a:endParaRPr>
          </a:p>
        </p:txBody>
      </p:sp>
      <p:sp>
        <p:nvSpPr>
          <p:cNvPr id="135" name="Text Placeholder 2">
            <a:extLst>
              <a:ext uri="{FF2B5EF4-FFF2-40B4-BE49-F238E27FC236}">
                <a16:creationId xmlns:a16="http://schemas.microsoft.com/office/drawing/2014/main" id="{885371E8-7632-3C4A-ADA5-1A7187B6BE78}"/>
              </a:ext>
            </a:extLst>
          </p:cNvPr>
          <p:cNvSpPr>
            <a:spLocks/>
          </p:cNvSpPr>
          <p:nvPr>
            <p:custDataLst>
              <p:tags r:id="rId23"/>
            </p:custDataLst>
          </p:nvPr>
        </p:nvSpPr>
        <p:spPr bwMode="gray">
          <a:xfrm>
            <a:off x="9463088" y="3297238"/>
            <a:ext cx="4048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9212281-9064-4D17-BF24-90B284455A1A}" type="datetime'''8''3.''''''''''''''''''''''''''3''''''''''''''%'''''''''">
              <a:rPr lang="en-US" altLang="en-US" sz="1000" b="1" smtClean="0">
                <a:latin typeface="Open Sans" panose="020B0606030504020204" pitchFamily="34" charset="0"/>
                <a:cs typeface="Open Sans" panose="020B0606030504020204" pitchFamily="34" charset="0"/>
              </a:rPr>
              <a:pPr marL="0" lvl="0" indent="0" algn="ctr">
                <a:spcBef>
                  <a:spcPct val="0"/>
                </a:spcBef>
                <a:spcAft>
                  <a:spcPct val="0"/>
                </a:spcAft>
                <a:buNone/>
              </a:pPr>
              <a:t>83.3%</a:t>
            </a:fld>
            <a:endParaRPr lang="en-US" sz="1000" b="1">
              <a:latin typeface="Open Sans" panose="020B0606030504020204" pitchFamily="34" charset="0"/>
              <a:cs typeface="Open Sans" panose="020B0606030504020204" pitchFamily="34" charset="0"/>
            </a:endParaRPr>
          </a:p>
        </p:txBody>
      </p:sp>
      <p:sp>
        <p:nvSpPr>
          <p:cNvPr id="54" name="Rectangle 53">
            <a:extLst>
              <a:ext uri="{FF2B5EF4-FFF2-40B4-BE49-F238E27FC236}">
                <a16:creationId xmlns:a16="http://schemas.microsoft.com/office/drawing/2014/main" id="{1105BC2A-756A-1284-A979-85219DE997E2}"/>
              </a:ext>
            </a:extLst>
          </p:cNvPr>
          <p:cNvSpPr/>
          <p:nvPr>
            <p:custDataLst>
              <p:tags r:id="rId24"/>
            </p:custDataLst>
          </p:nvPr>
        </p:nvSpPr>
        <p:spPr bwMode="auto">
          <a:xfrm>
            <a:off x="898525" y="1914525"/>
            <a:ext cx="214313" cy="160338"/>
          </a:xfrm>
          <a:prstGeom prst="rect">
            <a:avLst/>
          </a:prstGeom>
          <a:solidFill>
            <a:srgbClr val="996633"/>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5320054F-E3C0-4D70-EC2D-C7552F01D808}"/>
              </a:ext>
            </a:extLst>
          </p:cNvPr>
          <p:cNvSpPr/>
          <p:nvPr>
            <p:custDataLst>
              <p:tags r:id="rId25"/>
            </p:custDataLst>
          </p:nvPr>
        </p:nvSpPr>
        <p:spPr bwMode="auto">
          <a:xfrm>
            <a:off x="2200275" y="1914525"/>
            <a:ext cx="214313" cy="160338"/>
          </a:xfrm>
          <a:prstGeom prst="rect">
            <a:avLst/>
          </a:prstGeom>
          <a:solidFill>
            <a:srgbClr val="C864FF"/>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DB5B129E-8986-D43E-4347-0718D216ED29}"/>
              </a:ext>
            </a:extLst>
          </p:cNvPr>
          <p:cNvSpPr/>
          <p:nvPr>
            <p:custDataLst>
              <p:tags r:id="rId26"/>
            </p:custDataLst>
          </p:nvPr>
        </p:nvSpPr>
        <p:spPr bwMode="auto">
          <a:xfrm>
            <a:off x="3502025" y="1914525"/>
            <a:ext cx="214313" cy="160338"/>
          </a:xfrm>
          <a:prstGeom prst="rect">
            <a:avLst/>
          </a:prstGeom>
          <a:solidFill>
            <a:srgbClr val="32CD32"/>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32690EE6-E8AB-8E59-3177-92A8D47E0251}"/>
              </a:ext>
            </a:extLst>
          </p:cNvPr>
          <p:cNvSpPr/>
          <p:nvPr>
            <p:custDataLst>
              <p:tags r:id="rId27"/>
            </p:custDataLst>
          </p:nvPr>
        </p:nvSpPr>
        <p:spPr bwMode="auto">
          <a:xfrm>
            <a:off x="4891088" y="1914525"/>
            <a:ext cx="214313" cy="160338"/>
          </a:xfrm>
          <a:prstGeom prst="rect">
            <a:avLst/>
          </a:prstGeom>
          <a:solidFill>
            <a:srgbClr val="FF1E32"/>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2">
            <a:extLst>
              <a:ext uri="{FF2B5EF4-FFF2-40B4-BE49-F238E27FC236}">
                <a16:creationId xmlns:a16="http://schemas.microsoft.com/office/drawing/2014/main" id="{885371E8-7632-3C4A-ADA5-1A7187B6BE78}"/>
              </a:ext>
            </a:extLst>
          </p:cNvPr>
          <p:cNvSpPr>
            <a:spLocks/>
          </p:cNvSpPr>
          <p:nvPr>
            <p:custDataLst>
              <p:tags r:id="rId28"/>
            </p:custDataLst>
          </p:nvPr>
        </p:nvSpPr>
        <p:spPr bwMode="auto">
          <a:xfrm>
            <a:off x="1163637" y="1922463"/>
            <a:ext cx="935038" cy="330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BC7B9E5-6590-4FAF-B038-71A72ED987FB}" type="datetime'''Gen''e''ra''l''''&#10;''(BG''-1'' -'''' B''''''G''''''-''''3)'">
              <a:rPr lang="en-US" altLang="en-US" sz="1200" b="1" smtClean="0"/>
              <a:pPr marL="0" lvl="0" indent="0">
                <a:spcBef>
                  <a:spcPct val="0"/>
                </a:spcBef>
                <a:spcAft>
                  <a:spcPct val="0"/>
                </a:spcAft>
                <a:buNone/>
              </a:pPr>
              <a:t>General
(BG-1 - BG-3)</a:t>
            </a:fld>
            <a:endParaRPr lang="en-US" sz="1200" b="1"/>
          </a:p>
        </p:txBody>
      </p:sp>
      <p:sp>
        <p:nvSpPr>
          <p:cNvPr id="59" name="Text Placeholder 2">
            <a:extLst>
              <a:ext uri="{FF2B5EF4-FFF2-40B4-BE49-F238E27FC236}">
                <a16:creationId xmlns:a16="http://schemas.microsoft.com/office/drawing/2014/main" id="{80145FB8-C0C0-074D-D232-C736A240BF63}"/>
              </a:ext>
            </a:extLst>
          </p:cNvPr>
          <p:cNvSpPr>
            <a:spLocks/>
          </p:cNvSpPr>
          <p:nvPr>
            <p:custDataLst>
              <p:tags r:id="rId29"/>
            </p:custDataLst>
          </p:nvPr>
        </p:nvSpPr>
        <p:spPr bwMode="auto">
          <a:xfrm>
            <a:off x="2465388" y="1922463"/>
            <a:ext cx="935038" cy="330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0D7CB58-28A9-446B-BCF4-A28C57DD5D6C}" type="datetime'''Proc''ess&#10;''(BG''-''''''4'''' -'' B''''''''G''-''7'''')'">
              <a:rPr lang="en-US" altLang="en-US" sz="1200" b="1" smtClean="0"/>
              <a:pPr marL="0" lvl="0" indent="0">
                <a:spcBef>
                  <a:spcPct val="0"/>
                </a:spcBef>
                <a:spcAft>
                  <a:spcPct val="0"/>
                </a:spcAft>
                <a:buNone/>
              </a:pPr>
              <a:t>Process
(BG-4 - BG-7)</a:t>
            </a:fld>
            <a:endParaRPr lang="en-US" sz="1200" b="1"/>
          </a:p>
        </p:txBody>
      </p:sp>
      <p:sp>
        <p:nvSpPr>
          <p:cNvPr id="72" name="Text Placeholder 2">
            <a:extLst>
              <a:ext uri="{FF2B5EF4-FFF2-40B4-BE49-F238E27FC236}">
                <a16:creationId xmlns:a16="http://schemas.microsoft.com/office/drawing/2014/main" id="{7A3890CD-9763-D367-CBC5-D36E4391C170}"/>
              </a:ext>
            </a:extLst>
          </p:cNvPr>
          <p:cNvSpPr>
            <a:spLocks/>
          </p:cNvSpPr>
          <p:nvPr>
            <p:custDataLst>
              <p:tags r:id="rId30"/>
            </p:custDataLst>
          </p:nvPr>
        </p:nvSpPr>
        <p:spPr bwMode="auto">
          <a:xfrm>
            <a:off x="3767138" y="1922463"/>
            <a:ext cx="1022350" cy="330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246E5AD-3B7C-433B-BCDF-91CD5A4212A1}" type="datetime'''De''''''s''''''i''gn''&#10;''(B''G-8'''' ''''- BG-11)'''''''''">
              <a:rPr lang="en-US" altLang="en-US" sz="1200" b="1" smtClean="0"/>
              <a:pPr marL="0" lvl="0" indent="0">
                <a:spcBef>
                  <a:spcPct val="0"/>
                </a:spcBef>
                <a:spcAft>
                  <a:spcPct val="0"/>
                </a:spcAft>
                <a:buNone/>
              </a:pPr>
              <a:t>Design
(BG-8 - BG-11)</a:t>
            </a:fld>
            <a:endParaRPr lang="en-US" sz="1200" b="1"/>
          </a:p>
        </p:txBody>
      </p:sp>
      <p:sp>
        <p:nvSpPr>
          <p:cNvPr id="98" name="Text Placeholder 2">
            <a:extLst>
              <a:ext uri="{FF2B5EF4-FFF2-40B4-BE49-F238E27FC236}">
                <a16:creationId xmlns:a16="http://schemas.microsoft.com/office/drawing/2014/main" id="{9E63867D-B955-5BE8-CFF9-B30B4789F403}"/>
              </a:ext>
            </a:extLst>
          </p:cNvPr>
          <p:cNvSpPr>
            <a:spLocks/>
          </p:cNvSpPr>
          <p:nvPr>
            <p:custDataLst>
              <p:tags r:id="rId31"/>
            </p:custDataLst>
          </p:nvPr>
        </p:nvSpPr>
        <p:spPr bwMode="auto">
          <a:xfrm>
            <a:off x="5156200" y="1922463"/>
            <a:ext cx="1109663" cy="330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083DA4E-1AB7-4119-B1D0-AA5E5A412FFF}" type="datetime'Le''ader''ship&#10;(''''''''B''''G''''''''-12 ''''''- BG''-1''4)'">
              <a:rPr lang="en-US" altLang="en-US" sz="1200" b="1" smtClean="0"/>
              <a:pPr marL="0" lvl="0" indent="0">
                <a:spcBef>
                  <a:spcPct val="0"/>
                </a:spcBef>
                <a:spcAft>
                  <a:spcPct val="0"/>
                </a:spcAft>
                <a:buNone/>
              </a:pPr>
              <a:t>Leadership
(BG-12 - BG-14)</a:t>
            </a:fld>
            <a:endParaRPr lang="en-US" sz="1200" b="1"/>
          </a:p>
        </p:txBody>
      </p:sp>
    </p:spTree>
    <p:extLst>
      <p:ext uri="{BB962C8B-B14F-4D97-AF65-F5344CB8AC3E}">
        <p14:creationId xmlns:p14="http://schemas.microsoft.com/office/powerpoint/2010/main" val="4220396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EAFB914-7E61-E888-E97B-123934B57166}"/>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344" imgH="344" progId="TCLayout.ActiveDocument.1">
                  <p:embed/>
                </p:oleObj>
              </mc:Choice>
              <mc:Fallback>
                <p:oleObj name="think-cell Slide" r:id="rId13" imgW="344" imgH="344" progId="TCLayout.ActiveDocument.1">
                  <p:embed/>
                  <p:pic>
                    <p:nvPicPr>
                      <p:cNvPr id="4" name="think-cell data - do not delete" hidden="1">
                        <a:extLst>
                          <a:ext uri="{FF2B5EF4-FFF2-40B4-BE49-F238E27FC236}">
                            <a16:creationId xmlns:a16="http://schemas.microsoft.com/office/drawing/2014/main" id="{5EAFB914-7E61-E888-E97B-123934B57166}"/>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5B3E444-2FC3-5065-FB21-17F45C80AF08}"/>
              </a:ext>
            </a:extLst>
          </p:cNvPr>
          <p:cNvSpPr>
            <a:spLocks noGrp="1"/>
          </p:cNvSpPr>
          <p:nvPr>
            <p:ph type="title"/>
          </p:nvPr>
        </p:nvSpPr>
        <p:spPr>
          <a:xfrm>
            <a:off x="782257" y="367002"/>
            <a:ext cx="10515600" cy="612582"/>
          </a:xfrm>
        </p:spPr>
        <p:txBody>
          <a:bodyPr vert="horz">
            <a:normAutofit/>
          </a:bodyPr>
          <a:lstStyle/>
          <a:p>
            <a:r>
              <a:rPr lang="en-US" sz="2200" dirty="0"/>
              <a:t>A wide range of criteria were used to determine layoffs</a:t>
            </a:r>
          </a:p>
        </p:txBody>
      </p:sp>
      <p:graphicFrame>
        <p:nvGraphicFramePr>
          <p:cNvPr id="101" name="Chart 100">
            <a:extLst>
              <a:ext uri="{FF2B5EF4-FFF2-40B4-BE49-F238E27FC236}">
                <a16:creationId xmlns:a16="http://schemas.microsoft.com/office/drawing/2014/main" id="{CF08A2BB-BE72-C7B9-7458-8768E748EEA4}"/>
              </a:ext>
            </a:extLst>
          </p:cNvPr>
          <p:cNvGraphicFramePr/>
          <p:nvPr>
            <p:custDataLst>
              <p:tags r:id="rId2"/>
            </p:custDataLst>
          </p:nvPr>
        </p:nvGraphicFramePr>
        <p:xfrm>
          <a:off x="3289300" y="1347788"/>
          <a:ext cx="4654550" cy="5113337"/>
        </p:xfrm>
        <a:graphic>
          <a:graphicData uri="http://schemas.openxmlformats.org/drawingml/2006/chart">
            <c:chart xmlns:c="http://schemas.openxmlformats.org/drawingml/2006/chart" xmlns:r="http://schemas.openxmlformats.org/officeDocument/2006/relationships" r:id="rId15"/>
          </a:graphicData>
        </a:graphic>
      </p:graphicFrame>
      <p:sp>
        <p:nvSpPr>
          <p:cNvPr id="12" name="Text Placeholder 2">
            <a:extLst>
              <a:ext uri="{FF2B5EF4-FFF2-40B4-BE49-F238E27FC236}">
                <a16:creationId xmlns:a16="http://schemas.microsoft.com/office/drawing/2014/main" id="{885371E8-7632-3C4A-ADA5-1A7187B6BE78}"/>
              </a:ext>
            </a:extLst>
          </p:cNvPr>
          <p:cNvSpPr>
            <a:spLocks/>
          </p:cNvSpPr>
          <p:nvPr>
            <p:custDataLst>
              <p:tags r:id="rId3"/>
            </p:custDataLst>
          </p:nvPr>
        </p:nvSpPr>
        <p:spPr bwMode="auto">
          <a:xfrm>
            <a:off x="3028950" y="1857375"/>
            <a:ext cx="2413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434EC14-59E5-4252-A168-B89C25265FF1}" type="datetime'''''''''''''''J''''''''''''''''''''o''''''''''''''''''''b'">
              <a:rPr lang="en-US" altLang="en-US" sz="1200" b="1" smtClean="0"/>
              <a:pPr marL="0" lvl="0" indent="0" algn="r">
                <a:spcBef>
                  <a:spcPct val="0"/>
                </a:spcBef>
                <a:spcAft>
                  <a:spcPct val="0"/>
                </a:spcAft>
                <a:buNone/>
              </a:pPr>
              <a:t>Job</a:t>
            </a:fld>
            <a:endParaRPr lang="en-US" sz="1200" b="1"/>
          </a:p>
        </p:txBody>
      </p:sp>
      <p:sp>
        <p:nvSpPr>
          <p:cNvPr id="14" name="Text Placeholder 2">
            <a:extLst>
              <a:ext uri="{FF2B5EF4-FFF2-40B4-BE49-F238E27FC236}">
                <a16:creationId xmlns:a16="http://schemas.microsoft.com/office/drawing/2014/main" id="{885371E8-7632-3C4A-ADA5-1A7187B6BE78}"/>
              </a:ext>
            </a:extLst>
          </p:cNvPr>
          <p:cNvSpPr>
            <a:spLocks/>
          </p:cNvSpPr>
          <p:nvPr>
            <p:custDataLst>
              <p:tags r:id="rId4"/>
            </p:custDataLst>
          </p:nvPr>
        </p:nvSpPr>
        <p:spPr bwMode="auto">
          <a:xfrm>
            <a:off x="1506539" y="2511425"/>
            <a:ext cx="17637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A1BDA48-3843-4E55-B804-EAF9BD4D1E8F}" type="datetime'Pr''''o''''g''ra''m''/w''''''ork locat''''''io''n'">
              <a:rPr lang="en-US" altLang="en-US" sz="1200" b="1" smtClean="0"/>
              <a:pPr marL="0" lvl="0" indent="0" algn="r">
                <a:spcBef>
                  <a:spcPct val="0"/>
                </a:spcBef>
                <a:spcAft>
                  <a:spcPct val="0"/>
                </a:spcAft>
                <a:buNone/>
              </a:pPr>
              <a:t>Program/work location</a:t>
            </a:fld>
            <a:endParaRPr lang="en-US" sz="1200" b="1"/>
          </a:p>
        </p:txBody>
      </p:sp>
      <p:sp>
        <p:nvSpPr>
          <p:cNvPr id="17" name="Text Placeholder 2">
            <a:extLst>
              <a:ext uri="{FF2B5EF4-FFF2-40B4-BE49-F238E27FC236}">
                <a16:creationId xmlns:a16="http://schemas.microsoft.com/office/drawing/2014/main" id="{081F3039-65A1-716A-7556-5D7A52E36F87}"/>
              </a:ext>
            </a:extLst>
          </p:cNvPr>
          <p:cNvSpPr>
            <a:spLocks/>
          </p:cNvSpPr>
          <p:nvPr>
            <p:custDataLst>
              <p:tags r:id="rId5"/>
            </p:custDataLst>
          </p:nvPr>
        </p:nvSpPr>
        <p:spPr bwMode="auto">
          <a:xfrm>
            <a:off x="925513" y="3165475"/>
            <a:ext cx="23447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2E3F44F-EB84-4889-A4E5-086FAAB10561}" type="datetime'Em''p''loy''e''e'' p''erf''orman''''''ce ''r''''ati''''ng''s'">
              <a:rPr lang="en-US" altLang="en-US" sz="1200" b="1" smtClean="0"/>
              <a:pPr marL="0" lvl="0" indent="0" algn="r">
                <a:spcBef>
                  <a:spcPct val="0"/>
                </a:spcBef>
                <a:spcAft>
                  <a:spcPct val="0"/>
                </a:spcAft>
                <a:buNone/>
              </a:pPr>
              <a:t>Employee performance ratings</a:t>
            </a:fld>
            <a:endParaRPr lang="en-US" sz="1200" b="1"/>
          </a:p>
        </p:txBody>
      </p:sp>
      <p:sp>
        <p:nvSpPr>
          <p:cNvPr id="18" name="Text Placeholder 2">
            <a:extLst>
              <a:ext uri="{FF2B5EF4-FFF2-40B4-BE49-F238E27FC236}">
                <a16:creationId xmlns:a16="http://schemas.microsoft.com/office/drawing/2014/main" id="{D1EF484E-BD9A-7871-6C47-5AD5C68172B1}"/>
              </a:ext>
            </a:extLst>
          </p:cNvPr>
          <p:cNvSpPr>
            <a:spLocks/>
          </p:cNvSpPr>
          <p:nvPr>
            <p:custDataLst>
              <p:tags r:id="rId6"/>
            </p:custDataLst>
          </p:nvPr>
        </p:nvSpPr>
        <p:spPr bwMode="auto">
          <a:xfrm>
            <a:off x="1077913" y="3821113"/>
            <a:ext cx="21923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3B676D7-4110-4917-B25F-666DA1BBD40B}" type="datetime'''St''af''f sk''ills and q''u''''alif''''''''i''catio''ns'''">
              <a:rPr lang="en-US" altLang="en-US" sz="1200" b="1" smtClean="0"/>
              <a:pPr marL="0" lvl="0" indent="0" algn="r">
                <a:spcBef>
                  <a:spcPct val="0"/>
                </a:spcBef>
                <a:spcAft>
                  <a:spcPct val="0"/>
                </a:spcAft>
                <a:buNone/>
              </a:pPr>
              <a:t>Staff skills and qualifications</a:t>
            </a:fld>
            <a:endParaRPr lang="en-US" sz="1200" b="1"/>
          </a:p>
        </p:txBody>
      </p:sp>
      <p:sp>
        <p:nvSpPr>
          <p:cNvPr id="19" name="Text Placeholder 2">
            <a:extLst>
              <a:ext uri="{FF2B5EF4-FFF2-40B4-BE49-F238E27FC236}">
                <a16:creationId xmlns:a16="http://schemas.microsoft.com/office/drawing/2014/main" id="{66B07ED6-B752-1CB2-E254-50F146881A69}"/>
              </a:ext>
            </a:extLst>
          </p:cNvPr>
          <p:cNvSpPr>
            <a:spLocks/>
          </p:cNvSpPr>
          <p:nvPr>
            <p:custDataLst>
              <p:tags r:id="rId7"/>
            </p:custDataLst>
          </p:nvPr>
        </p:nvSpPr>
        <p:spPr bwMode="auto">
          <a:xfrm>
            <a:off x="1990725" y="4475163"/>
            <a:ext cx="12795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770CF8F-E5BF-47D4-90F7-FF6D53C7C507}" type="datetime'''Ten''u''r''e''/''''''s''''''''enio''''r''''''''''i''ty'">
              <a:rPr lang="en-US" altLang="en-US" sz="1200" b="1" smtClean="0"/>
              <a:pPr marL="0" lvl="0" indent="0" algn="r">
                <a:spcBef>
                  <a:spcPct val="0"/>
                </a:spcBef>
                <a:spcAft>
                  <a:spcPct val="0"/>
                </a:spcAft>
                <a:buNone/>
              </a:pPr>
              <a:t>Tenure/seniority</a:t>
            </a:fld>
            <a:endParaRPr lang="en-US" sz="1200" b="1"/>
          </a:p>
        </p:txBody>
      </p:sp>
      <p:sp>
        <p:nvSpPr>
          <p:cNvPr id="20" name="Text Placeholder 2">
            <a:extLst>
              <a:ext uri="{FF2B5EF4-FFF2-40B4-BE49-F238E27FC236}">
                <a16:creationId xmlns:a16="http://schemas.microsoft.com/office/drawing/2014/main" id="{9852D84C-8DD9-C2E2-5199-7543688375D7}"/>
              </a:ext>
            </a:extLst>
          </p:cNvPr>
          <p:cNvSpPr>
            <a:spLocks/>
          </p:cNvSpPr>
          <p:nvPr>
            <p:custDataLst>
              <p:tags r:id="rId8"/>
            </p:custDataLst>
          </p:nvPr>
        </p:nvSpPr>
        <p:spPr bwMode="auto">
          <a:xfrm>
            <a:off x="1758950" y="5129213"/>
            <a:ext cx="15113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7606DAA-2CCE-4B35-8E24-39080D12E161}" type="datetime'''Dis''ci''''p''''l''''i''nary ''''''r''e''cor''''''''d''s'">
              <a:rPr lang="en-US" altLang="en-US" sz="1200" b="1" smtClean="0"/>
              <a:pPr marL="0" lvl="0" indent="0" algn="r">
                <a:spcBef>
                  <a:spcPct val="0"/>
                </a:spcBef>
                <a:spcAft>
                  <a:spcPct val="0"/>
                </a:spcAft>
                <a:buNone/>
              </a:pPr>
              <a:t>Disciplinary records</a:t>
            </a:fld>
            <a:endParaRPr lang="en-US" sz="1200" b="1"/>
          </a:p>
        </p:txBody>
      </p:sp>
      <p:sp>
        <p:nvSpPr>
          <p:cNvPr id="52" name="Text Placeholder 2">
            <a:extLst>
              <a:ext uri="{FF2B5EF4-FFF2-40B4-BE49-F238E27FC236}">
                <a16:creationId xmlns:a16="http://schemas.microsoft.com/office/drawing/2014/main" id="{2CD7D9BD-3449-96FB-455A-DFD3A5DBE586}"/>
              </a:ext>
            </a:extLst>
          </p:cNvPr>
          <p:cNvSpPr>
            <a:spLocks/>
          </p:cNvSpPr>
          <p:nvPr>
            <p:custDataLst>
              <p:tags r:id="rId9"/>
            </p:custDataLst>
          </p:nvPr>
        </p:nvSpPr>
        <p:spPr bwMode="auto">
          <a:xfrm>
            <a:off x="2822576" y="5783263"/>
            <a:ext cx="4476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E13A0C1-47A8-4416-88F5-72F13D7E3C0E}" type="datetime'''''''''''''''''''''''''''''O''''t''''h''e''r'''''''">
              <a:rPr lang="en-US" altLang="en-US" sz="1200" b="1" smtClean="0"/>
              <a:pPr marL="0" lvl="0" indent="0" algn="r">
                <a:spcBef>
                  <a:spcPct val="0"/>
                </a:spcBef>
                <a:spcAft>
                  <a:spcPct val="0"/>
                </a:spcAft>
                <a:buNone/>
              </a:pPr>
              <a:t>Other</a:t>
            </a:fld>
            <a:endParaRPr lang="en-US" sz="1200" b="1"/>
          </a:p>
        </p:txBody>
      </p:sp>
      <p:sp>
        <p:nvSpPr>
          <p:cNvPr id="33" name="Text Placeholder 2">
            <a:extLst>
              <a:ext uri="{FF2B5EF4-FFF2-40B4-BE49-F238E27FC236}">
                <a16:creationId xmlns:a16="http://schemas.microsoft.com/office/drawing/2014/main" id="{E058C042-9AC0-2FCA-A3E6-3D78D4ADD02A}"/>
              </a:ext>
            </a:extLst>
          </p:cNvPr>
          <p:cNvSpPr>
            <a:spLocks/>
          </p:cNvSpPr>
          <p:nvPr>
            <p:custDataLst>
              <p:tags r:id="rId10"/>
            </p:custDataLst>
          </p:nvPr>
        </p:nvSpPr>
        <p:spPr bwMode="auto">
          <a:xfrm>
            <a:off x="838200" y="1352550"/>
            <a:ext cx="105156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600" b="1" dirty="0">
                <a:effectLst/>
              </a:rPr>
              <a:t>Criteria used for layoff determination (N=12)</a:t>
            </a:r>
          </a:p>
        </p:txBody>
      </p:sp>
      <p:sp>
        <p:nvSpPr>
          <p:cNvPr id="77" name="Text Placeholder 2">
            <a:extLst>
              <a:ext uri="{FF2B5EF4-FFF2-40B4-BE49-F238E27FC236}">
                <a16:creationId xmlns:a16="http://schemas.microsoft.com/office/drawing/2014/main" id="{885371E8-7632-3C4A-ADA5-1A7187B6BE78}"/>
              </a:ext>
            </a:extLst>
          </p:cNvPr>
          <p:cNvSpPr>
            <a:spLocks/>
          </p:cNvSpPr>
          <p:nvPr>
            <p:custDataLst>
              <p:tags r:id="rId11"/>
            </p:custDataLst>
          </p:nvPr>
        </p:nvSpPr>
        <p:spPr bwMode="auto">
          <a:xfrm>
            <a:off x="8234362" y="1774825"/>
            <a:ext cx="3119438" cy="192942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1588" rIns="0" bIns="20638"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600"/>
              </a:spcAft>
            </a:pPr>
            <a:r>
              <a:rPr lang="en-US" altLang="en-US" sz="1600" dirty="0">
                <a:effectLst/>
              </a:rPr>
              <a:t>Job and location were the top criteria used, which made sense since the impact of cuts varied by location</a:t>
            </a:r>
          </a:p>
          <a:p>
            <a:pPr>
              <a:spcBef>
                <a:spcPct val="0"/>
              </a:spcBef>
              <a:spcAft>
                <a:spcPts val="600"/>
              </a:spcAft>
            </a:pPr>
            <a:endParaRPr lang="en-US" altLang="en-US" sz="500" dirty="0">
              <a:effectLst/>
            </a:endParaRPr>
          </a:p>
          <a:p>
            <a:pPr>
              <a:spcBef>
                <a:spcPct val="0"/>
              </a:spcBef>
              <a:spcAft>
                <a:spcPts val="600"/>
              </a:spcAft>
            </a:pPr>
            <a:r>
              <a:rPr lang="en-US" sz="1600" dirty="0"/>
              <a:t>Employee-specific criteria, such as performance or tenure, were less important</a:t>
            </a:r>
          </a:p>
        </p:txBody>
      </p:sp>
    </p:spTree>
    <p:extLst>
      <p:ext uri="{BB962C8B-B14F-4D97-AF65-F5344CB8AC3E}">
        <p14:creationId xmlns:p14="http://schemas.microsoft.com/office/powerpoint/2010/main" val="55393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E89A0-BAD8-8509-B685-5701E2CAD4EF}"/>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316D6FA-95A9-18BD-7C1B-2C7835B30D20}"/>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344" imgH="344" progId="TCLayout.ActiveDocument.1">
                  <p:embed/>
                </p:oleObj>
              </mc:Choice>
              <mc:Fallback>
                <p:oleObj name="think-cell Slide" r:id="rId13" imgW="344" imgH="344" progId="TCLayout.ActiveDocument.1">
                  <p:embed/>
                  <p:pic>
                    <p:nvPicPr>
                      <p:cNvPr id="4" name="think-cell data - do not delete" hidden="1">
                        <a:extLst>
                          <a:ext uri="{FF2B5EF4-FFF2-40B4-BE49-F238E27FC236}">
                            <a16:creationId xmlns:a16="http://schemas.microsoft.com/office/drawing/2014/main" id="{A316D6FA-95A9-18BD-7C1B-2C7835B30D20}"/>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4872719-19CD-B330-F49A-EFF60E87967B}"/>
              </a:ext>
            </a:extLst>
          </p:cNvPr>
          <p:cNvSpPr>
            <a:spLocks noGrp="1"/>
          </p:cNvSpPr>
          <p:nvPr>
            <p:ph type="title"/>
          </p:nvPr>
        </p:nvSpPr>
        <p:spPr>
          <a:xfrm>
            <a:off x="728472" y="366208"/>
            <a:ext cx="10515600" cy="612582"/>
          </a:xfrm>
        </p:spPr>
        <p:txBody>
          <a:bodyPr vert="horz">
            <a:normAutofit/>
          </a:bodyPr>
          <a:lstStyle/>
          <a:p>
            <a:r>
              <a:rPr lang="en-US" sz="2200" dirty="0"/>
              <a:t>Statutory benefits were the most common approach to severance pay</a:t>
            </a:r>
          </a:p>
        </p:txBody>
      </p:sp>
      <p:graphicFrame>
        <p:nvGraphicFramePr>
          <p:cNvPr id="38" name="Chart 37">
            <a:extLst>
              <a:ext uri="{FF2B5EF4-FFF2-40B4-BE49-F238E27FC236}">
                <a16:creationId xmlns:a16="http://schemas.microsoft.com/office/drawing/2014/main" id="{C50AF10A-78C2-A992-88C6-B6EBED704092}"/>
              </a:ext>
            </a:extLst>
          </p:cNvPr>
          <p:cNvGraphicFramePr/>
          <p:nvPr>
            <p:custDataLst>
              <p:tags r:id="rId2"/>
            </p:custDataLst>
          </p:nvPr>
        </p:nvGraphicFramePr>
        <p:xfrm>
          <a:off x="4737100" y="1347788"/>
          <a:ext cx="6797675" cy="5113337"/>
        </p:xfrm>
        <a:graphic>
          <a:graphicData uri="http://schemas.openxmlformats.org/drawingml/2006/chart">
            <c:chart xmlns:c="http://schemas.openxmlformats.org/drawingml/2006/chart" xmlns:r="http://schemas.openxmlformats.org/officeDocument/2006/relationships" r:id="rId15"/>
          </a:graphicData>
        </a:graphic>
      </p:graphicFrame>
      <p:sp>
        <p:nvSpPr>
          <p:cNvPr id="12" name="Text Placeholder 2">
            <a:extLst>
              <a:ext uri="{FF2B5EF4-FFF2-40B4-BE49-F238E27FC236}">
                <a16:creationId xmlns:a16="http://schemas.microsoft.com/office/drawing/2014/main" id="{C5964F72-ED76-82E1-A1AC-634D356BDFF7}"/>
              </a:ext>
            </a:extLst>
          </p:cNvPr>
          <p:cNvSpPr>
            <a:spLocks/>
          </p:cNvSpPr>
          <p:nvPr>
            <p:custDataLst>
              <p:tags r:id="rId3"/>
            </p:custDataLst>
          </p:nvPr>
        </p:nvSpPr>
        <p:spPr bwMode="auto">
          <a:xfrm>
            <a:off x="1500188" y="1857375"/>
            <a:ext cx="32178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366A340-9415-492D-BC22-8FFADBE95FBF}" type="datetime'Statu''tory se''v''eran''ce pay ''and'' b''ene''fits'' only'''">
              <a:rPr lang="en-US" altLang="en-US" sz="1200" b="1" smtClean="0"/>
              <a:pPr marL="0" lvl="0" indent="0" algn="r">
                <a:spcBef>
                  <a:spcPct val="0"/>
                </a:spcBef>
                <a:spcAft>
                  <a:spcPct val="0"/>
                </a:spcAft>
                <a:buNone/>
              </a:pPr>
              <a:t>Statutory severance pay and benefits only</a:t>
            </a:fld>
            <a:endParaRPr lang="en-US" sz="1200" b="1"/>
          </a:p>
        </p:txBody>
      </p:sp>
      <p:sp>
        <p:nvSpPr>
          <p:cNvPr id="14" name="Text Placeholder 2">
            <a:extLst>
              <a:ext uri="{FF2B5EF4-FFF2-40B4-BE49-F238E27FC236}">
                <a16:creationId xmlns:a16="http://schemas.microsoft.com/office/drawing/2014/main" id="{53EDACB1-3205-42F4-C106-235A8580D401}"/>
              </a:ext>
            </a:extLst>
          </p:cNvPr>
          <p:cNvSpPr>
            <a:spLocks/>
          </p:cNvSpPr>
          <p:nvPr>
            <p:custDataLst>
              <p:tags r:id="rId4"/>
            </p:custDataLst>
          </p:nvPr>
        </p:nvSpPr>
        <p:spPr bwMode="auto">
          <a:xfrm>
            <a:off x="2787650" y="2511425"/>
            <a:ext cx="19304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ADC1442-A454-48DE-AF34-34D11E5AEE3C}" type="datetime'Ou''t''pl''a''ce''''''m''''''e''''nt ''a''''''ssistan''c''e'''">
              <a:rPr lang="en-US" altLang="en-US" sz="1200" b="1" smtClean="0"/>
              <a:pPr marL="0" lvl="0" indent="0" algn="r">
                <a:spcBef>
                  <a:spcPct val="0"/>
                </a:spcBef>
                <a:spcAft>
                  <a:spcPct val="0"/>
                </a:spcAft>
                <a:buNone/>
              </a:pPr>
              <a:t>Outplacement assistance</a:t>
            </a:fld>
            <a:endParaRPr lang="en-US" sz="1200" b="1"/>
          </a:p>
        </p:txBody>
      </p:sp>
      <p:sp>
        <p:nvSpPr>
          <p:cNvPr id="17" name="Text Placeholder 2">
            <a:extLst>
              <a:ext uri="{FF2B5EF4-FFF2-40B4-BE49-F238E27FC236}">
                <a16:creationId xmlns:a16="http://schemas.microsoft.com/office/drawing/2014/main" id="{0A751C4E-8471-E540-F01E-C2EB38CB5B40}"/>
              </a:ext>
            </a:extLst>
          </p:cNvPr>
          <p:cNvSpPr>
            <a:spLocks/>
          </p:cNvSpPr>
          <p:nvPr>
            <p:custDataLst>
              <p:tags r:id="rId5"/>
            </p:custDataLst>
          </p:nvPr>
        </p:nvSpPr>
        <p:spPr bwMode="auto">
          <a:xfrm>
            <a:off x="1125538" y="3165475"/>
            <a:ext cx="35925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7E1AB454-EA59-4F2E-9BC6-D54FC05CF636}" type="datetime'Conti''nuatio''n of emplo''yer-spon''s''''ored in''sura''nce'">
              <a:rPr lang="en-US" altLang="en-US" sz="1200" b="1" smtClean="0"/>
              <a:pPr marL="0" lvl="0" indent="0" algn="r">
                <a:spcBef>
                  <a:spcPct val="0"/>
                </a:spcBef>
                <a:spcAft>
                  <a:spcPct val="0"/>
                </a:spcAft>
                <a:buNone/>
              </a:pPr>
              <a:t>Continuation of employer-sponsored insurance</a:t>
            </a:fld>
            <a:endParaRPr lang="en-US" sz="1200" b="1"/>
          </a:p>
        </p:txBody>
      </p:sp>
      <p:sp>
        <p:nvSpPr>
          <p:cNvPr id="18" name="Text Placeholder 2">
            <a:extLst>
              <a:ext uri="{FF2B5EF4-FFF2-40B4-BE49-F238E27FC236}">
                <a16:creationId xmlns:a16="http://schemas.microsoft.com/office/drawing/2014/main" id="{A96EBA7A-8EDA-0F2D-4515-3531324D58FA}"/>
              </a:ext>
            </a:extLst>
          </p:cNvPr>
          <p:cNvSpPr>
            <a:spLocks/>
          </p:cNvSpPr>
          <p:nvPr>
            <p:custDataLst>
              <p:tags r:id="rId6"/>
            </p:custDataLst>
          </p:nvPr>
        </p:nvSpPr>
        <p:spPr bwMode="auto">
          <a:xfrm>
            <a:off x="2727325" y="3821113"/>
            <a:ext cx="1990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2524406-48FA-471B-BF82-734E4C5B3A93}" type="datetime'Refe''''''rra''''''''''l''s'' to a''i''d'''' j''o''b search'''">
              <a:rPr lang="en-US" altLang="en-US" sz="1200" b="1" smtClean="0"/>
              <a:pPr marL="0" lvl="0" indent="0" algn="r">
                <a:spcBef>
                  <a:spcPct val="0"/>
                </a:spcBef>
                <a:spcAft>
                  <a:spcPct val="0"/>
                </a:spcAft>
                <a:buNone/>
              </a:pPr>
              <a:t>Referrals to aid job search</a:t>
            </a:fld>
            <a:endParaRPr lang="en-US" sz="1200" b="1"/>
          </a:p>
        </p:txBody>
      </p:sp>
      <p:sp>
        <p:nvSpPr>
          <p:cNvPr id="19" name="Text Placeholder 2">
            <a:extLst>
              <a:ext uri="{FF2B5EF4-FFF2-40B4-BE49-F238E27FC236}">
                <a16:creationId xmlns:a16="http://schemas.microsoft.com/office/drawing/2014/main" id="{434A34E7-2598-31F9-BA6B-A7DCBA440C57}"/>
              </a:ext>
            </a:extLst>
          </p:cNvPr>
          <p:cNvSpPr>
            <a:spLocks/>
          </p:cNvSpPr>
          <p:nvPr>
            <p:custDataLst>
              <p:tags r:id="rId7"/>
            </p:custDataLst>
          </p:nvPr>
        </p:nvSpPr>
        <p:spPr bwMode="auto">
          <a:xfrm>
            <a:off x="1884363" y="4475163"/>
            <a:ext cx="28336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BAA3EF3-8000-4677-98F9-E6777359E1FB}" type="datetime'Vo''l''''u''ntary Ea''rl''y ''Retirement I''n''cent''''''ive'">
              <a:rPr lang="en-US" altLang="en-US" sz="1200" b="1" smtClean="0"/>
              <a:pPr marL="0" lvl="0" indent="0" algn="r">
                <a:spcBef>
                  <a:spcPct val="0"/>
                </a:spcBef>
                <a:spcAft>
                  <a:spcPct val="0"/>
                </a:spcAft>
                <a:buNone/>
              </a:pPr>
              <a:t>Voluntary Early Retirement Incentive</a:t>
            </a:fld>
            <a:endParaRPr lang="en-US" sz="1200" b="1"/>
          </a:p>
        </p:txBody>
      </p:sp>
      <p:sp>
        <p:nvSpPr>
          <p:cNvPr id="20" name="Text Placeholder 2">
            <a:extLst>
              <a:ext uri="{FF2B5EF4-FFF2-40B4-BE49-F238E27FC236}">
                <a16:creationId xmlns:a16="http://schemas.microsoft.com/office/drawing/2014/main" id="{3A544675-1F15-930B-E06E-8899218EBF65}"/>
              </a:ext>
            </a:extLst>
          </p:cNvPr>
          <p:cNvSpPr>
            <a:spLocks/>
          </p:cNvSpPr>
          <p:nvPr>
            <p:custDataLst>
              <p:tags r:id="rId8"/>
            </p:custDataLst>
          </p:nvPr>
        </p:nvSpPr>
        <p:spPr bwMode="auto">
          <a:xfrm>
            <a:off x="1795463" y="5129213"/>
            <a:ext cx="29225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2A277FA-5E59-46E2-A760-69386045A1A4}" type="datetime'Ma''ndator''y Early Ret''''i''re''ment'''' Incent''''i''ve'''">
              <a:rPr lang="en-US" altLang="en-US" sz="1200" b="1" smtClean="0"/>
              <a:pPr marL="0" lvl="0" indent="0" algn="r">
                <a:spcBef>
                  <a:spcPct val="0"/>
                </a:spcBef>
                <a:spcAft>
                  <a:spcPct val="0"/>
                </a:spcAft>
                <a:buNone/>
              </a:pPr>
              <a:t>Mandatory Early Retirement Incentive</a:t>
            </a:fld>
            <a:endParaRPr lang="en-US" sz="1200" b="1"/>
          </a:p>
        </p:txBody>
      </p:sp>
      <p:sp>
        <p:nvSpPr>
          <p:cNvPr id="52" name="Text Placeholder 2">
            <a:extLst>
              <a:ext uri="{FF2B5EF4-FFF2-40B4-BE49-F238E27FC236}">
                <a16:creationId xmlns:a16="http://schemas.microsoft.com/office/drawing/2014/main" id="{B5D1F65D-F76A-3A00-E7B0-91EE6C0E39ED}"/>
              </a:ext>
            </a:extLst>
          </p:cNvPr>
          <p:cNvSpPr>
            <a:spLocks/>
          </p:cNvSpPr>
          <p:nvPr>
            <p:custDataLst>
              <p:tags r:id="rId9"/>
            </p:custDataLst>
          </p:nvPr>
        </p:nvSpPr>
        <p:spPr bwMode="auto">
          <a:xfrm>
            <a:off x="4270375" y="5783263"/>
            <a:ext cx="4476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E13A0C1-47A8-4416-88F5-72F13D7E3C0E}" type="datetime'''''''''''''''''''''''''''''O''''t''''h''e''r'''''''">
              <a:rPr lang="en-US" altLang="en-US" sz="1200" b="1" smtClean="0"/>
              <a:pPr marL="0" lvl="0" indent="0" algn="r">
                <a:spcBef>
                  <a:spcPct val="0"/>
                </a:spcBef>
                <a:spcAft>
                  <a:spcPct val="0"/>
                </a:spcAft>
                <a:buNone/>
              </a:pPr>
              <a:t>Other</a:t>
            </a:fld>
            <a:endParaRPr lang="en-US" sz="1200" b="1"/>
          </a:p>
        </p:txBody>
      </p:sp>
      <p:sp>
        <p:nvSpPr>
          <p:cNvPr id="31" name="Text Placeholder 2">
            <a:extLst>
              <a:ext uri="{FF2B5EF4-FFF2-40B4-BE49-F238E27FC236}">
                <a16:creationId xmlns:a16="http://schemas.microsoft.com/office/drawing/2014/main" id="{885371E8-7632-3C4A-ADA5-1A7187B6BE78}"/>
              </a:ext>
            </a:extLst>
          </p:cNvPr>
          <p:cNvSpPr>
            <a:spLocks/>
          </p:cNvSpPr>
          <p:nvPr>
            <p:custDataLst>
              <p:tags r:id="rId10"/>
            </p:custDataLst>
          </p:nvPr>
        </p:nvSpPr>
        <p:spPr bwMode="gray">
          <a:xfrm>
            <a:off x="4845050" y="5129213"/>
            <a:ext cx="1317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580A302-962C-4879-A0A0-7BA6BB622DD8}" type="datetime'''''''''''''''''''''''''''''''''''''''''''''''''0'''''''''''''">
              <a:rPr lang="en-US" altLang="en-US" sz="1200" b="1" smtClean="0">
                <a:effectLst/>
              </a:rPr>
              <a:pPr marL="0" lvl="0" indent="0">
                <a:spcBef>
                  <a:spcPct val="0"/>
                </a:spcBef>
                <a:spcAft>
                  <a:spcPct val="0"/>
                </a:spcAft>
                <a:buNone/>
              </a:pPr>
              <a:t>0</a:t>
            </a:fld>
            <a:endParaRPr lang="en-US" sz="1200" b="1"/>
          </a:p>
        </p:txBody>
      </p:sp>
      <p:sp>
        <p:nvSpPr>
          <p:cNvPr id="33" name="Text Placeholder 2">
            <a:extLst>
              <a:ext uri="{FF2B5EF4-FFF2-40B4-BE49-F238E27FC236}">
                <a16:creationId xmlns:a16="http://schemas.microsoft.com/office/drawing/2014/main" id="{8C82E143-E88B-C5FE-EF9C-93DE3B78828F}"/>
              </a:ext>
            </a:extLst>
          </p:cNvPr>
          <p:cNvSpPr>
            <a:spLocks/>
          </p:cNvSpPr>
          <p:nvPr>
            <p:custDataLst>
              <p:tags r:id="rId11"/>
            </p:custDataLst>
          </p:nvPr>
        </p:nvSpPr>
        <p:spPr bwMode="auto">
          <a:xfrm>
            <a:off x="838200" y="1352550"/>
            <a:ext cx="105156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600" b="1" dirty="0">
                <a:effectLst/>
              </a:rPr>
              <a:t>Severance pay approaches (N=12)</a:t>
            </a:r>
          </a:p>
        </p:txBody>
      </p:sp>
    </p:spTree>
    <p:extLst>
      <p:ext uri="{BB962C8B-B14F-4D97-AF65-F5344CB8AC3E}">
        <p14:creationId xmlns:p14="http://schemas.microsoft.com/office/powerpoint/2010/main" val="867523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26F5E-85EE-40CB-C6EB-A780F1E84284}"/>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47D3F53-E12A-B2B5-2C53-9CA66BDE1E72}"/>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3" name="think-cell data - do not delete" hidden="1">
                        <a:extLst>
                          <a:ext uri="{FF2B5EF4-FFF2-40B4-BE49-F238E27FC236}">
                            <a16:creationId xmlns:a16="http://schemas.microsoft.com/office/drawing/2014/main" id="{747D3F53-E12A-B2B5-2C53-9CA66BDE1E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7C6B9B6-C48F-A914-69A2-EF7DC6FFD1F4}"/>
              </a:ext>
            </a:extLst>
          </p:cNvPr>
          <p:cNvSpPr>
            <a:spLocks noGrp="1"/>
          </p:cNvSpPr>
          <p:nvPr>
            <p:ph type="title"/>
          </p:nvPr>
        </p:nvSpPr>
        <p:spPr/>
        <p:txBody>
          <a:bodyPr vert="horz"/>
          <a:lstStyle/>
          <a:p>
            <a:r>
              <a:rPr lang="en-US" dirty="0"/>
              <a:t>Changes to pay and benefits</a:t>
            </a:r>
          </a:p>
        </p:txBody>
      </p:sp>
    </p:spTree>
    <p:extLst>
      <p:ext uri="{BB962C8B-B14F-4D97-AF65-F5344CB8AC3E}">
        <p14:creationId xmlns:p14="http://schemas.microsoft.com/office/powerpoint/2010/main" val="2733649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54B2F-74A1-5A89-0424-CD3BAE7521A2}"/>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063FE97-E68A-7339-5748-4A4ADF62BCCB}"/>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44" imgH="344" progId="TCLayout.ActiveDocument.1">
                  <p:embed/>
                </p:oleObj>
              </mc:Choice>
              <mc:Fallback>
                <p:oleObj name="think-cell Slide" r:id="rId7" imgW="344" imgH="344" progId="TCLayout.ActiveDocument.1">
                  <p:embed/>
                  <p:pic>
                    <p:nvPicPr>
                      <p:cNvPr id="5" name="think-cell data - do not delete" hidden="1">
                        <a:extLst>
                          <a:ext uri="{FF2B5EF4-FFF2-40B4-BE49-F238E27FC236}">
                            <a16:creationId xmlns:a16="http://schemas.microsoft.com/office/drawing/2014/main" id="{4063FE97-E68A-7339-5748-4A4ADF62BCC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70B33-34A5-57ED-8196-D6D4B6DB90E9}"/>
              </a:ext>
            </a:extLst>
          </p:cNvPr>
          <p:cNvSpPr>
            <a:spLocks noGrp="1"/>
          </p:cNvSpPr>
          <p:nvPr>
            <p:ph type="title"/>
          </p:nvPr>
        </p:nvSpPr>
        <p:spPr>
          <a:xfrm>
            <a:off x="728471" y="346365"/>
            <a:ext cx="11168059" cy="612582"/>
          </a:xfrm>
        </p:spPr>
        <p:txBody>
          <a:bodyPr vert="horz">
            <a:normAutofit/>
          </a:bodyPr>
          <a:lstStyle/>
          <a:p>
            <a:r>
              <a:rPr lang="en-US" sz="2200" dirty="0"/>
              <a:t>Most organizations were forced to make adjustments to compensation or benefits</a:t>
            </a:r>
          </a:p>
        </p:txBody>
      </p:sp>
      <p:sp>
        <p:nvSpPr>
          <p:cNvPr id="237" name="Text Placeholder 2">
            <a:extLst>
              <a:ext uri="{FF2B5EF4-FFF2-40B4-BE49-F238E27FC236}">
                <a16:creationId xmlns:a16="http://schemas.microsoft.com/office/drawing/2014/main" id="{FA076E51-ADE7-ACEE-141B-51BCB8A6CD4C}"/>
              </a:ext>
            </a:extLst>
          </p:cNvPr>
          <p:cNvSpPr>
            <a:spLocks/>
          </p:cNvSpPr>
          <p:nvPr>
            <p:custDataLst>
              <p:tags r:id="rId2"/>
            </p:custDataLst>
          </p:nvPr>
        </p:nvSpPr>
        <p:spPr bwMode="auto">
          <a:xfrm>
            <a:off x="838200" y="1352550"/>
            <a:ext cx="105156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600" b="1" dirty="0">
                <a:effectLst/>
              </a:rPr>
              <a:t>Organizations reporting compensation and benefits changes (N=15)</a:t>
            </a:r>
          </a:p>
        </p:txBody>
      </p:sp>
      <p:graphicFrame>
        <p:nvGraphicFramePr>
          <p:cNvPr id="28" name="Chart 27">
            <a:extLst>
              <a:ext uri="{FF2B5EF4-FFF2-40B4-BE49-F238E27FC236}">
                <a16:creationId xmlns:a16="http://schemas.microsoft.com/office/drawing/2014/main" id="{5664924A-E342-0DF3-8C37-CE3C842C2EFA}"/>
              </a:ext>
            </a:extLst>
          </p:cNvPr>
          <p:cNvGraphicFramePr/>
          <p:nvPr>
            <p:custDataLst>
              <p:tags r:id="rId3"/>
            </p:custDataLst>
          </p:nvPr>
        </p:nvGraphicFramePr>
        <p:xfrm>
          <a:off x="1670050" y="1882775"/>
          <a:ext cx="3022600" cy="3022600"/>
        </p:xfrm>
        <a:graphic>
          <a:graphicData uri="http://schemas.openxmlformats.org/drawingml/2006/chart">
            <c:chart xmlns:c="http://schemas.openxmlformats.org/drawingml/2006/chart" xmlns:r="http://schemas.openxmlformats.org/officeDocument/2006/relationships" r:id="rId9"/>
          </a:graphicData>
        </a:graphic>
      </p:graphicFrame>
      <p:sp>
        <p:nvSpPr>
          <p:cNvPr id="281" name="Text Placeholder 2">
            <a:extLst>
              <a:ext uri="{FF2B5EF4-FFF2-40B4-BE49-F238E27FC236}">
                <a16:creationId xmlns:a16="http://schemas.microsoft.com/office/drawing/2014/main" id="{885371E8-7632-3C4A-ADA5-1A7187B6BE78}"/>
              </a:ext>
            </a:extLst>
          </p:cNvPr>
          <p:cNvSpPr>
            <a:spLocks/>
          </p:cNvSpPr>
          <p:nvPr>
            <p:custDataLst>
              <p:tags r:id="rId4"/>
            </p:custDataLst>
          </p:nvPr>
        </p:nvSpPr>
        <p:spPr bwMode="auto">
          <a:xfrm>
            <a:off x="5214938" y="1965325"/>
            <a:ext cx="4162327" cy="964487"/>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1588" rIns="1588" bIns="481013"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spcAft>
                <a:spcPct val="0"/>
              </a:spcAft>
              <a:buFont typeface="Wingdings" panose="05000000000000000000" pitchFamily="2" charset="2"/>
              <a:buChar char="§"/>
            </a:pPr>
            <a:r>
              <a:rPr lang="en-US" altLang="en-US" sz="1600" dirty="0">
                <a:effectLst/>
              </a:rPr>
              <a:t>Thirteen of fifteen organizations (86.7%) were forced to freeze or reduce compensation and benefits for staff </a:t>
            </a:r>
            <a:endParaRPr lang="en-US" sz="1600" dirty="0"/>
          </a:p>
        </p:txBody>
      </p:sp>
      <p:sp>
        <p:nvSpPr>
          <p:cNvPr id="4" name="Text Placeholder 2">
            <a:extLst>
              <a:ext uri="{FF2B5EF4-FFF2-40B4-BE49-F238E27FC236}">
                <a16:creationId xmlns:a16="http://schemas.microsoft.com/office/drawing/2014/main" id="{885371E8-7632-3C4A-ADA5-1A7187B6BE78}"/>
              </a:ext>
            </a:extLst>
          </p:cNvPr>
          <p:cNvSpPr>
            <a:spLocks/>
          </p:cNvSpPr>
          <p:nvPr>
            <p:custDataLst>
              <p:tags r:id="rId5"/>
            </p:custDataLst>
          </p:nvPr>
        </p:nvSpPr>
        <p:spPr bwMode="auto">
          <a:xfrm>
            <a:off x="2735263" y="3257550"/>
            <a:ext cx="849313" cy="2746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0160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2000" b="1" dirty="0">
                <a:effectLst/>
              </a:rPr>
              <a:t>86.7%</a:t>
            </a:r>
            <a:endParaRPr lang="en-US" sz="2000" b="1" dirty="0"/>
          </a:p>
        </p:txBody>
      </p:sp>
    </p:spTree>
    <p:extLst>
      <p:ext uri="{BB962C8B-B14F-4D97-AF65-F5344CB8AC3E}">
        <p14:creationId xmlns:p14="http://schemas.microsoft.com/office/powerpoint/2010/main" val="3336873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AF12E-4F75-2D04-5869-978E89CC059A}"/>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0E36871-882A-5C47-581A-714C71395DD3}"/>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344" imgH="344" progId="TCLayout.ActiveDocument.1">
                  <p:embed/>
                </p:oleObj>
              </mc:Choice>
              <mc:Fallback>
                <p:oleObj name="think-cell Slide" r:id="rId15" imgW="344" imgH="344" progId="TCLayout.ActiveDocument.1">
                  <p:embed/>
                  <p:pic>
                    <p:nvPicPr>
                      <p:cNvPr id="4" name="think-cell data - do not delete" hidden="1">
                        <a:extLst>
                          <a:ext uri="{FF2B5EF4-FFF2-40B4-BE49-F238E27FC236}">
                            <a16:creationId xmlns:a16="http://schemas.microsoft.com/office/drawing/2014/main" id="{20E36871-882A-5C47-581A-714C71395DD3}"/>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4E05532-9D52-FD34-2A0B-76FAB71776F6}"/>
              </a:ext>
            </a:extLst>
          </p:cNvPr>
          <p:cNvSpPr>
            <a:spLocks noGrp="1"/>
          </p:cNvSpPr>
          <p:nvPr>
            <p:ph type="title"/>
          </p:nvPr>
        </p:nvSpPr>
        <p:spPr/>
        <p:txBody>
          <a:bodyPr vert="horz">
            <a:normAutofit/>
          </a:bodyPr>
          <a:lstStyle/>
          <a:p>
            <a:r>
              <a:rPr lang="en-US" sz="2200" dirty="0"/>
              <a:t>Salary and benefits actions were applied equitably across the organization</a:t>
            </a:r>
          </a:p>
        </p:txBody>
      </p:sp>
      <p:graphicFrame>
        <p:nvGraphicFramePr>
          <p:cNvPr id="13" name="Chart 12">
            <a:extLst>
              <a:ext uri="{FF2B5EF4-FFF2-40B4-BE49-F238E27FC236}">
                <a16:creationId xmlns:a16="http://schemas.microsoft.com/office/drawing/2014/main" id="{EE053243-FA32-538D-C69E-2DA59331BCB6}"/>
              </a:ext>
            </a:extLst>
          </p:cNvPr>
          <p:cNvGraphicFramePr/>
          <p:nvPr>
            <p:custDataLst>
              <p:tags r:id="rId2"/>
            </p:custDataLst>
          </p:nvPr>
        </p:nvGraphicFramePr>
        <p:xfrm>
          <a:off x="3289300" y="1347788"/>
          <a:ext cx="4654550" cy="5113337"/>
        </p:xfrm>
        <a:graphic>
          <a:graphicData uri="http://schemas.openxmlformats.org/drawingml/2006/chart">
            <c:chart xmlns:c="http://schemas.openxmlformats.org/drawingml/2006/chart" xmlns:r="http://schemas.openxmlformats.org/officeDocument/2006/relationships" r:id="rId17"/>
          </a:graphicData>
        </a:graphic>
      </p:graphicFrame>
      <p:sp>
        <p:nvSpPr>
          <p:cNvPr id="12" name="Text Placeholder 2">
            <a:extLst>
              <a:ext uri="{FF2B5EF4-FFF2-40B4-BE49-F238E27FC236}">
                <a16:creationId xmlns:a16="http://schemas.microsoft.com/office/drawing/2014/main" id="{D0A9C76C-C228-F577-2B0F-36A07D1F0E36}"/>
              </a:ext>
            </a:extLst>
          </p:cNvPr>
          <p:cNvSpPr>
            <a:spLocks/>
          </p:cNvSpPr>
          <p:nvPr>
            <p:custDataLst>
              <p:tags r:id="rId3"/>
            </p:custDataLst>
          </p:nvPr>
        </p:nvSpPr>
        <p:spPr bwMode="auto">
          <a:xfrm>
            <a:off x="2259013" y="1857375"/>
            <a:ext cx="10112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0FE97D3-4219-477A-A586-D093BB2F1368}" type="datetime'S''''''''al''''''a''''''''r''''y'' ''Fr''''''e''''eze'''''''">
              <a:rPr lang="en-US" altLang="en-US" sz="1200" b="1" smtClean="0"/>
              <a:pPr marL="0" lvl="0" indent="0" algn="r">
                <a:spcBef>
                  <a:spcPct val="0"/>
                </a:spcBef>
                <a:spcAft>
                  <a:spcPct val="0"/>
                </a:spcAft>
                <a:buNone/>
              </a:pPr>
              <a:t>Salary Freeze</a:t>
            </a:fld>
            <a:endParaRPr lang="en-US" sz="1200" b="1"/>
          </a:p>
        </p:txBody>
      </p:sp>
      <p:sp>
        <p:nvSpPr>
          <p:cNvPr id="14" name="Text Placeholder 2">
            <a:extLst>
              <a:ext uri="{FF2B5EF4-FFF2-40B4-BE49-F238E27FC236}">
                <a16:creationId xmlns:a16="http://schemas.microsoft.com/office/drawing/2014/main" id="{1433FECD-A8F0-6B88-70FF-9827EB62DB05}"/>
              </a:ext>
            </a:extLst>
          </p:cNvPr>
          <p:cNvSpPr>
            <a:spLocks/>
          </p:cNvSpPr>
          <p:nvPr>
            <p:custDataLst>
              <p:tags r:id="rId4"/>
            </p:custDataLst>
          </p:nvPr>
        </p:nvSpPr>
        <p:spPr bwMode="auto">
          <a:xfrm>
            <a:off x="1827213" y="2511425"/>
            <a:ext cx="14430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D6A68BB-2E82-4D75-ADFD-A06FE7B0434E}" type="datetime'B''''e''ne''f''''''i''''''''ts'''' ''R''e''''''du''ctio''n'">
              <a:rPr lang="en-US" altLang="en-US" sz="1200" b="1" smtClean="0"/>
              <a:pPr marL="0" lvl="0" indent="0" algn="r">
                <a:spcBef>
                  <a:spcPct val="0"/>
                </a:spcBef>
                <a:spcAft>
                  <a:spcPct val="0"/>
                </a:spcAft>
                <a:buNone/>
              </a:pPr>
              <a:t>Benefits Reduction</a:t>
            </a:fld>
            <a:endParaRPr lang="en-US" sz="1200" b="1"/>
          </a:p>
        </p:txBody>
      </p:sp>
      <p:sp>
        <p:nvSpPr>
          <p:cNvPr id="17" name="Text Placeholder 2">
            <a:extLst>
              <a:ext uri="{FF2B5EF4-FFF2-40B4-BE49-F238E27FC236}">
                <a16:creationId xmlns:a16="http://schemas.microsoft.com/office/drawing/2014/main" id="{DF08EB7E-8227-0D92-AC46-57210CFE7417}"/>
              </a:ext>
            </a:extLst>
          </p:cNvPr>
          <p:cNvSpPr>
            <a:spLocks/>
          </p:cNvSpPr>
          <p:nvPr>
            <p:custDataLst>
              <p:tags r:id="rId5"/>
            </p:custDataLst>
          </p:nvPr>
        </p:nvSpPr>
        <p:spPr bwMode="auto">
          <a:xfrm>
            <a:off x="1365250" y="3165475"/>
            <a:ext cx="19050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D92405A-C7EA-4278-BE2D-8885A803FCF2}" type="datetime'''''R''ed''''u''ct''''ion ''''''of Wor''''k ''H''o''ur''s'''">
              <a:rPr lang="en-US" altLang="en-US" sz="1200" b="1" smtClean="0"/>
              <a:pPr marL="0" lvl="0" indent="0" algn="r">
                <a:spcBef>
                  <a:spcPct val="0"/>
                </a:spcBef>
                <a:spcAft>
                  <a:spcPct val="0"/>
                </a:spcAft>
                <a:buNone/>
              </a:pPr>
              <a:t>Reduction of Work Hours</a:t>
            </a:fld>
            <a:endParaRPr lang="en-US" sz="1200" b="1"/>
          </a:p>
        </p:txBody>
      </p:sp>
      <p:sp>
        <p:nvSpPr>
          <p:cNvPr id="18" name="Text Placeholder 2">
            <a:extLst>
              <a:ext uri="{FF2B5EF4-FFF2-40B4-BE49-F238E27FC236}">
                <a16:creationId xmlns:a16="http://schemas.microsoft.com/office/drawing/2014/main" id="{E30D9D8E-299B-AF39-6517-F191EF825085}"/>
              </a:ext>
            </a:extLst>
          </p:cNvPr>
          <p:cNvSpPr>
            <a:spLocks/>
          </p:cNvSpPr>
          <p:nvPr>
            <p:custDataLst>
              <p:tags r:id="rId6"/>
            </p:custDataLst>
          </p:nvPr>
        </p:nvSpPr>
        <p:spPr bwMode="auto">
          <a:xfrm>
            <a:off x="1987550" y="3821113"/>
            <a:ext cx="12827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7D8E88C-1B28-45CF-B8CA-40C2A8F47531}" type="datetime'S''al''''''a''''''ry'''' Red''''uc''''''''''tion'''">
              <a:rPr lang="en-US" altLang="en-US" sz="1200" b="1" smtClean="0"/>
              <a:pPr marL="0" lvl="0" indent="0" algn="r">
                <a:spcBef>
                  <a:spcPct val="0"/>
                </a:spcBef>
                <a:spcAft>
                  <a:spcPct val="0"/>
                </a:spcAft>
                <a:buNone/>
              </a:pPr>
              <a:t>Salary Reduction</a:t>
            </a:fld>
            <a:endParaRPr lang="en-US" sz="1200" b="1"/>
          </a:p>
        </p:txBody>
      </p:sp>
      <p:sp>
        <p:nvSpPr>
          <p:cNvPr id="19" name="Text Placeholder 2">
            <a:extLst>
              <a:ext uri="{FF2B5EF4-FFF2-40B4-BE49-F238E27FC236}">
                <a16:creationId xmlns:a16="http://schemas.microsoft.com/office/drawing/2014/main" id="{05B380A6-43DD-C187-2F54-CDB07837B926}"/>
              </a:ext>
            </a:extLst>
          </p:cNvPr>
          <p:cNvSpPr>
            <a:spLocks/>
          </p:cNvSpPr>
          <p:nvPr>
            <p:custDataLst>
              <p:tags r:id="rId7"/>
            </p:custDataLst>
          </p:nvPr>
        </p:nvSpPr>
        <p:spPr bwMode="auto">
          <a:xfrm>
            <a:off x="1949449" y="4475163"/>
            <a:ext cx="13208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E26B9D3-9000-4E55-ABBB-379199A8C19D}" type="datetime'Al''l''''''''''o''wa''''''n''c''''e ''''Fr''e''''''e''ze'''''">
              <a:rPr lang="en-US" altLang="en-US" sz="1200" b="1" smtClean="0"/>
              <a:pPr marL="0" lvl="0" indent="0" algn="r">
                <a:spcBef>
                  <a:spcPct val="0"/>
                </a:spcBef>
                <a:spcAft>
                  <a:spcPct val="0"/>
                </a:spcAft>
                <a:buNone/>
              </a:pPr>
              <a:t>Allowance Freeze</a:t>
            </a:fld>
            <a:endParaRPr lang="en-US" sz="1200" b="1"/>
          </a:p>
        </p:txBody>
      </p:sp>
      <p:sp>
        <p:nvSpPr>
          <p:cNvPr id="20" name="Text Placeholder 2">
            <a:extLst>
              <a:ext uri="{FF2B5EF4-FFF2-40B4-BE49-F238E27FC236}">
                <a16:creationId xmlns:a16="http://schemas.microsoft.com/office/drawing/2014/main" id="{41989C23-9A51-E9C9-8891-0A3FDE754853}"/>
              </a:ext>
            </a:extLst>
          </p:cNvPr>
          <p:cNvSpPr>
            <a:spLocks/>
          </p:cNvSpPr>
          <p:nvPr>
            <p:custDataLst>
              <p:tags r:id="rId8"/>
            </p:custDataLst>
          </p:nvPr>
        </p:nvSpPr>
        <p:spPr bwMode="auto">
          <a:xfrm>
            <a:off x="1985963" y="5129213"/>
            <a:ext cx="12842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96099AF-CE93-4B24-9915-73B5CCCA4799}" type="datetime'''''''''B''o''n''''''''us'' ''Red''uc''ti''''''o''''''''n'">
              <a:rPr lang="en-US" altLang="en-US" sz="1200" b="1" smtClean="0"/>
              <a:pPr marL="0" lvl="0" indent="0" algn="r">
                <a:spcBef>
                  <a:spcPct val="0"/>
                </a:spcBef>
                <a:spcAft>
                  <a:spcPct val="0"/>
                </a:spcAft>
                <a:buNone/>
              </a:pPr>
              <a:t>Bonus Reduction</a:t>
            </a:fld>
            <a:endParaRPr lang="en-US" sz="1200" b="1"/>
          </a:p>
        </p:txBody>
      </p:sp>
      <p:sp>
        <p:nvSpPr>
          <p:cNvPr id="52" name="Text Placeholder 2">
            <a:extLst>
              <a:ext uri="{FF2B5EF4-FFF2-40B4-BE49-F238E27FC236}">
                <a16:creationId xmlns:a16="http://schemas.microsoft.com/office/drawing/2014/main" id="{33DF908C-6CCF-8C08-4FC0-4B157D41193B}"/>
              </a:ext>
            </a:extLst>
          </p:cNvPr>
          <p:cNvSpPr>
            <a:spLocks/>
          </p:cNvSpPr>
          <p:nvPr>
            <p:custDataLst>
              <p:tags r:id="rId9"/>
            </p:custDataLst>
          </p:nvPr>
        </p:nvSpPr>
        <p:spPr bwMode="auto">
          <a:xfrm>
            <a:off x="1885949" y="5783263"/>
            <a:ext cx="13843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FBC642F-65E6-4BE5-B530-5360C09E8685}" type="datetime'B''''o''''''nu''''s'' ''''''''''Elim''i''n''''a''ti''''''on'''">
              <a:rPr lang="en-US" altLang="en-US" sz="1200" b="1" smtClean="0"/>
              <a:pPr marL="0" lvl="0" indent="0" algn="r">
                <a:spcBef>
                  <a:spcPct val="0"/>
                </a:spcBef>
                <a:spcAft>
                  <a:spcPct val="0"/>
                </a:spcAft>
                <a:buNone/>
              </a:pPr>
              <a:t>Bonus Elimination</a:t>
            </a:fld>
            <a:endParaRPr lang="en-US" sz="1200" b="1"/>
          </a:p>
        </p:txBody>
      </p:sp>
      <p:sp>
        <p:nvSpPr>
          <p:cNvPr id="8" name="Text Placeholder 2">
            <a:extLst>
              <a:ext uri="{FF2B5EF4-FFF2-40B4-BE49-F238E27FC236}">
                <a16:creationId xmlns:a16="http://schemas.microsoft.com/office/drawing/2014/main" id="{885371E8-7632-3C4A-ADA5-1A7187B6BE78}"/>
              </a:ext>
            </a:extLst>
          </p:cNvPr>
          <p:cNvSpPr>
            <a:spLocks/>
          </p:cNvSpPr>
          <p:nvPr>
            <p:custDataLst>
              <p:tags r:id="rId10"/>
            </p:custDataLst>
          </p:nvPr>
        </p:nvSpPr>
        <p:spPr bwMode="gray">
          <a:xfrm>
            <a:off x="3397250" y="5129213"/>
            <a:ext cx="1317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948AD4D-CA2B-4680-962C-42DD956C5A4C}" type="datetime'''''''''0'''''''">
              <a:rPr lang="en-US" altLang="en-US" sz="1200" b="1" smtClean="0">
                <a:effectLst/>
              </a:rPr>
              <a:pPr marL="0" lvl="0" indent="0">
                <a:spcBef>
                  <a:spcPct val="0"/>
                </a:spcBef>
                <a:spcAft>
                  <a:spcPct val="0"/>
                </a:spcAft>
                <a:buNone/>
              </a:pPr>
              <a:t>0</a:t>
            </a:fld>
            <a:endParaRPr lang="en-US" sz="1200" b="1"/>
          </a:p>
        </p:txBody>
      </p:sp>
      <p:sp>
        <p:nvSpPr>
          <p:cNvPr id="9" name="Text Placeholder 2">
            <a:extLst>
              <a:ext uri="{FF2B5EF4-FFF2-40B4-BE49-F238E27FC236}">
                <a16:creationId xmlns:a16="http://schemas.microsoft.com/office/drawing/2014/main" id="{885371E8-7632-3C4A-ADA5-1A7187B6BE78}"/>
              </a:ext>
            </a:extLst>
          </p:cNvPr>
          <p:cNvSpPr>
            <a:spLocks/>
          </p:cNvSpPr>
          <p:nvPr>
            <p:custDataLst>
              <p:tags r:id="rId11"/>
            </p:custDataLst>
          </p:nvPr>
        </p:nvSpPr>
        <p:spPr bwMode="gray">
          <a:xfrm>
            <a:off x="3397250" y="5783263"/>
            <a:ext cx="1317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9CEF875-2EEF-48FB-8DB8-CD4DF7A841A4}" type="datetime'''''''''''''''''''''0'''''''''''''''">
              <a:rPr lang="en-US" altLang="en-US" sz="1200" b="1" smtClean="0">
                <a:effectLst/>
              </a:rPr>
              <a:pPr marL="0" lvl="0" indent="0">
                <a:spcBef>
                  <a:spcPct val="0"/>
                </a:spcBef>
                <a:spcAft>
                  <a:spcPct val="0"/>
                </a:spcAft>
                <a:buNone/>
              </a:pPr>
              <a:t>0</a:t>
            </a:fld>
            <a:endParaRPr lang="en-US" sz="1200" b="1"/>
          </a:p>
        </p:txBody>
      </p:sp>
      <p:sp>
        <p:nvSpPr>
          <p:cNvPr id="33" name="Text Placeholder 2">
            <a:extLst>
              <a:ext uri="{FF2B5EF4-FFF2-40B4-BE49-F238E27FC236}">
                <a16:creationId xmlns:a16="http://schemas.microsoft.com/office/drawing/2014/main" id="{6CCE33F7-A7D7-CD31-A44A-75E23B5AB54C}"/>
              </a:ext>
            </a:extLst>
          </p:cNvPr>
          <p:cNvSpPr>
            <a:spLocks/>
          </p:cNvSpPr>
          <p:nvPr>
            <p:custDataLst>
              <p:tags r:id="rId12"/>
            </p:custDataLst>
          </p:nvPr>
        </p:nvSpPr>
        <p:spPr bwMode="auto">
          <a:xfrm>
            <a:off x="838200" y="1352550"/>
            <a:ext cx="105156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400" b="1" dirty="0">
                <a:effectLst/>
              </a:rPr>
              <a:t>Types of salary and benefit actions taken (N=13)</a:t>
            </a:r>
          </a:p>
        </p:txBody>
      </p:sp>
      <p:sp>
        <p:nvSpPr>
          <p:cNvPr id="77" name="Text Placeholder 2">
            <a:extLst>
              <a:ext uri="{FF2B5EF4-FFF2-40B4-BE49-F238E27FC236}">
                <a16:creationId xmlns:a16="http://schemas.microsoft.com/office/drawing/2014/main" id="{4FD6E965-A0CA-D4A3-45C1-AF4F30544772}"/>
              </a:ext>
            </a:extLst>
          </p:cNvPr>
          <p:cNvSpPr>
            <a:spLocks/>
          </p:cNvSpPr>
          <p:nvPr>
            <p:custDataLst>
              <p:tags r:id="rId13"/>
            </p:custDataLst>
          </p:nvPr>
        </p:nvSpPr>
        <p:spPr bwMode="auto">
          <a:xfrm>
            <a:off x="8234362" y="1774825"/>
            <a:ext cx="3195638" cy="3384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1588" rIns="0" bIns="1427163"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600"/>
              </a:spcAft>
              <a:buFont typeface="Wingdings" panose="05000000000000000000" pitchFamily="2" charset="2"/>
              <a:buChar char="§"/>
            </a:pPr>
            <a:r>
              <a:rPr lang="en-US" altLang="en-US" sz="1600" dirty="0">
                <a:effectLst/>
              </a:rPr>
              <a:t>Salary freezes (54%) and benefits reduction (31%) were the most common actions taken</a:t>
            </a:r>
          </a:p>
          <a:p>
            <a:pPr>
              <a:spcBef>
                <a:spcPct val="0"/>
              </a:spcBef>
              <a:spcAft>
                <a:spcPts val="600"/>
              </a:spcAft>
              <a:buFont typeface="Wingdings" panose="05000000000000000000" pitchFamily="2" charset="2"/>
              <a:buChar char="§"/>
            </a:pPr>
            <a:endParaRPr lang="en-US" altLang="en-US" sz="500" dirty="0">
              <a:effectLst/>
            </a:endParaRPr>
          </a:p>
          <a:p>
            <a:pPr>
              <a:spcBef>
                <a:spcPct val="0"/>
              </a:spcBef>
              <a:spcAft>
                <a:spcPts val="600"/>
              </a:spcAft>
              <a:buFont typeface="Wingdings" panose="05000000000000000000" pitchFamily="2" charset="2"/>
              <a:buChar char="§"/>
            </a:pPr>
            <a:r>
              <a:rPr lang="en-US" sz="1600" dirty="0"/>
              <a:t>There was little or no variation in different parts of the organization</a:t>
            </a:r>
          </a:p>
          <a:p>
            <a:pPr>
              <a:spcBef>
                <a:spcPct val="0"/>
              </a:spcBef>
              <a:spcAft>
                <a:spcPts val="600"/>
              </a:spcAft>
              <a:buFont typeface="Wingdings" panose="05000000000000000000" pitchFamily="2" charset="2"/>
              <a:buChar char="§"/>
            </a:pPr>
            <a:endParaRPr lang="en-US" sz="500" dirty="0"/>
          </a:p>
          <a:p>
            <a:pPr>
              <a:spcBef>
                <a:spcPct val="0"/>
              </a:spcBef>
              <a:spcAft>
                <a:spcPts val="600"/>
              </a:spcAft>
              <a:buFont typeface="Wingdings" panose="05000000000000000000" pitchFamily="2" charset="2"/>
              <a:buChar char="§"/>
            </a:pPr>
            <a:r>
              <a:rPr lang="en-US" sz="1600" dirty="0"/>
              <a:t>Actions were applied to different employee groups uniformly</a:t>
            </a:r>
          </a:p>
          <a:p>
            <a:pPr>
              <a:spcBef>
                <a:spcPct val="0"/>
              </a:spcBef>
              <a:spcAft>
                <a:spcPts val="600"/>
              </a:spcAft>
              <a:buFont typeface="Wingdings" panose="05000000000000000000" pitchFamily="2" charset="2"/>
              <a:buChar char="§"/>
            </a:pPr>
            <a:endParaRPr lang="en-US" sz="500" dirty="0"/>
          </a:p>
          <a:p>
            <a:pPr>
              <a:spcBef>
                <a:spcPct val="0"/>
              </a:spcBef>
              <a:spcAft>
                <a:spcPts val="600"/>
              </a:spcAft>
              <a:buFont typeface="Wingdings" panose="05000000000000000000" pitchFamily="2" charset="2"/>
              <a:buChar char="§"/>
            </a:pPr>
            <a:r>
              <a:rPr lang="en-US" sz="1600" dirty="0"/>
              <a:t>Grade level was not considered in the application of adjustments</a:t>
            </a:r>
          </a:p>
        </p:txBody>
      </p:sp>
    </p:spTree>
    <p:extLst>
      <p:ext uri="{BB962C8B-B14F-4D97-AF65-F5344CB8AC3E}">
        <p14:creationId xmlns:p14="http://schemas.microsoft.com/office/powerpoint/2010/main" val="4272624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F8751-0F37-E3CA-3369-13CA238C4EA0}"/>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E26ADFE-0480-5922-D61D-023C37143E32}"/>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3" name="think-cell data - do not delete" hidden="1">
                        <a:extLst>
                          <a:ext uri="{FF2B5EF4-FFF2-40B4-BE49-F238E27FC236}">
                            <a16:creationId xmlns:a16="http://schemas.microsoft.com/office/drawing/2014/main" id="{8E26ADFE-0480-5922-D61D-023C37143E3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E9BEC74-DC94-885F-DBE8-CEDF39A62A3F}"/>
              </a:ext>
            </a:extLst>
          </p:cNvPr>
          <p:cNvSpPr>
            <a:spLocks noGrp="1"/>
          </p:cNvSpPr>
          <p:nvPr>
            <p:ph type="title"/>
          </p:nvPr>
        </p:nvSpPr>
        <p:spPr/>
        <p:txBody>
          <a:bodyPr vert="horz"/>
          <a:lstStyle/>
          <a:p>
            <a:r>
              <a:rPr lang="en-US" dirty="0"/>
              <a:t>Changes to staff development and engagement</a:t>
            </a:r>
          </a:p>
        </p:txBody>
      </p:sp>
    </p:spTree>
    <p:extLst>
      <p:ext uri="{BB962C8B-B14F-4D97-AF65-F5344CB8AC3E}">
        <p14:creationId xmlns:p14="http://schemas.microsoft.com/office/powerpoint/2010/main" val="1387803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9B25E-98D5-36B6-B472-73BFFF12504C}"/>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1A1F8C1-D403-0CE2-DA8F-3A6050619C23}"/>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344" imgH="344" progId="TCLayout.ActiveDocument.1">
                  <p:embed/>
                </p:oleObj>
              </mc:Choice>
              <mc:Fallback>
                <p:oleObj name="think-cell Slide" r:id="rId10" imgW="344" imgH="344" progId="TCLayout.ActiveDocument.1">
                  <p:embed/>
                  <p:pic>
                    <p:nvPicPr>
                      <p:cNvPr id="4" name="think-cell data - do not delete" hidden="1">
                        <a:extLst>
                          <a:ext uri="{FF2B5EF4-FFF2-40B4-BE49-F238E27FC236}">
                            <a16:creationId xmlns:a16="http://schemas.microsoft.com/office/drawing/2014/main" id="{71A1F8C1-D403-0CE2-DA8F-3A6050619C2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DC068DD-4590-32C6-EAEE-5A8857AA073A}"/>
              </a:ext>
            </a:extLst>
          </p:cNvPr>
          <p:cNvSpPr>
            <a:spLocks noGrp="1"/>
          </p:cNvSpPr>
          <p:nvPr>
            <p:ph type="title"/>
          </p:nvPr>
        </p:nvSpPr>
        <p:spPr>
          <a:xfrm>
            <a:off x="755903" y="351031"/>
            <a:ext cx="10804725" cy="612582"/>
          </a:xfrm>
        </p:spPr>
        <p:txBody>
          <a:bodyPr vert="horz">
            <a:noAutofit/>
          </a:bodyPr>
          <a:lstStyle/>
          <a:p>
            <a:r>
              <a:rPr lang="en-US" sz="2200" dirty="0"/>
              <a:t>Two-thirds of organizations froze employee development programs and promotions</a:t>
            </a:r>
          </a:p>
        </p:txBody>
      </p:sp>
      <p:graphicFrame>
        <p:nvGraphicFramePr>
          <p:cNvPr id="78" name="Chart 77">
            <a:extLst>
              <a:ext uri="{FF2B5EF4-FFF2-40B4-BE49-F238E27FC236}">
                <a16:creationId xmlns:a16="http://schemas.microsoft.com/office/drawing/2014/main" id="{83B1AAE8-CBBA-E950-7290-9352F111E163}"/>
              </a:ext>
            </a:extLst>
          </p:cNvPr>
          <p:cNvGraphicFramePr/>
          <p:nvPr>
            <p:custDataLst>
              <p:tags r:id="rId2"/>
            </p:custDataLst>
          </p:nvPr>
        </p:nvGraphicFramePr>
        <p:xfrm>
          <a:off x="3965575" y="1976438"/>
          <a:ext cx="6140450" cy="3151187"/>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 Placeholder 2">
            <a:extLst>
              <a:ext uri="{FF2B5EF4-FFF2-40B4-BE49-F238E27FC236}">
                <a16:creationId xmlns:a16="http://schemas.microsoft.com/office/drawing/2014/main" id="{48034186-6B35-7DA3-5C0A-B6BA9FB5EC4B}"/>
              </a:ext>
            </a:extLst>
          </p:cNvPr>
          <p:cNvSpPr>
            <a:spLocks/>
          </p:cNvSpPr>
          <p:nvPr>
            <p:custDataLst>
              <p:tags r:id="rId3"/>
            </p:custDataLst>
          </p:nvPr>
        </p:nvSpPr>
        <p:spPr bwMode="auto">
          <a:xfrm>
            <a:off x="887413" y="2486025"/>
            <a:ext cx="30591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0759F22-7453-47B2-B561-FBA66237E36F}" type="datetime'Staff Le''arn''in''''g &amp; De''ve''''l''op''m''e''nt Programs'">
              <a:rPr lang="en-US" altLang="en-US" sz="1200" b="1" smtClean="0"/>
              <a:pPr marL="0" lvl="0" indent="0" algn="r">
                <a:spcBef>
                  <a:spcPct val="0"/>
                </a:spcBef>
                <a:spcAft>
                  <a:spcPct val="0"/>
                </a:spcAft>
                <a:buNone/>
              </a:pPr>
              <a:t>Staff Learning &amp; Development Programs</a:t>
            </a:fld>
            <a:endParaRPr lang="en-US" sz="1200" b="1"/>
          </a:p>
        </p:txBody>
      </p:sp>
      <p:sp>
        <p:nvSpPr>
          <p:cNvPr id="14" name="Text Placeholder 2">
            <a:extLst>
              <a:ext uri="{FF2B5EF4-FFF2-40B4-BE49-F238E27FC236}">
                <a16:creationId xmlns:a16="http://schemas.microsoft.com/office/drawing/2014/main" id="{5CBDA1D8-5230-6B4E-EBF5-44FEC705CC54}"/>
              </a:ext>
            </a:extLst>
          </p:cNvPr>
          <p:cNvSpPr>
            <a:spLocks/>
          </p:cNvSpPr>
          <p:nvPr>
            <p:custDataLst>
              <p:tags r:id="rId4"/>
            </p:custDataLst>
          </p:nvPr>
        </p:nvSpPr>
        <p:spPr bwMode="auto">
          <a:xfrm>
            <a:off x="2660650" y="3141663"/>
            <a:ext cx="12858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8213524-08A3-460E-B7C2-A10620962130}" type="datetime'''S''taff'''''' ''pr''''''o''mo''t''i''''''''''''''''ons'''">
              <a:rPr lang="en-US" altLang="en-US" sz="1200" b="1" smtClean="0"/>
              <a:pPr marL="0" lvl="0" indent="0" algn="r">
                <a:spcBef>
                  <a:spcPct val="0"/>
                </a:spcBef>
                <a:spcAft>
                  <a:spcPct val="0"/>
                </a:spcAft>
                <a:buNone/>
              </a:pPr>
              <a:t>Staff promotions</a:t>
            </a:fld>
            <a:endParaRPr lang="en-US" sz="1200" b="1"/>
          </a:p>
        </p:txBody>
      </p:sp>
      <p:sp>
        <p:nvSpPr>
          <p:cNvPr id="17" name="Text Placeholder 2">
            <a:extLst>
              <a:ext uri="{FF2B5EF4-FFF2-40B4-BE49-F238E27FC236}">
                <a16:creationId xmlns:a16="http://schemas.microsoft.com/office/drawing/2014/main" id="{39645A3A-9B58-426A-8950-70F0BDB2333C}"/>
              </a:ext>
            </a:extLst>
          </p:cNvPr>
          <p:cNvSpPr>
            <a:spLocks/>
          </p:cNvSpPr>
          <p:nvPr>
            <p:custDataLst>
              <p:tags r:id="rId5"/>
            </p:custDataLst>
          </p:nvPr>
        </p:nvSpPr>
        <p:spPr bwMode="auto">
          <a:xfrm>
            <a:off x="2095500" y="3795713"/>
            <a:ext cx="18510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AD68E4B-5996-47A2-AB05-CFA7355323EE}" type="datetime'Move''''me''n''''t'''' ''''''''''''w''i''''thin'' Gr''a''de'">
              <a:rPr lang="en-US" altLang="en-US" sz="1200" b="1" smtClean="0"/>
              <a:pPr marL="0" lvl="0" indent="0" algn="r">
                <a:spcBef>
                  <a:spcPct val="0"/>
                </a:spcBef>
                <a:spcAft>
                  <a:spcPct val="0"/>
                </a:spcAft>
                <a:buNone/>
              </a:pPr>
              <a:t>Movement within Grade</a:t>
            </a:fld>
            <a:endParaRPr lang="en-US" sz="1200" b="1"/>
          </a:p>
        </p:txBody>
      </p:sp>
      <p:sp>
        <p:nvSpPr>
          <p:cNvPr id="18" name="Text Placeholder 2">
            <a:extLst>
              <a:ext uri="{FF2B5EF4-FFF2-40B4-BE49-F238E27FC236}">
                <a16:creationId xmlns:a16="http://schemas.microsoft.com/office/drawing/2014/main" id="{299CE102-0C8A-EDFC-8BE9-711A82DB89F3}"/>
              </a:ext>
            </a:extLst>
          </p:cNvPr>
          <p:cNvSpPr>
            <a:spLocks/>
          </p:cNvSpPr>
          <p:nvPr>
            <p:custDataLst>
              <p:tags r:id="rId6"/>
            </p:custDataLst>
          </p:nvPr>
        </p:nvSpPr>
        <p:spPr bwMode="auto">
          <a:xfrm>
            <a:off x="3498850" y="4449763"/>
            <a:ext cx="4476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8DC0E8F-6818-41C9-A101-7BC7CA25D817}" type="datetime'''''''''''''Ot''''''''''''h''''''e''''''''r'''">
              <a:rPr lang="en-US" altLang="en-US" sz="1200" b="1" smtClean="0"/>
              <a:pPr marL="0" lvl="0" indent="0" algn="r">
                <a:spcBef>
                  <a:spcPct val="0"/>
                </a:spcBef>
                <a:spcAft>
                  <a:spcPct val="0"/>
                </a:spcAft>
                <a:buNone/>
              </a:pPr>
              <a:t>Other</a:t>
            </a:fld>
            <a:endParaRPr lang="en-US" sz="1200" b="1"/>
          </a:p>
        </p:txBody>
      </p:sp>
      <p:sp>
        <p:nvSpPr>
          <p:cNvPr id="33" name="Text Placeholder 2">
            <a:extLst>
              <a:ext uri="{FF2B5EF4-FFF2-40B4-BE49-F238E27FC236}">
                <a16:creationId xmlns:a16="http://schemas.microsoft.com/office/drawing/2014/main" id="{8312BBEE-B868-03B6-B05B-E66E91504067}"/>
              </a:ext>
            </a:extLst>
          </p:cNvPr>
          <p:cNvSpPr>
            <a:spLocks/>
          </p:cNvSpPr>
          <p:nvPr>
            <p:custDataLst>
              <p:tags r:id="rId7"/>
            </p:custDataLst>
          </p:nvPr>
        </p:nvSpPr>
        <p:spPr bwMode="auto">
          <a:xfrm>
            <a:off x="838200" y="1628775"/>
            <a:ext cx="105156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400" b="1" dirty="0">
                <a:effectLst/>
              </a:rPr>
              <a:t>Actions related to employee development and promotions (N=10)</a:t>
            </a:r>
          </a:p>
        </p:txBody>
      </p:sp>
      <p:sp>
        <p:nvSpPr>
          <p:cNvPr id="77" name="Text Placeholder 2">
            <a:extLst>
              <a:ext uri="{FF2B5EF4-FFF2-40B4-BE49-F238E27FC236}">
                <a16:creationId xmlns:a16="http://schemas.microsoft.com/office/drawing/2014/main" id="{AE84F678-DE21-9B3B-F4DE-F12C9ED11AD1}"/>
              </a:ext>
            </a:extLst>
          </p:cNvPr>
          <p:cNvSpPr>
            <a:spLocks/>
          </p:cNvSpPr>
          <p:nvPr>
            <p:custDataLst>
              <p:tags r:id="rId8"/>
            </p:custDataLst>
          </p:nvPr>
        </p:nvSpPr>
        <p:spPr bwMode="auto">
          <a:xfrm>
            <a:off x="838199" y="5291139"/>
            <a:ext cx="10515600" cy="8048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612775"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ts val="600"/>
              </a:spcAft>
              <a:buNone/>
            </a:pPr>
            <a:r>
              <a:rPr lang="en-US" altLang="en-US" sz="1400" b="1" i="1" dirty="0">
                <a:effectLst/>
              </a:rPr>
              <a:t>Half of the 10 organizations that took action halted learning and development programs or promotions</a:t>
            </a:r>
            <a:endParaRPr lang="en-US" sz="1400" b="1" i="1" dirty="0"/>
          </a:p>
        </p:txBody>
      </p:sp>
    </p:spTree>
    <p:extLst>
      <p:ext uri="{BB962C8B-B14F-4D97-AF65-F5344CB8AC3E}">
        <p14:creationId xmlns:p14="http://schemas.microsoft.com/office/powerpoint/2010/main" val="81878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B3128-229E-A5B9-3481-C9AA091AFDD3}"/>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A73F6CC-9299-F5AA-1CFB-72FBA5D2E3D5}"/>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344" imgH="344" progId="TCLayout.ActiveDocument.1">
                  <p:embed/>
                </p:oleObj>
              </mc:Choice>
              <mc:Fallback>
                <p:oleObj name="think-cell Slide" r:id="rId11" imgW="344" imgH="344" progId="TCLayout.ActiveDocument.1">
                  <p:embed/>
                  <p:pic>
                    <p:nvPicPr>
                      <p:cNvPr id="4" name="think-cell data - do not delete" hidden="1">
                        <a:extLst>
                          <a:ext uri="{FF2B5EF4-FFF2-40B4-BE49-F238E27FC236}">
                            <a16:creationId xmlns:a16="http://schemas.microsoft.com/office/drawing/2014/main" id="{FA73F6CC-9299-F5AA-1CFB-72FBA5D2E3D5}"/>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4139593-00D9-EE30-709B-448032583918}"/>
              </a:ext>
            </a:extLst>
          </p:cNvPr>
          <p:cNvSpPr>
            <a:spLocks noGrp="1"/>
          </p:cNvSpPr>
          <p:nvPr>
            <p:ph type="title"/>
          </p:nvPr>
        </p:nvSpPr>
        <p:spPr>
          <a:xfrm>
            <a:off x="737616" y="374146"/>
            <a:ext cx="10515600" cy="612582"/>
          </a:xfrm>
        </p:spPr>
        <p:txBody>
          <a:bodyPr vert="horz">
            <a:normAutofit/>
          </a:bodyPr>
          <a:lstStyle/>
          <a:p>
            <a:r>
              <a:rPr lang="en-US" sz="2200" dirty="0"/>
              <a:t>Organizations tried to maintain employee engagement activities</a:t>
            </a:r>
          </a:p>
        </p:txBody>
      </p:sp>
      <p:graphicFrame>
        <p:nvGraphicFramePr>
          <p:cNvPr id="46" name="Chart 45">
            <a:extLst>
              <a:ext uri="{FF2B5EF4-FFF2-40B4-BE49-F238E27FC236}">
                <a16:creationId xmlns:a16="http://schemas.microsoft.com/office/drawing/2014/main" id="{6E39CBB4-A521-E0AF-A1F1-57FAB6052030}"/>
              </a:ext>
            </a:extLst>
          </p:cNvPr>
          <p:cNvGraphicFramePr/>
          <p:nvPr>
            <p:custDataLst>
              <p:tags r:id="rId2"/>
            </p:custDataLst>
          </p:nvPr>
        </p:nvGraphicFramePr>
        <p:xfrm>
          <a:off x="5289550" y="1870075"/>
          <a:ext cx="6140450" cy="3151188"/>
        </p:xfrm>
        <a:graphic>
          <a:graphicData uri="http://schemas.openxmlformats.org/drawingml/2006/chart">
            <c:chart xmlns:c="http://schemas.openxmlformats.org/drawingml/2006/chart" xmlns:r="http://schemas.openxmlformats.org/officeDocument/2006/relationships" r:id="rId13"/>
          </a:graphicData>
        </a:graphic>
      </p:graphicFrame>
      <p:sp>
        <p:nvSpPr>
          <p:cNvPr id="12" name="Text Placeholder 2">
            <a:extLst>
              <a:ext uri="{FF2B5EF4-FFF2-40B4-BE49-F238E27FC236}">
                <a16:creationId xmlns:a16="http://schemas.microsoft.com/office/drawing/2014/main" id="{71B2E50F-A146-8611-F575-E8D5F6482EF4}"/>
              </a:ext>
            </a:extLst>
          </p:cNvPr>
          <p:cNvSpPr>
            <a:spLocks/>
          </p:cNvSpPr>
          <p:nvPr>
            <p:custDataLst>
              <p:tags r:id="rId3"/>
            </p:custDataLst>
          </p:nvPr>
        </p:nvSpPr>
        <p:spPr bwMode="auto">
          <a:xfrm>
            <a:off x="877888" y="2297113"/>
            <a:ext cx="4392613" cy="330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2877B6B-62A9-4296-8C22-410478C500F0}" type="thinkcell&lt;?xml version=&quot;1.0&quot; encoding=&quot;UTF-16&quot; standalone=&quot;yes&quot;?&gt;&lt;root reqver=&quot;28224&quot;&gt;&lt;version val=&quot;35788&quot;/&gt;&lt;PersistentType&gt;&lt;m_guid val=&quot;787ba9f5-57b6-44ea-9c47-61be7985bc17&quot;/&gt;&lt;m_prec&gt;&lt;m_yearfmt&gt;&lt;begin val=&quot;0&quot;/&gt;&lt;end val=&quot;4&quot;/&gt;&lt;/m_yearfmt&gt;&lt;/m_prec&gt;&lt;m_bUseExcelFont val=&quot;0&quot;/&gt;&lt;m_bUseExcelFontColor val=&quot;0&quot;/&gt;&lt;/PersistentType&gt;&lt;/root&gt;">
              <a:rPr lang="en-US" altLang="en-US" sz="1200" b="1" smtClean="0"/>
              <a:pPr/>
              <a:t>We have retained engagement activities related to health
and well-being but scaled back on entertainment</a:t>
            </a:fld>
            <a:endParaRPr lang="en-US" sz="1200" b="1"/>
          </a:p>
        </p:txBody>
      </p:sp>
      <p:sp>
        <p:nvSpPr>
          <p:cNvPr id="14" name="Text Placeholder 2">
            <a:extLst>
              <a:ext uri="{FF2B5EF4-FFF2-40B4-BE49-F238E27FC236}">
                <a16:creationId xmlns:a16="http://schemas.microsoft.com/office/drawing/2014/main" id="{91AF9C58-FA35-E930-7C08-177CC281EBBC}"/>
              </a:ext>
            </a:extLst>
          </p:cNvPr>
          <p:cNvSpPr>
            <a:spLocks/>
          </p:cNvSpPr>
          <p:nvPr>
            <p:custDataLst>
              <p:tags r:id="rId4"/>
            </p:custDataLst>
          </p:nvPr>
        </p:nvSpPr>
        <p:spPr bwMode="auto">
          <a:xfrm>
            <a:off x="1870075" y="2952750"/>
            <a:ext cx="3400425" cy="330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A935885-EAD3-4E79-AC1C-8D8445D990CF}" type="thinkcell&lt;?xml version=&quot;1.0&quot; encoding=&quot;UTF-16&quot; standalone=&quot;yes&quot;?&gt;&lt;root reqver=&quot;28224&quot;&gt;&lt;version val=&quot;35788&quot;/&gt;&lt;PersistentType&gt;&lt;m_guid val=&quot;c2e5d296-263e-4312-9736-c8b927cc1046&quot;/&gt;&lt;m_prec&gt;&lt;m_yearfmt&gt;&lt;begin val=&quot;0&quot;/&gt;&lt;end val=&quot;4&quot;/&gt;&lt;/m_yearfmt&gt;&lt;/m_prec&gt;&lt;m_bUseExcelFont val=&quot;0&quot;/&gt;&lt;m_bUseExcelFontColor val=&quot;0&quot;/&gt;&lt;/PersistentType&gt;&lt;/root&gt;">
              <a:rPr lang="en-US" altLang="en-US" sz="1200" b="1" smtClean="0"/>
              <a:pPr/>
              <a:t>We are not implementing any changes in the
staff engagement program</a:t>
            </a:fld>
            <a:endParaRPr lang="en-US" sz="1200" b="1"/>
          </a:p>
        </p:txBody>
      </p:sp>
      <p:sp>
        <p:nvSpPr>
          <p:cNvPr id="17" name="Text Placeholder 2">
            <a:extLst>
              <a:ext uri="{FF2B5EF4-FFF2-40B4-BE49-F238E27FC236}">
                <a16:creationId xmlns:a16="http://schemas.microsoft.com/office/drawing/2014/main" id="{45913C5A-E302-D884-CECB-390B688DEAE0}"/>
              </a:ext>
            </a:extLst>
          </p:cNvPr>
          <p:cNvSpPr>
            <a:spLocks/>
          </p:cNvSpPr>
          <p:nvPr>
            <p:custDataLst>
              <p:tags r:id="rId5"/>
            </p:custDataLst>
          </p:nvPr>
        </p:nvSpPr>
        <p:spPr bwMode="auto">
          <a:xfrm>
            <a:off x="1417638" y="3606800"/>
            <a:ext cx="3852863" cy="330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A5F6912-972C-4E1D-9E53-06D88DDDD347}" type="thinkcell&lt;?xml version=&quot;1.0&quot; encoding=&quot;UTF-16&quot; standalone=&quot;yes&quot;?&gt;&lt;root reqver=&quot;28224&quot;&gt;&lt;version val=&quot;35788&quot;/&gt;&lt;PersistentType&gt;&lt;m_guid val=&quot;dd01611d-3e9a-4720-a339-537b5f9030b6&quot;/&gt;&lt;m_prec&gt;&lt;m_yearfmt&gt;&lt;begin val=&quot;0&quot;/&gt;&lt;end val=&quot;4&quot;/&gt;&lt;/m_yearfmt&gt;&lt;/m_prec&gt;&lt;m_bUseExcelFont val=&quot;0&quot;/&gt;&lt;m_bUseExcelFontColor val=&quot;0&quot;/&gt;&lt;/PersistentType&gt;&lt;/root&gt;">
              <a:rPr lang="en-US" altLang="en-US" sz="1200" b="1" smtClean="0"/>
              <a:pPr/>
              <a:t>We have eliminated all staff engagement activities
for the current year</a:t>
            </a:fld>
            <a:endParaRPr lang="en-US" sz="1200" b="1"/>
          </a:p>
        </p:txBody>
      </p:sp>
      <p:sp>
        <p:nvSpPr>
          <p:cNvPr id="18" name="Text Placeholder 2">
            <a:extLst>
              <a:ext uri="{FF2B5EF4-FFF2-40B4-BE49-F238E27FC236}">
                <a16:creationId xmlns:a16="http://schemas.microsoft.com/office/drawing/2014/main" id="{D84B401B-7685-EC41-55D7-40C6CB5BE125}"/>
              </a:ext>
            </a:extLst>
          </p:cNvPr>
          <p:cNvSpPr>
            <a:spLocks/>
          </p:cNvSpPr>
          <p:nvPr>
            <p:custDataLst>
              <p:tags r:id="rId6"/>
            </p:custDataLst>
          </p:nvPr>
        </p:nvSpPr>
        <p:spPr bwMode="auto">
          <a:xfrm>
            <a:off x="4822825" y="4343400"/>
            <a:ext cx="4476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8DC0E8F-6818-41C9-A101-7BC7CA25D817}" type="datetime'''''''''''''Ot''''''''''''h''''''e''''''''r'''">
              <a:rPr lang="en-US" altLang="en-US" sz="1200" b="1" smtClean="0"/>
              <a:pPr marL="0" lvl="0" indent="0" algn="r">
                <a:spcBef>
                  <a:spcPct val="0"/>
                </a:spcBef>
                <a:spcAft>
                  <a:spcPct val="0"/>
                </a:spcAft>
                <a:buNone/>
              </a:pPr>
              <a:t>Other</a:t>
            </a:fld>
            <a:endParaRPr lang="en-US" sz="1200" b="1"/>
          </a:p>
        </p:txBody>
      </p:sp>
      <p:sp>
        <p:nvSpPr>
          <p:cNvPr id="30" name="Text Placeholder 2">
            <a:extLst>
              <a:ext uri="{FF2B5EF4-FFF2-40B4-BE49-F238E27FC236}">
                <a16:creationId xmlns:a16="http://schemas.microsoft.com/office/drawing/2014/main" id="{885371E8-7632-3C4A-ADA5-1A7187B6BE78}"/>
              </a:ext>
            </a:extLst>
          </p:cNvPr>
          <p:cNvSpPr>
            <a:spLocks/>
          </p:cNvSpPr>
          <p:nvPr>
            <p:custDataLst>
              <p:tags r:id="rId7"/>
            </p:custDataLst>
          </p:nvPr>
        </p:nvSpPr>
        <p:spPr bwMode="gray">
          <a:xfrm>
            <a:off x="5397500" y="3689350"/>
            <a:ext cx="1317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BA25CBE4-9B92-46A5-A0A4-B5345BCA2634}" type="datetime'''''''''''''''''''''''''''''''0'''''''">
              <a:rPr lang="en-US" altLang="en-US" sz="1200" b="1" smtClean="0">
                <a:effectLst/>
              </a:rPr>
              <a:pPr marL="0" lvl="0" indent="0">
                <a:spcBef>
                  <a:spcPct val="0"/>
                </a:spcBef>
                <a:spcAft>
                  <a:spcPct val="0"/>
                </a:spcAft>
                <a:buNone/>
              </a:pPr>
              <a:t>0</a:t>
            </a:fld>
            <a:endParaRPr lang="en-US" sz="1200" b="1"/>
          </a:p>
        </p:txBody>
      </p:sp>
      <p:sp>
        <p:nvSpPr>
          <p:cNvPr id="33" name="Text Placeholder 2">
            <a:extLst>
              <a:ext uri="{FF2B5EF4-FFF2-40B4-BE49-F238E27FC236}">
                <a16:creationId xmlns:a16="http://schemas.microsoft.com/office/drawing/2014/main" id="{0C1D5A81-CF5A-6B84-AEB7-EC3F963A5F6B}"/>
              </a:ext>
            </a:extLst>
          </p:cNvPr>
          <p:cNvSpPr>
            <a:spLocks/>
          </p:cNvSpPr>
          <p:nvPr>
            <p:custDataLst>
              <p:tags r:id="rId8"/>
            </p:custDataLst>
          </p:nvPr>
        </p:nvSpPr>
        <p:spPr bwMode="auto">
          <a:xfrm>
            <a:off x="838200" y="1628775"/>
            <a:ext cx="105156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600" b="1" dirty="0">
                <a:effectLst/>
              </a:rPr>
              <a:t>Status of employee engagement activities (N=13)</a:t>
            </a:r>
          </a:p>
        </p:txBody>
      </p:sp>
      <p:sp>
        <p:nvSpPr>
          <p:cNvPr id="77" name="Text Placeholder 2">
            <a:extLst>
              <a:ext uri="{FF2B5EF4-FFF2-40B4-BE49-F238E27FC236}">
                <a16:creationId xmlns:a16="http://schemas.microsoft.com/office/drawing/2014/main" id="{2E43E8D5-2FBC-31B7-26B3-24F76060B26F}"/>
              </a:ext>
            </a:extLst>
          </p:cNvPr>
          <p:cNvSpPr>
            <a:spLocks/>
          </p:cNvSpPr>
          <p:nvPr>
            <p:custDataLst>
              <p:tags r:id="rId9"/>
            </p:custDataLst>
          </p:nvPr>
        </p:nvSpPr>
        <p:spPr bwMode="auto">
          <a:xfrm>
            <a:off x="838199" y="5291139"/>
            <a:ext cx="10515600" cy="8048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344488"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600"/>
              </a:spcAft>
            </a:pPr>
            <a:r>
              <a:rPr lang="en-US" altLang="en-US" sz="1400" dirty="0">
                <a:effectLst/>
              </a:rPr>
              <a:t>No </a:t>
            </a:r>
            <a:r>
              <a:rPr lang="en-US" altLang="en-US" sz="1400" dirty="0"/>
              <a:t>o</a:t>
            </a:r>
            <a:r>
              <a:rPr lang="en-US" altLang="en-US" sz="1400" dirty="0">
                <a:effectLst/>
              </a:rPr>
              <a:t>rganization eliminated activities entirely</a:t>
            </a:r>
          </a:p>
          <a:p>
            <a:pPr>
              <a:spcBef>
                <a:spcPct val="0"/>
              </a:spcBef>
              <a:spcAft>
                <a:spcPts val="600"/>
              </a:spcAft>
            </a:pPr>
            <a:r>
              <a:rPr lang="en-US" sz="1400" dirty="0"/>
              <a:t>Most organizations applied only partial cutbacks</a:t>
            </a:r>
          </a:p>
        </p:txBody>
      </p:sp>
    </p:spTree>
    <p:extLst>
      <p:ext uri="{BB962C8B-B14F-4D97-AF65-F5344CB8AC3E}">
        <p14:creationId xmlns:p14="http://schemas.microsoft.com/office/powerpoint/2010/main" val="2911221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A68E7-AD96-88F5-124E-2C5D210CA1A7}"/>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903D3C1-59E5-9FC0-BEA0-C0BE5E057B3E}"/>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344" imgH="344" progId="TCLayout.ActiveDocument.1">
                  <p:embed/>
                </p:oleObj>
              </mc:Choice>
              <mc:Fallback>
                <p:oleObj name="think-cell Slide" r:id="rId20" imgW="344" imgH="344" progId="TCLayout.ActiveDocument.1">
                  <p:embed/>
                  <p:pic>
                    <p:nvPicPr>
                      <p:cNvPr id="4" name="think-cell data - do not delete" hidden="1">
                        <a:extLst>
                          <a:ext uri="{FF2B5EF4-FFF2-40B4-BE49-F238E27FC236}">
                            <a16:creationId xmlns:a16="http://schemas.microsoft.com/office/drawing/2014/main" id="{5903D3C1-59E5-9FC0-BEA0-C0BE5E057B3E}"/>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D2F28F6-BA51-4A40-A256-408CF39AB060}"/>
              </a:ext>
            </a:extLst>
          </p:cNvPr>
          <p:cNvSpPr>
            <a:spLocks noGrp="1"/>
          </p:cNvSpPr>
          <p:nvPr>
            <p:ph type="title"/>
          </p:nvPr>
        </p:nvSpPr>
        <p:spPr>
          <a:xfrm>
            <a:off x="838199" y="365126"/>
            <a:ext cx="10461172" cy="612582"/>
          </a:xfrm>
        </p:spPr>
        <p:txBody>
          <a:bodyPr vert="horz">
            <a:noAutofit/>
          </a:bodyPr>
          <a:lstStyle/>
          <a:p>
            <a:r>
              <a:rPr lang="en-US" sz="2200" dirty="0"/>
              <a:t>Communication, counseling, and peer support were the most common approaches to preventing burnout, demoralization, and weakened team dynamics</a:t>
            </a:r>
          </a:p>
        </p:txBody>
      </p:sp>
      <p:graphicFrame>
        <p:nvGraphicFramePr>
          <p:cNvPr id="56" name="Chart 55">
            <a:extLst>
              <a:ext uri="{FF2B5EF4-FFF2-40B4-BE49-F238E27FC236}">
                <a16:creationId xmlns:a16="http://schemas.microsoft.com/office/drawing/2014/main" id="{38C16060-A177-A69A-9D03-DCA637080A0E}"/>
              </a:ext>
            </a:extLst>
          </p:cNvPr>
          <p:cNvGraphicFramePr/>
          <p:nvPr>
            <p:custDataLst>
              <p:tags r:id="rId2"/>
            </p:custDataLst>
          </p:nvPr>
        </p:nvGraphicFramePr>
        <p:xfrm>
          <a:off x="5508625" y="1422400"/>
          <a:ext cx="3770313" cy="5702300"/>
        </p:xfrm>
        <a:graphic>
          <a:graphicData uri="http://schemas.openxmlformats.org/drawingml/2006/chart">
            <c:chart xmlns:c="http://schemas.openxmlformats.org/drawingml/2006/chart" xmlns:r="http://schemas.openxmlformats.org/officeDocument/2006/relationships" r:id="rId22"/>
          </a:graphicData>
        </a:graphic>
      </p:graphicFrame>
      <p:sp>
        <p:nvSpPr>
          <p:cNvPr id="12" name="Text Placeholder 2">
            <a:extLst>
              <a:ext uri="{FF2B5EF4-FFF2-40B4-BE49-F238E27FC236}">
                <a16:creationId xmlns:a16="http://schemas.microsoft.com/office/drawing/2014/main" id="{12CF5E8D-EC9B-FEB1-4410-D00D8FFB9B1E}"/>
              </a:ext>
            </a:extLst>
          </p:cNvPr>
          <p:cNvSpPr>
            <a:spLocks/>
          </p:cNvSpPr>
          <p:nvPr>
            <p:custDataLst>
              <p:tags r:id="rId3"/>
            </p:custDataLst>
          </p:nvPr>
        </p:nvSpPr>
        <p:spPr bwMode="auto">
          <a:xfrm>
            <a:off x="844550" y="1790700"/>
            <a:ext cx="46450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4FFA0DE-AD52-46A5-ADF0-AD608161ADA8}" type="thinkcell&lt;?xml version=&quot;1.0&quot; encoding=&quot;UTF-16&quot; standalone=&quot;yes&quot;?&gt;&lt;root reqver=&quot;28224&quot;&gt;&lt;version val=&quot;35788&quot;/&gt;&lt;PersistentType&gt;&lt;m_guid val=&quot;787ba9f5-57b6-44ea-9c47-61be7985bc17&quot;/&gt;&lt;m_prec&gt;&lt;m_yearfmt&gt;&lt;begin val=&quot;0&quot;/&gt;&lt;end val=&quot;4&quot;/&gt;&lt;/m_yearfmt&gt;&lt;/m_prec&gt;&lt;m_bUseExcelFont val=&quot;0&quot;/&gt;&lt;m_bUseExcelFontColor val=&quot;0&quot;/&gt;&lt;/PersistentType&gt;&lt;/root&gt;">
              <a:rPr lang="en-US" altLang="en-US" sz="1200" b="1" smtClean="0"/>
              <a:pPr/>
              <a:t>Regular leadership communication (e.g., town halls, updates)</a:t>
            </a:fld>
            <a:endParaRPr lang="en-US" sz="1200" b="1"/>
          </a:p>
        </p:txBody>
      </p:sp>
      <p:sp>
        <p:nvSpPr>
          <p:cNvPr id="14" name="Text Placeholder 2">
            <a:extLst>
              <a:ext uri="{FF2B5EF4-FFF2-40B4-BE49-F238E27FC236}">
                <a16:creationId xmlns:a16="http://schemas.microsoft.com/office/drawing/2014/main" id="{960D6704-3E49-AF1F-4838-8AA12246CC6F}"/>
              </a:ext>
            </a:extLst>
          </p:cNvPr>
          <p:cNvSpPr>
            <a:spLocks/>
          </p:cNvSpPr>
          <p:nvPr>
            <p:custDataLst>
              <p:tags r:id="rId4"/>
            </p:custDataLst>
          </p:nvPr>
        </p:nvSpPr>
        <p:spPr bwMode="auto">
          <a:xfrm>
            <a:off x="1600200" y="2159000"/>
            <a:ext cx="38893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896CD5F-15DA-401B-93A1-CA5B9D655C63}" type="datetime'Tr''a''nsparent explanation of restru''''cturing dec''isions'">
              <a:rPr lang="en-US" altLang="en-US" sz="1200" b="1" smtClean="0"/>
              <a:pPr marL="0" lvl="0" indent="0" algn="r">
                <a:spcBef>
                  <a:spcPct val="0"/>
                </a:spcBef>
                <a:spcAft>
                  <a:spcPct val="0"/>
                </a:spcAft>
                <a:buNone/>
              </a:pPr>
              <a:t>Transparent explanation of restructuring decisions</a:t>
            </a:fld>
            <a:endParaRPr lang="en-US" sz="1200" b="1"/>
          </a:p>
        </p:txBody>
      </p:sp>
      <p:sp>
        <p:nvSpPr>
          <p:cNvPr id="17" name="Text Placeholder 2">
            <a:extLst>
              <a:ext uri="{FF2B5EF4-FFF2-40B4-BE49-F238E27FC236}">
                <a16:creationId xmlns:a16="http://schemas.microsoft.com/office/drawing/2014/main" id="{9E09D150-70C9-3205-E34A-F91E656422D5}"/>
              </a:ext>
            </a:extLst>
          </p:cNvPr>
          <p:cNvSpPr>
            <a:spLocks/>
          </p:cNvSpPr>
          <p:nvPr>
            <p:custDataLst>
              <p:tags r:id="rId5"/>
            </p:custDataLst>
          </p:nvPr>
        </p:nvSpPr>
        <p:spPr bwMode="auto">
          <a:xfrm>
            <a:off x="1706563" y="2528888"/>
            <a:ext cx="37830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FCBA8E5-922A-4413-B542-0878CBAA0F79}" type="datetime'Reaf''firma''tion ''o''f organizational mission and g''oals'''">
              <a:rPr lang="en-US" altLang="en-US" sz="1200" b="1" smtClean="0"/>
              <a:pPr marL="0" lvl="0" indent="0" algn="r">
                <a:spcBef>
                  <a:spcPct val="0"/>
                </a:spcBef>
                <a:spcAft>
                  <a:spcPct val="0"/>
                </a:spcAft>
                <a:buNone/>
              </a:pPr>
              <a:t>Reaffirmation of organizational mission and goals</a:t>
            </a:fld>
            <a:endParaRPr lang="en-US" sz="1200" b="1"/>
          </a:p>
        </p:txBody>
      </p:sp>
      <p:sp>
        <p:nvSpPr>
          <p:cNvPr id="18" name="Text Placeholder 2">
            <a:extLst>
              <a:ext uri="{FF2B5EF4-FFF2-40B4-BE49-F238E27FC236}">
                <a16:creationId xmlns:a16="http://schemas.microsoft.com/office/drawing/2014/main" id="{FCD76BEA-26C5-9782-13FD-62EB49B7278C}"/>
              </a:ext>
            </a:extLst>
          </p:cNvPr>
          <p:cNvSpPr>
            <a:spLocks/>
          </p:cNvSpPr>
          <p:nvPr>
            <p:custDataLst>
              <p:tags r:id="rId6"/>
            </p:custDataLst>
          </p:nvPr>
        </p:nvSpPr>
        <p:spPr bwMode="auto">
          <a:xfrm>
            <a:off x="1931988" y="2897188"/>
            <a:ext cx="35575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0BE0BD6-E1C4-47BD-A5BA-15A1742F5D1D}" type="datetime'Employee counse''''li''n''''g or'' mental heal''th supp''ort'">
              <a:rPr lang="en-US" altLang="en-US" sz="1200" b="1" smtClean="0"/>
              <a:pPr marL="0" lvl="0" indent="0" algn="r">
                <a:spcBef>
                  <a:spcPct val="0"/>
                </a:spcBef>
                <a:spcAft>
                  <a:spcPct val="0"/>
                </a:spcAft>
                <a:buNone/>
              </a:pPr>
              <a:t>Employee counseling or mental health support</a:t>
            </a:fld>
            <a:endParaRPr lang="en-US" sz="1200" b="1"/>
          </a:p>
        </p:txBody>
      </p:sp>
      <p:sp>
        <p:nvSpPr>
          <p:cNvPr id="32" name="Text Placeholder 2">
            <a:extLst>
              <a:ext uri="{FF2B5EF4-FFF2-40B4-BE49-F238E27FC236}">
                <a16:creationId xmlns:a16="http://schemas.microsoft.com/office/drawing/2014/main" id="{54BC38EE-8A19-FD4B-0BB3-F79FE364678A}"/>
              </a:ext>
            </a:extLst>
          </p:cNvPr>
          <p:cNvSpPr>
            <a:spLocks/>
          </p:cNvSpPr>
          <p:nvPr>
            <p:custDataLst>
              <p:tags r:id="rId7"/>
            </p:custDataLst>
          </p:nvPr>
        </p:nvSpPr>
        <p:spPr bwMode="auto">
          <a:xfrm>
            <a:off x="1425575" y="3267075"/>
            <a:ext cx="40640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9392605-EF1B-4EDF-A8B0-FD2FED297104}" type="datetime'I''ncreased ''man''ager check-ins ''or ''one-on-one meetings'">
              <a:rPr lang="en-US" altLang="en-US" sz="1200" b="1" smtClean="0"/>
              <a:pPr marL="0" lvl="0" indent="0" algn="r">
                <a:spcBef>
                  <a:spcPct val="0"/>
                </a:spcBef>
                <a:spcAft>
                  <a:spcPct val="0"/>
                </a:spcAft>
                <a:buNone/>
              </a:pPr>
              <a:t>Increased manager check-ins or one-on-one meetings</a:t>
            </a:fld>
            <a:endParaRPr lang="en-US" sz="1200" b="1"/>
          </a:p>
        </p:txBody>
      </p:sp>
      <p:sp>
        <p:nvSpPr>
          <p:cNvPr id="34" name="Text Placeholder 2">
            <a:extLst>
              <a:ext uri="{FF2B5EF4-FFF2-40B4-BE49-F238E27FC236}">
                <a16:creationId xmlns:a16="http://schemas.microsoft.com/office/drawing/2014/main" id="{DC250EC4-C391-F37D-4B44-46CA5DCFCAAB}"/>
              </a:ext>
            </a:extLst>
          </p:cNvPr>
          <p:cNvSpPr>
            <a:spLocks/>
          </p:cNvSpPr>
          <p:nvPr>
            <p:custDataLst>
              <p:tags r:id="rId8"/>
            </p:custDataLst>
          </p:nvPr>
        </p:nvSpPr>
        <p:spPr bwMode="auto">
          <a:xfrm>
            <a:off x="2366963" y="3635375"/>
            <a:ext cx="31226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385FC89-7620-4EF0-8641-BE25094424CF}" type="datetime'Revised job descripti''ons or c''''larif''i''ed'' role''''s'">
              <a:rPr lang="en-US" altLang="en-US" sz="1200" b="1" smtClean="0"/>
              <a:pPr marL="0" lvl="0" indent="0" algn="r">
                <a:spcBef>
                  <a:spcPct val="0"/>
                </a:spcBef>
                <a:spcAft>
                  <a:spcPct val="0"/>
                </a:spcAft>
                <a:buNone/>
              </a:pPr>
              <a:t>Revised job descriptions or clarified roles</a:t>
            </a:fld>
            <a:endParaRPr lang="en-US" sz="1200" b="1"/>
          </a:p>
        </p:txBody>
      </p:sp>
      <p:sp>
        <p:nvSpPr>
          <p:cNvPr id="35" name="Text Placeholder 2">
            <a:extLst>
              <a:ext uri="{FF2B5EF4-FFF2-40B4-BE49-F238E27FC236}">
                <a16:creationId xmlns:a16="http://schemas.microsoft.com/office/drawing/2014/main" id="{C3980CC2-CA0D-E453-2079-AA96CD519B9B}"/>
              </a:ext>
            </a:extLst>
          </p:cNvPr>
          <p:cNvSpPr>
            <a:spLocks/>
          </p:cNvSpPr>
          <p:nvPr>
            <p:custDataLst>
              <p:tags r:id="rId9"/>
            </p:custDataLst>
          </p:nvPr>
        </p:nvSpPr>
        <p:spPr bwMode="auto">
          <a:xfrm>
            <a:off x="641350" y="4005263"/>
            <a:ext cx="48482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2E7AADB0-4217-4130-A238-45F9E96181A1}" type="thinkcell&lt;?xml version=&quot;1.0&quot; encoding=&quot;UTF-16&quot; standalone=&quot;yes&quot;?&gt;&lt;root reqver=&quot;28224&quot;&gt;&lt;version val=&quot;35788&quot;/&gt;&lt;PersistentType&gt;&lt;m_guid val=&quot;6bc84a96-f2cd-4f67-a197-efc2f543df97&quot;/&gt;&lt;m_prec&gt;&lt;m_yearfmt&gt;&lt;begin val=&quot;0&quot;/&gt;&lt;end val=&quot;4&quot;/&gt;&lt;/m_yearfmt&gt;&lt;/m_prec&gt;&lt;m_bUseExcelFont val=&quot;0&quot;/&gt;&lt;m_bUseExcelFontColor val=&quot;0&quot;/&gt;&lt;/PersistentType&gt;&lt;/root&gt;">
              <a:rPr lang="en-US" altLang="en-US" sz="1200" b="1" smtClean="0"/>
              <a:pPr/>
              <a:t>Flexible work arrangements (e.g., remote work, adjusted hours)</a:t>
            </a:fld>
            <a:endParaRPr lang="en-US" sz="1200" b="1"/>
          </a:p>
        </p:txBody>
      </p:sp>
      <p:sp>
        <p:nvSpPr>
          <p:cNvPr id="36" name="Text Placeholder 2">
            <a:extLst>
              <a:ext uri="{FF2B5EF4-FFF2-40B4-BE49-F238E27FC236}">
                <a16:creationId xmlns:a16="http://schemas.microsoft.com/office/drawing/2014/main" id="{72DE98AC-4DBD-85FF-232F-17AB4B4F019D}"/>
              </a:ext>
            </a:extLst>
          </p:cNvPr>
          <p:cNvSpPr>
            <a:spLocks/>
          </p:cNvSpPr>
          <p:nvPr>
            <p:custDataLst>
              <p:tags r:id="rId10"/>
            </p:custDataLst>
          </p:nvPr>
        </p:nvSpPr>
        <p:spPr bwMode="auto">
          <a:xfrm>
            <a:off x="1844675" y="4375150"/>
            <a:ext cx="36449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B84D9CF-5711-4250-8C54-3EEE9FC623F5}" type="datetime'''Ano''nymou''s feedback cha''nnels or p''u''ls''e ''surveys'">
              <a:rPr lang="en-US" altLang="en-US" sz="1200" b="1" smtClean="0"/>
              <a:pPr marL="0" lvl="0" indent="0" algn="r">
                <a:spcBef>
                  <a:spcPct val="0"/>
                </a:spcBef>
                <a:spcAft>
                  <a:spcPct val="0"/>
                </a:spcAft>
                <a:buNone/>
              </a:pPr>
              <a:t>Anonymous feedback channels or pulse surveys</a:t>
            </a:fld>
            <a:endParaRPr lang="en-US" sz="1200" b="1"/>
          </a:p>
        </p:txBody>
      </p:sp>
      <p:sp>
        <p:nvSpPr>
          <p:cNvPr id="37" name="Text Placeholder 2">
            <a:extLst>
              <a:ext uri="{FF2B5EF4-FFF2-40B4-BE49-F238E27FC236}">
                <a16:creationId xmlns:a16="http://schemas.microsoft.com/office/drawing/2014/main" id="{7EA4833F-074A-02C0-D524-88D5116CA6C8}"/>
              </a:ext>
            </a:extLst>
          </p:cNvPr>
          <p:cNvSpPr>
            <a:spLocks/>
          </p:cNvSpPr>
          <p:nvPr>
            <p:custDataLst>
              <p:tags r:id="rId11"/>
            </p:custDataLst>
          </p:nvPr>
        </p:nvSpPr>
        <p:spPr bwMode="auto">
          <a:xfrm>
            <a:off x="2592388" y="4743450"/>
            <a:ext cx="28971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9FDAAE9-CB1C-44B9-BF17-7DDE2BB85AA2}" type="datetime'Team-''bu''ilding act''ivit''''ies o''r'' w''''o''rkshops'''''">
              <a:rPr lang="en-US" altLang="en-US" sz="1200" b="1" smtClean="0"/>
              <a:pPr marL="0" lvl="0" indent="0" algn="r">
                <a:spcBef>
                  <a:spcPct val="0"/>
                </a:spcBef>
                <a:spcAft>
                  <a:spcPct val="0"/>
                </a:spcAft>
                <a:buNone/>
              </a:pPr>
              <a:t>Team-building activities or workshops</a:t>
            </a:fld>
            <a:endParaRPr lang="en-US" sz="1200" b="1"/>
          </a:p>
        </p:txBody>
      </p:sp>
      <p:sp>
        <p:nvSpPr>
          <p:cNvPr id="38" name="Text Placeholder 2">
            <a:extLst>
              <a:ext uri="{FF2B5EF4-FFF2-40B4-BE49-F238E27FC236}">
                <a16:creationId xmlns:a16="http://schemas.microsoft.com/office/drawing/2014/main" id="{267DE158-5BE5-3069-4210-DC901AE23D3E}"/>
              </a:ext>
            </a:extLst>
          </p:cNvPr>
          <p:cNvSpPr>
            <a:spLocks/>
          </p:cNvSpPr>
          <p:nvPr>
            <p:custDataLst>
              <p:tags r:id="rId12"/>
            </p:custDataLst>
          </p:nvPr>
        </p:nvSpPr>
        <p:spPr bwMode="auto">
          <a:xfrm>
            <a:off x="1322388" y="5113338"/>
            <a:ext cx="41671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DF29BC5-71D0-41D5-971C-472EF7F2E6DF}" type="datetime'Temporary workload redi''stribution or'' support staff''i''ng'">
              <a:rPr lang="en-US" altLang="en-US" sz="1200" b="1" smtClean="0"/>
              <a:pPr marL="0" lvl="0" indent="0" algn="r">
                <a:spcBef>
                  <a:spcPct val="0"/>
                </a:spcBef>
                <a:spcAft>
                  <a:spcPct val="0"/>
                </a:spcAft>
                <a:buNone/>
              </a:pPr>
              <a:t>Temporary workload redistribution or support staffing</a:t>
            </a:fld>
            <a:endParaRPr lang="en-US" sz="1200" b="1"/>
          </a:p>
        </p:txBody>
      </p:sp>
      <p:sp>
        <p:nvSpPr>
          <p:cNvPr id="39" name="Text Placeholder 2">
            <a:extLst>
              <a:ext uri="{FF2B5EF4-FFF2-40B4-BE49-F238E27FC236}">
                <a16:creationId xmlns:a16="http://schemas.microsoft.com/office/drawing/2014/main" id="{A6D421ED-BC41-DDC5-D6FE-99C9D1ACE232}"/>
              </a:ext>
            </a:extLst>
          </p:cNvPr>
          <p:cNvSpPr>
            <a:spLocks/>
          </p:cNvSpPr>
          <p:nvPr>
            <p:custDataLst>
              <p:tags r:id="rId13"/>
            </p:custDataLst>
          </p:nvPr>
        </p:nvSpPr>
        <p:spPr bwMode="auto">
          <a:xfrm>
            <a:off x="1243013" y="5481638"/>
            <a:ext cx="42465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3F6F4BB-B37C-45C0-B294-D46C2FF7B5B6}" type="datetime'Recognition and ''appre''''ciation programs (non-monetar''y)'">
              <a:rPr lang="en-US" altLang="en-US" sz="1200" b="1" smtClean="0"/>
              <a:pPr marL="0" lvl="0" indent="0" algn="r">
                <a:spcBef>
                  <a:spcPct val="0"/>
                </a:spcBef>
                <a:spcAft>
                  <a:spcPct val="0"/>
                </a:spcAft>
                <a:buNone/>
              </a:pPr>
              <a:t>Recognition and appreciation programs (non-monetary)</a:t>
            </a:fld>
            <a:endParaRPr lang="en-US" sz="1200" b="1"/>
          </a:p>
        </p:txBody>
      </p:sp>
      <p:sp>
        <p:nvSpPr>
          <p:cNvPr id="40" name="Text Placeholder 2">
            <a:extLst>
              <a:ext uri="{FF2B5EF4-FFF2-40B4-BE49-F238E27FC236}">
                <a16:creationId xmlns:a16="http://schemas.microsoft.com/office/drawing/2014/main" id="{5E89813E-020B-015C-4950-1C751E9B4740}"/>
              </a:ext>
            </a:extLst>
          </p:cNvPr>
          <p:cNvSpPr>
            <a:spLocks/>
          </p:cNvSpPr>
          <p:nvPr>
            <p:custDataLst>
              <p:tags r:id="rId14"/>
            </p:custDataLst>
          </p:nvPr>
        </p:nvSpPr>
        <p:spPr bwMode="auto">
          <a:xfrm>
            <a:off x="1149350" y="5851525"/>
            <a:ext cx="43402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CE782E7-A9BE-458C-B23B-B7EF6B917518}" type="datetime'Opportunities for professional d''evelopment or upskilli''ng'">
              <a:rPr lang="en-US" altLang="en-US" sz="1200" b="1" smtClean="0"/>
              <a:pPr marL="0" lvl="0" indent="0" algn="r">
                <a:spcBef>
                  <a:spcPct val="0"/>
                </a:spcBef>
                <a:spcAft>
                  <a:spcPct val="0"/>
                </a:spcAft>
                <a:buNone/>
              </a:pPr>
              <a:t>Opportunities for professional development or upskilling</a:t>
            </a:fld>
            <a:endParaRPr lang="en-US" sz="1200" b="1"/>
          </a:p>
        </p:txBody>
      </p:sp>
      <p:sp>
        <p:nvSpPr>
          <p:cNvPr id="41" name="Text Placeholder 2">
            <a:extLst>
              <a:ext uri="{FF2B5EF4-FFF2-40B4-BE49-F238E27FC236}">
                <a16:creationId xmlns:a16="http://schemas.microsoft.com/office/drawing/2014/main" id="{57E3E408-1F31-631C-807F-D5E98CC5B5B4}"/>
              </a:ext>
            </a:extLst>
          </p:cNvPr>
          <p:cNvSpPr>
            <a:spLocks/>
          </p:cNvSpPr>
          <p:nvPr>
            <p:custDataLst>
              <p:tags r:id="rId15"/>
            </p:custDataLst>
          </p:nvPr>
        </p:nvSpPr>
        <p:spPr bwMode="auto">
          <a:xfrm>
            <a:off x="2598738" y="6219825"/>
            <a:ext cx="28908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400A1AD-EF35-4394-8A14-5114B3063594}" type="datetime'Peer s''upp''ort'' o''r m''ento''''''rs''hip p''ro''''''grams'">
              <a:rPr lang="en-US" altLang="en-US" sz="1200" b="1" smtClean="0"/>
              <a:pPr marL="0" lvl="0" indent="0" algn="r">
                <a:spcBef>
                  <a:spcPct val="0"/>
                </a:spcBef>
                <a:spcAft>
                  <a:spcPct val="0"/>
                </a:spcAft>
                <a:buNone/>
              </a:pPr>
              <a:t>Peer support or mentorship programs</a:t>
            </a:fld>
            <a:endParaRPr lang="en-US" sz="1200" b="1"/>
          </a:p>
        </p:txBody>
      </p:sp>
      <p:sp>
        <p:nvSpPr>
          <p:cNvPr id="44" name="Text Placeholder 2">
            <a:extLst>
              <a:ext uri="{FF2B5EF4-FFF2-40B4-BE49-F238E27FC236}">
                <a16:creationId xmlns:a16="http://schemas.microsoft.com/office/drawing/2014/main" id="{290E7F0E-C31E-FBE0-1B9B-1DE5AC665788}"/>
              </a:ext>
            </a:extLst>
          </p:cNvPr>
          <p:cNvSpPr>
            <a:spLocks/>
          </p:cNvSpPr>
          <p:nvPr>
            <p:custDataLst>
              <p:tags r:id="rId16"/>
            </p:custDataLst>
          </p:nvPr>
        </p:nvSpPr>
        <p:spPr bwMode="auto">
          <a:xfrm>
            <a:off x="3832225" y="6589713"/>
            <a:ext cx="16573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B161BAF-7624-4158-971D-F2DD6F1A69B9}" type="datetime'''''''Oth''er'' ''(ple''''a''''se sp''e''''c''i''''fy)'''">
              <a:rPr lang="en-US" altLang="en-US" sz="1200" b="1" smtClean="0"/>
              <a:pPr marL="0" lvl="0" indent="0" algn="r">
                <a:spcBef>
                  <a:spcPct val="0"/>
                </a:spcBef>
                <a:spcAft>
                  <a:spcPct val="0"/>
                </a:spcAft>
                <a:buNone/>
              </a:pPr>
              <a:t>Other (please specify)</a:t>
            </a:fld>
            <a:endParaRPr lang="en-US" sz="1200" b="1"/>
          </a:p>
        </p:txBody>
      </p:sp>
      <p:sp>
        <p:nvSpPr>
          <p:cNvPr id="33" name="Text Placeholder 2">
            <a:extLst>
              <a:ext uri="{FF2B5EF4-FFF2-40B4-BE49-F238E27FC236}">
                <a16:creationId xmlns:a16="http://schemas.microsoft.com/office/drawing/2014/main" id="{653AEB7E-5E5E-2E13-033E-5F8CA8283A6C}"/>
              </a:ext>
            </a:extLst>
          </p:cNvPr>
          <p:cNvSpPr>
            <a:spLocks/>
          </p:cNvSpPr>
          <p:nvPr>
            <p:custDataLst>
              <p:tags r:id="rId17"/>
            </p:custDataLst>
          </p:nvPr>
        </p:nvSpPr>
        <p:spPr bwMode="auto">
          <a:xfrm>
            <a:off x="838200" y="1343025"/>
            <a:ext cx="50244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600" b="1" dirty="0">
                <a:effectLst/>
              </a:rPr>
              <a:t>Approaches to support staff and prevent burnout (N=15)</a:t>
            </a:r>
          </a:p>
        </p:txBody>
      </p:sp>
      <p:sp>
        <p:nvSpPr>
          <p:cNvPr id="57" name="Text Placeholder 2">
            <a:extLst>
              <a:ext uri="{FF2B5EF4-FFF2-40B4-BE49-F238E27FC236}">
                <a16:creationId xmlns:a16="http://schemas.microsoft.com/office/drawing/2014/main" id="{885371E8-7632-3C4A-ADA5-1A7187B6BE78}"/>
              </a:ext>
            </a:extLst>
          </p:cNvPr>
          <p:cNvSpPr>
            <a:spLocks/>
          </p:cNvSpPr>
          <p:nvPr>
            <p:custDataLst>
              <p:tags r:id="rId18"/>
            </p:custDataLst>
          </p:nvPr>
        </p:nvSpPr>
        <p:spPr bwMode="auto">
          <a:xfrm>
            <a:off x="9448800" y="1822450"/>
            <a:ext cx="2429069" cy="32797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246063"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600"/>
              </a:spcAft>
              <a:buFont typeface="Wingdings" panose="05000000000000000000" pitchFamily="2" charset="2"/>
              <a:buChar char="§"/>
            </a:pPr>
            <a:r>
              <a:rPr lang="en-US" altLang="en-US" sz="1600" dirty="0">
                <a:effectLst/>
              </a:rPr>
              <a:t>All but two </a:t>
            </a:r>
            <a:r>
              <a:rPr lang="en-US" altLang="en-US" sz="1600" dirty="0"/>
              <a:t>o</a:t>
            </a:r>
            <a:r>
              <a:rPr lang="en-US" altLang="en-US" sz="1600" dirty="0">
                <a:effectLst/>
              </a:rPr>
              <a:t>rganizations cited regular leadership communication</a:t>
            </a:r>
          </a:p>
          <a:p>
            <a:pPr>
              <a:spcBef>
                <a:spcPct val="0"/>
              </a:spcBef>
              <a:spcAft>
                <a:spcPts val="600"/>
              </a:spcAft>
              <a:buFont typeface="Wingdings" panose="05000000000000000000" pitchFamily="2" charset="2"/>
              <a:buChar char="§"/>
            </a:pPr>
            <a:endParaRPr lang="en-US" altLang="en-US" sz="500" dirty="0">
              <a:effectLst/>
            </a:endParaRPr>
          </a:p>
          <a:p>
            <a:pPr>
              <a:spcBef>
                <a:spcPct val="0"/>
              </a:spcBef>
              <a:spcAft>
                <a:spcPts val="600"/>
              </a:spcAft>
              <a:buFont typeface="Wingdings" panose="05000000000000000000" pitchFamily="2" charset="2"/>
              <a:buChar char="§"/>
            </a:pPr>
            <a:r>
              <a:rPr lang="en-US" altLang="en-US" sz="1600" dirty="0">
                <a:effectLst/>
              </a:rPr>
              <a:t>The top five approaches all emphasized communication between the </a:t>
            </a:r>
            <a:r>
              <a:rPr lang="en-US" altLang="en-US" sz="1600" dirty="0"/>
              <a:t>o</a:t>
            </a:r>
            <a:r>
              <a:rPr lang="en-US" altLang="en-US" sz="1600" dirty="0">
                <a:effectLst/>
              </a:rPr>
              <a:t>rganization and staff</a:t>
            </a:r>
          </a:p>
          <a:p>
            <a:pPr>
              <a:spcBef>
                <a:spcPct val="0"/>
              </a:spcBef>
              <a:spcAft>
                <a:spcPts val="600"/>
              </a:spcAft>
              <a:buFont typeface="Wingdings" panose="05000000000000000000" pitchFamily="2" charset="2"/>
              <a:buChar char="§"/>
            </a:pPr>
            <a:endParaRPr lang="en-US" altLang="en-US" sz="500" dirty="0">
              <a:effectLst/>
            </a:endParaRPr>
          </a:p>
          <a:p>
            <a:pPr>
              <a:spcBef>
                <a:spcPct val="0"/>
              </a:spcBef>
              <a:spcAft>
                <a:spcPts val="600"/>
              </a:spcAft>
              <a:buFont typeface="Wingdings" panose="05000000000000000000" pitchFamily="2" charset="2"/>
              <a:buChar char="§"/>
            </a:pPr>
            <a:r>
              <a:rPr lang="en-US" sz="1600" dirty="0"/>
              <a:t>Employee counseling was also mentioned frequently</a:t>
            </a:r>
          </a:p>
        </p:txBody>
      </p:sp>
    </p:spTree>
    <p:extLst>
      <p:ext uri="{BB962C8B-B14F-4D97-AF65-F5344CB8AC3E}">
        <p14:creationId xmlns:p14="http://schemas.microsoft.com/office/powerpoint/2010/main" val="4129069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57BE-267E-07C6-802E-6694257B39D6}"/>
              </a:ext>
            </a:extLst>
          </p:cNvPr>
          <p:cNvSpPr>
            <a:spLocks noGrp="1"/>
          </p:cNvSpPr>
          <p:nvPr>
            <p:ph type="title"/>
          </p:nvPr>
        </p:nvSpPr>
        <p:spPr/>
        <p:txBody>
          <a:bodyPr/>
          <a:lstStyle/>
          <a:p>
            <a:r>
              <a:rPr lang="en-US" dirty="0"/>
              <a:t>Our speakers</a:t>
            </a:r>
          </a:p>
        </p:txBody>
      </p:sp>
      <p:sp>
        <p:nvSpPr>
          <p:cNvPr id="3" name="Rectangle 2">
            <a:extLst>
              <a:ext uri="{FF2B5EF4-FFF2-40B4-BE49-F238E27FC236}">
                <a16:creationId xmlns:a16="http://schemas.microsoft.com/office/drawing/2014/main" id="{51A491E3-EE77-C2F9-48CE-F5E1BFCC9BAD}"/>
              </a:ext>
            </a:extLst>
          </p:cNvPr>
          <p:cNvSpPr/>
          <p:nvPr/>
        </p:nvSpPr>
        <p:spPr>
          <a:xfrm>
            <a:off x="1262405" y="1828798"/>
            <a:ext cx="2614127" cy="2509935"/>
          </a:xfrm>
          <a:prstGeom prst="rect">
            <a:avLst/>
          </a:prstGeom>
          <a:blipFill dpi="0" rotWithShape="1">
            <a:blip r:embed="rId2">
              <a:extLst>
                <a:ext uri="{28A0092B-C50C-407E-A947-70E740481C1C}">
                  <a14:useLocalDpi xmlns:a14="http://schemas.microsoft.com/office/drawing/2010/main" val="0"/>
                </a:ext>
              </a:extLst>
            </a:blip>
            <a:srcRect/>
            <a:stretch>
              <a:fillRect l="-2864" r="-2864" b="-9172"/>
            </a:stretch>
          </a:blip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C7691B1-3DD6-42A6-B3BF-F85F041FE41D}"/>
              </a:ext>
            </a:extLst>
          </p:cNvPr>
          <p:cNvSpPr/>
          <p:nvPr/>
        </p:nvSpPr>
        <p:spPr>
          <a:xfrm>
            <a:off x="4788936" y="1828798"/>
            <a:ext cx="2614127" cy="2509935"/>
          </a:xfrm>
          <a:prstGeom prst="rect">
            <a:avLst/>
          </a:prstGeom>
          <a:blipFill dpi="0" rotWithShape="1">
            <a:blip r:embed="rId3">
              <a:extLst>
                <a:ext uri="{28A0092B-C50C-407E-A947-70E740481C1C}">
                  <a14:useLocalDpi xmlns:a14="http://schemas.microsoft.com/office/drawing/2010/main" val="0"/>
                </a:ext>
              </a:extLst>
            </a:blip>
            <a:srcRect/>
            <a:stretch>
              <a:fillRect t="-744" b="-17046"/>
            </a:stretch>
          </a:blip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C2E0E8B-7851-65A2-7CB1-C996935E9826}"/>
              </a:ext>
            </a:extLst>
          </p:cNvPr>
          <p:cNvSpPr>
            <a:spLocks noChangeAspect="1"/>
          </p:cNvSpPr>
          <p:nvPr/>
        </p:nvSpPr>
        <p:spPr>
          <a:xfrm>
            <a:off x="8315467" y="1828799"/>
            <a:ext cx="2614127" cy="2509935"/>
          </a:xfrm>
          <a:prstGeom prst="rect">
            <a:avLst/>
          </a:prstGeom>
          <a:blipFill dpi="0" rotWithShape="1">
            <a:blip r:embed="rId4"/>
            <a:srcRect/>
            <a:stretch>
              <a:fillRect t="-3463" b="-30973"/>
            </a:stretch>
          </a:blip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E0C6487-7C17-27EB-33C7-2EB2FA65D86E}"/>
              </a:ext>
            </a:extLst>
          </p:cNvPr>
          <p:cNvSpPr txBox="1"/>
          <p:nvPr/>
        </p:nvSpPr>
        <p:spPr>
          <a:xfrm>
            <a:off x="1112635" y="4675695"/>
            <a:ext cx="2913668" cy="800219"/>
          </a:xfrm>
          <a:prstGeom prst="rect">
            <a:avLst/>
          </a:prstGeom>
          <a:noFill/>
        </p:spPr>
        <p:txBody>
          <a:bodyPr wrap="square" rtlCol="0">
            <a:spAutoFit/>
          </a:bodyPr>
          <a:lstStyle/>
          <a:p>
            <a:pPr algn="ctr"/>
            <a:r>
              <a:rPr lang="en-US" b="1" dirty="0">
                <a:solidFill>
                  <a:srgbClr val="2C5E28"/>
                </a:solidFill>
              </a:rPr>
              <a:t>Bianca Valencia</a:t>
            </a:r>
          </a:p>
          <a:p>
            <a:pPr algn="ctr"/>
            <a:r>
              <a:rPr lang="en-US" sz="1400" dirty="0"/>
              <a:t>Marketing &amp; Communications Team</a:t>
            </a:r>
          </a:p>
          <a:p>
            <a:pPr algn="ctr"/>
            <a:r>
              <a:rPr lang="en-US" sz="1400" b="1" dirty="0">
                <a:solidFill>
                  <a:srgbClr val="2C5E28"/>
                </a:solidFill>
              </a:rPr>
              <a:t>Birches Group</a:t>
            </a:r>
          </a:p>
        </p:txBody>
      </p:sp>
      <p:sp>
        <p:nvSpPr>
          <p:cNvPr id="11" name="TextBox 10">
            <a:extLst>
              <a:ext uri="{FF2B5EF4-FFF2-40B4-BE49-F238E27FC236}">
                <a16:creationId xmlns:a16="http://schemas.microsoft.com/office/drawing/2014/main" id="{D045B79A-9F24-1347-1EF3-9D57DC5C98E8}"/>
              </a:ext>
            </a:extLst>
          </p:cNvPr>
          <p:cNvSpPr txBox="1"/>
          <p:nvPr/>
        </p:nvSpPr>
        <p:spPr>
          <a:xfrm>
            <a:off x="4639165" y="4675694"/>
            <a:ext cx="2913668" cy="800219"/>
          </a:xfrm>
          <a:prstGeom prst="rect">
            <a:avLst/>
          </a:prstGeom>
          <a:noFill/>
        </p:spPr>
        <p:txBody>
          <a:bodyPr wrap="square" rtlCol="0">
            <a:spAutoFit/>
          </a:bodyPr>
          <a:lstStyle/>
          <a:p>
            <a:pPr algn="ctr"/>
            <a:r>
              <a:rPr lang="en-US" b="1" dirty="0">
                <a:solidFill>
                  <a:srgbClr val="2C5E28"/>
                </a:solidFill>
              </a:rPr>
              <a:t>Warren Heaps</a:t>
            </a:r>
          </a:p>
          <a:p>
            <a:pPr algn="ctr"/>
            <a:r>
              <a:rPr lang="en-US" sz="1400" dirty="0"/>
              <a:t>Partner</a:t>
            </a:r>
          </a:p>
          <a:p>
            <a:pPr algn="ctr"/>
            <a:r>
              <a:rPr lang="en-US" sz="1400" b="1" dirty="0">
                <a:solidFill>
                  <a:srgbClr val="2C5E28"/>
                </a:solidFill>
              </a:rPr>
              <a:t>Birches Group</a:t>
            </a:r>
          </a:p>
        </p:txBody>
      </p:sp>
      <p:sp>
        <p:nvSpPr>
          <p:cNvPr id="12" name="TextBox 11">
            <a:extLst>
              <a:ext uri="{FF2B5EF4-FFF2-40B4-BE49-F238E27FC236}">
                <a16:creationId xmlns:a16="http://schemas.microsoft.com/office/drawing/2014/main" id="{A9900B10-6BD7-01BD-4F41-9732329F2593}"/>
              </a:ext>
            </a:extLst>
          </p:cNvPr>
          <p:cNvSpPr txBox="1"/>
          <p:nvPr/>
        </p:nvSpPr>
        <p:spPr>
          <a:xfrm>
            <a:off x="7609377" y="4675694"/>
            <a:ext cx="4026305" cy="800219"/>
          </a:xfrm>
          <a:prstGeom prst="rect">
            <a:avLst/>
          </a:prstGeom>
          <a:noFill/>
        </p:spPr>
        <p:txBody>
          <a:bodyPr wrap="square" rtlCol="0">
            <a:spAutoFit/>
          </a:bodyPr>
          <a:lstStyle/>
          <a:p>
            <a:pPr algn="ctr"/>
            <a:r>
              <a:rPr lang="en-US" b="1" dirty="0">
                <a:solidFill>
                  <a:srgbClr val="2C5E28"/>
                </a:solidFill>
              </a:rPr>
              <a:t>Beverly Stewart</a:t>
            </a:r>
          </a:p>
          <a:p>
            <a:pPr algn="ctr"/>
            <a:r>
              <a:rPr lang="en-US" sz="1400" dirty="0"/>
              <a:t>Interim Global Director People, Capability &amp; Culture </a:t>
            </a:r>
          </a:p>
          <a:p>
            <a:pPr algn="ctr"/>
            <a:r>
              <a:rPr lang="en-US" sz="1400" b="1" dirty="0">
                <a:solidFill>
                  <a:srgbClr val="2C5E28"/>
                </a:solidFill>
              </a:rPr>
              <a:t>Women for Women International</a:t>
            </a:r>
          </a:p>
        </p:txBody>
      </p:sp>
    </p:spTree>
    <p:extLst>
      <p:ext uri="{BB962C8B-B14F-4D97-AF65-F5344CB8AC3E}">
        <p14:creationId xmlns:p14="http://schemas.microsoft.com/office/powerpoint/2010/main" val="1879156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3C40E4-1F41-40D1-1B3C-636F188C84F3}"/>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5C59072-ACB8-9DDA-19EC-C8920B91018A}"/>
              </a:ext>
            </a:extLst>
          </p:cNvPr>
          <p:cNvGraphicFramePr>
            <a:graphicFrameLocks/>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344" imgH="344" progId="TCLayout.ActiveDocument.1">
                  <p:embed/>
                </p:oleObj>
              </mc:Choice>
              <mc:Fallback>
                <p:oleObj name="think-cell Slide" r:id="rId19" imgW="344" imgH="344" progId="TCLayout.ActiveDocument.1">
                  <p:embed/>
                  <p:pic>
                    <p:nvPicPr>
                      <p:cNvPr id="4" name="think-cell data - do not delete" hidden="1">
                        <a:extLst>
                          <a:ext uri="{FF2B5EF4-FFF2-40B4-BE49-F238E27FC236}">
                            <a16:creationId xmlns:a16="http://schemas.microsoft.com/office/drawing/2014/main" id="{55C59072-ACB8-9DDA-19EC-C8920B91018A}"/>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BE8464-B043-BC8C-D064-910505FA5334}"/>
              </a:ext>
            </a:extLst>
          </p:cNvPr>
          <p:cNvSpPr>
            <a:spLocks noGrp="1"/>
          </p:cNvSpPr>
          <p:nvPr>
            <p:ph type="title"/>
          </p:nvPr>
        </p:nvSpPr>
        <p:spPr>
          <a:xfrm>
            <a:off x="737616" y="360652"/>
            <a:ext cx="10990964" cy="612582"/>
          </a:xfrm>
        </p:spPr>
        <p:txBody>
          <a:bodyPr vert="horz">
            <a:noAutofit/>
          </a:bodyPr>
          <a:lstStyle/>
          <a:p>
            <a:r>
              <a:rPr lang="en-US" sz="2200" dirty="0"/>
              <a:t>Organizations took steps to ensure continuing services despite financial and operational challenges</a:t>
            </a:r>
          </a:p>
        </p:txBody>
      </p:sp>
      <p:graphicFrame>
        <p:nvGraphicFramePr>
          <p:cNvPr id="5" name="Chart 4">
            <a:extLst>
              <a:ext uri="{FF2B5EF4-FFF2-40B4-BE49-F238E27FC236}">
                <a16:creationId xmlns:a16="http://schemas.microsoft.com/office/drawing/2014/main" id="{4EE4AD5D-4B2E-6817-8B03-15299A20C8CA}"/>
              </a:ext>
            </a:extLst>
          </p:cNvPr>
          <p:cNvGraphicFramePr/>
          <p:nvPr>
            <p:custDataLst>
              <p:tags r:id="rId3"/>
            </p:custDataLst>
            <p:extLst>
              <p:ext uri="{D42A27DB-BD31-4B8C-83A1-F6EECF244321}">
                <p14:modId xmlns:p14="http://schemas.microsoft.com/office/powerpoint/2010/main" val="2417803133"/>
              </p:ext>
            </p:extLst>
          </p:nvPr>
        </p:nvGraphicFramePr>
        <p:xfrm>
          <a:off x="5710982" y="1422400"/>
          <a:ext cx="5341938" cy="5702300"/>
        </p:xfrm>
        <a:graphic>
          <a:graphicData uri="http://schemas.openxmlformats.org/drawingml/2006/chart">
            <c:chart xmlns:c="http://schemas.openxmlformats.org/drawingml/2006/chart" xmlns:r="http://schemas.openxmlformats.org/officeDocument/2006/relationships" r:id="rId21"/>
          </a:graphicData>
        </a:graphic>
      </p:graphicFrame>
      <p:sp>
        <p:nvSpPr>
          <p:cNvPr id="12" name="Text Placeholder 2">
            <a:extLst>
              <a:ext uri="{FF2B5EF4-FFF2-40B4-BE49-F238E27FC236}">
                <a16:creationId xmlns:a16="http://schemas.microsoft.com/office/drawing/2014/main" id="{2B2DFA87-F8AF-5EE1-7CEA-53BADEFECFE3}"/>
              </a:ext>
            </a:extLst>
          </p:cNvPr>
          <p:cNvSpPr>
            <a:spLocks/>
          </p:cNvSpPr>
          <p:nvPr>
            <p:custDataLst>
              <p:tags r:id="rId4"/>
            </p:custDataLst>
          </p:nvPr>
        </p:nvSpPr>
        <p:spPr bwMode="auto">
          <a:xfrm>
            <a:off x="958007" y="1820863"/>
            <a:ext cx="47339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E3A84F6-1BF9-4B31-9A7F-438D73BCBFF7}" type="thinkcell&lt;?xml version=&quot;1.0&quot; encoding=&quot;UTF-16&quot; standalone=&quot;yes&quot;?&gt;&lt;root reqver=&quot;28224&quot;&gt;&lt;version val=&quot;35788&quot;/&gt;&lt;PersistentType&gt;&lt;m_guid val=&quot;787ba9f5-57b6-44ea-9c47-61be7985bc17&quot;/&gt;&lt;m_prec&gt;&lt;m_yearfmt&gt;&lt;begin val=&quot;0&quot;/&gt;&lt;end val=&quot;4&quot;/&gt;&lt;/m_yearfmt&gt;&lt;/m_prec&gt;&lt;m_bUseExcelFont val=&quot;0&quot;/&gt;&lt;m_bUseExcelFontColor val=&quot;0&quot;/&gt;&lt;/PersistentType&gt;&lt;/root&gt;">
              <a:rPr lang="en-US" altLang="en-US" sz="1200" b="1" smtClean="0"/>
              <a:pPr/>
              <a:t>Restructured teams to ensure  capacity for key program areas</a:t>
            </a:fld>
            <a:endParaRPr lang="en-US" sz="1200" b="1"/>
          </a:p>
        </p:txBody>
      </p:sp>
      <p:sp>
        <p:nvSpPr>
          <p:cNvPr id="14" name="Text Placeholder 2">
            <a:extLst>
              <a:ext uri="{FF2B5EF4-FFF2-40B4-BE49-F238E27FC236}">
                <a16:creationId xmlns:a16="http://schemas.microsoft.com/office/drawing/2014/main" id="{FD642CB2-925B-5BFB-95D2-270A73EFC6EF}"/>
              </a:ext>
            </a:extLst>
          </p:cNvPr>
          <p:cNvSpPr>
            <a:spLocks/>
          </p:cNvSpPr>
          <p:nvPr>
            <p:custDataLst>
              <p:tags r:id="rId5"/>
            </p:custDataLst>
          </p:nvPr>
        </p:nvSpPr>
        <p:spPr bwMode="auto">
          <a:xfrm>
            <a:off x="3231307" y="2252663"/>
            <a:ext cx="24606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E45E3AE-9E14-4CF0-8C0F-C43B0CCCB68B}" type="datetime'''Rep''r''''iori''tiza''''tion of the ''''''progr''a''m''s'">
              <a:rPr lang="en-US" altLang="en-US" sz="1200" b="1" smtClean="0"/>
              <a:pPr marL="0" lvl="0" indent="0" algn="r">
                <a:spcBef>
                  <a:spcPct val="0"/>
                </a:spcBef>
                <a:spcAft>
                  <a:spcPct val="0"/>
                </a:spcAft>
                <a:buNone/>
              </a:pPr>
              <a:t>Reprioritization of the programs</a:t>
            </a:fld>
            <a:endParaRPr lang="en-US" sz="1200" b="1"/>
          </a:p>
        </p:txBody>
      </p:sp>
      <p:sp>
        <p:nvSpPr>
          <p:cNvPr id="17" name="Text Placeholder 2">
            <a:extLst>
              <a:ext uri="{FF2B5EF4-FFF2-40B4-BE49-F238E27FC236}">
                <a16:creationId xmlns:a16="http://schemas.microsoft.com/office/drawing/2014/main" id="{B436A7C4-754C-31FD-4C7C-B85492D1E0CE}"/>
              </a:ext>
            </a:extLst>
          </p:cNvPr>
          <p:cNvSpPr>
            <a:spLocks/>
          </p:cNvSpPr>
          <p:nvPr>
            <p:custDataLst>
              <p:tags r:id="rId6"/>
            </p:custDataLst>
          </p:nvPr>
        </p:nvSpPr>
        <p:spPr bwMode="auto">
          <a:xfrm>
            <a:off x="1086595" y="2682875"/>
            <a:ext cx="46053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7CE9C5E-6B03-4A5A-A466-9D78D80F0BE2}" type="thinkcell&lt;?xml version=&quot;1.0&quot; encoding=&quot;UTF-16&quot; standalone=&quot;yes&quot;?&gt;&lt;root reqver=&quot;28224&quot;&gt;&lt;version val=&quot;35788&quot;/&gt;&lt;PersistentType&gt;&lt;m_guid val=&quot;dd01611d-3e9a-4720-a339-537b5f9030b6&quot;/&gt;&lt;m_prec&gt;&lt;m_yearfmt&gt;&lt;begin val=&quot;0&quot;/&gt;&lt;end val=&quot;4&quot;/&gt;&lt;/m_yearfmt&gt;&lt;/m_prec&gt;&lt;m_bUseExcelFont val=&quot;0&quot;/&gt;&lt;m_bUseExcelFontColor val=&quot;0&quot;/&gt;&lt;/PersistentType&gt;&lt;/root&gt;">
              <a:rPr lang="en-US" altLang="en-US" sz="1200" b="1" smtClean="0"/>
              <a:pPr/>
              <a:t>Review of  compensation strategy, salary scales, and policies</a:t>
            </a:fld>
            <a:endParaRPr lang="en-US" sz="1200" b="1"/>
          </a:p>
        </p:txBody>
      </p:sp>
      <p:sp>
        <p:nvSpPr>
          <p:cNvPr id="18" name="Text Placeholder 2">
            <a:extLst>
              <a:ext uri="{FF2B5EF4-FFF2-40B4-BE49-F238E27FC236}">
                <a16:creationId xmlns:a16="http://schemas.microsoft.com/office/drawing/2014/main" id="{3B2BDBC2-4F26-4DE6-C1E9-62624DE729E3}"/>
              </a:ext>
            </a:extLst>
          </p:cNvPr>
          <p:cNvSpPr>
            <a:spLocks/>
          </p:cNvSpPr>
          <p:nvPr>
            <p:custDataLst>
              <p:tags r:id="rId7"/>
            </p:custDataLst>
          </p:nvPr>
        </p:nvSpPr>
        <p:spPr bwMode="auto">
          <a:xfrm>
            <a:off x="3036045" y="3113088"/>
            <a:ext cx="26558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61362E8-9C7B-41F2-B36E-A3D1052FEDE7}" type="datetime'Reduction in co''mpe''n''sati''o''n'' ''''''''''bud''g''et'">
              <a:rPr lang="en-US" altLang="en-US" sz="1200" b="1" smtClean="0"/>
              <a:pPr marL="0" lvl="0" indent="0" algn="r">
                <a:spcBef>
                  <a:spcPct val="0"/>
                </a:spcBef>
                <a:spcAft>
                  <a:spcPct val="0"/>
                </a:spcAft>
                <a:buNone/>
              </a:pPr>
              <a:t>Reduction in compensation budget</a:t>
            </a:fld>
            <a:endParaRPr lang="en-US" sz="1200" b="1"/>
          </a:p>
        </p:txBody>
      </p:sp>
      <p:sp>
        <p:nvSpPr>
          <p:cNvPr id="32" name="Text Placeholder 2">
            <a:extLst>
              <a:ext uri="{FF2B5EF4-FFF2-40B4-BE49-F238E27FC236}">
                <a16:creationId xmlns:a16="http://schemas.microsoft.com/office/drawing/2014/main" id="{DF725BC0-9402-812A-7327-45C92740DBE1}"/>
              </a:ext>
            </a:extLst>
          </p:cNvPr>
          <p:cNvSpPr>
            <a:spLocks/>
          </p:cNvSpPr>
          <p:nvPr>
            <p:custDataLst>
              <p:tags r:id="rId8"/>
            </p:custDataLst>
          </p:nvPr>
        </p:nvSpPr>
        <p:spPr bwMode="auto">
          <a:xfrm>
            <a:off x="2732832" y="3544888"/>
            <a:ext cx="29591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9CCC14F-3987-41FE-BC08-B17009F1F375}" type="datetime'Tap int''''o p''artne''rs''hips'' wit''h other'' ''NGO''s'">
              <a:rPr lang="en-US" altLang="en-US" sz="1200" b="1" smtClean="0"/>
              <a:pPr marL="0" lvl="0" indent="0" algn="r">
                <a:spcBef>
                  <a:spcPct val="0"/>
                </a:spcBef>
                <a:spcAft>
                  <a:spcPct val="0"/>
                </a:spcAft>
                <a:buNone/>
              </a:pPr>
              <a:t>Tap into partnerships with other NGOs</a:t>
            </a:fld>
            <a:endParaRPr lang="en-US" sz="1200" b="1" dirty="0"/>
          </a:p>
        </p:txBody>
      </p:sp>
      <p:sp>
        <p:nvSpPr>
          <p:cNvPr id="34" name="Text Placeholder 2">
            <a:extLst>
              <a:ext uri="{FF2B5EF4-FFF2-40B4-BE49-F238E27FC236}">
                <a16:creationId xmlns:a16="http://schemas.microsoft.com/office/drawing/2014/main" id="{48F0C3FA-BF67-BE07-1C1B-1550C23251A7}"/>
              </a:ext>
            </a:extLst>
          </p:cNvPr>
          <p:cNvSpPr>
            <a:spLocks/>
          </p:cNvSpPr>
          <p:nvPr>
            <p:custDataLst>
              <p:tags r:id="rId9"/>
            </p:custDataLst>
          </p:nvPr>
        </p:nvSpPr>
        <p:spPr bwMode="auto">
          <a:xfrm>
            <a:off x="1416795" y="3975100"/>
            <a:ext cx="42751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1E0B5F5-9E45-471A-8DC3-4F7860778A74}" type="datetime'Adopt new too''ls and technologi''e''s to maintain efficiency'">
              <a:rPr lang="en-US" altLang="en-US" sz="1200" b="1" smtClean="0"/>
              <a:pPr marL="0" lvl="0" indent="0" algn="r">
                <a:spcBef>
                  <a:spcPct val="0"/>
                </a:spcBef>
                <a:spcAft>
                  <a:spcPct val="0"/>
                </a:spcAft>
                <a:buNone/>
              </a:pPr>
              <a:t>Adopt new tools and technologies to maintain efficiency</a:t>
            </a:fld>
            <a:endParaRPr lang="en-US" sz="1200" b="1"/>
          </a:p>
        </p:txBody>
      </p:sp>
      <p:sp>
        <p:nvSpPr>
          <p:cNvPr id="35" name="Text Placeholder 2">
            <a:extLst>
              <a:ext uri="{FF2B5EF4-FFF2-40B4-BE49-F238E27FC236}">
                <a16:creationId xmlns:a16="http://schemas.microsoft.com/office/drawing/2014/main" id="{8A91B83E-F256-16F9-6D3D-39C6010641FD}"/>
              </a:ext>
            </a:extLst>
          </p:cNvPr>
          <p:cNvSpPr>
            <a:spLocks/>
          </p:cNvSpPr>
          <p:nvPr>
            <p:custDataLst>
              <p:tags r:id="rId10"/>
            </p:custDataLst>
          </p:nvPr>
        </p:nvSpPr>
        <p:spPr bwMode="auto">
          <a:xfrm>
            <a:off x="2659807" y="4405313"/>
            <a:ext cx="30321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9BEC91B-60AD-48F7-B31F-B1EDB22F5C7C}" type="datetime'Adopt flexible ''and ''''re''m''o''te'' w''o''rk pol''icies'">
              <a:rPr lang="en-US" altLang="en-US" sz="1200" b="1" smtClean="0"/>
              <a:pPr marL="0" lvl="0" indent="0" algn="r">
                <a:spcBef>
                  <a:spcPct val="0"/>
                </a:spcBef>
                <a:spcAft>
                  <a:spcPct val="0"/>
                </a:spcAft>
                <a:buNone/>
              </a:pPr>
              <a:t>Adopt flexible and remote work policies</a:t>
            </a:fld>
            <a:endParaRPr lang="en-US" sz="1200" b="1"/>
          </a:p>
        </p:txBody>
      </p:sp>
      <p:sp>
        <p:nvSpPr>
          <p:cNvPr id="36" name="Text Placeholder 2">
            <a:extLst>
              <a:ext uri="{FF2B5EF4-FFF2-40B4-BE49-F238E27FC236}">
                <a16:creationId xmlns:a16="http://schemas.microsoft.com/office/drawing/2014/main" id="{CDEC814D-171A-B099-D785-65AD52B71D66}"/>
              </a:ext>
            </a:extLst>
          </p:cNvPr>
          <p:cNvSpPr>
            <a:spLocks/>
          </p:cNvSpPr>
          <p:nvPr>
            <p:custDataLst>
              <p:tags r:id="rId11"/>
            </p:custDataLst>
          </p:nvPr>
        </p:nvSpPr>
        <p:spPr bwMode="auto">
          <a:xfrm>
            <a:off x="1281857" y="4754563"/>
            <a:ext cx="4410075" cy="330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7753C23-8F61-436E-8065-17486375E34B}" type="thinkcell&lt;?xml version=&quot;1.0&quot; encoding=&quot;UTF-16&quot; standalone=&quot;yes&quot;?&gt;&lt;root reqver=&quot;28224&quot;&gt;&lt;version val=&quot;35788&quot;/&gt;&lt;PersistentType&gt;&lt;m_guid val=&quot;060091ad-5400-4962-9740-45b082ea55df&quot;/&gt;&lt;m_prec&gt;&lt;m_yearfmt&gt;&lt;begin val=&quot;0&quot;/&gt;&lt;end val=&quot;4&quot;/&gt;&lt;/m_yearfmt&gt;&lt;/m_prec&gt;&lt;m_bUseExcelFont val=&quot;0&quot;/&gt;&lt;m_bUseExcelFontColor val=&quot;0&quot;/&gt;&lt;/PersistentType&gt;&lt;/root&gt;">
              <a:rPr lang="en-US" altLang="en-US" sz="1200" b="1" smtClean="0"/>
              <a:pPr/>
              <a:t>Change the employment status of selected staff members
to contractual, fractional or part-time</a:t>
            </a:fld>
            <a:endParaRPr lang="en-US" sz="1200" b="1"/>
          </a:p>
        </p:txBody>
      </p:sp>
      <p:sp>
        <p:nvSpPr>
          <p:cNvPr id="37" name="Text Placeholder 2">
            <a:extLst>
              <a:ext uri="{FF2B5EF4-FFF2-40B4-BE49-F238E27FC236}">
                <a16:creationId xmlns:a16="http://schemas.microsoft.com/office/drawing/2014/main" id="{181060A4-FCEA-DCA0-FA90-D9CDAD9E9C5D}"/>
              </a:ext>
            </a:extLst>
          </p:cNvPr>
          <p:cNvSpPr>
            <a:spLocks/>
          </p:cNvSpPr>
          <p:nvPr>
            <p:custDataLst>
              <p:tags r:id="rId12"/>
            </p:custDataLst>
          </p:nvPr>
        </p:nvSpPr>
        <p:spPr bwMode="auto">
          <a:xfrm>
            <a:off x="275382" y="5267325"/>
            <a:ext cx="54165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D30DF91-2CE2-40C6-8B1D-2480826D8286}" type="thinkcell&lt;?xml version=&quot;1.0&quot; encoding=&quot;UTF-16&quot; standalone=&quot;yes&quot;?&gt;&lt;root reqver=&quot;28224&quot;&gt;&lt;version val=&quot;35788&quot;/&gt;&lt;PersistentType&gt;&lt;m_guid val=&quot;34c7861e-48b5-4360-9d9e-b412de7b12e8&quot;/&gt;&lt;m_prec&gt;&lt;m_yearfmt&gt;&lt;begin val=&quot;0&quot;/&gt;&lt;end val=&quot;4&quot;/&gt;&lt;/m_yearfmt&gt;&lt;/m_prec&gt;&lt;m_bUseExcelFont val=&quot;0&quot;/&gt;&lt;m_bUseExcelFontColor val=&quot;0&quot;/&gt;&lt;/PersistentType&gt;&lt;/root&gt;">
              <a:rPr lang="en-US" altLang="en-US" sz="1200" b="1" smtClean="0"/>
              <a:pPr/>
              <a:t>Full review of  grading structure, job descriptions, and job classification</a:t>
            </a:fld>
            <a:endParaRPr lang="en-US" sz="1200" b="1"/>
          </a:p>
        </p:txBody>
      </p:sp>
      <p:sp>
        <p:nvSpPr>
          <p:cNvPr id="38" name="Text Placeholder 2">
            <a:extLst>
              <a:ext uri="{FF2B5EF4-FFF2-40B4-BE49-F238E27FC236}">
                <a16:creationId xmlns:a16="http://schemas.microsoft.com/office/drawing/2014/main" id="{5BE42329-CB2D-1023-57C2-AF7F407987FC}"/>
              </a:ext>
            </a:extLst>
          </p:cNvPr>
          <p:cNvSpPr>
            <a:spLocks/>
          </p:cNvSpPr>
          <p:nvPr>
            <p:custDataLst>
              <p:tags r:id="rId13"/>
            </p:custDataLst>
          </p:nvPr>
        </p:nvSpPr>
        <p:spPr bwMode="auto">
          <a:xfrm>
            <a:off x="2208957" y="5614988"/>
            <a:ext cx="3482975" cy="330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CAD1618-1B49-40EF-9776-220B72971263}" type="thinkcell&lt;?xml version=&quot;1.0&quot; encoding=&quot;UTF-16&quot; standalone=&quot;yes&quot;?&gt;&lt;root reqver=&quot;28224&quot;&gt;&lt;version val=&quot;35788&quot;/&gt;&lt;PersistentType&gt;&lt;m_guid val=&quot;cb3a5d41-525d-45c5-9e16-a1015958cf5a&quot;/&gt;&lt;m_prec&gt;&lt;m_yearfmt&gt;&lt;begin val=&quot;0&quot;/&gt;&lt;end val=&quot;4&quot;/&gt;&lt;/m_yearfmt&gt;&lt;/m_prec&gt;&lt;m_bUseExcelFont val=&quot;0&quot;/&gt;&lt;m_bUseExcelFontColor val=&quot;0&quot;/&gt;&lt;/PersistentType&gt;&lt;/root&gt;">
              <a:rPr lang="en-US" altLang="en-US" sz="1200" b="1" smtClean="0"/>
              <a:pPr/>
              <a:t>Implementation of learning and development
activities to build back expertise and capacity</a:t>
            </a:fld>
            <a:endParaRPr lang="en-US" sz="1200" b="1"/>
          </a:p>
        </p:txBody>
      </p:sp>
      <p:sp>
        <p:nvSpPr>
          <p:cNvPr id="39" name="Text Placeholder 2">
            <a:extLst>
              <a:ext uri="{FF2B5EF4-FFF2-40B4-BE49-F238E27FC236}">
                <a16:creationId xmlns:a16="http://schemas.microsoft.com/office/drawing/2014/main" id="{E26A6647-6522-941A-05FA-4395D7A0B8C2}"/>
              </a:ext>
            </a:extLst>
          </p:cNvPr>
          <p:cNvSpPr>
            <a:spLocks/>
          </p:cNvSpPr>
          <p:nvPr>
            <p:custDataLst>
              <p:tags r:id="rId14"/>
            </p:custDataLst>
          </p:nvPr>
        </p:nvSpPr>
        <p:spPr bwMode="auto">
          <a:xfrm>
            <a:off x="2440732" y="6129338"/>
            <a:ext cx="32512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5564812-D357-4391-A286-DEB18549FE2E}" type="datetime'T''ap volunte''e''r'' netwo''rks'' to fil''l capacity'' g''ap'">
              <a:rPr lang="en-US" altLang="en-US" sz="1200" b="1" smtClean="0"/>
              <a:pPr marL="0" lvl="0" indent="0" algn="r">
                <a:spcBef>
                  <a:spcPct val="0"/>
                </a:spcBef>
                <a:spcAft>
                  <a:spcPct val="0"/>
                </a:spcAft>
                <a:buNone/>
              </a:pPr>
              <a:t>Tap volunteer networks to fill capacity gap</a:t>
            </a:fld>
            <a:endParaRPr lang="en-US" sz="1200" b="1"/>
          </a:p>
        </p:txBody>
      </p:sp>
      <p:sp>
        <p:nvSpPr>
          <p:cNvPr id="40" name="Text Placeholder 2">
            <a:extLst>
              <a:ext uri="{FF2B5EF4-FFF2-40B4-BE49-F238E27FC236}">
                <a16:creationId xmlns:a16="http://schemas.microsoft.com/office/drawing/2014/main" id="{4C536F9A-A489-A5DD-29C9-85312F3BC7BA}"/>
              </a:ext>
            </a:extLst>
          </p:cNvPr>
          <p:cNvSpPr>
            <a:spLocks/>
          </p:cNvSpPr>
          <p:nvPr>
            <p:custDataLst>
              <p:tags r:id="rId15"/>
            </p:custDataLst>
          </p:nvPr>
        </p:nvSpPr>
        <p:spPr bwMode="auto">
          <a:xfrm>
            <a:off x="4034582" y="6559550"/>
            <a:ext cx="16573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2EFB7B0F-3027-410C-9928-AF4D4B07E6B2}" type="datetime'''''O''''''''t''''h''er'' (plea''se'''' s''''pec''i''''fy)'''">
              <a:rPr lang="en-US" altLang="en-US" sz="1200" b="1" smtClean="0"/>
              <a:pPr marL="0" lvl="0" indent="0" algn="r">
                <a:spcBef>
                  <a:spcPct val="0"/>
                </a:spcBef>
                <a:spcAft>
                  <a:spcPct val="0"/>
                </a:spcAft>
                <a:buNone/>
              </a:pPr>
              <a:t>Other (please specify)</a:t>
            </a:fld>
            <a:endParaRPr lang="en-US" sz="1200" b="1"/>
          </a:p>
        </p:txBody>
      </p:sp>
      <p:sp>
        <p:nvSpPr>
          <p:cNvPr id="30" name="Text Placeholder 2">
            <a:extLst>
              <a:ext uri="{FF2B5EF4-FFF2-40B4-BE49-F238E27FC236}">
                <a16:creationId xmlns:a16="http://schemas.microsoft.com/office/drawing/2014/main" id="{885371E8-7632-3C4A-ADA5-1A7187B6BE78}"/>
              </a:ext>
            </a:extLst>
          </p:cNvPr>
          <p:cNvSpPr>
            <a:spLocks/>
          </p:cNvSpPr>
          <p:nvPr>
            <p:custDataLst>
              <p:tags r:id="rId16"/>
            </p:custDataLst>
          </p:nvPr>
        </p:nvSpPr>
        <p:spPr bwMode="gray">
          <a:xfrm>
            <a:off x="5818932" y="6129338"/>
            <a:ext cx="1317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9FB4EE9-8ADA-42B0-B6C7-8AAD3FE2EBDE}" type="datetime'''''''''''''''0'''''''''''''''''''''''''''">
              <a:rPr lang="en-US" altLang="en-US" sz="1200" b="1" smtClean="0">
                <a:effectLst/>
              </a:rPr>
              <a:pPr marL="0" lvl="0" indent="0">
                <a:spcBef>
                  <a:spcPct val="0"/>
                </a:spcBef>
                <a:spcAft>
                  <a:spcPct val="0"/>
                </a:spcAft>
                <a:buNone/>
              </a:pPr>
              <a:t>0</a:t>
            </a:fld>
            <a:endParaRPr lang="en-US" sz="1200" b="1"/>
          </a:p>
        </p:txBody>
      </p:sp>
      <p:sp>
        <p:nvSpPr>
          <p:cNvPr id="33" name="Text Placeholder 2">
            <a:extLst>
              <a:ext uri="{FF2B5EF4-FFF2-40B4-BE49-F238E27FC236}">
                <a16:creationId xmlns:a16="http://schemas.microsoft.com/office/drawing/2014/main" id="{E576B58E-3932-9201-611F-64F50F29CADD}"/>
              </a:ext>
            </a:extLst>
          </p:cNvPr>
          <p:cNvSpPr>
            <a:spLocks/>
          </p:cNvSpPr>
          <p:nvPr>
            <p:custDataLst>
              <p:tags r:id="rId17"/>
            </p:custDataLst>
          </p:nvPr>
        </p:nvSpPr>
        <p:spPr bwMode="auto">
          <a:xfrm>
            <a:off x="838200" y="1343025"/>
            <a:ext cx="50244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600" b="1" dirty="0">
                <a:effectLst/>
              </a:rPr>
              <a:t>Approaches to support staff and prevent burnout (N=15)</a:t>
            </a:r>
          </a:p>
        </p:txBody>
      </p:sp>
    </p:spTree>
    <p:extLst>
      <p:ext uri="{BB962C8B-B14F-4D97-AF65-F5344CB8AC3E}">
        <p14:creationId xmlns:p14="http://schemas.microsoft.com/office/powerpoint/2010/main" val="2157583972"/>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993D3-C0A7-A5FC-CD36-24654B09EE4B}"/>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08A18C5-AD3C-A375-717E-DD51034C781C}"/>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3" name="think-cell data - do not delete" hidden="1">
                        <a:extLst>
                          <a:ext uri="{FF2B5EF4-FFF2-40B4-BE49-F238E27FC236}">
                            <a16:creationId xmlns:a16="http://schemas.microsoft.com/office/drawing/2014/main" id="{708A18C5-AD3C-A375-717E-DD51034C781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E6CE1E6-5AF4-8A5F-CE2D-391D41533099}"/>
              </a:ext>
            </a:extLst>
          </p:cNvPr>
          <p:cNvSpPr>
            <a:spLocks noGrp="1"/>
          </p:cNvSpPr>
          <p:nvPr>
            <p:ph type="title"/>
          </p:nvPr>
        </p:nvSpPr>
        <p:spPr/>
        <p:txBody>
          <a:bodyPr vert="horz" rIns="91440"/>
          <a:lstStyle/>
          <a:p>
            <a:r>
              <a:rPr lang="en-US" dirty="0"/>
              <a:t>How the UK labor market </a:t>
            </a:r>
            <a:br>
              <a:rPr lang="en-US" dirty="0"/>
            </a:br>
            <a:r>
              <a:rPr lang="en-US" dirty="0"/>
              <a:t>changed in 2025</a:t>
            </a:r>
          </a:p>
        </p:txBody>
      </p:sp>
    </p:spTree>
    <p:extLst>
      <p:ext uri="{BB962C8B-B14F-4D97-AF65-F5344CB8AC3E}">
        <p14:creationId xmlns:p14="http://schemas.microsoft.com/office/powerpoint/2010/main" val="3004235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7F5A200-F154-1418-74BF-03A9B0FAC393}"/>
              </a:ext>
            </a:extLst>
          </p:cNvPr>
          <p:cNvGraphicFramePr>
            <a:graphicFrameLocks/>
          </p:cNvGraphicFramePr>
          <p:nvPr>
            <p:custDataLst>
              <p:tags r:id="rId1"/>
            </p:custDataLst>
            <p:extLst>
              <p:ext uri="{D42A27DB-BD31-4B8C-83A1-F6EECF244321}">
                <p14:modId xmlns:p14="http://schemas.microsoft.com/office/powerpoint/2010/main" val="35383961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think-cell data - do not delete" hidden="1">
                        <a:extLst>
                          <a:ext uri="{FF2B5EF4-FFF2-40B4-BE49-F238E27FC236}">
                            <a16:creationId xmlns:a16="http://schemas.microsoft.com/office/drawing/2014/main" id="{D7F5A200-F154-1418-74BF-03A9B0FAC39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F15398A-0FCD-1AF0-730E-A11A1EAEED5A}"/>
              </a:ext>
            </a:extLst>
          </p:cNvPr>
          <p:cNvSpPr>
            <a:spLocks noGrp="1"/>
          </p:cNvSpPr>
          <p:nvPr>
            <p:ph type="title"/>
          </p:nvPr>
        </p:nvSpPr>
        <p:spPr/>
        <p:txBody>
          <a:bodyPr vert="horz" rIns="91440">
            <a:normAutofit/>
          </a:bodyPr>
          <a:lstStyle/>
          <a:p>
            <a:r>
              <a:rPr lang="en-US" sz="2800" dirty="0"/>
              <a:t>Our survey in the UK included 49 organizations in October 2025</a:t>
            </a:r>
            <a:endParaRPr lang="en-US" sz="2200" dirty="0"/>
          </a:p>
        </p:txBody>
      </p:sp>
      <p:sp>
        <p:nvSpPr>
          <p:cNvPr id="3" name="TextBox 2">
            <a:extLst>
              <a:ext uri="{FF2B5EF4-FFF2-40B4-BE49-F238E27FC236}">
                <a16:creationId xmlns:a16="http://schemas.microsoft.com/office/drawing/2014/main" id="{F31B1108-8D7A-744F-C18C-CAA0E2FC2B2B}"/>
              </a:ext>
            </a:extLst>
          </p:cNvPr>
          <p:cNvSpPr txBox="1"/>
          <p:nvPr/>
        </p:nvSpPr>
        <p:spPr>
          <a:xfrm>
            <a:off x="1267408" y="1147665"/>
            <a:ext cx="5152053" cy="4708981"/>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350.org</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38 Degrees</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Abt Global</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AIDS Healthcare Foundation</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ARK Group DMCC</a:t>
            </a:r>
          </a:p>
          <a:p>
            <a:pPr marL="285750" indent="-285750">
              <a:buFont typeface="Arial" panose="020B0604020202020204" pitchFamily="34" charset="0"/>
              <a:buChar char="•"/>
            </a:pPr>
            <a:r>
              <a:rPr lang="en-US" sz="12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BirdLife</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International</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BRAC Europe</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C40</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CAMFED</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CBM International</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Change.org</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Children's Investment Fund Foundation (CIFF)</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Climate Arc</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Climate Policy Initiative</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Clinton Health Access Initiative (CHAI)</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Conservation International</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Emergency Nutrition Network</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Equality Now</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GAIN</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Girls Not Brides</a:t>
            </a:r>
          </a:p>
          <a:p>
            <a:pPr marL="285750" indent="-285750">
              <a:buFont typeface="Arial" panose="020B0604020202020204" pitchFamily="34" charset="0"/>
              <a:buChar char="•"/>
            </a:pPr>
            <a:r>
              <a:rPr lang="en-US" sz="12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GiveDirectly</a:t>
            </a:r>
            <a:endPar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Global Action to End Smoking</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Global Energy Alliance for People and Planet (GEAPP)</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Global </a:t>
            </a:r>
            <a:r>
              <a:rPr lang="en-US" sz="12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Greengrants</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Fund</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Human Rights Watch</a:t>
            </a:r>
          </a:p>
        </p:txBody>
      </p:sp>
      <p:sp>
        <p:nvSpPr>
          <p:cNvPr id="4" name="TextBox 3">
            <a:extLst>
              <a:ext uri="{FF2B5EF4-FFF2-40B4-BE49-F238E27FC236}">
                <a16:creationId xmlns:a16="http://schemas.microsoft.com/office/drawing/2014/main" id="{44FC822D-7CF3-17A2-7CE8-FC3B87427B4F}"/>
              </a:ext>
            </a:extLst>
          </p:cNvPr>
          <p:cNvSpPr txBox="1"/>
          <p:nvPr/>
        </p:nvSpPr>
        <p:spPr>
          <a:xfrm>
            <a:off x="6478554" y="1147664"/>
            <a:ext cx="5152053" cy="4524315"/>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International Committee of the Red Cross (ICRC)</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International Crisis Group</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International Planned Parenthood Federation (IPPF)</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International Rescue Committee (IRC)</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Kids in Need of Defense (KIND)</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Light for the World</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Management Sciences for Health (MSH)</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MSI Reproductive Choices</a:t>
            </a:r>
          </a:p>
          <a:p>
            <a:pPr marL="285750" indent="-285750">
              <a:buFont typeface="Arial" panose="020B0604020202020204" pitchFamily="34" charset="0"/>
              <a:buChar char="•"/>
            </a:pPr>
            <a:r>
              <a:rPr lang="en-US" sz="12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Nguvu</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Collective</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Norwegian Refugee Council (NRC)</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Open Society Foundations (OSF)</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Orbis International</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Quadrature Climate Foundation (QCF)</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Results for Development Institute (R4D)</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Right To Play</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Room to Read</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Shell Foundation</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VSO International</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War Child Alliance</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Well Grounded</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Women for Women International</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World Resources Institute (WRI)</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World Vision International</a:t>
            </a:r>
          </a:p>
          <a:p>
            <a:pPr marL="285750" indent="-285750">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World Wide Fund for Nature</a:t>
            </a:r>
          </a:p>
        </p:txBody>
      </p:sp>
    </p:spTree>
    <p:extLst>
      <p:ext uri="{BB962C8B-B14F-4D97-AF65-F5344CB8AC3E}">
        <p14:creationId xmlns:p14="http://schemas.microsoft.com/office/powerpoint/2010/main" val="664341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hink-cell data - do not delete" hidden="1">
            <a:extLst>
              <a:ext uri="{FF2B5EF4-FFF2-40B4-BE49-F238E27FC236}">
                <a16:creationId xmlns:a16="http://schemas.microsoft.com/office/drawing/2014/main" id="{11A71FB2-C864-9AC1-210D-A8FA7291EDB8}"/>
              </a:ext>
            </a:extLst>
          </p:cNvPr>
          <p:cNvGraphicFramePr>
            <a:graphicFrameLocks/>
          </p:cNvGraphicFramePr>
          <p:nvPr>
            <p:custDataLst>
              <p:tags r:id="rId1"/>
            </p:custDataLst>
            <p:extLst>
              <p:ext uri="{D42A27DB-BD31-4B8C-83A1-F6EECF244321}">
                <p14:modId xmlns:p14="http://schemas.microsoft.com/office/powerpoint/2010/main" val="36165131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06" imgH="306" progId="TCLayout.ActiveDocument.1">
                  <p:embed/>
                </p:oleObj>
              </mc:Choice>
              <mc:Fallback>
                <p:oleObj name="think-cell Slide" r:id="rId8" imgW="306" imgH="306" progId="TCLayout.ActiveDocument.1">
                  <p:embed/>
                  <p:pic>
                    <p:nvPicPr>
                      <p:cNvPr id="19" name="think-cell data - do not delete" hidden="1">
                        <a:extLst>
                          <a:ext uri="{FF2B5EF4-FFF2-40B4-BE49-F238E27FC236}">
                            <a16:creationId xmlns:a16="http://schemas.microsoft.com/office/drawing/2014/main" id="{11A71FB2-C864-9AC1-210D-A8FA7291EDB8}"/>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EEFD9059-722C-2FEB-FC14-68A32FC8538C}"/>
              </a:ext>
            </a:extLst>
          </p:cNvPr>
          <p:cNvPicPr>
            <a:picLocks/>
          </p:cNvPicPr>
          <p:nvPr/>
        </p:nvPicPr>
        <p:blipFill>
          <a:blip r:embed="rId10"/>
          <a:stretch>
            <a:fillRect/>
          </a:stretch>
        </p:blipFill>
        <p:spPr>
          <a:xfrm>
            <a:off x="859536" y="1847088"/>
            <a:ext cx="6328562" cy="4343400"/>
          </a:xfrm>
          <a:prstGeom prst="rect">
            <a:avLst/>
          </a:prstGeom>
        </p:spPr>
      </p:pic>
      <p:sp>
        <p:nvSpPr>
          <p:cNvPr id="2" name="Title 1">
            <a:extLst>
              <a:ext uri="{FF2B5EF4-FFF2-40B4-BE49-F238E27FC236}">
                <a16:creationId xmlns:a16="http://schemas.microsoft.com/office/drawing/2014/main" id="{73424C6C-3B96-C357-B565-BEDBFF6EB11F}"/>
              </a:ext>
            </a:extLst>
          </p:cNvPr>
          <p:cNvSpPr>
            <a:spLocks noGrp="1"/>
          </p:cNvSpPr>
          <p:nvPr>
            <p:ph type="title"/>
          </p:nvPr>
        </p:nvSpPr>
        <p:spPr/>
        <p:txBody>
          <a:bodyPr vert="horz" rIns="91440">
            <a:normAutofit fontScale="90000"/>
          </a:bodyPr>
          <a:lstStyle/>
          <a:p>
            <a:r>
              <a:rPr lang="en-US" sz="2200" dirty="0">
                <a:solidFill>
                  <a:srgbClr val="2C5E28"/>
                </a:solidFill>
                <a:latin typeface="Georgia" panose="02040502050405020303" pitchFamily="18" charset="0"/>
              </a:rPr>
              <a:t>The total compensation from a constant sample in the UK survey </a:t>
            </a:r>
            <a:br>
              <a:rPr lang="en-US" sz="2200" dirty="0">
                <a:solidFill>
                  <a:srgbClr val="2C5E28"/>
                </a:solidFill>
                <a:latin typeface="Georgia" panose="02040502050405020303" pitchFamily="18" charset="0"/>
              </a:rPr>
            </a:br>
            <a:r>
              <a:rPr lang="en-US" sz="2200" dirty="0">
                <a:solidFill>
                  <a:srgbClr val="2C5E28"/>
                </a:solidFill>
                <a:latin typeface="Georgia" panose="02040502050405020303" pitchFamily="18" charset="0"/>
              </a:rPr>
              <a:t>grew just under 2% from 2024 to 2025</a:t>
            </a:r>
          </a:p>
        </p:txBody>
      </p:sp>
      <p:sp>
        <p:nvSpPr>
          <p:cNvPr id="5" name="Text Placeholder 2">
            <a:extLst>
              <a:ext uri="{FF2B5EF4-FFF2-40B4-BE49-F238E27FC236}">
                <a16:creationId xmlns:a16="http://schemas.microsoft.com/office/drawing/2014/main" id="{2FFAFCEA-C7DC-48C8-3FE0-4D81B82990A7}"/>
              </a:ext>
            </a:extLst>
          </p:cNvPr>
          <p:cNvSpPr>
            <a:spLocks noGrp="1"/>
          </p:cNvSpPr>
          <p:nvPr>
            <p:custDataLst>
              <p:tags r:id="rId2"/>
            </p:custDataLst>
          </p:nvPr>
        </p:nvSpPr>
        <p:spPr bwMode="auto">
          <a:xfrm>
            <a:off x="8868572" y="1674513"/>
            <a:ext cx="2575249" cy="3780967"/>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246063"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spcAft>
                <a:spcPts val="600"/>
              </a:spcAft>
              <a:buFont typeface="Wingdings" panose="05000000000000000000" pitchFamily="2" charset="2"/>
              <a:buChar char="§"/>
            </a:pPr>
            <a:r>
              <a:rPr lang="en-US" sz="1400" dirty="0"/>
              <a:t>Many organizations froze pay in 2025</a:t>
            </a:r>
          </a:p>
          <a:p>
            <a:pPr>
              <a:lnSpc>
                <a:spcPct val="100000"/>
              </a:lnSpc>
              <a:spcBef>
                <a:spcPct val="0"/>
              </a:spcBef>
              <a:spcAft>
                <a:spcPts val="600"/>
              </a:spcAft>
              <a:buFont typeface="Wingdings" panose="05000000000000000000" pitchFamily="2" charset="2"/>
              <a:buChar char="§"/>
            </a:pPr>
            <a:r>
              <a:rPr lang="en-US" sz="1400" dirty="0"/>
              <a:t>Pay growth averaged 1.9%</a:t>
            </a:r>
          </a:p>
          <a:p>
            <a:pPr>
              <a:lnSpc>
                <a:spcPct val="100000"/>
              </a:lnSpc>
              <a:spcBef>
                <a:spcPct val="0"/>
              </a:spcBef>
              <a:spcAft>
                <a:spcPts val="600"/>
              </a:spcAft>
              <a:buFont typeface="Wingdings" panose="05000000000000000000" pitchFamily="2" charset="2"/>
              <a:buChar char="§"/>
            </a:pPr>
            <a:endParaRPr lang="en-US" sz="1400" dirty="0"/>
          </a:p>
        </p:txBody>
      </p:sp>
      <p:grpSp>
        <p:nvGrpSpPr>
          <p:cNvPr id="16" name="Group 15">
            <a:extLst>
              <a:ext uri="{FF2B5EF4-FFF2-40B4-BE49-F238E27FC236}">
                <a16:creationId xmlns:a16="http://schemas.microsoft.com/office/drawing/2014/main" id="{7FA101BF-F733-15E8-360C-BFA664249C6F}"/>
              </a:ext>
            </a:extLst>
          </p:cNvPr>
          <p:cNvGrpSpPr/>
          <p:nvPr/>
        </p:nvGrpSpPr>
        <p:grpSpPr>
          <a:xfrm>
            <a:off x="861646" y="1569006"/>
            <a:ext cx="2187453" cy="261571"/>
            <a:chOff x="861646" y="1486945"/>
            <a:chExt cx="2187453" cy="261571"/>
          </a:xfrm>
        </p:grpSpPr>
        <p:pic>
          <p:nvPicPr>
            <p:cNvPr id="13" name="Picture 12">
              <a:extLst>
                <a:ext uri="{FF2B5EF4-FFF2-40B4-BE49-F238E27FC236}">
                  <a16:creationId xmlns:a16="http://schemas.microsoft.com/office/drawing/2014/main" id="{9D06C351-D5E2-0C9A-0809-963A7BC28A07}"/>
                </a:ext>
              </a:extLst>
            </p:cNvPr>
            <p:cNvPicPr>
              <a:picLocks noChangeAspect="1"/>
            </p:cNvPicPr>
            <p:nvPr/>
          </p:nvPicPr>
          <p:blipFill>
            <a:blip r:embed="rId11"/>
            <a:stretch>
              <a:fillRect/>
            </a:stretch>
          </p:blipFill>
          <p:spPr>
            <a:xfrm>
              <a:off x="861646" y="1510391"/>
              <a:ext cx="1047750" cy="238125"/>
            </a:xfrm>
            <a:prstGeom prst="rect">
              <a:avLst/>
            </a:prstGeom>
          </p:spPr>
        </p:pic>
        <p:pic>
          <p:nvPicPr>
            <p:cNvPr id="15" name="Picture 14">
              <a:extLst>
                <a:ext uri="{FF2B5EF4-FFF2-40B4-BE49-F238E27FC236}">
                  <a16:creationId xmlns:a16="http://schemas.microsoft.com/office/drawing/2014/main" id="{FD30C90F-6B69-B802-E9A8-76271D923105}"/>
                </a:ext>
              </a:extLst>
            </p:cNvPr>
            <p:cNvPicPr>
              <a:picLocks noChangeAspect="1"/>
            </p:cNvPicPr>
            <p:nvPr/>
          </p:nvPicPr>
          <p:blipFill>
            <a:blip r:embed="rId12"/>
            <a:stretch>
              <a:fillRect/>
            </a:stretch>
          </p:blipFill>
          <p:spPr>
            <a:xfrm>
              <a:off x="1991824" y="1486945"/>
              <a:ext cx="1057275" cy="238125"/>
            </a:xfrm>
            <a:prstGeom prst="rect">
              <a:avLst/>
            </a:prstGeom>
          </p:spPr>
        </p:pic>
      </p:grpSp>
      <p:sp>
        <p:nvSpPr>
          <p:cNvPr id="17" name="Text Placeholder 2">
            <a:extLst>
              <a:ext uri="{FF2B5EF4-FFF2-40B4-BE49-F238E27FC236}">
                <a16:creationId xmlns:a16="http://schemas.microsoft.com/office/drawing/2014/main" id="{885371E8-7632-3C4A-ADA5-1A7187B6BE78}"/>
              </a:ext>
            </a:extLst>
          </p:cNvPr>
          <p:cNvSpPr>
            <a:spLocks/>
          </p:cNvSpPr>
          <p:nvPr>
            <p:custDataLst>
              <p:tags r:id="rId3"/>
            </p:custDataLst>
          </p:nvPr>
        </p:nvSpPr>
        <p:spPr bwMode="auto">
          <a:xfrm>
            <a:off x="862011" y="1220788"/>
            <a:ext cx="6729413" cy="3857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1588" rIns="0" bIns="158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400" b="1" dirty="0">
                <a:effectLst/>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t>Total compensation by BG Level, United Kingdom (constant sample)</a:t>
            </a:r>
          </a:p>
          <a:p>
            <a:pPr marL="0" lvl="0" indent="0">
              <a:spcBef>
                <a:spcPct val="0"/>
              </a:spcBef>
              <a:spcAft>
                <a:spcPct val="0"/>
              </a:spcAft>
              <a:buNone/>
            </a:pPr>
            <a:r>
              <a:rPr lang="en-US" sz="1400" b="1" dirty="0">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t>2024 vs 2025</a:t>
            </a:r>
          </a:p>
        </p:txBody>
      </p:sp>
      <p:sp>
        <p:nvSpPr>
          <p:cNvPr id="26" name="Arrow: Up 25">
            <a:extLst>
              <a:ext uri="{FF2B5EF4-FFF2-40B4-BE49-F238E27FC236}">
                <a16:creationId xmlns:a16="http://schemas.microsoft.com/office/drawing/2014/main" id="{258BC0A3-2BEF-125F-3FEE-5F16E9A3A22B}"/>
              </a:ext>
            </a:extLst>
          </p:cNvPr>
          <p:cNvSpPr/>
          <p:nvPr/>
        </p:nvSpPr>
        <p:spPr>
          <a:xfrm>
            <a:off x="7811297" y="2397966"/>
            <a:ext cx="1057275" cy="3554965"/>
          </a:xfrm>
          <a:prstGeom prst="upArrow">
            <a:avLst/>
          </a:prstGeom>
          <a:solidFill>
            <a:srgbClr val="2C5E2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885371E8-7632-3C4A-ADA5-1A7187B6BE78}"/>
              </a:ext>
            </a:extLst>
          </p:cNvPr>
          <p:cNvSpPr>
            <a:spLocks/>
          </p:cNvSpPr>
          <p:nvPr>
            <p:custDataLst>
              <p:tags r:id="rId4"/>
            </p:custDataLst>
          </p:nvPr>
        </p:nvSpPr>
        <p:spPr bwMode="auto">
          <a:xfrm>
            <a:off x="8083550" y="1727200"/>
            <a:ext cx="528638" cy="558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1588" tIns="0" rIns="0" bIns="635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200" b="1" dirty="0">
                <a:effectLst/>
                <a:latin typeface="Open Sans" panose="020B0606030504020204" pitchFamily="34" charset="0"/>
                <a:cs typeface="Open Sans" panose="020B0606030504020204" pitchFamily="34" charset="0"/>
              </a:rPr>
              <a:t>2025 vs 2024</a:t>
            </a:r>
            <a:endParaRPr lang="en-US" sz="1400" b="1" dirty="0">
              <a:latin typeface="Open Sans" panose="020B0606030504020204" pitchFamily="34" charset="0"/>
              <a:cs typeface="Open Sans" panose="020B0606030504020204" pitchFamily="34" charset="0"/>
            </a:endParaRPr>
          </a:p>
        </p:txBody>
      </p:sp>
      <p:sp>
        <p:nvSpPr>
          <p:cNvPr id="29" name="Text Placeholder 2">
            <a:extLst>
              <a:ext uri="{FF2B5EF4-FFF2-40B4-BE49-F238E27FC236}">
                <a16:creationId xmlns:a16="http://schemas.microsoft.com/office/drawing/2014/main" id="{93F60E01-E282-CE2B-8A14-F076EEBA39A6}"/>
              </a:ext>
            </a:extLst>
          </p:cNvPr>
          <p:cNvSpPr>
            <a:spLocks/>
          </p:cNvSpPr>
          <p:nvPr>
            <p:custDataLst>
              <p:tags r:id="rId5"/>
            </p:custDataLst>
          </p:nvPr>
        </p:nvSpPr>
        <p:spPr bwMode="auto">
          <a:xfrm>
            <a:off x="8083550" y="2651125"/>
            <a:ext cx="528638" cy="558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588" tIns="0" rIns="0" bIns="3937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200" b="1" dirty="0">
                <a:solidFill>
                  <a:schemeClr val="bg1"/>
                </a:solidFill>
                <a:effectLst/>
                <a:latin typeface="Open Sans" panose="020B0606030504020204" pitchFamily="34" charset="0"/>
                <a:cs typeface="Open Sans" panose="020B0606030504020204" pitchFamily="34" charset="0"/>
              </a:rPr>
              <a:t>+1.9%</a:t>
            </a:r>
            <a:endParaRPr lang="en-US" sz="1400" b="1" dirty="0">
              <a:solidFill>
                <a:schemeClr val="bg1"/>
              </a:solidFill>
              <a:latin typeface="Open Sans" panose="020B0606030504020204" pitchFamily="34" charset="0"/>
              <a:cs typeface="Open Sans" panose="020B0606030504020204" pitchFamily="34" charset="0"/>
            </a:endParaRPr>
          </a:p>
        </p:txBody>
      </p:sp>
      <p:sp>
        <p:nvSpPr>
          <p:cNvPr id="30" name="Text Placeholder 2">
            <a:extLst>
              <a:ext uri="{FF2B5EF4-FFF2-40B4-BE49-F238E27FC236}">
                <a16:creationId xmlns:a16="http://schemas.microsoft.com/office/drawing/2014/main" id="{90D58613-BD20-0AFE-0C24-3017938D1C05}"/>
              </a:ext>
            </a:extLst>
          </p:cNvPr>
          <p:cNvSpPr>
            <a:spLocks/>
          </p:cNvSpPr>
          <p:nvPr>
            <p:custDataLst>
              <p:tags r:id="rId6"/>
            </p:custDataLst>
          </p:nvPr>
        </p:nvSpPr>
        <p:spPr bwMode="auto">
          <a:xfrm>
            <a:off x="838200" y="6356350"/>
            <a:ext cx="5005388"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900" b="1" u="sng" dirty="0">
                <a:effectLst/>
              </a:rPr>
              <a:t>Source</a:t>
            </a:r>
            <a:r>
              <a:rPr lang="en-US" altLang="en-US" sz="900" dirty="0">
                <a:effectLst/>
              </a:rPr>
              <a:t>:  </a:t>
            </a:r>
            <a:r>
              <a:rPr lang="en-US" altLang="en-US" sz="900" b="1" dirty="0">
                <a:effectLst/>
              </a:rPr>
              <a:t>Birches Group NGO Local Pay Survey, October 2025</a:t>
            </a:r>
            <a:endParaRPr lang="en-US" sz="900" b="1" dirty="0"/>
          </a:p>
        </p:txBody>
      </p:sp>
      <p:pic>
        <p:nvPicPr>
          <p:cNvPr id="34" name="Picture 33">
            <a:extLst>
              <a:ext uri="{FF2B5EF4-FFF2-40B4-BE49-F238E27FC236}">
                <a16:creationId xmlns:a16="http://schemas.microsoft.com/office/drawing/2014/main" id="{67B4ABDE-368D-7BA9-367D-966F095BB4E9}"/>
              </a:ext>
            </a:extLst>
          </p:cNvPr>
          <p:cNvPicPr>
            <a:picLocks noChangeAspect="1"/>
          </p:cNvPicPr>
          <p:nvPr/>
        </p:nvPicPr>
        <p:blipFill>
          <a:blip r:embed="rId13"/>
          <a:stretch>
            <a:fillRect/>
          </a:stretch>
        </p:blipFill>
        <p:spPr>
          <a:xfrm>
            <a:off x="3107852" y="1589556"/>
            <a:ext cx="1009650" cy="228600"/>
          </a:xfrm>
          <a:prstGeom prst="rect">
            <a:avLst/>
          </a:prstGeom>
        </p:spPr>
      </p:pic>
      <p:pic>
        <p:nvPicPr>
          <p:cNvPr id="36" name="Picture 35">
            <a:extLst>
              <a:ext uri="{FF2B5EF4-FFF2-40B4-BE49-F238E27FC236}">
                <a16:creationId xmlns:a16="http://schemas.microsoft.com/office/drawing/2014/main" id="{FF37B706-41FA-3DD6-0E41-6875C838B167}"/>
              </a:ext>
            </a:extLst>
          </p:cNvPr>
          <p:cNvPicPr>
            <a:picLocks noChangeAspect="1"/>
          </p:cNvPicPr>
          <p:nvPr/>
        </p:nvPicPr>
        <p:blipFill>
          <a:blip r:embed="rId14"/>
          <a:stretch>
            <a:fillRect/>
          </a:stretch>
        </p:blipFill>
        <p:spPr>
          <a:xfrm>
            <a:off x="4073474" y="1585627"/>
            <a:ext cx="1057275" cy="219075"/>
          </a:xfrm>
          <a:prstGeom prst="rect">
            <a:avLst/>
          </a:prstGeom>
        </p:spPr>
      </p:pic>
    </p:spTree>
    <p:extLst>
      <p:ext uri="{BB962C8B-B14F-4D97-AF65-F5344CB8AC3E}">
        <p14:creationId xmlns:p14="http://schemas.microsoft.com/office/powerpoint/2010/main" val="4025401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AF0FA-CD39-9D61-8263-1401BACE9AAA}"/>
            </a:ext>
          </a:extLst>
        </p:cNvPr>
        <p:cNvGrpSpPr/>
        <p:nvPr/>
      </p:nvGrpSpPr>
      <p:grpSpPr>
        <a:xfrm>
          <a:off x="0" y="0"/>
          <a:ext cx="0" cy="0"/>
          <a:chOff x="0" y="0"/>
          <a:chExt cx="0" cy="0"/>
        </a:xfrm>
      </p:grpSpPr>
      <p:graphicFrame>
        <p:nvGraphicFramePr>
          <p:cNvPr id="19" name="think-cell data - do not delete" hidden="1">
            <a:extLst>
              <a:ext uri="{FF2B5EF4-FFF2-40B4-BE49-F238E27FC236}">
                <a16:creationId xmlns:a16="http://schemas.microsoft.com/office/drawing/2014/main" id="{D5EF93AB-7767-E0FA-D071-2BA126C09014}"/>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306" imgH="306" progId="TCLayout.ActiveDocument.1">
                  <p:embed/>
                </p:oleObj>
              </mc:Choice>
              <mc:Fallback>
                <p:oleObj name="think-cell Slide" r:id="rId10" imgW="306" imgH="306" progId="TCLayout.ActiveDocument.1">
                  <p:embed/>
                  <p:pic>
                    <p:nvPicPr>
                      <p:cNvPr id="19" name="think-cell data - do not delete" hidden="1">
                        <a:extLst>
                          <a:ext uri="{FF2B5EF4-FFF2-40B4-BE49-F238E27FC236}">
                            <a16:creationId xmlns:a16="http://schemas.microsoft.com/office/drawing/2014/main" id="{D5EF93AB-7767-E0FA-D071-2BA126C09014}"/>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CD49CF7-092F-7C09-164B-86B2BD27D8E3}"/>
              </a:ext>
            </a:extLst>
          </p:cNvPr>
          <p:cNvSpPr>
            <a:spLocks noGrp="1"/>
          </p:cNvSpPr>
          <p:nvPr>
            <p:ph type="title"/>
          </p:nvPr>
        </p:nvSpPr>
        <p:spPr/>
        <p:txBody>
          <a:bodyPr vert="horz" rIns="91440">
            <a:normAutofit/>
          </a:bodyPr>
          <a:lstStyle/>
          <a:p>
            <a:r>
              <a:rPr lang="en-US" sz="2200" dirty="0">
                <a:solidFill>
                  <a:srgbClr val="2C5E28"/>
                </a:solidFill>
                <a:latin typeface="Georgia" panose="02040502050405020303" pitchFamily="18" charset="0"/>
              </a:rPr>
              <a:t>The overall NGO survey results in the UK grew 5.11% from 2024 to 2025</a:t>
            </a:r>
          </a:p>
        </p:txBody>
      </p:sp>
      <p:sp>
        <p:nvSpPr>
          <p:cNvPr id="5" name="Text Placeholder 2">
            <a:extLst>
              <a:ext uri="{FF2B5EF4-FFF2-40B4-BE49-F238E27FC236}">
                <a16:creationId xmlns:a16="http://schemas.microsoft.com/office/drawing/2014/main" id="{63BD3601-DC99-22C8-2552-6DC5087B85A1}"/>
              </a:ext>
            </a:extLst>
          </p:cNvPr>
          <p:cNvSpPr>
            <a:spLocks noGrp="1"/>
          </p:cNvSpPr>
          <p:nvPr>
            <p:custDataLst>
              <p:tags r:id="rId2"/>
            </p:custDataLst>
          </p:nvPr>
        </p:nvSpPr>
        <p:spPr bwMode="auto">
          <a:xfrm>
            <a:off x="8868572" y="1674513"/>
            <a:ext cx="2575249" cy="3780967"/>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246063"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spcAft>
                <a:spcPts val="600"/>
              </a:spcAft>
              <a:buFont typeface="Wingdings" panose="05000000000000000000" pitchFamily="2" charset="2"/>
              <a:buChar char="§"/>
            </a:pPr>
            <a:r>
              <a:rPr lang="en-US" altLang="en-US" sz="1400" dirty="0">
                <a:effectLst/>
              </a:rPr>
              <a:t>Senior support staff roles (BG-6, BG-7) grew 6.8%</a:t>
            </a:r>
          </a:p>
          <a:p>
            <a:pPr>
              <a:lnSpc>
                <a:spcPct val="100000"/>
              </a:lnSpc>
              <a:spcBef>
                <a:spcPct val="0"/>
              </a:spcBef>
              <a:spcAft>
                <a:spcPts val="600"/>
              </a:spcAft>
              <a:buFont typeface="Wingdings" panose="05000000000000000000" pitchFamily="2" charset="2"/>
              <a:buChar char="§"/>
            </a:pPr>
            <a:endParaRPr lang="en-US" altLang="en-US" sz="900" dirty="0">
              <a:effectLst/>
            </a:endParaRPr>
          </a:p>
          <a:p>
            <a:pPr>
              <a:lnSpc>
                <a:spcPct val="100000"/>
              </a:lnSpc>
              <a:spcBef>
                <a:spcPct val="0"/>
              </a:spcBef>
              <a:spcAft>
                <a:spcPts val="600"/>
              </a:spcAft>
              <a:buFont typeface="Wingdings" panose="05000000000000000000" pitchFamily="2" charset="2"/>
              <a:buChar char="§"/>
            </a:pPr>
            <a:r>
              <a:rPr lang="en-US" sz="1400" dirty="0"/>
              <a:t>Professionals at BG-9 and BG-10 grew 3.9%</a:t>
            </a:r>
          </a:p>
          <a:p>
            <a:pPr>
              <a:lnSpc>
                <a:spcPct val="100000"/>
              </a:lnSpc>
              <a:spcBef>
                <a:spcPct val="0"/>
              </a:spcBef>
              <a:spcAft>
                <a:spcPts val="600"/>
              </a:spcAft>
              <a:buFont typeface="Wingdings" panose="05000000000000000000" pitchFamily="2" charset="2"/>
              <a:buChar char="§"/>
            </a:pPr>
            <a:endParaRPr lang="en-US" sz="900" dirty="0"/>
          </a:p>
          <a:p>
            <a:pPr>
              <a:lnSpc>
                <a:spcPct val="100000"/>
              </a:lnSpc>
              <a:spcBef>
                <a:spcPct val="0"/>
              </a:spcBef>
              <a:spcAft>
                <a:spcPts val="600"/>
              </a:spcAft>
              <a:buFont typeface="Wingdings" panose="05000000000000000000" pitchFamily="2" charset="2"/>
              <a:buChar char="§"/>
            </a:pPr>
            <a:r>
              <a:rPr lang="en-US" sz="1400" dirty="0"/>
              <a:t>Year on year data indicates the typical minimum increased in most grade levels</a:t>
            </a:r>
          </a:p>
          <a:p>
            <a:pPr>
              <a:lnSpc>
                <a:spcPct val="100000"/>
              </a:lnSpc>
              <a:spcBef>
                <a:spcPct val="0"/>
              </a:spcBef>
              <a:spcAft>
                <a:spcPts val="600"/>
              </a:spcAft>
              <a:buFont typeface="Wingdings" panose="05000000000000000000" pitchFamily="2" charset="2"/>
              <a:buChar char="§"/>
            </a:pPr>
            <a:r>
              <a:rPr lang="en-US" sz="1400" dirty="0"/>
              <a:t>Increases in the maximum are notable at BG-12</a:t>
            </a:r>
          </a:p>
          <a:p>
            <a:pPr>
              <a:lnSpc>
                <a:spcPct val="100000"/>
              </a:lnSpc>
              <a:spcBef>
                <a:spcPct val="0"/>
              </a:spcBef>
              <a:spcAft>
                <a:spcPts val="600"/>
              </a:spcAft>
              <a:buFont typeface="Wingdings" panose="05000000000000000000" pitchFamily="2" charset="2"/>
              <a:buChar char="§"/>
            </a:pPr>
            <a:r>
              <a:rPr lang="en-US" sz="1400" dirty="0"/>
              <a:t>While BG-14 increase at minimum is high, this is due to a limited number of data points</a:t>
            </a:r>
          </a:p>
        </p:txBody>
      </p:sp>
      <p:pic>
        <p:nvPicPr>
          <p:cNvPr id="7" name="Picture 6">
            <a:extLst>
              <a:ext uri="{FF2B5EF4-FFF2-40B4-BE49-F238E27FC236}">
                <a16:creationId xmlns:a16="http://schemas.microsoft.com/office/drawing/2014/main" id="{AC01BF79-107F-B1A0-CDD6-510285E7DE87}"/>
              </a:ext>
            </a:extLst>
          </p:cNvPr>
          <p:cNvPicPr>
            <a:picLocks noChangeAspect="1"/>
          </p:cNvPicPr>
          <p:nvPr/>
        </p:nvPicPr>
        <p:blipFill>
          <a:blip r:embed="rId12"/>
          <a:stretch>
            <a:fillRect/>
          </a:stretch>
        </p:blipFill>
        <p:spPr>
          <a:xfrm>
            <a:off x="861646" y="1849631"/>
            <a:ext cx="6834554" cy="4346048"/>
          </a:xfrm>
          <a:prstGeom prst="rect">
            <a:avLst/>
          </a:prstGeom>
        </p:spPr>
      </p:pic>
      <p:grpSp>
        <p:nvGrpSpPr>
          <p:cNvPr id="16" name="Group 15">
            <a:extLst>
              <a:ext uri="{FF2B5EF4-FFF2-40B4-BE49-F238E27FC236}">
                <a16:creationId xmlns:a16="http://schemas.microsoft.com/office/drawing/2014/main" id="{375E183F-1581-8302-3CF5-BF0BC9460D97}"/>
              </a:ext>
            </a:extLst>
          </p:cNvPr>
          <p:cNvGrpSpPr/>
          <p:nvPr/>
        </p:nvGrpSpPr>
        <p:grpSpPr>
          <a:xfrm>
            <a:off x="861646" y="1651067"/>
            <a:ext cx="2187453" cy="261571"/>
            <a:chOff x="861646" y="1486945"/>
            <a:chExt cx="2187453" cy="261571"/>
          </a:xfrm>
        </p:grpSpPr>
        <p:pic>
          <p:nvPicPr>
            <p:cNvPr id="13" name="Picture 12">
              <a:extLst>
                <a:ext uri="{FF2B5EF4-FFF2-40B4-BE49-F238E27FC236}">
                  <a16:creationId xmlns:a16="http://schemas.microsoft.com/office/drawing/2014/main" id="{EA00DF6B-9802-E170-56FB-29F271C59833}"/>
                </a:ext>
              </a:extLst>
            </p:cNvPr>
            <p:cNvPicPr>
              <a:picLocks noChangeAspect="1"/>
            </p:cNvPicPr>
            <p:nvPr/>
          </p:nvPicPr>
          <p:blipFill>
            <a:blip r:embed="rId13"/>
            <a:stretch>
              <a:fillRect/>
            </a:stretch>
          </p:blipFill>
          <p:spPr>
            <a:xfrm>
              <a:off x="861646" y="1510391"/>
              <a:ext cx="1047750" cy="238125"/>
            </a:xfrm>
            <a:prstGeom prst="rect">
              <a:avLst/>
            </a:prstGeom>
          </p:spPr>
        </p:pic>
        <p:pic>
          <p:nvPicPr>
            <p:cNvPr id="15" name="Picture 14">
              <a:extLst>
                <a:ext uri="{FF2B5EF4-FFF2-40B4-BE49-F238E27FC236}">
                  <a16:creationId xmlns:a16="http://schemas.microsoft.com/office/drawing/2014/main" id="{151694E1-EEDE-3A92-CBD7-45C440E7BDCB}"/>
                </a:ext>
              </a:extLst>
            </p:cNvPr>
            <p:cNvPicPr>
              <a:picLocks noChangeAspect="1"/>
            </p:cNvPicPr>
            <p:nvPr/>
          </p:nvPicPr>
          <p:blipFill>
            <a:blip r:embed="rId14"/>
            <a:stretch>
              <a:fillRect/>
            </a:stretch>
          </p:blipFill>
          <p:spPr>
            <a:xfrm>
              <a:off x="1991824" y="1486945"/>
              <a:ext cx="1057275" cy="238125"/>
            </a:xfrm>
            <a:prstGeom prst="rect">
              <a:avLst/>
            </a:prstGeom>
          </p:spPr>
        </p:pic>
      </p:grpSp>
      <p:sp>
        <p:nvSpPr>
          <p:cNvPr id="17" name="Text Placeholder 2">
            <a:extLst>
              <a:ext uri="{FF2B5EF4-FFF2-40B4-BE49-F238E27FC236}">
                <a16:creationId xmlns:a16="http://schemas.microsoft.com/office/drawing/2014/main" id="{43692B4A-E3BE-F99E-2CA2-1F20BCDEA0B8}"/>
              </a:ext>
            </a:extLst>
          </p:cNvPr>
          <p:cNvSpPr>
            <a:spLocks/>
          </p:cNvSpPr>
          <p:nvPr>
            <p:custDataLst>
              <p:tags r:id="rId3"/>
            </p:custDataLst>
          </p:nvPr>
        </p:nvSpPr>
        <p:spPr bwMode="auto">
          <a:xfrm>
            <a:off x="862011" y="1220788"/>
            <a:ext cx="4373563" cy="3857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1588" rIns="0" bIns="158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400" b="1" dirty="0">
                <a:effectLst/>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t>Total compensation by BG Level, United Kingdom</a:t>
            </a:r>
          </a:p>
          <a:p>
            <a:pPr marL="0" lvl="0" indent="0">
              <a:spcBef>
                <a:spcPct val="0"/>
              </a:spcBef>
              <a:spcAft>
                <a:spcPct val="0"/>
              </a:spcAft>
              <a:buNone/>
            </a:pPr>
            <a:r>
              <a:rPr lang="en-US" sz="1400" b="1" dirty="0">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t>2024 vs 2025</a:t>
            </a:r>
          </a:p>
        </p:txBody>
      </p:sp>
      <p:sp>
        <p:nvSpPr>
          <p:cNvPr id="20" name="Rectangle 19">
            <a:extLst>
              <a:ext uri="{FF2B5EF4-FFF2-40B4-BE49-F238E27FC236}">
                <a16:creationId xmlns:a16="http://schemas.microsoft.com/office/drawing/2014/main" id="{4AEFFD7E-A25A-BB6A-9BA1-AAD4E8982F39}"/>
              </a:ext>
            </a:extLst>
          </p:cNvPr>
          <p:cNvSpPr/>
          <p:nvPr/>
        </p:nvSpPr>
        <p:spPr>
          <a:xfrm>
            <a:off x="2612571" y="3429001"/>
            <a:ext cx="1097280" cy="277214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C83F216-0341-9247-9704-98ED741821F0}"/>
              </a:ext>
            </a:extLst>
          </p:cNvPr>
          <p:cNvSpPr/>
          <p:nvPr/>
        </p:nvSpPr>
        <p:spPr>
          <a:xfrm>
            <a:off x="4316841" y="3429000"/>
            <a:ext cx="1097280" cy="277214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
            <a:extLst>
              <a:ext uri="{FF2B5EF4-FFF2-40B4-BE49-F238E27FC236}">
                <a16:creationId xmlns:a16="http://schemas.microsoft.com/office/drawing/2014/main" id="{6511D58A-6207-AE6C-7C6D-41B5E4A63685}"/>
              </a:ext>
            </a:extLst>
          </p:cNvPr>
          <p:cNvSpPr>
            <a:spLocks/>
          </p:cNvSpPr>
          <p:nvPr>
            <p:custDataLst>
              <p:tags r:id="rId4"/>
            </p:custDataLst>
          </p:nvPr>
        </p:nvSpPr>
        <p:spPr bwMode="auto">
          <a:xfrm>
            <a:off x="2613025" y="2765425"/>
            <a:ext cx="1096963" cy="563563"/>
          </a:xfrm>
          <a:prstGeom prst="roundRect">
            <a:avLst>
              <a:gd name="adj" fmla="val 31831"/>
            </a:avLst>
          </a:prstGeom>
          <a:solidFill>
            <a:schemeClr val="bg1"/>
          </a:solidFill>
          <a:ln w="9525" cmpd="sng" algn="ctr">
            <a:solidFill>
              <a:schemeClr val="tx1"/>
            </a:solidFill>
          </a:ln>
          <a:effectLst/>
        </p:spPr>
        <p:txBody>
          <a:bodyPr vert="horz" wrap="square" lIns="0" tIns="65088" rIns="0" bIns="6350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sz="1200" b="1" i="1" dirty="0">
                <a:latin typeface="Open Sans" panose="020B0606030504020204" pitchFamily="34" charset="0"/>
                <a:cs typeface="Open Sans" panose="020B0606030504020204" pitchFamily="34" charset="0"/>
              </a:rPr>
              <a:t>6.8% average increase</a:t>
            </a:r>
          </a:p>
        </p:txBody>
      </p:sp>
      <p:sp>
        <p:nvSpPr>
          <p:cNvPr id="25" name="Text Placeholder 2">
            <a:extLst>
              <a:ext uri="{FF2B5EF4-FFF2-40B4-BE49-F238E27FC236}">
                <a16:creationId xmlns:a16="http://schemas.microsoft.com/office/drawing/2014/main" id="{3B45A2CD-0C3A-6655-4EB1-1C63E01ACD2A}"/>
              </a:ext>
            </a:extLst>
          </p:cNvPr>
          <p:cNvSpPr>
            <a:spLocks/>
          </p:cNvSpPr>
          <p:nvPr>
            <p:custDataLst>
              <p:tags r:id="rId5"/>
            </p:custDataLst>
          </p:nvPr>
        </p:nvSpPr>
        <p:spPr bwMode="auto">
          <a:xfrm>
            <a:off x="4316414" y="2765425"/>
            <a:ext cx="1096963" cy="563563"/>
          </a:xfrm>
          <a:prstGeom prst="roundRect">
            <a:avLst>
              <a:gd name="adj" fmla="val 31831"/>
            </a:avLst>
          </a:prstGeom>
          <a:solidFill>
            <a:schemeClr val="bg1"/>
          </a:solidFill>
          <a:ln w="9525" cmpd="sng" algn="ctr">
            <a:solidFill>
              <a:schemeClr val="tx1"/>
            </a:solidFill>
          </a:ln>
          <a:effectLst/>
        </p:spPr>
        <p:txBody>
          <a:bodyPr vert="horz" wrap="square" lIns="0" tIns="65088" rIns="0" bIns="6350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sz="1200" b="1" i="1" dirty="0">
                <a:latin typeface="Open Sans" panose="020B0606030504020204" pitchFamily="34" charset="0"/>
                <a:cs typeface="Open Sans" panose="020B0606030504020204" pitchFamily="34" charset="0"/>
              </a:rPr>
              <a:t>3.9% average increase</a:t>
            </a:r>
          </a:p>
        </p:txBody>
      </p:sp>
      <p:sp>
        <p:nvSpPr>
          <p:cNvPr id="26" name="Arrow: Up 25">
            <a:extLst>
              <a:ext uri="{FF2B5EF4-FFF2-40B4-BE49-F238E27FC236}">
                <a16:creationId xmlns:a16="http://schemas.microsoft.com/office/drawing/2014/main" id="{8568174D-A2EA-C608-2E60-5955C55B1D41}"/>
              </a:ext>
            </a:extLst>
          </p:cNvPr>
          <p:cNvSpPr/>
          <p:nvPr/>
        </p:nvSpPr>
        <p:spPr>
          <a:xfrm>
            <a:off x="7811297" y="2397966"/>
            <a:ext cx="1057275" cy="3554965"/>
          </a:xfrm>
          <a:prstGeom prst="upArrow">
            <a:avLst/>
          </a:prstGeom>
          <a:solidFill>
            <a:srgbClr val="2C5E2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321BD7AB-655F-D218-A411-2527C4C0DB85}"/>
              </a:ext>
            </a:extLst>
          </p:cNvPr>
          <p:cNvSpPr>
            <a:spLocks/>
          </p:cNvSpPr>
          <p:nvPr>
            <p:custDataLst>
              <p:tags r:id="rId6"/>
            </p:custDataLst>
          </p:nvPr>
        </p:nvSpPr>
        <p:spPr bwMode="auto">
          <a:xfrm>
            <a:off x="8083550" y="1727200"/>
            <a:ext cx="528638" cy="558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1588" tIns="0" rIns="0" bIns="635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200" b="1" dirty="0">
                <a:effectLst/>
                <a:latin typeface="Open Sans" panose="020B0606030504020204" pitchFamily="34" charset="0"/>
                <a:cs typeface="Open Sans" panose="020B0606030504020204" pitchFamily="34" charset="0"/>
              </a:rPr>
              <a:t>2025 vs 2024</a:t>
            </a:r>
            <a:endParaRPr lang="en-US" sz="1400" b="1" dirty="0">
              <a:latin typeface="Open Sans" panose="020B0606030504020204" pitchFamily="34" charset="0"/>
              <a:cs typeface="Open Sans" panose="020B0606030504020204" pitchFamily="34" charset="0"/>
            </a:endParaRPr>
          </a:p>
        </p:txBody>
      </p:sp>
      <p:sp>
        <p:nvSpPr>
          <p:cNvPr id="29" name="Text Placeholder 2">
            <a:extLst>
              <a:ext uri="{FF2B5EF4-FFF2-40B4-BE49-F238E27FC236}">
                <a16:creationId xmlns:a16="http://schemas.microsoft.com/office/drawing/2014/main" id="{54969654-9570-7C11-46AF-CA1F96EBB5A4}"/>
              </a:ext>
            </a:extLst>
          </p:cNvPr>
          <p:cNvSpPr>
            <a:spLocks/>
          </p:cNvSpPr>
          <p:nvPr>
            <p:custDataLst>
              <p:tags r:id="rId7"/>
            </p:custDataLst>
          </p:nvPr>
        </p:nvSpPr>
        <p:spPr bwMode="auto">
          <a:xfrm>
            <a:off x="8083550" y="2651125"/>
            <a:ext cx="528638" cy="558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3937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200" b="1" dirty="0">
                <a:solidFill>
                  <a:schemeClr val="bg1"/>
                </a:solidFill>
                <a:effectLst/>
                <a:latin typeface="Open Sans" panose="020B0606030504020204" pitchFamily="34" charset="0"/>
                <a:cs typeface="Open Sans" panose="020B0606030504020204" pitchFamily="34" charset="0"/>
              </a:rPr>
              <a:t>+5.11%</a:t>
            </a:r>
            <a:endParaRPr lang="en-US" sz="1400" b="1" dirty="0">
              <a:solidFill>
                <a:schemeClr val="bg1"/>
              </a:solidFill>
              <a:latin typeface="Open Sans" panose="020B0606030504020204" pitchFamily="34" charset="0"/>
              <a:cs typeface="Open Sans" panose="020B0606030504020204" pitchFamily="34" charset="0"/>
            </a:endParaRPr>
          </a:p>
        </p:txBody>
      </p:sp>
      <p:sp>
        <p:nvSpPr>
          <p:cNvPr id="30" name="Text Placeholder 2">
            <a:extLst>
              <a:ext uri="{FF2B5EF4-FFF2-40B4-BE49-F238E27FC236}">
                <a16:creationId xmlns:a16="http://schemas.microsoft.com/office/drawing/2014/main" id="{30AF3081-15A2-30EB-BD35-6CFC8F3EC980}"/>
              </a:ext>
            </a:extLst>
          </p:cNvPr>
          <p:cNvSpPr>
            <a:spLocks/>
          </p:cNvSpPr>
          <p:nvPr>
            <p:custDataLst>
              <p:tags r:id="rId8"/>
            </p:custDataLst>
          </p:nvPr>
        </p:nvSpPr>
        <p:spPr bwMode="auto">
          <a:xfrm>
            <a:off x="838200" y="6356350"/>
            <a:ext cx="5005388"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900" b="1" u="sng" dirty="0">
                <a:effectLst/>
              </a:rPr>
              <a:t>Source</a:t>
            </a:r>
            <a:r>
              <a:rPr lang="en-US" altLang="en-US" sz="900" dirty="0">
                <a:effectLst/>
              </a:rPr>
              <a:t>:  </a:t>
            </a:r>
            <a:r>
              <a:rPr lang="en-US" altLang="en-US" sz="900" b="1" dirty="0">
                <a:effectLst/>
              </a:rPr>
              <a:t>Birches Group NGO Local Pay Survey, October 2025</a:t>
            </a:r>
            <a:endParaRPr lang="en-US" sz="900" b="1" dirty="0"/>
          </a:p>
        </p:txBody>
      </p:sp>
      <p:pic>
        <p:nvPicPr>
          <p:cNvPr id="34" name="Picture 33">
            <a:extLst>
              <a:ext uri="{FF2B5EF4-FFF2-40B4-BE49-F238E27FC236}">
                <a16:creationId xmlns:a16="http://schemas.microsoft.com/office/drawing/2014/main" id="{95DF94C1-E2D8-851D-0669-162645DE9AEE}"/>
              </a:ext>
            </a:extLst>
          </p:cNvPr>
          <p:cNvPicPr>
            <a:picLocks noChangeAspect="1"/>
          </p:cNvPicPr>
          <p:nvPr/>
        </p:nvPicPr>
        <p:blipFill>
          <a:blip r:embed="rId15"/>
          <a:stretch>
            <a:fillRect/>
          </a:stretch>
        </p:blipFill>
        <p:spPr>
          <a:xfrm>
            <a:off x="3107852" y="1671617"/>
            <a:ext cx="1009650" cy="228600"/>
          </a:xfrm>
          <a:prstGeom prst="rect">
            <a:avLst/>
          </a:prstGeom>
        </p:spPr>
      </p:pic>
      <p:pic>
        <p:nvPicPr>
          <p:cNvPr id="36" name="Picture 35">
            <a:extLst>
              <a:ext uri="{FF2B5EF4-FFF2-40B4-BE49-F238E27FC236}">
                <a16:creationId xmlns:a16="http://schemas.microsoft.com/office/drawing/2014/main" id="{58903E23-938E-9832-C37F-9F2391CEAB68}"/>
              </a:ext>
            </a:extLst>
          </p:cNvPr>
          <p:cNvPicPr>
            <a:picLocks noChangeAspect="1"/>
          </p:cNvPicPr>
          <p:nvPr/>
        </p:nvPicPr>
        <p:blipFill>
          <a:blip r:embed="rId16"/>
          <a:stretch>
            <a:fillRect/>
          </a:stretch>
        </p:blipFill>
        <p:spPr>
          <a:xfrm>
            <a:off x="4073474" y="1667688"/>
            <a:ext cx="1057275" cy="219075"/>
          </a:xfrm>
          <a:prstGeom prst="rect">
            <a:avLst/>
          </a:prstGeom>
        </p:spPr>
      </p:pic>
    </p:spTree>
    <p:extLst>
      <p:ext uri="{BB962C8B-B14F-4D97-AF65-F5344CB8AC3E}">
        <p14:creationId xmlns:p14="http://schemas.microsoft.com/office/powerpoint/2010/main" val="3523898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AE5C4-562E-3B40-DA94-9279C5AAFF0E}"/>
            </a:ext>
          </a:extLst>
        </p:cNvPr>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EEBCD8E3-CBBB-5C68-D7CE-59AB02369B7A}"/>
              </a:ext>
            </a:extLst>
          </p:cNvPr>
          <p:cNvGraphicFramePr>
            <a:graphicFrameLocks/>
          </p:cNvGraphicFramePr>
          <p:nvPr>
            <p:custDataLst>
              <p:tags r:id="rId1"/>
            </p:custDataLst>
            <p:extLst>
              <p:ext uri="{D42A27DB-BD31-4B8C-83A1-F6EECF244321}">
                <p14:modId xmlns:p14="http://schemas.microsoft.com/office/powerpoint/2010/main" val="3229997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306" imgH="306" progId="TCLayout.ActiveDocument.1">
                  <p:embed/>
                </p:oleObj>
              </mc:Choice>
              <mc:Fallback>
                <p:oleObj name="think-cell Slide" r:id="rId15" imgW="306" imgH="306" progId="TCLayout.ActiveDocument.1">
                  <p:embed/>
                  <p:pic>
                    <p:nvPicPr>
                      <p:cNvPr id="14" name="think-cell data - do not delete" hidden="1">
                        <a:extLst>
                          <a:ext uri="{FF2B5EF4-FFF2-40B4-BE49-F238E27FC236}">
                            <a16:creationId xmlns:a16="http://schemas.microsoft.com/office/drawing/2014/main" id="{EEBCD8E3-CBBB-5C68-D7CE-59AB02369B7A}"/>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677D0C9-5B3C-98B8-A741-C4B504324682}"/>
              </a:ext>
            </a:extLst>
          </p:cNvPr>
          <p:cNvSpPr>
            <a:spLocks noGrp="1"/>
          </p:cNvSpPr>
          <p:nvPr>
            <p:ph type="title"/>
          </p:nvPr>
        </p:nvSpPr>
        <p:spPr/>
        <p:txBody>
          <a:bodyPr vert="horz" rIns="91440">
            <a:normAutofit/>
          </a:bodyPr>
          <a:lstStyle/>
          <a:p>
            <a:r>
              <a:rPr lang="en-US" sz="2200" dirty="0">
                <a:solidFill>
                  <a:srgbClr val="2C5E28"/>
                </a:solidFill>
                <a:latin typeface="Georgia" panose="02040502050405020303" pitchFamily="18" charset="0"/>
              </a:rPr>
              <a:t>Non-salary elements are an important part of total compensation</a:t>
            </a:r>
            <a:endParaRPr lang="en-US" sz="2200" dirty="0"/>
          </a:p>
        </p:txBody>
      </p:sp>
      <p:graphicFrame>
        <p:nvGraphicFramePr>
          <p:cNvPr id="70" name="Chart 69">
            <a:extLst>
              <a:ext uri="{FF2B5EF4-FFF2-40B4-BE49-F238E27FC236}">
                <a16:creationId xmlns:a16="http://schemas.microsoft.com/office/drawing/2014/main" id="{40F8DC31-F89D-E8AB-1D43-24ECFE9B8139}"/>
              </a:ext>
            </a:extLst>
          </p:cNvPr>
          <p:cNvGraphicFramePr/>
          <p:nvPr>
            <p:custDataLst>
              <p:tags r:id="rId2"/>
            </p:custDataLst>
            <p:extLst>
              <p:ext uri="{D42A27DB-BD31-4B8C-83A1-F6EECF244321}">
                <p14:modId xmlns:p14="http://schemas.microsoft.com/office/powerpoint/2010/main" val="605058676"/>
              </p:ext>
            </p:extLst>
          </p:nvPr>
        </p:nvGraphicFramePr>
        <p:xfrm>
          <a:off x="2522538" y="1462088"/>
          <a:ext cx="3344862" cy="4618037"/>
        </p:xfrm>
        <a:graphic>
          <a:graphicData uri="http://schemas.openxmlformats.org/drawingml/2006/chart">
            <c:chart xmlns:c="http://schemas.openxmlformats.org/drawingml/2006/chart" xmlns:r="http://schemas.openxmlformats.org/officeDocument/2006/relationships" r:id="rId17"/>
          </a:graphicData>
        </a:graphic>
      </p:graphicFrame>
      <p:sp>
        <p:nvSpPr>
          <p:cNvPr id="4" name="Text Placeholder 2">
            <a:extLst>
              <a:ext uri="{FF2B5EF4-FFF2-40B4-BE49-F238E27FC236}">
                <a16:creationId xmlns:a16="http://schemas.microsoft.com/office/drawing/2014/main" id="{885371E8-7632-3C4A-ADA5-1A7187B6BE78}"/>
              </a:ext>
            </a:extLst>
          </p:cNvPr>
          <p:cNvSpPr>
            <a:spLocks/>
          </p:cNvSpPr>
          <p:nvPr>
            <p:custDataLst>
              <p:tags r:id="rId3"/>
            </p:custDataLst>
          </p:nvPr>
        </p:nvSpPr>
        <p:spPr bwMode="auto">
          <a:xfrm>
            <a:off x="1155700" y="1900238"/>
            <a:ext cx="13477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C21CAAE-BA6C-4746-BBE0-F877189217D8}" type="datetime'''F''''''o''od ''''&amp;'' ''Bever''ag''''e''''s'''''''''''">
              <a:rPr lang="en-US" altLang="en-US" sz="1200" b="1" smtClean="0">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pPr marL="0" lvl="0" indent="0" algn="r">
                <a:spcBef>
                  <a:spcPct val="0"/>
                </a:spcBef>
                <a:spcAft>
                  <a:spcPct val="0"/>
                </a:spcAft>
                <a:buNone/>
              </a:pPr>
              <a:t>Food &amp; Beverages</a:t>
            </a:fld>
            <a:endParaRPr lang="en-US" sz="1200" b="1" dirty="0">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endParaRPr>
          </a:p>
        </p:txBody>
      </p:sp>
      <p:sp>
        <p:nvSpPr>
          <p:cNvPr id="7" name="Text Placeholder 2">
            <a:extLst>
              <a:ext uri="{FF2B5EF4-FFF2-40B4-BE49-F238E27FC236}">
                <a16:creationId xmlns:a16="http://schemas.microsoft.com/office/drawing/2014/main" id="{885371E8-7632-3C4A-ADA5-1A7187B6BE78}"/>
              </a:ext>
            </a:extLst>
          </p:cNvPr>
          <p:cNvSpPr>
            <a:spLocks/>
          </p:cNvSpPr>
          <p:nvPr>
            <p:custDataLst>
              <p:tags r:id="rId4"/>
            </p:custDataLst>
          </p:nvPr>
        </p:nvSpPr>
        <p:spPr bwMode="auto">
          <a:xfrm>
            <a:off x="1676400" y="2411413"/>
            <a:ext cx="8270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B8ECAFE-519E-4865-883E-EBC50372A407}" type="datetime'''''Recr''''''''''''''''''''e''''ati''''''o''''''n'''''''">
              <a:rPr lang="en-US" altLang="en-US" sz="1200" b="1" smtClean="0">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pPr marL="0" lvl="0" indent="0" algn="r">
                <a:spcBef>
                  <a:spcPct val="0"/>
                </a:spcBef>
                <a:spcAft>
                  <a:spcPct val="0"/>
                </a:spcAft>
                <a:buNone/>
              </a:pPr>
              <a:t>Recreation</a:t>
            </a:fld>
            <a:endParaRPr lang="en-US" sz="1200" b="1" dirty="0">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endParaRPr>
          </a:p>
        </p:txBody>
      </p:sp>
      <p:sp>
        <p:nvSpPr>
          <p:cNvPr id="8" name="Text Placeholder 2">
            <a:extLst>
              <a:ext uri="{FF2B5EF4-FFF2-40B4-BE49-F238E27FC236}">
                <a16:creationId xmlns:a16="http://schemas.microsoft.com/office/drawing/2014/main" id="{885371E8-7632-3C4A-ADA5-1A7187B6BE78}"/>
              </a:ext>
            </a:extLst>
          </p:cNvPr>
          <p:cNvSpPr>
            <a:spLocks/>
          </p:cNvSpPr>
          <p:nvPr>
            <p:custDataLst>
              <p:tags r:id="rId5"/>
            </p:custDataLst>
          </p:nvPr>
        </p:nvSpPr>
        <p:spPr bwMode="auto">
          <a:xfrm>
            <a:off x="838199" y="2921000"/>
            <a:ext cx="16652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BD2D3CC-E8EF-46D8-8166-9C5E573A8242}" type="datetime'''''Sho''r''''t''''''-''t''''erm'' ''In''ce''''''nti''v''es'''">
              <a:rPr lang="en-US" altLang="en-US" sz="1200" b="1" smtClean="0">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pPr marL="0" lvl="0" indent="0" algn="r">
                <a:spcBef>
                  <a:spcPct val="0"/>
                </a:spcBef>
                <a:spcAft>
                  <a:spcPct val="0"/>
                </a:spcAft>
                <a:buNone/>
              </a:pPr>
              <a:t>Short-term Incentives</a:t>
            </a:fld>
            <a:endParaRPr lang="en-US" sz="1200" b="1" dirty="0">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endParaRPr>
          </a:p>
        </p:txBody>
      </p:sp>
      <p:sp>
        <p:nvSpPr>
          <p:cNvPr id="27" name="Text Placeholder 2">
            <a:extLst>
              <a:ext uri="{FF2B5EF4-FFF2-40B4-BE49-F238E27FC236}">
                <a16:creationId xmlns:a16="http://schemas.microsoft.com/office/drawing/2014/main" id="{00EC70F4-61F3-7E6F-CBE3-C702442189EE}"/>
              </a:ext>
            </a:extLst>
          </p:cNvPr>
          <p:cNvSpPr>
            <a:spLocks/>
          </p:cNvSpPr>
          <p:nvPr>
            <p:custDataLst>
              <p:tags r:id="rId6"/>
            </p:custDataLst>
          </p:nvPr>
        </p:nvSpPr>
        <p:spPr bwMode="auto">
          <a:xfrm>
            <a:off x="1460500" y="3432175"/>
            <a:ext cx="10429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C82A9F5-7679-4110-A0CD-573D1243F178}" type="datetime'L''''''o''a''''''''''n'''''''' B''ene''f''i''t''''''''''s'''">
              <a:rPr lang="en-US" altLang="en-US" sz="1200" b="1" smtClean="0">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pPr marL="0" lvl="0" indent="0" algn="r">
                <a:spcBef>
                  <a:spcPct val="0"/>
                </a:spcBef>
                <a:spcAft>
                  <a:spcPct val="0"/>
                </a:spcAft>
                <a:buNone/>
              </a:pPr>
              <a:t>Loan Benefits</a:t>
            </a:fld>
            <a:endParaRPr lang="en-US" sz="1200" b="1" dirty="0">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endParaRPr>
          </a:p>
        </p:txBody>
      </p:sp>
      <p:sp>
        <p:nvSpPr>
          <p:cNvPr id="31" name="Text Placeholder 2">
            <a:extLst>
              <a:ext uri="{FF2B5EF4-FFF2-40B4-BE49-F238E27FC236}">
                <a16:creationId xmlns:a16="http://schemas.microsoft.com/office/drawing/2014/main" id="{35631DA9-16ED-79B4-AFE9-2BF95526378C}"/>
              </a:ext>
            </a:extLst>
          </p:cNvPr>
          <p:cNvSpPr>
            <a:spLocks/>
          </p:cNvSpPr>
          <p:nvPr>
            <p:custDataLst>
              <p:tags r:id="rId7"/>
            </p:custDataLst>
          </p:nvPr>
        </p:nvSpPr>
        <p:spPr bwMode="auto">
          <a:xfrm>
            <a:off x="1584325" y="3943350"/>
            <a:ext cx="9191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E17DD62-7C1E-44CA-9A6D-D8CA7B8853EF}" type="datetime'''F''ix''e''''d'' ''B''o''''''''''''n''''''''''''''us'''">
              <a:rPr lang="en-US" altLang="en-US" sz="1200" b="1" smtClean="0">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pPr marL="0" lvl="0" indent="0" algn="r">
                <a:spcBef>
                  <a:spcPct val="0"/>
                </a:spcBef>
                <a:spcAft>
                  <a:spcPct val="0"/>
                </a:spcAft>
                <a:buNone/>
              </a:pPr>
              <a:t>Fixed Bonus</a:t>
            </a:fld>
            <a:endParaRPr lang="en-US" sz="1200" b="1" dirty="0">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endParaRPr>
          </a:p>
        </p:txBody>
      </p:sp>
      <p:sp>
        <p:nvSpPr>
          <p:cNvPr id="36" name="Text Placeholder 2">
            <a:extLst>
              <a:ext uri="{FF2B5EF4-FFF2-40B4-BE49-F238E27FC236}">
                <a16:creationId xmlns:a16="http://schemas.microsoft.com/office/drawing/2014/main" id="{96B25623-6FB8-F842-CCEC-DA7316CE4268}"/>
              </a:ext>
            </a:extLst>
          </p:cNvPr>
          <p:cNvSpPr>
            <a:spLocks/>
          </p:cNvSpPr>
          <p:nvPr>
            <p:custDataLst>
              <p:tags r:id="rId8"/>
            </p:custDataLst>
          </p:nvPr>
        </p:nvSpPr>
        <p:spPr bwMode="auto">
          <a:xfrm>
            <a:off x="1350963" y="4452938"/>
            <a:ext cx="11525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F8A6085-9C29-4360-B403-1B977079650C}" type="datetime'''''T''''''r''a''n''''''spo''r''ta''''''''''t''i''o''''''n'''">
              <a:rPr lang="en-US" altLang="en-US" sz="1200" b="1" smtClean="0">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pPr marL="0" lvl="0" indent="0" algn="r">
                <a:spcBef>
                  <a:spcPct val="0"/>
                </a:spcBef>
                <a:spcAft>
                  <a:spcPct val="0"/>
                </a:spcAft>
                <a:buNone/>
              </a:pPr>
              <a:t>Transportation</a:t>
            </a:fld>
            <a:endParaRPr lang="en-US" sz="1200" b="1" dirty="0">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endParaRPr>
          </a:p>
        </p:txBody>
      </p:sp>
      <p:sp>
        <p:nvSpPr>
          <p:cNvPr id="40" name="Text Placeholder 2">
            <a:extLst>
              <a:ext uri="{FF2B5EF4-FFF2-40B4-BE49-F238E27FC236}">
                <a16:creationId xmlns:a16="http://schemas.microsoft.com/office/drawing/2014/main" id="{3CDF8F98-E898-6291-8D6E-983CDD7E890A}"/>
              </a:ext>
            </a:extLst>
          </p:cNvPr>
          <p:cNvSpPr>
            <a:spLocks/>
          </p:cNvSpPr>
          <p:nvPr>
            <p:custDataLst>
              <p:tags r:id="rId9"/>
            </p:custDataLst>
          </p:nvPr>
        </p:nvSpPr>
        <p:spPr bwMode="auto">
          <a:xfrm>
            <a:off x="1885950" y="4964113"/>
            <a:ext cx="6175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9958A25-368D-46CE-AF2A-5F23B88F10D6}" type="datetime'''''''''''Hous''''''i''''''''''''''''''''''''''''''ng'''''''">
              <a:rPr lang="en-US" altLang="en-US" sz="1200" b="1" smtClean="0">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pPr marL="0" lvl="0" indent="0" algn="r">
                <a:spcBef>
                  <a:spcPct val="0"/>
                </a:spcBef>
                <a:spcAft>
                  <a:spcPct val="0"/>
                </a:spcAft>
                <a:buNone/>
              </a:pPr>
              <a:t>Housing</a:t>
            </a:fld>
            <a:endParaRPr lang="en-US" sz="1200" b="1" dirty="0">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endParaRPr>
          </a:p>
        </p:txBody>
      </p:sp>
      <p:sp>
        <p:nvSpPr>
          <p:cNvPr id="44" name="Text Placeholder 2">
            <a:extLst>
              <a:ext uri="{FF2B5EF4-FFF2-40B4-BE49-F238E27FC236}">
                <a16:creationId xmlns:a16="http://schemas.microsoft.com/office/drawing/2014/main" id="{85875029-9D8E-C1DD-240C-67EF7C88338A}"/>
              </a:ext>
            </a:extLst>
          </p:cNvPr>
          <p:cNvSpPr>
            <a:spLocks/>
          </p:cNvSpPr>
          <p:nvPr>
            <p:custDataLst>
              <p:tags r:id="rId10"/>
            </p:custDataLst>
          </p:nvPr>
        </p:nvSpPr>
        <p:spPr bwMode="auto">
          <a:xfrm>
            <a:off x="1423988" y="5473700"/>
            <a:ext cx="10795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521CCED-71A8-413B-9856-2D45229C9FB3}" type="datetime'M''''''i''''''s''''''''''''''c''e''l''''la''''n''e''''ou''''s'">
              <a:rPr lang="en-US" altLang="en-US" sz="1200" b="1" smtClean="0">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pPr marL="0" lvl="0" indent="0" algn="r">
                <a:spcBef>
                  <a:spcPct val="0"/>
                </a:spcBef>
                <a:spcAft>
                  <a:spcPct val="0"/>
                </a:spcAft>
                <a:buNone/>
              </a:pPr>
              <a:t>Miscellaneous</a:t>
            </a:fld>
            <a:endParaRPr lang="en-US" sz="1200" b="1" dirty="0">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endParaRPr>
          </a:p>
        </p:txBody>
      </p:sp>
      <p:sp>
        <p:nvSpPr>
          <p:cNvPr id="67" name="Text Placeholder 2">
            <a:extLst>
              <a:ext uri="{FF2B5EF4-FFF2-40B4-BE49-F238E27FC236}">
                <a16:creationId xmlns:a16="http://schemas.microsoft.com/office/drawing/2014/main" id="{885371E8-7632-3C4A-ADA5-1A7187B6BE78}"/>
              </a:ext>
            </a:extLst>
          </p:cNvPr>
          <p:cNvSpPr>
            <a:spLocks/>
          </p:cNvSpPr>
          <p:nvPr>
            <p:custDataLst>
              <p:tags r:id="rId11"/>
            </p:custDataLst>
          </p:nvPr>
        </p:nvSpPr>
        <p:spPr bwMode="auto">
          <a:xfrm>
            <a:off x="838199" y="1295400"/>
            <a:ext cx="7013575" cy="3857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1588" rIns="0" bIns="158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400" b="1" dirty="0">
                <a:effectLst/>
              </a:rPr>
              <a:t>Percent of UK NGOs offering non-salary elements of total compensation</a:t>
            </a:r>
          </a:p>
          <a:p>
            <a:pPr marL="0" lvl="0" indent="0">
              <a:spcBef>
                <a:spcPct val="0"/>
              </a:spcBef>
              <a:spcAft>
                <a:spcPct val="0"/>
              </a:spcAft>
              <a:buNone/>
            </a:pPr>
            <a:r>
              <a:rPr lang="en-US" sz="1400" b="1" dirty="0"/>
              <a:t>(N=49)</a:t>
            </a:r>
          </a:p>
        </p:txBody>
      </p:sp>
      <p:sp>
        <p:nvSpPr>
          <p:cNvPr id="71" name="Text Placeholder 2">
            <a:extLst>
              <a:ext uri="{FF2B5EF4-FFF2-40B4-BE49-F238E27FC236}">
                <a16:creationId xmlns:a16="http://schemas.microsoft.com/office/drawing/2014/main" id="{885371E8-7632-3C4A-ADA5-1A7187B6BE78}"/>
              </a:ext>
            </a:extLst>
          </p:cNvPr>
          <p:cNvSpPr>
            <a:spLocks/>
          </p:cNvSpPr>
          <p:nvPr>
            <p:custDataLst>
              <p:tags r:id="rId12"/>
            </p:custDataLst>
          </p:nvPr>
        </p:nvSpPr>
        <p:spPr bwMode="auto">
          <a:xfrm>
            <a:off x="838200" y="6102350"/>
            <a:ext cx="5005388"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900" b="1" u="sng" dirty="0">
                <a:effectLst/>
              </a:rPr>
              <a:t>Source</a:t>
            </a:r>
            <a:r>
              <a:rPr lang="en-US" altLang="en-US" sz="900" dirty="0">
                <a:effectLst/>
              </a:rPr>
              <a:t>:  </a:t>
            </a:r>
            <a:r>
              <a:rPr lang="en-US" altLang="en-US" sz="900" b="1" dirty="0">
                <a:effectLst/>
              </a:rPr>
              <a:t>Birches Group NGO Local Pay Survey, October 2025</a:t>
            </a:r>
            <a:endParaRPr lang="en-US" sz="900" b="1" dirty="0"/>
          </a:p>
        </p:txBody>
      </p:sp>
      <p:sp>
        <p:nvSpPr>
          <p:cNvPr id="74" name="Text Placeholder 2">
            <a:extLst>
              <a:ext uri="{FF2B5EF4-FFF2-40B4-BE49-F238E27FC236}">
                <a16:creationId xmlns:a16="http://schemas.microsoft.com/office/drawing/2014/main" id="{885371E8-7632-3C4A-ADA5-1A7187B6BE78}"/>
              </a:ext>
            </a:extLst>
          </p:cNvPr>
          <p:cNvSpPr>
            <a:spLocks/>
          </p:cNvSpPr>
          <p:nvPr>
            <p:custDataLst>
              <p:tags r:id="rId13"/>
            </p:custDataLst>
          </p:nvPr>
        </p:nvSpPr>
        <p:spPr bwMode="auto">
          <a:xfrm>
            <a:off x="6284913" y="1728787"/>
            <a:ext cx="5068888" cy="22780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22225" rIns="0" bIns="454025"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1200"/>
              </a:spcAft>
            </a:pPr>
            <a:r>
              <a:rPr lang="en-US" sz="1400" dirty="0"/>
              <a:t>Common in-kind benefits include food and beverages (29%) and recreational activities (22%)</a:t>
            </a:r>
          </a:p>
          <a:p>
            <a:pPr>
              <a:spcBef>
                <a:spcPct val="0"/>
              </a:spcBef>
              <a:spcAft>
                <a:spcPts val="1200"/>
              </a:spcAft>
            </a:pPr>
            <a:r>
              <a:rPr lang="en-US" sz="1400" dirty="0"/>
              <a:t>Short-term incentives are offered by 16% of organizations</a:t>
            </a:r>
          </a:p>
          <a:p>
            <a:pPr>
              <a:spcBef>
                <a:spcPct val="0"/>
              </a:spcBef>
              <a:spcAft>
                <a:spcPts val="1200"/>
              </a:spcAft>
            </a:pPr>
            <a:r>
              <a:rPr lang="en-US" sz="1400" dirty="0"/>
              <a:t>Less common were loan benefits, fixed bonus, transportation and housing</a:t>
            </a:r>
          </a:p>
          <a:p>
            <a:pPr>
              <a:spcBef>
                <a:spcPct val="0"/>
              </a:spcBef>
              <a:spcAft>
                <a:spcPts val="1200"/>
              </a:spcAft>
            </a:pPr>
            <a:r>
              <a:rPr lang="en-US" sz="1400" dirty="0"/>
              <a:t>Miscellaneous are predominately related to remote or hybrid work arrangements</a:t>
            </a:r>
          </a:p>
        </p:txBody>
      </p:sp>
    </p:spTree>
    <p:extLst>
      <p:ext uri="{BB962C8B-B14F-4D97-AF65-F5344CB8AC3E}">
        <p14:creationId xmlns:p14="http://schemas.microsoft.com/office/powerpoint/2010/main" val="2911786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692C73F-EBE0-EDA4-3F3D-FCFC9A4EA838}"/>
              </a:ext>
            </a:extLst>
          </p:cNvPr>
          <p:cNvGraphicFramePr>
            <a:graphicFrameLocks/>
          </p:cNvGraphicFramePr>
          <p:nvPr>
            <p:custDataLst>
              <p:tags r:id="rId1"/>
            </p:custDataLst>
            <p:extLst>
              <p:ext uri="{D42A27DB-BD31-4B8C-83A1-F6EECF244321}">
                <p14:modId xmlns:p14="http://schemas.microsoft.com/office/powerpoint/2010/main" val="36961928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think-cell data - do not delete" hidden="1">
                        <a:extLst>
                          <a:ext uri="{FF2B5EF4-FFF2-40B4-BE49-F238E27FC236}">
                            <a16:creationId xmlns:a16="http://schemas.microsoft.com/office/drawing/2014/main" id="{E692C73F-EBE0-EDA4-3F3D-FCFC9A4EA83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8E2B7D6-E8C8-7A72-4D9C-54D831DEBDD0}"/>
              </a:ext>
            </a:extLst>
          </p:cNvPr>
          <p:cNvSpPr>
            <a:spLocks noGrp="1"/>
          </p:cNvSpPr>
          <p:nvPr>
            <p:ph type="title"/>
          </p:nvPr>
        </p:nvSpPr>
        <p:spPr/>
        <p:txBody>
          <a:bodyPr vert="horz" rIns="91440">
            <a:normAutofit/>
          </a:bodyPr>
          <a:lstStyle/>
          <a:p>
            <a:r>
              <a:rPr lang="en-US" sz="2200" dirty="0"/>
              <a:t>2026 will be another challenging year</a:t>
            </a:r>
          </a:p>
        </p:txBody>
      </p:sp>
      <p:sp>
        <p:nvSpPr>
          <p:cNvPr id="3" name="TextBox 2">
            <a:extLst>
              <a:ext uri="{FF2B5EF4-FFF2-40B4-BE49-F238E27FC236}">
                <a16:creationId xmlns:a16="http://schemas.microsoft.com/office/drawing/2014/main" id="{8D0923DE-E6A6-0598-7297-4E614595817F}"/>
              </a:ext>
            </a:extLst>
          </p:cNvPr>
          <p:cNvSpPr txBox="1"/>
          <p:nvPr/>
        </p:nvSpPr>
        <p:spPr>
          <a:xfrm>
            <a:off x="838200" y="1229205"/>
            <a:ext cx="7018952" cy="3785652"/>
          </a:xfrm>
          <a:prstGeom prst="rect">
            <a:avLst/>
          </a:prstGeom>
          <a:noFill/>
        </p:spPr>
        <p:txBody>
          <a:bodyPr wrap="square" rtlCol="0">
            <a:spAutoFit/>
          </a:bodyPr>
          <a:lstStyle/>
          <a:p>
            <a:r>
              <a:rPr lang="en-US" sz="2000" b="1" dirty="0">
                <a:solidFill>
                  <a:schemeClr val="tx1">
                    <a:lumMod val="75000"/>
                    <a:lumOff val="25000"/>
                  </a:schemeClr>
                </a:solidFill>
                <a:latin typeface="Aptos" panose="020B0004020202020204" pitchFamily="34" charset="0"/>
                <a:cs typeface="Aparajita" panose="020B0502040204020203" pitchFamily="18" charset="0"/>
              </a:rPr>
              <a:t>Compensation Strategy &amp; Talent Management</a:t>
            </a:r>
          </a:p>
          <a:p>
            <a:endParaRPr lang="en-US" sz="2000" b="1" dirty="0">
              <a:solidFill>
                <a:schemeClr val="tx1">
                  <a:lumMod val="75000"/>
                  <a:lumOff val="25000"/>
                </a:schemeClr>
              </a:solidFill>
              <a:latin typeface="Aptos" panose="020B0004020202020204" pitchFamily="34" charset="0"/>
              <a:cs typeface="Aparajita" panose="020B0502040204020203" pitchFamily="18" charset="0"/>
            </a:endParaRPr>
          </a:p>
          <a:p>
            <a:r>
              <a:rPr lang="en-US" b="1" dirty="0">
                <a:solidFill>
                  <a:srgbClr val="2C5E28"/>
                </a:solidFill>
                <a:latin typeface="Aptos" panose="020B0004020202020204" pitchFamily="34" charset="0"/>
                <a:cs typeface="Aparajita" panose="020B0502040204020203" pitchFamily="18" charset="0"/>
              </a:rPr>
              <a:t>INFORMED, DEFENSIBLE RECRUITMENT DECISIONS</a:t>
            </a:r>
            <a:r>
              <a:rPr lang="en-US" dirty="0">
                <a:solidFill>
                  <a:schemeClr val="tx1">
                    <a:lumMod val="75000"/>
                    <a:lumOff val="25000"/>
                  </a:schemeClr>
                </a:solidFill>
                <a:latin typeface="Aptos" panose="020B0004020202020204" pitchFamily="34" charset="0"/>
                <a:cs typeface="Aparajita" panose="020B0502040204020203" pitchFamily="18" charset="0"/>
              </a:rPr>
              <a:t> </a:t>
            </a:r>
          </a:p>
          <a:p>
            <a:r>
              <a:rPr lang="en-US" sz="1600" dirty="0">
                <a:solidFill>
                  <a:schemeClr val="tx1">
                    <a:lumMod val="75000"/>
                    <a:lumOff val="25000"/>
                  </a:schemeClr>
                </a:solidFill>
                <a:latin typeface="Aptos Display" panose="020B0004020202020204" pitchFamily="34" charset="0"/>
                <a:cs typeface="Aparajita" panose="020B0502040204020203" pitchFamily="18" charset="0"/>
              </a:rPr>
              <a:t>Use market data to develop offers based on market realities, avoiding guesswork and potentially overpaying or losing candidates</a:t>
            </a:r>
          </a:p>
          <a:p>
            <a:endParaRPr lang="en-US" sz="1600" b="1" dirty="0">
              <a:solidFill>
                <a:schemeClr val="tx1">
                  <a:lumMod val="75000"/>
                  <a:lumOff val="25000"/>
                </a:schemeClr>
              </a:solidFill>
              <a:latin typeface="Aptos" panose="020B0004020202020204" pitchFamily="34" charset="0"/>
              <a:cs typeface="Aparajita" panose="020B0502040204020203" pitchFamily="18" charset="0"/>
            </a:endParaRPr>
          </a:p>
          <a:p>
            <a:r>
              <a:rPr lang="en-US" b="1" dirty="0">
                <a:solidFill>
                  <a:srgbClr val="2C5E28"/>
                </a:solidFill>
                <a:latin typeface="Aptos" panose="020B0004020202020204" pitchFamily="34" charset="0"/>
                <a:cs typeface="Aparajita" panose="020B0502040204020203" pitchFamily="18" charset="0"/>
              </a:rPr>
              <a:t>AVOID BLANKET FREEZES</a:t>
            </a:r>
            <a:endParaRPr lang="en-US" b="1" dirty="0">
              <a:solidFill>
                <a:schemeClr val="tx1">
                  <a:lumMod val="75000"/>
                  <a:lumOff val="25000"/>
                </a:schemeClr>
              </a:solidFill>
              <a:latin typeface="Aptos" panose="020B0004020202020204" pitchFamily="34" charset="0"/>
              <a:cs typeface="Aparajita" panose="020B0502040204020203" pitchFamily="18" charset="0"/>
            </a:endParaRPr>
          </a:p>
          <a:p>
            <a:r>
              <a:rPr lang="en-US" sz="1600" dirty="0">
                <a:solidFill>
                  <a:schemeClr val="tx1">
                    <a:lumMod val="75000"/>
                    <a:lumOff val="25000"/>
                  </a:schemeClr>
                </a:solidFill>
                <a:latin typeface="Aptos Display" panose="020B0004020202020204" pitchFamily="34" charset="0"/>
                <a:cs typeface="Aparajita" panose="020B0502040204020203" pitchFamily="18" charset="0"/>
              </a:rPr>
              <a:t>Ensure that your organization stays abreast of market conditions and adjust your pay scale accordingly</a:t>
            </a:r>
          </a:p>
          <a:p>
            <a:endParaRPr lang="en-US" b="1" dirty="0">
              <a:solidFill>
                <a:schemeClr val="tx1">
                  <a:lumMod val="75000"/>
                  <a:lumOff val="25000"/>
                </a:schemeClr>
              </a:solidFill>
              <a:latin typeface="Aptos" panose="020B0004020202020204" pitchFamily="34" charset="0"/>
              <a:cs typeface="Aparajita" panose="020B0502040204020203" pitchFamily="18" charset="0"/>
            </a:endParaRPr>
          </a:p>
          <a:p>
            <a:r>
              <a:rPr lang="en-US" b="1" dirty="0">
                <a:solidFill>
                  <a:srgbClr val="2C5E28"/>
                </a:solidFill>
                <a:latin typeface="Aptos" panose="020B0004020202020204" pitchFamily="34" charset="0"/>
                <a:cs typeface="Aparajita" panose="020B0502040204020203" pitchFamily="18" charset="0"/>
              </a:rPr>
              <a:t>DESIGN COMPETITIVE TOTAL REWARDS</a:t>
            </a:r>
            <a:endParaRPr lang="en-US" b="1" dirty="0">
              <a:solidFill>
                <a:schemeClr val="tx1">
                  <a:lumMod val="75000"/>
                  <a:lumOff val="25000"/>
                </a:schemeClr>
              </a:solidFill>
              <a:latin typeface="Aptos" panose="020B0004020202020204" pitchFamily="34" charset="0"/>
              <a:cs typeface="Aparajita" panose="020B0502040204020203" pitchFamily="18" charset="0"/>
            </a:endParaRPr>
          </a:p>
          <a:p>
            <a:r>
              <a:rPr lang="en-US" sz="1600" dirty="0">
                <a:solidFill>
                  <a:schemeClr val="tx1">
                    <a:lumMod val="75000"/>
                    <a:lumOff val="25000"/>
                  </a:schemeClr>
                </a:solidFill>
                <a:latin typeface="Aptos Display" panose="020B0004020202020204" pitchFamily="34" charset="0"/>
                <a:cs typeface="Aparajita" panose="020B0502040204020203" pitchFamily="18" charset="0"/>
              </a:rPr>
              <a:t>When salary increases aren't feasible, market data shows what other organizations are offering through non-salary elements to stay competitive without raising base pay</a:t>
            </a:r>
          </a:p>
        </p:txBody>
      </p:sp>
      <p:pic>
        <p:nvPicPr>
          <p:cNvPr id="11" name="Picture 10">
            <a:extLst>
              <a:ext uri="{FF2B5EF4-FFF2-40B4-BE49-F238E27FC236}">
                <a16:creationId xmlns:a16="http://schemas.microsoft.com/office/drawing/2014/main" id="{180F2F42-0ED0-D5C6-CF21-D29AC5BD83E0}"/>
              </a:ext>
            </a:extLst>
          </p:cNvPr>
          <p:cNvPicPr>
            <a:picLocks noChangeAspect="1"/>
          </p:cNvPicPr>
          <p:nvPr/>
        </p:nvPicPr>
        <p:blipFill>
          <a:blip r:embed="rId5"/>
          <a:stretch>
            <a:fillRect/>
          </a:stretch>
        </p:blipFill>
        <p:spPr>
          <a:xfrm>
            <a:off x="7955490" y="1163888"/>
            <a:ext cx="3398310" cy="5096950"/>
          </a:xfrm>
          <a:prstGeom prst="rect">
            <a:avLst/>
          </a:prstGeom>
        </p:spPr>
      </p:pic>
    </p:spTree>
    <p:extLst>
      <p:ext uri="{BB962C8B-B14F-4D97-AF65-F5344CB8AC3E}">
        <p14:creationId xmlns:p14="http://schemas.microsoft.com/office/powerpoint/2010/main" val="24722907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DBFC7-E4D6-3A44-E246-B7322F1CCAE0}"/>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0DB9534-67B6-E947-6E40-507D2D562A7D}"/>
              </a:ext>
            </a:extLst>
          </p:cNvPr>
          <p:cNvGraphicFramePr>
            <a:graphicFrameLocks/>
          </p:cNvGraphicFramePr>
          <p:nvPr>
            <p:custDataLst>
              <p:tags r:id="rId1"/>
            </p:custDataLst>
            <p:extLst>
              <p:ext uri="{D42A27DB-BD31-4B8C-83A1-F6EECF244321}">
                <p14:modId xmlns:p14="http://schemas.microsoft.com/office/powerpoint/2010/main" val="7973127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think-cell data - do not delete" hidden="1">
                        <a:extLst>
                          <a:ext uri="{FF2B5EF4-FFF2-40B4-BE49-F238E27FC236}">
                            <a16:creationId xmlns:a16="http://schemas.microsoft.com/office/drawing/2014/main" id="{E0DB9534-67B6-E947-6E40-507D2D562A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FF98EC5-A1EA-5842-9CC1-EC21BDDC2A58}"/>
              </a:ext>
            </a:extLst>
          </p:cNvPr>
          <p:cNvSpPr>
            <a:spLocks noGrp="1"/>
          </p:cNvSpPr>
          <p:nvPr>
            <p:ph type="title"/>
          </p:nvPr>
        </p:nvSpPr>
        <p:spPr/>
        <p:txBody>
          <a:bodyPr vert="horz" rIns="91440">
            <a:normAutofit/>
          </a:bodyPr>
          <a:lstStyle/>
          <a:p>
            <a:r>
              <a:rPr lang="en-US" sz="2200" dirty="0"/>
              <a:t>Anticipate your budgetary challenges</a:t>
            </a:r>
          </a:p>
        </p:txBody>
      </p:sp>
      <p:sp>
        <p:nvSpPr>
          <p:cNvPr id="3" name="TextBox 2">
            <a:extLst>
              <a:ext uri="{FF2B5EF4-FFF2-40B4-BE49-F238E27FC236}">
                <a16:creationId xmlns:a16="http://schemas.microsoft.com/office/drawing/2014/main" id="{0AF7DEA9-711F-A1D0-F07B-AD6E533D770A}"/>
              </a:ext>
            </a:extLst>
          </p:cNvPr>
          <p:cNvSpPr txBox="1"/>
          <p:nvPr/>
        </p:nvSpPr>
        <p:spPr>
          <a:xfrm>
            <a:off x="838200" y="1343607"/>
            <a:ext cx="6831563" cy="3477875"/>
          </a:xfrm>
          <a:prstGeom prst="rect">
            <a:avLst/>
          </a:prstGeom>
          <a:noFill/>
        </p:spPr>
        <p:txBody>
          <a:bodyPr wrap="square" rtlCol="0">
            <a:spAutoFit/>
          </a:bodyPr>
          <a:lstStyle/>
          <a:p>
            <a:r>
              <a:rPr lang="en-US" sz="2000" b="1" dirty="0">
                <a:solidFill>
                  <a:schemeClr val="tx1">
                    <a:lumMod val="75000"/>
                    <a:lumOff val="25000"/>
                  </a:schemeClr>
                </a:solidFill>
                <a:latin typeface="Aptos" panose="020B0004020202020204" pitchFamily="34" charset="0"/>
              </a:rPr>
              <a:t>Budget Forecasting &amp; Financial Planning</a:t>
            </a:r>
          </a:p>
          <a:p>
            <a:endParaRPr lang="en-US" b="1" dirty="0">
              <a:solidFill>
                <a:schemeClr val="tx1">
                  <a:lumMod val="75000"/>
                  <a:lumOff val="25000"/>
                </a:schemeClr>
              </a:solidFill>
              <a:latin typeface="Aptos" panose="020B0004020202020204" pitchFamily="34" charset="0"/>
            </a:endParaRPr>
          </a:p>
          <a:p>
            <a:r>
              <a:rPr lang="en-US" b="1" dirty="0">
                <a:solidFill>
                  <a:srgbClr val="2C5E28"/>
                </a:solidFill>
                <a:latin typeface="Aptos" panose="020B0004020202020204" pitchFamily="34" charset="0"/>
              </a:rPr>
              <a:t>BUILD CREDIBLE COMPENSATION BUDGETS</a:t>
            </a:r>
            <a:endParaRPr lang="en-US" dirty="0">
              <a:solidFill>
                <a:schemeClr val="tx1">
                  <a:lumMod val="75000"/>
                  <a:lumOff val="25000"/>
                </a:schemeClr>
              </a:solidFill>
              <a:latin typeface="Aptos" panose="020B0004020202020204" pitchFamily="34" charset="0"/>
            </a:endParaRPr>
          </a:p>
          <a:p>
            <a:r>
              <a:rPr lang="en-US" sz="1600" dirty="0">
                <a:solidFill>
                  <a:schemeClr val="tx1">
                    <a:lumMod val="75000"/>
                    <a:lumOff val="25000"/>
                  </a:schemeClr>
                </a:solidFill>
                <a:latin typeface="Aptos Display" panose="020B0004020202020204" pitchFamily="34" charset="0"/>
              </a:rPr>
              <a:t>Model best-case, moderate, and conservative scenarios tied to different funding outcomes.  Market data should be used to inform these models.</a:t>
            </a:r>
          </a:p>
          <a:p>
            <a:endParaRPr lang="en-US" b="1" dirty="0">
              <a:solidFill>
                <a:schemeClr val="tx1">
                  <a:lumMod val="75000"/>
                  <a:lumOff val="25000"/>
                </a:schemeClr>
              </a:solidFill>
              <a:latin typeface="Aptos" panose="020B0004020202020204" pitchFamily="34" charset="0"/>
            </a:endParaRPr>
          </a:p>
          <a:p>
            <a:r>
              <a:rPr lang="en-US" b="1" dirty="0">
                <a:solidFill>
                  <a:srgbClr val="2C5E28"/>
                </a:solidFill>
                <a:latin typeface="Aptos" panose="020B0004020202020204" pitchFamily="34" charset="0"/>
              </a:rPr>
              <a:t>ANTICIPATE FUTURE COMPENSATION PRESSURE</a:t>
            </a:r>
          </a:p>
          <a:p>
            <a:r>
              <a:rPr lang="en-US" sz="1600" dirty="0">
                <a:solidFill>
                  <a:schemeClr val="tx1">
                    <a:lumMod val="75000"/>
                    <a:lumOff val="25000"/>
                  </a:schemeClr>
                </a:solidFill>
                <a:latin typeface="Aptos Display" panose="020B0004020202020204" pitchFamily="34" charset="0"/>
              </a:rPr>
              <a:t>Tracking market trends over time allows organizations to get ahead of salary increases before they become retention crises</a:t>
            </a:r>
          </a:p>
          <a:p>
            <a:endParaRPr lang="en-US" sz="1600" dirty="0">
              <a:solidFill>
                <a:schemeClr val="tx1">
                  <a:lumMod val="75000"/>
                  <a:lumOff val="25000"/>
                </a:schemeClr>
              </a:solidFill>
              <a:latin typeface="Aptos Display" panose="020B0004020202020204" pitchFamily="34" charset="0"/>
            </a:endParaRPr>
          </a:p>
          <a:p>
            <a:r>
              <a:rPr lang="en-US" b="1" dirty="0">
                <a:solidFill>
                  <a:srgbClr val="2C5E28"/>
                </a:solidFill>
                <a:latin typeface="Aptos" panose="020B0004020202020204" pitchFamily="34" charset="0"/>
              </a:rPr>
              <a:t>WORK CLOSELY WITH FINANCE</a:t>
            </a:r>
          </a:p>
          <a:p>
            <a:r>
              <a:rPr lang="en-US" sz="1600" dirty="0">
                <a:solidFill>
                  <a:schemeClr val="tx1">
                    <a:lumMod val="75000"/>
                    <a:lumOff val="25000"/>
                  </a:schemeClr>
                </a:solidFill>
                <a:latin typeface="Aptos Display" panose="020B0004020202020204" pitchFamily="34" charset="0"/>
              </a:rPr>
              <a:t>HR and Finance need to work in close coordination to develop budgets reflecting the realities of the market</a:t>
            </a:r>
          </a:p>
        </p:txBody>
      </p:sp>
      <p:pic>
        <p:nvPicPr>
          <p:cNvPr id="9" name="Picture 8">
            <a:extLst>
              <a:ext uri="{FF2B5EF4-FFF2-40B4-BE49-F238E27FC236}">
                <a16:creationId xmlns:a16="http://schemas.microsoft.com/office/drawing/2014/main" id="{C1E90EAC-D0B8-B382-88CC-7153D1FD37D2}"/>
              </a:ext>
            </a:extLst>
          </p:cNvPr>
          <p:cNvPicPr>
            <a:picLocks noChangeAspect="1"/>
          </p:cNvPicPr>
          <p:nvPr/>
        </p:nvPicPr>
        <p:blipFill>
          <a:blip r:embed="rId5"/>
          <a:stretch>
            <a:fillRect/>
          </a:stretch>
        </p:blipFill>
        <p:spPr>
          <a:xfrm>
            <a:off x="7969897" y="1166325"/>
            <a:ext cx="3383903" cy="5075855"/>
          </a:xfrm>
          <a:prstGeom prst="rect">
            <a:avLst/>
          </a:prstGeom>
        </p:spPr>
      </p:pic>
    </p:spTree>
    <p:extLst>
      <p:ext uri="{BB962C8B-B14F-4D97-AF65-F5344CB8AC3E}">
        <p14:creationId xmlns:p14="http://schemas.microsoft.com/office/powerpoint/2010/main" val="2194881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6BC76-647A-3D53-06BE-1F0916840DC8}"/>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A131495-1191-9601-84F5-41DF4869C707}"/>
              </a:ext>
            </a:extLst>
          </p:cNvPr>
          <p:cNvGraphicFramePr>
            <a:graphicFrameLocks/>
          </p:cNvGraphicFramePr>
          <p:nvPr>
            <p:custDataLst>
              <p:tags r:id="rId1"/>
            </p:custDataLst>
            <p:extLst>
              <p:ext uri="{D42A27DB-BD31-4B8C-83A1-F6EECF244321}">
                <p14:modId xmlns:p14="http://schemas.microsoft.com/office/powerpoint/2010/main" val="33517222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think-cell data - do not delete" hidden="1">
                        <a:extLst>
                          <a:ext uri="{FF2B5EF4-FFF2-40B4-BE49-F238E27FC236}">
                            <a16:creationId xmlns:a16="http://schemas.microsoft.com/office/drawing/2014/main" id="{AA131495-1191-9601-84F5-41DF4869C7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3BE342F-7D65-A59D-F753-A87C48FB20D6}"/>
              </a:ext>
            </a:extLst>
          </p:cNvPr>
          <p:cNvSpPr>
            <a:spLocks noGrp="1"/>
          </p:cNvSpPr>
          <p:nvPr>
            <p:ph type="title"/>
          </p:nvPr>
        </p:nvSpPr>
        <p:spPr/>
        <p:txBody>
          <a:bodyPr vert="horz" rIns="91440">
            <a:normAutofit/>
          </a:bodyPr>
          <a:lstStyle/>
          <a:p>
            <a:r>
              <a:rPr lang="en-US" sz="2200" dirty="0"/>
              <a:t>Manage donor and stakeholder engagement proactively</a:t>
            </a:r>
          </a:p>
        </p:txBody>
      </p:sp>
      <p:sp>
        <p:nvSpPr>
          <p:cNvPr id="3" name="TextBox 2">
            <a:extLst>
              <a:ext uri="{FF2B5EF4-FFF2-40B4-BE49-F238E27FC236}">
                <a16:creationId xmlns:a16="http://schemas.microsoft.com/office/drawing/2014/main" id="{938A9D38-EAF0-3CF8-9AB8-43925DC9F8B0}"/>
              </a:ext>
            </a:extLst>
          </p:cNvPr>
          <p:cNvSpPr txBox="1"/>
          <p:nvPr/>
        </p:nvSpPr>
        <p:spPr>
          <a:xfrm>
            <a:off x="838200" y="1286679"/>
            <a:ext cx="6495661" cy="3847207"/>
          </a:xfrm>
          <a:prstGeom prst="rect">
            <a:avLst/>
          </a:prstGeom>
          <a:noFill/>
        </p:spPr>
        <p:txBody>
          <a:bodyPr wrap="square" rtlCol="0">
            <a:spAutoFit/>
          </a:bodyPr>
          <a:lstStyle/>
          <a:p>
            <a:r>
              <a:rPr lang="en-US" sz="2000" b="1" dirty="0">
                <a:solidFill>
                  <a:schemeClr val="tx1">
                    <a:lumMod val="75000"/>
                    <a:lumOff val="25000"/>
                  </a:schemeClr>
                </a:solidFill>
                <a:latin typeface="Aptos" panose="020B0004020202020204" pitchFamily="34" charset="0"/>
              </a:rPr>
              <a:t>Stakeholder &amp; Donor Engagement</a:t>
            </a:r>
          </a:p>
          <a:p>
            <a:endParaRPr lang="en-US" sz="2000" b="1" dirty="0">
              <a:solidFill>
                <a:schemeClr val="tx1">
                  <a:lumMod val="75000"/>
                  <a:lumOff val="25000"/>
                </a:schemeClr>
              </a:solidFill>
              <a:latin typeface="Aptos" panose="020B0004020202020204" pitchFamily="34" charset="0"/>
            </a:endParaRPr>
          </a:p>
          <a:p>
            <a:r>
              <a:rPr lang="en-US" b="1" dirty="0">
                <a:solidFill>
                  <a:srgbClr val="2C5E28"/>
                </a:solidFill>
                <a:latin typeface="Aptos" panose="020B0004020202020204" pitchFamily="34" charset="0"/>
              </a:rPr>
              <a:t>JUSTIFY COMPENSATION COSTS TO FUNDERS WITH NUMBERS, NOT NARRATIVES </a:t>
            </a:r>
          </a:p>
          <a:p>
            <a:r>
              <a:rPr lang="en-US" sz="1600" dirty="0">
                <a:solidFill>
                  <a:schemeClr val="tx1">
                    <a:lumMod val="75000"/>
                    <a:lumOff val="25000"/>
                  </a:schemeClr>
                </a:solidFill>
                <a:latin typeface="Aptos Display" panose="020B0004020202020204" pitchFamily="34" charset="0"/>
              </a:rPr>
              <a:t>‘Our program manager is at the 50th percentile of our target market' is far more compelling than 'our staff is experienced and hardworking.’</a:t>
            </a:r>
          </a:p>
          <a:p>
            <a:endParaRPr lang="en-US" b="1" dirty="0">
              <a:solidFill>
                <a:schemeClr val="tx1">
                  <a:lumMod val="75000"/>
                  <a:lumOff val="25000"/>
                </a:schemeClr>
              </a:solidFill>
              <a:latin typeface="Aptos" panose="020B0004020202020204" pitchFamily="34" charset="0"/>
            </a:endParaRPr>
          </a:p>
          <a:p>
            <a:r>
              <a:rPr lang="en-US" b="1" dirty="0">
                <a:solidFill>
                  <a:srgbClr val="2C5E28"/>
                </a:solidFill>
                <a:latin typeface="Aptos" panose="020B0004020202020204" pitchFamily="34" charset="0"/>
              </a:rPr>
              <a:t>PROACTIVELY ADDRESS FUNDER SCRUTINY</a:t>
            </a:r>
            <a:endParaRPr lang="en-US" b="1" dirty="0">
              <a:solidFill>
                <a:schemeClr val="tx1">
                  <a:lumMod val="75000"/>
                  <a:lumOff val="25000"/>
                </a:schemeClr>
              </a:solidFill>
              <a:latin typeface="Aptos" panose="020B0004020202020204" pitchFamily="34" charset="0"/>
            </a:endParaRPr>
          </a:p>
          <a:p>
            <a:r>
              <a:rPr lang="en-US" sz="1600" dirty="0">
                <a:solidFill>
                  <a:schemeClr val="tx1">
                    <a:lumMod val="75000"/>
                    <a:lumOff val="25000"/>
                  </a:schemeClr>
                </a:solidFill>
                <a:latin typeface="Aptos Display" panose="020B0004020202020204" pitchFamily="34" charset="0"/>
              </a:rPr>
              <a:t>Identify data which supports your funding request, and incorporate it into your communications with donors</a:t>
            </a:r>
          </a:p>
          <a:p>
            <a:endParaRPr lang="en-US" b="1" dirty="0">
              <a:solidFill>
                <a:schemeClr val="tx1">
                  <a:lumMod val="75000"/>
                  <a:lumOff val="25000"/>
                </a:schemeClr>
              </a:solidFill>
              <a:latin typeface="Aptos" panose="020B0004020202020204" pitchFamily="34" charset="0"/>
            </a:endParaRPr>
          </a:p>
          <a:p>
            <a:r>
              <a:rPr lang="en-US" b="1" dirty="0">
                <a:solidFill>
                  <a:srgbClr val="2C5E28"/>
                </a:solidFill>
                <a:latin typeface="Aptos" panose="020B0004020202020204" pitchFamily="34" charset="0"/>
              </a:rPr>
              <a:t>BUILD BOARD CONFIDENCE IN HR DECISIONS</a:t>
            </a:r>
            <a:endParaRPr lang="en-US" b="1" dirty="0">
              <a:solidFill>
                <a:schemeClr val="tx1">
                  <a:lumMod val="75000"/>
                  <a:lumOff val="25000"/>
                </a:schemeClr>
              </a:solidFill>
              <a:latin typeface="Aptos" panose="020B0004020202020204" pitchFamily="34" charset="0"/>
            </a:endParaRPr>
          </a:p>
          <a:p>
            <a:r>
              <a:rPr lang="en-US" sz="1600" dirty="0">
                <a:solidFill>
                  <a:schemeClr val="tx1">
                    <a:lumMod val="75000"/>
                    <a:lumOff val="25000"/>
                  </a:schemeClr>
                </a:solidFill>
                <a:latin typeface="Aptos Display" panose="020B0004020202020204" pitchFamily="34" charset="0"/>
              </a:rPr>
              <a:t>Leadership and boards are more likely to support compensation investments when they are grounded in external market evidence</a:t>
            </a:r>
          </a:p>
        </p:txBody>
      </p:sp>
      <p:pic>
        <p:nvPicPr>
          <p:cNvPr id="5" name="Picture 4">
            <a:extLst>
              <a:ext uri="{FF2B5EF4-FFF2-40B4-BE49-F238E27FC236}">
                <a16:creationId xmlns:a16="http://schemas.microsoft.com/office/drawing/2014/main" id="{6E11D6D0-CD41-64FA-029B-AD441FE32E43}"/>
              </a:ext>
            </a:extLst>
          </p:cNvPr>
          <p:cNvPicPr>
            <a:picLocks noChangeAspect="1"/>
          </p:cNvPicPr>
          <p:nvPr/>
        </p:nvPicPr>
        <p:blipFill>
          <a:blip r:embed="rId5"/>
          <a:stretch>
            <a:fillRect/>
          </a:stretch>
        </p:blipFill>
        <p:spPr>
          <a:xfrm>
            <a:off x="7858796" y="1183754"/>
            <a:ext cx="3495004" cy="5067755"/>
          </a:xfrm>
          <a:prstGeom prst="rect">
            <a:avLst/>
          </a:prstGeom>
        </p:spPr>
      </p:pic>
    </p:spTree>
    <p:extLst>
      <p:ext uri="{BB962C8B-B14F-4D97-AF65-F5344CB8AC3E}">
        <p14:creationId xmlns:p14="http://schemas.microsoft.com/office/powerpoint/2010/main" val="2711466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7F80A-B3F4-B814-AC2C-5F2C6C5E1C82}"/>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8B07AFC-0F07-B833-F0B0-A9831EFA3909}"/>
              </a:ext>
            </a:extLst>
          </p:cNvPr>
          <p:cNvGraphicFramePr>
            <a:graphicFrameLocks/>
          </p:cNvGraphicFramePr>
          <p:nvPr>
            <p:custDataLst>
              <p:tags r:id="rId1"/>
            </p:custDataLst>
            <p:extLst>
              <p:ext uri="{D42A27DB-BD31-4B8C-83A1-F6EECF244321}">
                <p14:modId xmlns:p14="http://schemas.microsoft.com/office/powerpoint/2010/main" val="2287083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think-cell data - do not delete" hidden="1">
                        <a:extLst>
                          <a:ext uri="{FF2B5EF4-FFF2-40B4-BE49-F238E27FC236}">
                            <a16:creationId xmlns:a16="http://schemas.microsoft.com/office/drawing/2014/main" id="{A8B07AFC-0F07-B833-F0B0-A9831EFA390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182236C-78BE-825E-0D8D-F57C6B30B2E1}"/>
              </a:ext>
            </a:extLst>
          </p:cNvPr>
          <p:cNvSpPr>
            <a:spLocks noGrp="1"/>
          </p:cNvSpPr>
          <p:nvPr>
            <p:ph type="title"/>
          </p:nvPr>
        </p:nvSpPr>
        <p:spPr/>
        <p:txBody>
          <a:bodyPr vert="horz" rIns="91440">
            <a:normAutofit/>
          </a:bodyPr>
          <a:lstStyle/>
          <a:p>
            <a:r>
              <a:rPr lang="en-US" sz="2200" dirty="0"/>
              <a:t>In 2026 and beyond, there will be more scrutiny on pay equity</a:t>
            </a:r>
          </a:p>
        </p:txBody>
      </p:sp>
      <p:sp>
        <p:nvSpPr>
          <p:cNvPr id="3" name="TextBox 2">
            <a:extLst>
              <a:ext uri="{FF2B5EF4-FFF2-40B4-BE49-F238E27FC236}">
                <a16:creationId xmlns:a16="http://schemas.microsoft.com/office/drawing/2014/main" id="{3B6173E9-7B9B-2085-3DDF-4B3D2DC15D6D}"/>
              </a:ext>
            </a:extLst>
          </p:cNvPr>
          <p:cNvSpPr txBox="1"/>
          <p:nvPr/>
        </p:nvSpPr>
        <p:spPr>
          <a:xfrm>
            <a:off x="815605" y="1259634"/>
            <a:ext cx="6938134" cy="4616648"/>
          </a:xfrm>
          <a:prstGeom prst="rect">
            <a:avLst/>
          </a:prstGeom>
          <a:noFill/>
        </p:spPr>
        <p:txBody>
          <a:bodyPr wrap="square" rtlCol="0">
            <a:spAutoFit/>
          </a:bodyPr>
          <a:lstStyle/>
          <a:p>
            <a:r>
              <a:rPr lang="en-US" sz="2000" b="1" dirty="0">
                <a:solidFill>
                  <a:schemeClr val="tx1">
                    <a:lumMod val="75000"/>
                    <a:lumOff val="25000"/>
                  </a:schemeClr>
                </a:solidFill>
                <a:latin typeface="Aptos" panose="020B0004020202020204" pitchFamily="34" charset="0"/>
              </a:rPr>
              <a:t>Equity, Consistency &amp; Internal Fairness</a:t>
            </a:r>
          </a:p>
          <a:p>
            <a:endParaRPr lang="en-US" sz="2000" b="1" dirty="0">
              <a:solidFill>
                <a:schemeClr val="tx1">
                  <a:lumMod val="75000"/>
                  <a:lumOff val="25000"/>
                </a:schemeClr>
              </a:solidFill>
              <a:latin typeface="Aptos" panose="020B0004020202020204" pitchFamily="34" charset="0"/>
            </a:endParaRPr>
          </a:p>
          <a:p>
            <a:r>
              <a:rPr lang="en-US" b="1" dirty="0">
                <a:solidFill>
                  <a:srgbClr val="2C5E28"/>
                </a:solidFill>
                <a:latin typeface="Aptos" panose="020B0004020202020204" pitchFamily="34" charset="0"/>
              </a:rPr>
              <a:t>ADVANCING PAY EQUITY &amp; TRANSPARENCY COMPLIANCE </a:t>
            </a:r>
          </a:p>
          <a:p>
            <a:r>
              <a:rPr lang="en-US" sz="1600" dirty="0">
                <a:solidFill>
                  <a:schemeClr val="tx1">
                    <a:lumMod val="75000"/>
                    <a:lumOff val="25000"/>
                  </a:schemeClr>
                </a:solidFill>
                <a:latin typeface="Aptos Display" panose="020B0004020202020204" pitchFamily="34" charset="0"/>
              </a:rPr>
              <a:t>Leverage market data to comply with the Equal Pay Act (2010) and evolving transparency laws, ensuring fair, objective compensation based on the cost of labor</a:t>
            </a:r>
          </a:p>
          <a:p>
            <a:endParaRPr lang="en-US" b="1" dirty="0">
              <a:solidFill>
                <a:schemeClr val="tx1">
                  <a:lumMod val="75000"/>
                  <a:lumOff val="25000"/>
                </a:schemeClr>
              </a:solidFill>
              <a:latin typeface="Aptos" panose="020B0004020202020204" pitchFamily="34" charset="0"/>
            </a:endParaRPr>
          </a:p>
          <a:p>
            <a:r>
              <a:rPr lang="en-US" b="1" dirty="0">
                <a:solidFill>
                  <a:srgbClr val="2C5E28"/>
                </a:solidFill>
                <a:latin typeface="Aptos" panose="020B0004020202020204" pitchFamily="34" charset="0"/>
              </a:rPr>
              <a:t>MAINTAIN STAFF TRUST DURING UNCERTAINTY</a:t>
            </a:r>
            <a:endParaRPr lang="en-US" dirty="0">
              <a:solidFill>
                <a:schemeClr val="tx1">
                  <a:lumMod val="75000"/>
                  <a:lumOff val="25000"/>
                </a:schemeClr>
              </a:solidFill>
              <a:latin typeface="Aptos" panose="020B0004020202020204" pitchFamily="34" charset="0"/>
            </a:endParaRPr>
          </a:p>
          <a:p>
            <a:r>
              <a:rPr lang="en-US" sz="1600" dirty="0">
                <a:solidFill>
                  <a:schemeClr val="tx1">
                    <a:lumMod val="75000"/>
                    <a:lumOff val="25000"/>
                  </a:schemeClr>
                </a:solidFill>
                <a:latin typeface="Aptos Display" panose="020B0004020202020204" pitchFamily="34" charset="0"/>
              </a:rPr>
              <a:t>Demonstrate the use of a data-based logic rather than favoritism or budget panic in order to maintain morale and trust amongst staff</a:t>
            </a:r>
          </a:p>
          <a:p>
            <a:endParaRPr lang="en-US" b="1" dirty="0">
              <a:solidFill>
                <a:schemeClr val="tx1">
                  <a:lumMod val="75000"/>
                  <a:lumOff val="25000"/>
                </a:schemeClr>
              </a:solidFill>
              <a:latin typeface="Aptos" panose="020B0004020202020204" pitchFamily="34" charset="0"/>
            </a:endParaRPr>
          </a:p>
          <a:p>
            <a:r>
              <a:rPr lang="en-US" b="1" dirty="0">
                <a:solidFill>
                  <a:srgbClr val="2C5E28"/>
                </a:solidFill>
                <a:latin typeface="Aptos" panose="020B0004020202020204" pitchFamily="34" charset="0"/>
              </a:rPr>
              <a:t>CORRECT COMPRESSION ISSUES PROACTIVELY</a:t>
            </a:r>
            <a:endParaRPr lang="en-US" dirty="0">
              <a:solidFill>
                <a:schemeClr val="tx1">
                  <a:lumMod val="75000"/>
                  <a:lumOff val="25000"/>
                </a:schemeClr>
              </a:solidFill>
              <a:latin typeface="Aptos" panose="020B0004020202020204" pitchFamily="34" charset="0"/>
            </a:endParaRPr>
          </a:p>
          <a:p>
            <a:r>
              <a:rPr lang="en-US" sz="1600" dirty="0">
                <a:solidFill>
                  <a:schemeClr val="tx1">
                    <a:lumMod val="75000"/>
                    <a:lumOff val="25000"/>
                  </a:schemeClr>
                </a:solidFill>
                <a:latin typeface="Aptos Display" panose="020B0004020202020204" pitchFamily="34" charset="0"/>
              </a:rPr>
              <a:t>Consider using tools such as Birches Group Community™ Skills to assess experience and knowledge, and linking these assessments to pay progression</a:t>
            </a:r>
          </a:p>
          <a:p>
            <a:endParaRPr lang="en-US" b="1" dirty="0">
              <a:solidFill>
                <a:schemeClr val="tx1">
                  <a:lumMod val="75000"/>
                  <a:lumOff val="25000"/>
                </a:schemeClr>
              </a:solidFill>
              <a:latin typeface="Aptos" panose="020B0004020202020204" pitchFamily="34" charset="0"/>
            </a:endParaRPr>
          </a:p>
          <a:p>
            <a:r>
              <a:rPr lang="en-US" b="1" dirty="0">
                <a:solidFill>
                  <a:srgbClr val="2C5E28"/>
                </a:solidFill>
                <a:latin typeface="Aptos" panose="020B0004020202020204" pitchFamily="34" charset="0"/>
              </a:rPr>
              <a:t>PROVIDE A CONSISTENT FRAMEWORK FOR MANAGERS</a:t>
            </a:r>
            <a:endParaRPr lang="en-US" dirty="0">
              <a:solidFill>
                <a:schemeClr val="tx1">
                  <a:lumMod val="75000"/>
                  <a:lumOff val="25000"/>
                </a:schemeClr>
              </a:solidFill>
              <a:latin typeface="Aptos" panose="020B0004020202020204" pitchFamily="34" charset="0"/>
            </a:endParaRPr>
          </a:p>
          <a:p>
            <a:r>
              <a:rPr lang="en-US" sz="1600" dirty="0">
                <a:solidFill>
                  <a:schemeClr val="tx1">
                    <a:lumMod val="75000"/>
                    <a:lumOff val="25000"/>
                  </a:schemeClr>
                </a:solidFill>
                <a:latin typeface="Aptos Display" panose="020B0004020202020204" pitchFamily="34" charset="0"/>
              </a:rPr>
              <a:t>HR needs to support managers actively in the conduct of pay discussions </a:t>
            </a:r>
            <a:r>
              <a:rPr lang="en-US" sz="1600">
                <a:solidFill>
                  <a:schemeClr val="tx1">
                    <a:lumMod val="75000"/>
                    <a:lumOff val="25000"/>
                  </a:schemeClr>
                </a:solidFill>
                <a:latin typeface="Aptos Display" panose="020B0004020202020204" pitchFamily="34" charset="0"/>
              </a:rPr>
              <a:t>with staff</a:t>
            </a:r>
            <a:endParaRPr lang="en-US" sz="1600" dirty="0">
              <a:solidFill>
                <a:schemeClr val="tx1">
                  <a:lumMod val="75000"/>
                  <a:lumOff val="25000"/>
                </a:schemeClr>
              </a:solidFill>
              <a:latin typeface="Aptos Display" panose="020B0004020202020204" pitchFamily="34" charset="0"/>
            </a:endParaRPr>
          </a:p>
        </p:txBody>
      </p:sp>
      <p:pic>
        <p:nvPicPr>
          <p:cNvPr id="5" name="Picture 4">
            <a:extLst>
              <a:ext uri="{FF2B5EF4-FFF2-40B4-BE49-F238E27FC236}">
                <a16:creationId xmlns:a16="http://schemas.microsoft.com/office/drawing/2014/main" id="{CC712295-36A5-1D93-5788-3CD9294F42B4}"/>
              </a:ext>
            </a:extLst>
          </p:cNvPr>
          <p:cNvPicPr>
            <a:picLocks noChangeAspect="1"/>
          </p:cNvPicPr>
          <p:nvPr/>
        </p:nvPicPr>
        <p:blipFill>
          <a:blip r:embed="rId5"/>
          <a:stretch>
            <a:fillRect/>
          </a:stretch>
        </p:blipFill>
        <p:spPr>
          <a:xfrm>
            <a:off x="8004933" y="1166326"/>
            <a:ext cx="3371462" cy="5057191"/>
          </a:xfrm>
          <a:prstGeom prst="rect">
            <a:avLst/>
          </a:prstGeom>
        </p:spPr>
      </p:pic>
    </p:spTree>
    <p:extLst>
      <p:ext uri="{BB962C8B-B14F-4D97-AF65-F5344CB8AC3E}">
        <p14:creationId xmlns:p14="http://schemas.microsoft.com/office/powerpoint/2010/main" val="3084702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37AE6-B053-1B15-1BB7-98F265D47EC3}"/>
              </a:ext>
            </a:extLst>
          </p:cNvPr>
          <p:cNvSpPr>
            <a:spLocks noGrp="1"/>
          </p:cNvSpPr>
          <p:nvPr>
            <p:ph type="title"/>
          </p:nvPr>
        </p:nvSpPr>
        <p:spPr/>
        <p:txBody>
          <a:bodyPr>
            <a:normAutofit/>
          </a:bodyPr>
          <a:lstStyle/>
          <a:p>
            <a:r>
              <a:rPr lang="en-US" sz="2200" dirty="0"/>
              <a:t>What will we cover?</a:t>
            </a:r>
          </a:p>
        </p:txBody>
      </p:sp>
      <p:sp>
        <p:nvSpPr>
          <p:cNvPr id="3" name="TextBox 2">
            <a:extLst>
              <a:ext uri="{FF2B5EF4-FFF2-40B4-BE49-F238E27FC236}">
                <a16:creationId xmlns:a16="http://schemas.microsoft.com/office/drawing/2014/main" id="{72E5EB21-F923-506A-9AF0-56DBB307C401}"/>
              </a:ext>
            </a:extLst>
          </p:cNvPr>
          <p:cNvSpPr txBox="1"/>
          <p:nvPr/>
        </p:nvSpPr>
        <p:spPr>
          <a:xfrm>
            <a:off x="838200" y="1351508"/>
            <a:ext cx="6663612" cy="4154984"/>
          </a:xfrm>
          <a:prstGeom prst="rect">
            <a:avLst/>
          </a:prstGeom>
          <a:noFill/>
        </p:spPr>
        <p:txBody>
          <a:bodyPr wrap="square" rtlCol="0">
            <a:spAutoFit/>
          </a:bodyPr>
          <a:lstStyle/>
          <a:p>
            <a:pPr marL="285750" indent="-285750">
              <a:buFont typeface="Arial" panose="020B0604020202020204" pitchFamily="34" charset="0"/>
              <a:buChar char="•"/>
            </a:pPr>
            <a:r>
              <a:rPr lang="en-US" sz="2200" dirty="0">
                <a:solidFill>
                  <a:schemeClr val="tx1">
                    <a:lumMod val="75000"/>
                    <a:lumOff val="25000"/>
                  </a:schemeClr>
                </a:solidFill>
                <a:latin typeface="Aptos Display" panose="020B0004020202020204" pitchFamily="34" charset="0"/>
              </a:rPr>
              <a:t>Workforce Under Pressure: How UK NGOs Navigated 2025</a:t>
            </a:r>
          </a:p>
          <a:p>
            <a:pPr marL="285750" indent="-285750">
              <a:buFont typeface="Arial" panose="020B0604020202020204" pitchFamily="34" charset="0"/>
              <a:buChar char="•"/>
            </a:pPr>
            <a:endParaRPr lang="en-US" sz="2200" dirty="0">
              <a:solidFill>
                <a:schemeClr val="tx1">
                  <a:lumMod val="75000"/>
                  <a:lumOff val="25000"/>
                </a:schemeClr>
              </a:solidFill>
              <a:latin typeface="Aptos Display" panose="020B0004020202020204" pitchFamily="34" charset="0"/>
            </a:endParaRPr>
          </a:p>
          <a:p>
            <a:pPr marL="285750" indent="-285750">
              <a:buFont typeface="Arial" panose="020B0604020202020204" pitchFamily="34" charset="0"/>
              <a:buChar char="•"/>
            </a:pPr>
            <a:r>
              <a:rPr lang="en-US" sz="2200" dirty="0">
                <a:solidFill>
                  <a:schemeClr val="tx1">
                    <a:lumMod val="75000"/>
                    <a:lumOff val="25000"/>
                  </a:schemeClr>
                </a:solidFill>
                <a:latin typeface="Aptos Display" panose="020B0004020202020204" pitchFamily="34" charset="0"/>
              </a:rPr>
              <a:t>How the UK labor market changed in 2025</a:t>
            </a:r>
          </a:p>
          <a:p>
            <a:pPr marL="285750" indent="-285750">
              <a:buFont typeface="Arial" panose="020B0604020202020204" pitchFamily="34" charset="0"/>
              <a:buChar char="•"/>
            </a:pPr>
            <a:endParaRPr lang="en-US" sz="2200" dirty="0">
              <a:solidFill>
                <a:schemeClr val="tx1">
                  <a:lumMod val="75000"/>
                  <a:lumOff val="25000"/>
                </a:schemeClr>
              </a:solidFill>
              <a:latin typeface="Aptos Display" panose="020B0004020202020204" pitchFamily="34" charset="0"/>
            </a:endParaRPr>
          </a:p>
          <a:p>
            <a:pPr marL="285750" indent="-285750">
              <a:buFont typeface="Arial" panose="020B0604020202020204" pitchFamily="34" charset="0"/>
              <a:buChar char="•"/>
            </a:pPr>
            <a:r>
              <a:rPr lang="en-US" sz="2200" dirty="0">
                <a:solidFill>
                  <a:schemeClr val="tx1">
                    <a:lumMod val="75000"/>
                    <a:lumOff val="25000"/>
                  </a:schemeClr>
                </a:solidFill>
                <a:latin typeface="Aptos Display" panose="020B0004020202020204" pitchFamily="34" charset="0"/>
              </a:rPr>
              <a:t>What this means for your compensation strategies in 2026</a:t>
            </a:r>
          </a:p>
          <a:p>
            <a:pPr marL="285750" indent="-285750">
              <a:buFont typeface="Arial" panose="020B0604020202020204" pitchFamily="34" charset="0"/>
              <a:buChar char="•"/>
            </a:pPr>
            <a:endParaRPr lang="en-US" sz="2200" dirty="0">
              <a:solidFill>
                <a:schemeClr val="tx1">
                  <a:lumMod val="75000"/>
                  <a:lumOff val="25000"/>
                </a:schemeClr>
              </a:solidFill>
              <a:latin typeface="Aptos Display" panose="020B0004020202020204" pitchFamily="34" charset="0"/>
            </a:endParaRPr>
          </a:p>
          <a:p>
            <a:pPr marL="285750" indent="-285750">
              <a:buFont typeface="Arial" panose="020B0604020202020204" pitchFamily="34" charset="0"/>
              <a:buChar char="•"/>
            </a:pPr>
            <a:r>
              <a:rPr lang="en-US" sz="2200" dirty="0">
                <a:solidFill>
                  <a:schemeClr val="tx1">
                    <a:lumMod val="75000"/>
                    <a:lumOff val="25000"/>
                  </a:schemeClr>
                </a:solidFill>
                <a:latin typeface="Aptos Display" panose="020B0004020202020204" pitchFamily="34" charset="0"/>
              </a:rPr>
              <a:t>Organization Spotlight: Women for Women International</a:t>
            </a:r>
          </a:p>
          <a:p>
            <a:pPr marL="285750" indent="-285750">
              <a:buFont typeface="Arial" panose="020B0604020202020204" pitchFamily="34" charset="0"/>
              <a:buChar char="•"/>
            </a:pPr>
            <a:endParaRPr lang="en-US" sz="2200" i="1" dirty="0">
              <a:solidFill>
                <a:schemeClr val="tx1">
                  <a:lumMod val="75000"/>
                  <a:lumOff val="25000"/>
                </a:schemeClr>
              </a:solidFill>
              <a:latin typeface="Aptos Display" panose="020B0004020202020204" pitchFamily="34" charset="0"/>
            </a:endParaRPr>
          </a:p>
          <a:p>
            <a:pPr marL="285750" indent="-285750">
              <a:buFont typeface="Arial" panose="020B0604020202020204" pitchFamily="34" charset="0"/>
              <a:buChar char="•"/>
            </a:pPr>
            <a:r>
              <a:rPr lang="en-US" sz="2200" dirty="0">
                <a:solidFill>
                  <a:schemeClr val="tx1">
                    <a:lumMod val="75000"/>
                    <a:lumOff val="25000"/>
                  </a:schemeClr>
                </a:solidFill>
                <a:latin typeface="Aptos Display" panose="020B0004020202020204" pitchFamily="34" charset="0"/>
              </a:rPr>
              <a:t>Q&amp;A</a:t>
            </a:r>
          </a:p>
        </p:txBody>
      </p:sp>
      <p:pic>
        <p:nvPicPr>
          <p:cNvPr id="5" name="Picture 4">
            <a:extLst>
              <a:ext uri="{FF2B5EF4-FFF2-40B4-BE49-F238E27FC236}">
                <a16:creationId xmlns:a16="http://schemas.microsoft.com/office/drawing/2014/main" id="{AE59F954-AA2E-54B2-8BDE-39C8273FDECE}"/>
              </a:ext>
            </a:extLst>
          </p:cNvPr>
          <p:cNvPicPr>
            <a:picLocks noChangeAspect="1"/>
          </p:cNvPicPr>
          <p:nvPr/>
        </p:nvPicPr>
        <p:blipFill>
          <a:blip r:embed="rId3"/>
          <a:stretch>
            <a:fillRect/>
          </a:stretch>
        </p:blipFill>
        <p:spPr>
          <a:xfrm>
            <a:off x="8004109" y="1166327"/>
            <a:ext cx="3349690" cy="5019176"/>
          </a:xfrm>
          <a:prstGeom prst="rect">
            <a:avLst/>
          </a:prstGeom>
        </p:spPr>
      </p:pic>
    </p:spTree>
    <p:extLst>
      <p:ext uri="{BB962C8B-B14F-4D97-AF65-F5344CB8AC3E}">
        <p14:creationId xmlns:p14="http://schemas.microsoft.com/office/powerpoint/2010/main" val="229696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6B9B8-EFE0-963B-D9C1-505349D1F615}"/>
              </a:ext>
            </a:extLst>
          </p:cNvPr>
          <p:cNvSpPr>
            <a:spLocks noGrp="1"/>
          </p:cNvSpPr>
          <p:nvPr>
            <p:ph type="title"/>
          </p:nvPr>
        </p:nvSpPr>
        <p:spPr/>
        <p:txBody>
          <a:bodyPr/>
          <a:lstStyle/>
          <a:p>
            <a:r>
              <a:rPr lang="en-US" dirty="0"/>
              <a:t>Ou min</a:t>
            </a:r>
            <a:endParaRPr lang="en-GB" dirty="0"/>
          </a:p>
        </p:txBody>
      </p:sp>
      <p:sp>
        <p:nvSpPr>
          <p:cNvPr id="3" name="Text Placeholder 2">
            <a:extLst>
              <a:ext uri="{FF2B5EF4-FFF2-40B4-BE49-F238E27FC236}">
                <a16:creationId xmlns:a16="http://schemas.microsoft.com/office/drawing/2014/main" id="{E67F93C5-7770-106E-6C59-DC192C0B55A2}"/>
              </a:ext>
            </a:extLst>
          </p:cNvPr>
          <p:cNvSpPr>
            <a:spLocks noGrp="1"/>
          </p:cNvSpPr>
          <p:nvPr>
            <p:ph type="body" idx="1"/>
          </p:nvPr>
        </p:nvSpPr>
        <p:spPr/>
        <p:txBody>
          <a:bodyPr/>
          <a:lstStyle/>
          <a:p>
            <a:endParaRPr lang="en-GB"/>
          </a:p>
        </p:txBody>
      </p:sp>
      <p:grpSp>
        <p:nvGrpSpPr>
          <p:cNvPr id="4" name="Group 3">
            <a:extLst>
              <a:ext uri="{FF2B5EF4-FFF2-40B4-BE49-F238E27FC236}">
                <a16:creationId xmlns:a16="http://schemas.microsoft.com/office/drawing/2014/main" id="{2CA641EA-09A0-3F94-8C72-B66FE037C28A}"/>
              </a:ext>
            </a:extLst>
          </p:cNvPr>
          <p:cNvGrpSpPr/>
          <p:nvPr/>
        </p:nvGrpSpPr>
        <p:grpSpPr>
          <a:xfrm>
            <a:off x="1" y="0"/>
            <a:ext cx="12207233" cy="6858000"/>
            <a:chOff x="1" y="-1"/>
            <a:chExt cx="12207233" cy="6858000"/>
          </a:xfrm>
        </p:grpSpPr>
        <p:pic>
          <p:nvPicPr>
            <p:cNvPr id="5" name="Picture 4">
              <a:extLst>
                <a:ext uri="{FF2B5EF4-FFF2-40B4-BE49-F238E27FC236}">
                  <a16:creationId xmlns:a16="http://schemas.microsoft.com/office/drawing/2014/main" id="{D9B2B673-09A8-09C8-A195-703012210B07}"/>
                </a:ext>
              </a:extLst>
            </p:cNvPr>
            <p:cNvPicPr>
              <a:picLocks noChangeAspect="1"/>
            </p:cNvPicPr>
            <p:nvPr/>
          </p:nvPicPr>
          <p:blipFill rotWithShape="1">
            <a:blip r:embed="rId3">
              <a:extLst>
                <a:ext uri="{28A0092B-C50C-407E-A947-70E740481C1C}">
                  <a14:useLocalDpi xmlns:a14="http://schemas.microsoft.com/office/drawing/2010/main" val="0"/>
                </a:ext>
              </a:extLst>
            </a:blip>
            <a:srcRect l="5256" t="8572" r="33796" b="40002"/>
            <a:stretch/>
          </p:blipFill>
          <p:spPr>
            <a:xfrm>
              <a:off x="15234" y="0"/>
              <a:ext cx="12192000" cy="6857999"/>
            </a:xfrm>
            <a:prstGeom prst="rect">
              <a:avLst/>
            </a:prstGeom>
          </p:spPr>
        </p:pic>
        <p:pic>
          <p:nvPicPr>
            <p:cNvPr id="6" name="Picture 5">
              <a:extLst>
                <a:ext uri="{FF2B5EF4-FFF2-40B4-BE49-F238E27FC236}">
                  <a16:creationId xmlns:a16="http://schemas.microsoft.com/office/drawing/2014/main" id="{177B88CC-B156-9ACC-6C68-8EAD0AF08995}"/>
                </a:ext>
              </a:extLst>
            </p:cNvPr>
            <p:cNvPicPr>
              <a:picLocks noChangeAspect="1"/>
            </p:cNvPicPr>
            <p:nvPr/>
          </p:nvPicPr>
          <p:blipFill rotWithShape="1">
            <a:blip r:embed="rId4">
              <a:extLst>
                <a:ext uri="{28A0092B-C50C-407E-A947-70E740481C1C}">
                  <a14:useLocalDpi xmlns:a14="http://schemas.microsoft.com/office/drawing/2010/main" val="0"/>
                </a:ext>
              </a:extLst>
            </a:blip>
            <a:srcRect t="12427" b="12573"/>
            <a:stretch/>
          </p:blipFill>
          <p:spPr>
            <a:xfrm>
              <a:off x="1" y="-1"/>
              <a:ext cx="12191999" cy="6857999"/>
            </a:xfrm>
            <a:prstGeom prst="rect">
              <a:avLst/>
            </a:prstGeom>
          </p:spPr>
        </p:pic>
      </p:grpSp>
      <p:sp>
        <p:nvSpPr>
          <p:cNvPr id="8" name="TextBox 7">
            <a:extLst>
              <a:ext uri="{FF2B5EF4-FFF2-40B4-BE49-F238E27FC236}">
                <a16:creationId xmlns:a16="http://schemas.microsoft.com/office/drawing/2014/main" id="{5044B18F-D2D0-A108-69D2-ACB260746517}"/>
              </a:ext>
            </a:extLst>
          </p:cNvPr>
          <p:cNvSpPr txBox="1"/>
          <p:nvPr/>
        </p:nvSpPr>
        <p:spPr>
          <a:xfrm>
            <a:off x="193301" y="5338089"/>
            <a:ext cx="5779392" cy="913199"/>
          </a:xfrm>
          <a:prstGeom prst="rect">
            <a:avLst/>
          </a:prstGeom>
          <a:noFill/>
        </p:spPr>
        <p:txBody>
          <a:bodyPr wrap="square">
            <a:spAutoFit/>
          </a:bodyPr>
          <a:lstStyle/>
          <a:p>
            <a:pPr defTabSz="1019149" eaLnBrk="0" fontAlgn="base" hangingPunct="0">
              <a:spcBef>
                <a:spcPts val="1200"/>
              </a:spcBef>
              <a:spcAft>
                <a:spcPts val="1200"/>
              </a:spcAft>
              <a:defRPr/>
            </a:pPr>
            <a:r>
              <a:rPr lang="en-US" sz="2667" b="1" dirty="0">
                <a:solidFill>
                  <a:srgbClr val="FFFFFF"/>
                </a:solidFill>
                <a:latin typeface="Aptos" panose="020B0004020202020204" pitchFamily="34" charset="0"/>
                <a:ea typeface="MS PGothic" panose="020B0600070205080204" pitchFamily="34" charset="-128"/>
                <a:cs typeface="Arial" panose="020B0604020202020204" pitchFamily="34" charset="0"/>
              </a:rPr>
              <a:t>UK Case Study on Birches October 2025 NGO Salary Survey</a:t>
            </a:r>
            <a:endParaRPr lang="en-US" altLang="en-US" sz="2667" b="1" dirty="0">
              <a:solidFill>
                <a:srgbClr val="FFFFFF"/>
              </a:solidFill>
              <a:latin typeface="Aptos" panose="020B0004020202020204" pitchFamily="34" charset="0"/>
              <a:ea typeface="ヒラギノ角ゴ Pro W3"/>
              <a:cs typeface="Arial"/>
            </a:endParaRPr>
          </a:p>
        </p:txBody>
      </p:sp>
      <p:sp>
        <p:nvSpPr>
          <p:cNvPr id="7" name="Slide Number Placeholder 6">
            <a:extLst>
              <a:ext uri="{FF2B5EF4-FFF2-40B4-BE49-F238E27FC236}">
                <a16:creationId xmlns:a16="http://schemas.microsoft.com/office/drawing/2014/main" id="{63316567-0DBB-F524-287A-2B1BD3E60449}"/>
              </a:ext>
            </a:extLst>
          </p:cNvPr>
          <p:cNvSpPr>
            <a:spLocks noGrp="1"/>
          </p:cNvSpPr>
          <p:nvPr>
            <p:ph type="sldNum" sz="quarter" idx="12"/>
          </p:nvPr>
        </p:nvSpPr>
        <p:spPr>
          <a:xfrm>
            <a:off x="11480800" y="8475133"/>
            <a:ext cx="3657600" cy="486833"/>
          </a:xfrm>
          <a:prstGeom prst="rect">
            <a:avLst/>
          </a:prstGeom>
        </p:spPr>
        <p:txBody>
          <a:bodyPr vert="horz" lIns="121920" tIns="60960" rIns="121920" bIns="60960" rtlCol="0" anchor="ctr"/>
          <a:lstStyle>
            <a:defPPr>
              <a:defRPr lang="en-US"/>
            </a:defPPr>
            <a:lvl1pPr marL="0" algn="r" defTabSz="609585" rtl="0" eaLnBrk="1" latinLnBrk="0" hangingPunct="1">
              <a:defRPr sz="16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46D8A06D-ED0E-4821-9FEE-C0CB001C6BBB}" type="slidenum">
              <a:rPr lang="en-US">
                <a:solidFill>
                  <a:srgbClr val="000000">
                    <a:tint val="75000"/>
                  </a:srgbClr>
                </a:solidFill>
                <a:latin typeface="Calibri" panose="020F0502020204030204"/>
              </a:rPr>
              <a:pPr/>
              <a:t>30</a:t>
            </a:fld>
            <a:endParaRPr lang="en-US">
              <a:solidFill>
                <a:srgbClr val="000000">
                  <a:tint val="75000"/>
                </a:srgbClr>
              </a:solidFill>
              <a:latin typeface="Calibri" panose="020F0502020204030204"/>
            </a:endParaRPr>
          </a:p>
        </p:txBody>
      </p:sp>
      <p:pic>
        <p:nvPicPr>
          <p:cNvPr id="10" name="Picture 9">
            <a:extLst>
              <a:ext uri="{FF2B5EF4-FFF2-40B4-BE49-F238E27FC236}">
                <a16:creationId xmlns:a16="http://schemas.microsoft.com/office/drawing/2014/main" id="{CF75BC1F-D58D-20E5-77B6-C1F7D0E5B1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2697" y="172758"/>
            <a:ext cx="3818537" cy="605876"/>
          </a:xfrm>
          <a:prstGeom prst="rect">
            <a:avLst/>
          </a:prstGeom>
        </p:spPr>
      </p:pic>
    </p:spTree>
    <p:extLst>
      <p:ext uri="{BB962C8B-B14F-4D97-AF65-F5344CB8AC3E}">
        <p14:creationId xmlns:p14="http://schemas.microsoft.com/office/powerpoint/2010/main" val="2900185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72CC73F-0F49-8449-A276-F47F62A629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6230" y="340579"/>
            <a:ext cx="1303017" cy="655940"/>
          </a:xfrm>
          <a:prstGeom prst="rect">
            <a:avLst/>
          </a:prstGeom>
        </p:spPr>
      </p:pic>
      <p:sp>
        <p:nvSpPr>
          <p:cNvPr id="3" name="Title 1">
            <a:extLst>
              <a:ext uri="{FF2B5EF4-FFF2-40B4-BE49-F238E27FC236}">
                <a16:creationId xmlns:a16="http://schemas.microsoft.com/office/drawing/2014/main" id="{088FF3F3-297D-3960-F287-A1453F42B413}"/>
              </a:ext>
            </a:extLst>
          </p:cNvPr>
          <p:cNvSpPr txBox="1">
            <a:spLocks/>
          </p:cNvSpPr>
          <p:nvPr/>
        </p:nvSpPr>
        <p:spPr>
          <a:xfrm>
            <a:off x="2005853" y="310727"/>
            <a:ext cx="9103835" cy="710668"/>
          </a:xfrm>
          <a:prstGeom prst="rect">
            <a:avLst/>
          </a:prstGeom>
        </p:spPr>
        <p:txBody>
          <a:bodyPr vert="horz" lIns="121920" tIns="60960" rIns="121920" bIns="60960" rtlCol="0" anchor="ctr">
            <a:noAutofit/>
          </a:bodyPr>
          <a:lstStyle>
            <a:defPPr>
              <a:defRPr lang="en-US"/>
            </a:defPPr>
            <a:lvl1pPr marL="0" algn="l" defTabSz="914400" rtl="0" eaLnBrk="1" latinLnBrk="0" hangingPunct="1">
              <a:spcBef>
                <a:spcPct val="0"/>
              </a:spcBef>
              <a:buNone/>
              <a:defRPr sz="2800" b="0" kern="1200">
                <a:solidFill>
                  <a:srgbClr val="17252F"/>
                </a:solidFill>
                <a:latin typeface="Roboto Light"/>
                <a:ea typeface="Roboto Condensed Regular"/>
                <a:cs typeface="Roboto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US" sz="3200" b="1" dirty="0">
                <a:latin typeface="Aptos" panose="020B0004020202020204" pitchFamily="34" charset="0"/>
              </a:rPr>
              <a:t>Birches Full NGO October 2025 Findings</a:t>
            </a:r>
            <a:endParaRPr lang="en-US" sz="3200" b="1" dirty="0">
              <a:solidFill>
                <a:srgbClr val="000000"/>
              </a:solidFill>
              <a:latin typeface="Aptos" panose="020B0004020202020204" pitchFamily="34" charset="0"/>
              <a:cs typeface="Lato Regular"/>
            </a:endParaRPr>
          </a:p>
        </p:txBody>
      </p:sp>
      <p:sp>
        <p:nvSpPr>
          <p:cNvPr id="4" name="Content Placeholder 2">
            <a:extLst>
              <a:ext uri="{FF2B5EF4-FFF2-40B4-BE49-F238E27FC236}">
                <a16:creationId xmlns:a16="http://schemas.microsoft.com/office/drawing/2014/main" id="{8D000911-44FF-1506-0959-0036B8EC0502}"/>
              </a:ext>
            </a:extLst>
          </p:cNvPr>
          <p:cNvSpPr txBox="1">
            <a:spLocks/>
          </p:cNvSpPr>
          <p:nvPr/>
        </p:nvSpPr>
        <p:spPr>
          <a:xfrm>
            <a:off x="396230" y="1287318"/>
            <a:ext cx="11661452" cy="5457193"/>
          </a:xfrm>
          <a:prstGeom prst="rect">
            <a:avLst/>
          </a:prstGeom>
        </p:spPr>
        <p:txBody>
          <a:bodyPr vert="horz" lIns="121920" tIns="60960" rIns="121920" bIns="6096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792" indent="-304792" defTabSz="1219170">
              <a:spcBef>
                <a:spcPts val="1333"/>
              </a:spcBef>
              <a:spcAft>
                <a:spcPts val="1600"/>
              </a:spcAft>
            </a:pPr>
            <a:r>
              <a:rPr lang="en-US" sz="2000" b="1" dirty="0">
                <a:solidFill>
                  <a:srgbClr val="000000"/>
                </a:solidFill>
                <a:latin typeface="Aptos Display" panose="020B0004020202020204" pitchFamily="34" charset="0"/>
              </a:rPr>
              <a:t>Evidence:</a:t>
            </a:r>
            <a:r>
              <a:rPr lang="en-US" sz="2000" dirty="0">
                <a:solidFill>
                  <a:srgbClr val="000000"/>
                </a:solidFill>
                <a:latin typeface="Aptos Display" panose="020B0004020202020204" pitchFamily="34" charset="0"/>
              </a:rPr>
              <a:t> Birches Oct 2025, full UK NGO sample.</a:t>
            </a:r>
            <a:endParaRPr lang="en-GB" sz="2000" dirty="0">
              <a:solidFill>
                <a:srgbClr val="000000"/>
              </a:solidFill>
              <a:latin typeface="Aptos Display" panose="020B0004020202020204" pitchFamily="34" charset="0"/>
            </a:endParaRPr>
          </a:p>
          <a:p>
            <a:pPr marL="304792" indent="-304792" defTabSz="1219170">
              <a:spcBef>
                <a:spcPts val="1333"/>
              </a:spcBef>
              <a:spcAft>
                <a:spcPts val="1600"/>
              </a:spcAft>
            </a:pPr>
            <a:r>
              <a:rPr lang="en-US" sz="2000" dirty="0" err="1">
                <a:solidFill>
                  <a:srgbClr val="000000"/>
                </a:solidFill>
                <a:latin typeface="Aptos Display" panose="020B0004020202020204" pitchFamily="34" charset="0"/>
              </a:rPr>
              <a:t>WfWI’s</a:t>
            </a:r>
            <a:r>
              <a:rPr lang="en-US" sz="2000" dirty="0">
                <a:solidFill>
                  <a:srgbClr val="000000"/>
                </a:solidFill>
                <a:latin typeface="Aptos Display" panose="020B0004020202020204" pitchFamily="34" charset="0"/>
              </a:rPr>
              <a:t> Pay Philosophy is targeted around the 50th percentile market position.</a:t>
            </a:r>
            <a:endParaRPr lang="en-GB" sz="2000" dirty="0">
              <a:solidFill>
                <a:srgbClr val="000000"/>
              </a:solidFill>
              <a:latin typeface="Aptos Display" panose="020B0004020202020204" pitchFamily="34" charset="0"/>
            </a:endParaRPr>
          </a:p>
          <a:p>
            <a:pPr marL="304792" indent="-304792" defTabSz="1219170">
              <a:spcBef>
                <a:spcPts val="1333"/>
              </a:spcBef>
              <a:spcAft>
                <a:spcPts val="1600"/>
              </a:spcAft>
            </a:pPr>
            <a:r>
              <a:rPr lang="en-US" sz="2000" dirty="0">
                <a:solidFill>
                  <a:srgbClr val="000000"/>
                </a:solidFill>
                <a:latin typeface="Aptos Display" panose="020B0004020202020204" pitchFamily="34" charset="0"/>
              </a:rPr>
              <a:t>We found </a:t>
            </a:r>
            <a:r>
              <a:rPr lang="en-US" sz="2000" dirty="0" err="1">
                <a:solidFill>
                  <a:srgbClr val="000000"/>
                </a:solidFill>
                <a:latin typeface="Aptos Display" panose="020B0004020202020204" pitchFamily="34" charset="0"/>
              </a:rPr>
              <a:t>WfWI</a:t>
            </a:r>
            <a:r>
              <a:rPr lang="en-US" sz="2000" dirty="0">
                <a:solidFill>
                  <a:srgbClr val="000000"/>
                </a:solidFill>
                <a:latin typeface="Aptos Display" panose="020B0004020202020204" pitchFamily="34" charset="0"/>
              </a:rPr>
              <a:t> UK is behind the market 50th percentile by </a:t>
            </a:r>
            <a:r>
              <a:rPr lang="en-US" sz="2000" b="1" dirty="0">
                <a:solidFill>
                  <a:srgbClr val="000000"/>
                </a:solidFill>
                <a:latin typeface="Aptos Display" panose="020B0004020202020204" pitchFamily="34" charset="0"/>
              </a:rPr>
              <a:t>13.70%</a:t>
            </a:r>
            <a:r>
              <a:rPr lang="en-US" sz="2000" dirty="0">
                <a:solidFill>
                  <a:srgbClr val="000000"/>
                </a:solidFill>
                <a:latin typeface="Aptos Display" panose="020B0004020202020204" pitchFamily="34" charset="0"/>
              </a:rPr>
              <a:t> on average (positive values indicate the market is ahead).  </a:t>
            </a:r>
          </a:p>
          <a:p>
            <a:pPr marL="304792" indent="-304792" defTabSz="1219170">
              <a:spcBef>
                <a:spcPts val="1333"/>
              </a:spcBef>
              <a:spcAft>
                <a:spcPts val="1600"/>
              </a:spcAft>
            </a:pPr>
            <a:r>
              <a:rPr lang="en-US" sz="2000" b="1" dirty="0">
                <a:solidFill>
                  <a:srgbClr val="000000"/>
                </a:solidFill>
                <a:latin typeface="Aptos Display" panose="020B0004020202020204" pitchFamily="34" charset="0"/>
              </a:rPr>
              <a:t>Range competitiveness:</a:t>
            </a:r>
            <a:r>
              <a:rPr lang="en-US" sz="2000" dirty="0">
                <a:solidFill>
                  <a:srgbClr val="000000"/>
                </a:solidFill>
                <a:latin typeface="Aptos Display" panose="020B0004020202020204" pitchFamily="34" charset="0"/>
              </a:rPr>
              <a:t> </a:t>
            </a:r>
            <a:r>
              <a:rPr lang="en-US" sz="2000" dirty="0" err="1">
                <a:solidFill>
                  <a:srgbClr val="000000"/>
                </a:solidFill>
                <a:latin typeface="Aptos Display" panose="020B0004020202020204" pitchFamily="34" charset="0"/>
              </a:rPr>
              <a:t>WfWI</a:t>
            </a:r>
            <a:r>
              <a:rPr lang="en-US" sz="2000" dirty="0">
                <a:solidFill>
                  <a:srgbClr val="000000"/>
                </a:solidFill>
                <a:latin typeface="Aptos Display" panose="020B0004020202020204" pitchFamily="34" charset="0"/>
              </a:rPr>
              <a:t> is positioned around the </a:t>
            </a:r>
            <a:r>
              <a:rPr lang="en-US" sz="2000" b="1" dirty="0">
                <a:solidFill>
                  <a:srgbClr val="000000"/>
                </a:solidFill>
                <a:latin typeface="Aptos Display" panose="020B0004020202020204" pitchFamily="34" charset="0"/>
              </a:rPr>
              <a:t>28th percentile at minima</a:t>
            </a:r>
            <a:r>
              <a:rPr lang="en-US" sz="2000" dirty="0">
                <a:solidFill>
                  <a:srgbClr val="000000"/>
                </a:solidFill>
                <a:latin typeface="Aptos Display" panose="020B0004020202020204" pitchFamily="34" charset="0"/>
              </a:rPr>
              <a:t> and the </a:t>
            </a:r>
            <a:r>
              <a:rPr lang="en-US" sz="2000" b="1" dirty="0">
                <a:solidFill>
                  <a:srgbClr val="000000"/>
                </a:solidFill>
                <a:latin typeface="Aptos Display" panose="020B0004020202020204" pitchFamily="34" charset="0"/>
              </a:rPr>
              <a:t>22nd percentile at maxima</a:t>
            </a:r>
            <a:r>
              <a:rPr lang="en-US" sz="2000" dirty="0">
                <a:solidFill>
                  <a:srgbClr val="000000"/>
                </a:solidFill>
                <a:latin typeface="Aptos Display" panose="020B0004020202020204" pitchFamily="34" charset="0"/>
              </a:rPr>
              <a:t>, indicating the gap is not only at entry, but compounds at more experienced levels.</a:t>
            </a:r>
            <a:endParaRPr lang="en-GB" sz="2000" dirty="0">
              <a:solidFill>
                <a:srgbClr val="000000"/>
              </a:solidFill>
              <a:latin typeface="Aptos Display" panose="020B0004020202020204" pitchFamily="34" charset="0"/>
            </a:endParaRPr>
          </a:p>
          <a:p>
            <a:pPr marL="304792" indent="-304792" defTabSz="1219170">
              <a:spcBef>
                <a:spcPts val="1333"/>
              </a:spcBef>
              <a:spcAft>
                <a:spcPts val="1600"/>
              </a:spcAft>
            </a:pPr>
            <a:r>
              <a:rPr lang="en-US" sz="2000" b="1" dirty="0">
                <a:solidFill>
                  <a:srgbClr val="000000"/>
                </a:solidFill>
                <a:latin typeface="Aptos Display" panose="020B0004020202020204" pitchFamily="34" charset="0"/>
              </a:rPr>
              <a:t>Why maxima matter:</a:t>
            </a:r>
            <a:r>
              <a:rPr lang="en-US" sz="2000" dirty="0">
                <a:solidFill>
                  <a:srgbClr val="000000"/>
                </a:solidFill>
                <a:latin typeface="Aptos Display" panose="020B0004020202020204" pitchFamily="34" charset="0"/>
              </a:rPr>
              <a:t> when the top of the range sits materially below market, it weakens the “long-term value” proposition for experienced staff and can restrict credible progression within grade, raising the likelihood of external moves.</a:t>
            </a:r>
            <a:endParaRPr lang="en-GB" sz="2000" dirty="0">
              <a:solidFill>
                <a:srgbClr val="000000"/>
              </a:solidFill>
              <a:latin typeface="Aptos Display" panose="020B0004020202020204" pitchFamily="34" charset="0"/>
            </a:endParaRPr>
          </a:p>
        </p:txBody>
      </p:sp>
    </p:spTree>
    <p:extLst>
      <p:ext uri="{BB962C8B-B14F-4D97-AF65-F5344CB8AC3E}">
        <p14:creationId xmlns:p14="http://schemas.microsoft.com/office/powerpoint/2010/main" val="285682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72CC73F-0F49-8449-A276-F47F62A629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6230" y="340579"/>
            <a:ext cx="1303017" cy="655940"/>
          </a:xfrm>
          <a:prstGeom prst="rect">
            <a:avLst/>
          </a:prstGeom>
        </p:spPr>
      </p:pic>
      <p:sp>
        <p:nvSpPr>
          <p:cNvPr id="4" name="Title 1">
            <a:extLst>
              <a:ext uri="{FF2B5EF4-FFF2-40B4-BE49-F238E27FC236}">
                <a16:creationId xmlns:a16="http://schemas.microsoft.com/office/drawing/2014/main" id="{0212989F-8438-782C-8550-84239300DD36}"/>
              </a:ext>
            </a:extLst>
          </p:cNvPr>
          <p:cNvSpPr>
            <a:spLocks noGrp="1"/>
          </p:cNvSpPr>
          <p:nvPr>
            <p:ph type="title"/>
          </p:nvPr>
        </p:nvSpPr>
        <p:spPr>
          <a:xfrm>
            <a:off x="1699247" y="1"/>
            <a:ext cx="10622605" cy="1335412"/>
          </a:xfrm>
        </p:spPr>
        <p:txBody>
          <a:bodyPr>
            <a:noAutofit/>
          </a:bodyPr>
          <a:lstStyle/>
          <a:p>
            <a:br>
              <a:rPr lang="en-US" sz="3200" b="1" dirty="0">
                <a:latin typeface="Aptos" panose="020B0004020202020204" pitchFamily="34" charset="0"/>
              </a:rPr>
            </a:br>
            <a:r>
              <a:rPr lang="en-US" sz="3200" b="1" dirty="0">
                <a:latin typeface="Aptos" panose="020B0004020202020204" pitchFamily="34" charset="0"/>
              </a:rPr>
              <a:t>Key </a:t>
            </a:r>
            <a:r>
              <a:rPr lang="en-US" sz="3200" b="1" dirty="0" err="1">
                <a:latin typeface="Aptos" panose="020B0004020202020204" pitchFamily="34" charset="0"/>
              </a:rPr>
              <a:t>WfWI</a:t>
            </a:r>
            <a:r>
              <a:rPr lang="en-US" sz="3200" b="1" dirty="0">
                <a:latin typeface="Aptos" panose="020B0004020202020204" pitchFamily="34" charset="0"/>
              </a:rPr>
              <a:t> – UK Risks: Turnover, Retention and </a:t>
            </a:r>
            <a:br>
              <a:rPr lang="en-US" sz="3200" b="1" dirty="0">
                <a:latin typeface="Aptos" panose="020B0004020202020204" pitchFamily="34" charset="0"/>
              </a:rPr>
            </a:br>
            <a:r>
              <a:rPr lang="en-US" sz="3200" b="1" dirty="0">
                <a:latin typeface="Aptos" panose="020B0004020202020204" pitchFamily="34" charset="0"/>
              </a:rPr>
              <a:t>Operational Disruption</a:t>
            </a:r>
            <a:endParaRPr lang="en-GB" sz="3200" b="1" dirty="0">
              <a:latin typeface="Aptos" panose="020B0004020202020204" pitchFamily="34" charset="0"/>
            </a:endParaRPr>
          </a:p>
        </p:txBody>
      </p:sp>
      <p:sp>
        <p:nvSpPr>
          <p:cNvPr id="5" name="Content Placeholder 2">
            <a:extLst>
              <a:ext uri="{FF2B5EF4-FFF2-40B4-BE49-F238E27FC236}">
                <a16:creationId xmlns:a16="http://schemas.microsoft.com/office/drawing/2014/main" id="{6A471BD2-5307-3253-7FA1-A125874B86A0}"/>
              </a:ext>
            </a:extLst>
          </p:cNvPr>
          <p:cNvSpPr txBox="1">
            <a:spLocks/>
          </p:cNvSpPr>
          <p:nvPr/>
        </p:nvSpPr>
        <p:spPr>
          <a:xfrm>
            <a:off x="565702" y="1675991"/>
            <a:ext cx="11302044" cy="4995581"/>
          </a:xfrm>
          <a:prstGeom prst="rect">
            <a:avLst/>
          </a:prstGeom>
        </p:spPr>
        <p:txBody>
          <a:bodyPr vert="horz" lIns="121920" tIns="60960" rIns="121920" bIns="6096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792" indent="-304792" defTabSz="1219170">
              <a:spcBef>
                <a:spcPts val="1600"/>
              </a:spcBef>
            </a:pPr>
            <a:r>
              <a:rPr lang="en-US" sz="2000" dirty="0">
                <a:solidFill>
                  <a:srgbClr val="000000"/>
                </a:solidFill>
                <a:latin typeface="Aptos Display" panose="020B0004020202020204" pitchFamily="34" charset="0"/>
              </a:rPr>
              <a:t>In 2025 UK’s turnover was higher than other </a:t>
            </a:r>
            <a:r>
              <a:rPr lang="en-US" sz="2000" dirty="0" err="1">
                <a:solidFill>
                  <a:srgbClr val="000000"/>
                </a:solidFill>
                <a:latin typeface="Aptos Display" panose="020B0004020202020204" pitchFamily="34" charset="0"/>
              </a:rPr>
              <a:t>WfWI</a:t>
            </a:r>
            <a:r>
              <a:rPr lang="en-US" sz="2000" dirty="0">
                <a:solidFill>
                  <a:srgbClr val="000000"/>
                </a:solidFill>
                <a:latin typeface="Aptos Display" panose="020B0004020202020204" pitchFamily="34" charset="0"/>
              </a:rPr>
              <a:t> offices and the </a:t>
            </a:r>
            <a:r>
              <a:rPr lang="en-US" sz="2000" dirty="0" err="1">
                <a:solidFill>
                  <a:srgbClr val="000000"/>
                </a:solidFill>
                <a:latin typeface="Aptos Display" panose="020B0004020202020204" pitchFamily="34" charset="0"/>
              </a:rPr>
              <a:t>organisational</a:t>
            </a:r>
            <a:r>
              <a:rPr lang="en-US" sz="2000" dirty="0">
                <a:solidFill>
                  <a:srgbClr val="000000"/>
                </a:solidFill>
                <a:latin typeface="Aptos Display" panose="020B0004020202020204" pitchFamily="34" charset="0"/>
              </a:rPr>
              <a:t> average.</a:t>
            </a:r>
            <a:endParaRPr lang="en-GB" sz="2000" dirty="0">
              <a:solidFill>
                <a:srgbClr val="000000"/>
              </a:solidFill>
              <a:latin typeface="Aptos Display" panose="020B0004020202020204" pitchFamily="34" charset="0"/>
            </a:endParaRPr>
          </a:p>
          <a:p>
            <a:pPr marL="304792" indent="-304792" defTabSz="1219170">
              <a:spcBef>
                <a:spcPts val="1600"/>
              </a:spcBef>
            </a:pPr>
            <a:r>
              <a:rPr lang="en-US" sz="2000" dirty="0" err="1">
                <a:solidFill>
                  <a:srgbClr val="000000"/>
                </a:solidFill>
                <a:latin typeface="Aptos Display" panose="020B0004020202020204" pitchFamily="34" charset="0"/>
              </a:rPr>
              <a:t>WfWI</a:t>
            </a:r>
            <a:r>
              <a:rPr lang="en-US" sz="2000" dirty="0">
                <a:solidFill>
                  <a:srgbClr val="000000"/>
                </a:solidFill>
                <a:latin typeface="Aptos Display" panose="020B0004020202020204" pitchFamily="34" charset="0"/>
              </a:rPr>
              <a:t> UK is not reliably holding the intended 50th percentile position, with the most concern at the </a:t>
            </a:r>
            <a:r>
              <a:rPr lang="en-US" sz="2000" b="1" dirty="0">
                <a:solidFill>
                  <a:srgbClr val="000000"/>
                </a:solidFill>
                <a:latin typeface="Aptos Display" panose="020B0004020202020204" pitchFamily="34" charset="0"/>
              </a:rPr>
              <a:t>top end of ranges (maxima)</a:t>
            </a:r>
            <a:r>
              <a:rPr lang="en-US" sz="2000" dirty="0">
                <a:solidFill>
                  <a:srgbClr val="000000"/>
                </a:solidFill>
                <a:latin typeface="Aptos Display" panose="020B0004020202020204" pitchFamily="34" charset="0"/>
              </a:rPr>
              <a:t> and in the broader market view. </a:t>
            </a:r>
          </a:p>
          <a:p>
            <a:pPr marL="304792" indent="-304792" defTabSz="1219170">
              <a:spcBef>
                <a:spcPts val="1600"/>
              </a:spcBef>
            </a:pPr>
            <a:r>
              <a:rPr lang="en-US" sz="2000" dirty="0">
                <a:solidFill>
                  <a:srgbClr val="000000"/>
                </a:solidFill>
                <a:latin typeface="Aptos Display" panose="020B0004020202020204" pitchFamily="34" charset="0"/>
              </a:rPr>
              <a:t>This is consistent with staff mobility driven by pay competitiveness and indicates a real risk of continued losses if we do not address structural misalignment.</a:t>
            </a:r>
          </a:p>
          <a:p>
            <a:pPr marL="304792" indent="-304792" defTabSz="1219170">
              <a:spcBef>
                <a:spcPts val="1600"/>
              </a:spcBef>
            </a:pPr>
            <a:r>
              <a:rPr lang="en-US" sz="2000" dirty="0">
                <a:solidFill>
                  <a:srgbClr val="000000"/>
                </a:solidFill>
                <a:latin typeface="Aptos Display" panose="020B0004020202020204" pitchFamily="34" charset="0"/>
              </a:rPr>
              <a:t>This explains retention rates and hiring pressures in the UK Office.</a:t>
            </a:r>
          </a:p>
          <a:p>
            <a:pPr marL="304792" indent="-304792" defTabSz="1219170">
              <a:spcBef>
                <a:spcPts val="1600"/>
              </a:spcBef>
            </a:pPr>
            <a:r>
              <a:rPr lang="en-US" sz="2000" dirty="0">
                <a:solidFill>
                  <a:srgbClr val="000000"/>
                </a:solidFill>
                <a:latin typeface="Aptos Display" panose="020B0004020202020204" pitchFamily="34" charset="0"/>
              </a:rPr>
              <a:t>The impact it had was that vacancies and hiring delays reduce continuity, especially in specialist roles.</a:t>
            </a:r>
            <a:endParaRPr lang="en-GB" sz="2000" dirty="0">
              <a:solidFill>
                <a:srgbClr val="000000"/>
              </a:solidFill>
              <a:latin typeface="Aptos Display" panose="020B0004020202020204" pitchFamily="34" charset="0"/>
            </a:endParaRPr>
          </a:p>
          <a:p>
            <a:pPr marL="304792" indent="-304792" defTabSz="1219170">
              <a:spcBef>
                <a:spcPts val="1600"/>
              </a:spcBef>
            </a:pPr>
            <a:r>
              <a:rPr lang="en-US" sz="2000" dirty="0">
                <a:solidFill>
                  <a:srgbClr val="000000"/>
                </a:solidFill>
                <a:latin typeface="Aptos Display" panose="020B0004020202020204" pitchFamily="34" charset="0"/>
              </a:rPr>
              <a:t>High</a:t>
            </a:r>
            <a:r>
              <a:rPr lang="en-US" sz="2000" b="1" dirty="0">
                <a:solidFill>
                  <a:srgbClr val="000000"/>
                </a:solidFill>
                <a:latin typeface="Aptos Display" panose="020B0004020202020204" pitchFamily="34" charset="0"/>
              </a:rPr>
              <a:t> </a:t>
            </a:r>
            <a:r>
              <a:rPr lang="en-US" sz="2000" dirty="0">
                <a:solidFill>
                  <a:srgbClr val="000000"/>
                </a:solidFill>
                <a:latin typeface="Aptos Display" panose="020B0004020202020204" pitchFamily="34" charset="0"/>
              </a:rPr>
              <a:t>turnover drives recruitment fees, onboarding time, productivity loss, and leadership time.</a:t>
            </a:r>
            <a:endParaRPr lang="en-GB" sz="2000" dirty="0">
              <a:solidFill>
                <a:srgbClr val="000000"/>
              </a:solidFill>
              <a:latin typeface="Aptos Display" panose="020B0004020202020204" pitchFamily="34" charset="0"/>
            </a:endParaRPr>
          </a:p>
        </p:txBody>
      </p:sp>
    </p:spTree>
    <p:extLst>
      <p:ext uri="{BB962C8B-B14F-4D97-AF65-F5344CB8AC3E}">
        <p14:creationId xmlns:p14="http://schemas.microsoft.com/office/powerpoint/2010/main" val="2666862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72CC73F-0F49-8449-A276-F47F62A629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6230" y="340579"/>
            <a:ext cx="1303017" cy="655940"/>
          </a:xfrm>
          <a:prstGeom prst="rect">
            <a:avLst/>
          </a:prstGeom>
        </p:spPr>
      </p:pic>
      <p:sp>
        <p:nvSpPr>
          <p:cNvPr id="2" name="Title 1">
            <a:extLst>
              <a:ext uri="{FF2B5EF4-FFF2-40B4-BE49-F238E27FC236}">
                <a16:creationId xmlns:a16="http://schemas.microsoft.com/office/drawing/2014/main" id="{9F87C650-4F94-D10F-09DB-43C7218C1FC3}"/>
              </a:ext>
            </a:extLst>
          </p:cNvPr>
          <p:cNvSpPr txBox="1">
            <a:spLocks/>
          </p:cNvSpPr>
          <p:nvPr/>
        </p:nvSpPr>
        <p:spPr>
          <a:xfrm>
            <a:off x="1910870" y="-61347"/>
            <a:ext cx="9884901" cy="1335412"/>
          </a:xfrm>
          <a:prstGeom prst="rect">
            <a:avLst/>
          </a:prstGeom>
        </p:spPr>
        <p:txBody>
          <a:bodyPr vert="horz" lIns="121920" tIns="60960" rIns="121920" bIns="6096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170"/>
            <a:br>
              <a:rPr lang="en-US" sz="3200" b="1" dirty="0">
                <a:solidFill>
                  <a:srgbClr val="000000"/>
                </a:solidFill>
                <a:latin typeface="Aptos" panose="020B0004020202020204" pitchFamily="34" charset="0"/>
              </a:rPr>
            </a:br>
            <a:r>
              <a:rPr lang="en-US" sz="3200" b="1" dirty="0">
                <a:solidFill>
                  <a:srgbClr val="000000"/>
                </a:solidFill>
                <a:latin typeface="Aptos" panose="020B0004020202020204" pitchFamily="34" charset="0"/>
              </a:rPr>
              <a:t>Financial and Risk Management Considerations (with 2025 and 2026 salary constraints)</a:t>
            </a:r>
            <a:endParaRPr lang="en-GB" sz="3200" b="1" dirty="0">
              <a:solidFill>
                <a:srgbClr val="000000"/>
              </a:solidFill>
              <a:latin typeface="Aptos" panose="020B0004020202020204" pitchFamily="34" charset="0"/>
            </a:endParaRPr>
          </a:p>
        </p:txBody>
      </p:sp>
      <p:sp>
        <p:nvSpPr>
          <p:cNvPr id="3" name="Content Placeholder 2">
            <a:extLst>
              <a:ext uri="{FF2B5EF4-FFF2-40B4-BE49-F238E27FC236}">
                <a16:creationId xmlns:a16="http://schemas.microsoft.com/office/drawing/2014/main" id="{75BCD263-2402-9AEA-A6F7-B9B4722DF23B}"/>
              </a:ext>
            </a:extLst>
          </p:cNvPr>
          <p:cNvSpPr txBox="1">
            <a:spLocks/>
          </p:cNvSpPr>
          <p:nvPr/>
        </p:nvSpPr>
        <p:spPr>
          <a:xfrm>
            <a:off x="396230" y="1611572"/>
            <a:ext cx="11692009" cy="4640069"/>
          </a:xfrm>
          <a:prstGeom prst="rect">
            <a:avLst/>
          </a:prstGeom>
        </p:spPr>
        <p:txBody>
          <a:bodyPr vert="horz" lIns="121920" tIns="60960" rIns="121920" bIns="6096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792" indent="-304792" defTabSz="1219170">
              <a:spcBef>
                <a:spcPts val="1333"/>
              </a:spcBef>
              <a:spcAft>
                <a:spcPts val="1600"/>
              </a:spcAft>
            </a:pPr>
            <a:r>
              <a:rPr lang="en-US" sz="2400" dirty="0">
                <a:solidFill>
                  <a:srgbClr val="000000"/>
                </a:solidFill>
                <a:latin typeface="Aptos Display" panose="020B0004020202020204" pitchFamily="34" charset="0"/>
              </a:rPr>
              <a:t>2025 context: salary and promotion freeze limited progression and widened market drift.</a:t>
            </a:r>
            <a:endParaRPr lang="en-GB" sz="2400" dirty="0">
              <a:solidFill>
                <a:srgbClr val="000000"/>
              </a:solidFill>
              <a:latin typeface="Aptos Display" panose="020B0004020202020204" pitchFamily="34" charset="0"/>
            </a:endParaRPr>
          </a:p>
          <a:p>
            <a:pPr marL="304792" indent="-304792" defTabSz="1219170">
              <a:spcBef>
                <a:spcPts val="1333"/>
              </a:spcBef>
              <a:spcAft>
                <a:spcPts val="1600"/>
              </a:spcAft>
            </a:pPr>
            <a:r>
              <a:rPr lang="en-US" sz="2400" dirty="0">
                <a:solidFill>
                  <a:srgbClr val="000000"/>
                </a:solidFill>
                <a:latin typeface="Aptos Display" panose="020B0004020202020204" pitchFamily="34" charset="0"/>
              </a:rPr>
              <a:t>Risk trade-off: holding pay flat can reduce cost short-term, but increases attrition risk.</a:t>
            </a:r>
            <a:endParaRPr lang="en-GB" sz="2400" dirty="0">
              <a:solidFill>
                <a:srgbClr val="000000"/>
              </a:solidFill>
              <a:latin typeface="Aptos Display" panose="020B0004020202020204" pitchFamily="34" charset="0"/>
            </a:endParaRPr>
          </a:p>
          <a:p>
            <a:pPr marL="304792" indent="-304792" defTabSz="1219170">
              <a:spcBef>
                <a:spcPts val="1333"/>
              </a:spcBef>
              <a:spcAft>
                <a:spcPts val="1600"/>
              </a:spcAft>
            </a:pPr>
            <a:r>
              <a:rPr lang="en-US" sz="2400" dirty="0">
                <a:solidFill>
                  <a:srgbClr val="000000"/>
                </a:solidFill>
                <a:latin typeface="Aptos Display" panose="020B0004020202020204" pitchFamily="34" charset="0"/>
              </a:rPr>
              <a:t>Cost lens: model payroll impact alongside vacancy time, backfill, and ramp-up costs.</a:t>
            </a:r>
            <a:endParaRPr lang="en-GB" sz="2400" dirty="0">
              <a:solidFill>
                <a:srgbClr val="000000"/>
              </a:solidFill>
              <a:latin typeface="Aptos Display" panose="020B0004020202020204" pitchFamily="34" charset="0"/>
            </a:endParaRPr>
          </a:p>
          <a:p>
            <a:pPr marL="304792" indent="-304792" defTabSz="1219170">
              <a:spcBef>
                <a:spcPts val="1333"/>
              </a:spcBef>
              <a:spcAft>
                <a:spcPts val="1600"/>
              </a:spcAft>
            </a:pPr>
            <a:r>
              <a:rPr lang="en-US" sz="2400" dirty="0">
                <a:solidFill>
                  <a:srgbClr val="000000"/>
                </a:solidFill>
                <a:latin typeface="Aptos Display" panose="020B0004020202020204" pitchFamily="34" charset="0"/>
              </a:rPr>
              <a:t>Equity risk: manage compression and keep staff within bands for their grade.</a:t>
            </a:r>
            <a:endParaRPr lang="en-GB" sz="2400" dirty="0">
              <a:solidFill>
                <a:srgbClr val="000000"/>
              </a:solidFill>
              <a:latin typeface="Aptos Display" panose="020B0004020202020204" pitchFamily="34" charset="0"/>
            </a:endParaRPr>
          </a:p>
          <a:p>
            <a:pPr marL="304792" indent="-304792" defTabSz="1219170">
              <a:spcBef>
                <a:spcPts val="1333"/>
              </a:spcBef>
              <a:spcAft>
                <a:spcPts val="1600"/>
              </a:spcAft>
            </a:pPr>
            <a:r>
              <a:rPr lang="en-US" sz="2400" dirty="0">
                <a:solidFill>
                  <a:srgbClr val="000000"/>
                </a:solidFill>
                <a:latin typeface="Aptos Display" panose="020B0004020202020204" pitchFamily="34" charset="0"/>
              </a:rPr>
              <a:t>Stage implementation if needed (for example, apply lowest-paid and below-band staff first), while keeping the structure approved for the full adjustment plan.</a:t>
            </a:r>
            <a:endParaRPr lang="en-GB" sz="2400" dirty="0">
              <a:solidFill>
                <a:srgbClr val="000000"/>
              </a:solidFill>
              <a:latin typeface="Aptos Display" panose="020B0004020202020204" pitchFamily="34" charset="0"/>
            </a:endParaRPr>
          </a:p>
          <a:p>
            <a:pPr marL="304792" indent="-304792" defTabSz="1219170">
              <a:spcBef>
                <a:spcPts val="1333"/>
              </a:spcBef>
              <a:spcAft>
                <a:spcPts val="1600"/>
              </a:spcAft>
            </a:pPr>
            <a:r>
              <a:rPr lang="en-US" sz="2400" dirty="0">
                <a:solidFill>
                  <a:srgbClr val="000000"/>
                </a:solidFill>
                <a:latin typeface="Aptos Display" panose="020B0004020202020204" pitchFamily="34" charset="0"/>
              </a:rPr>
              <a:t>Mitigations: Monitor UK retention and hiring outcomes in UK after implementation.</a:t>
            </a:r>
            <a:endParaRPr lang="en-GB" sz="2400" dirty="0">
              <a:solidFill>
                <a:srgbClr val="000000"/>
              </a:solidFill>
              <a:latin typeface="Aptos Display" panose="020B0004020202020204" pitchFamily="34" charset="0"/>
            </a:endParaRPr>
          </a:p>
        </p:txBody>
      </p:sp>
    </p:spTree>
    <p:extLst>
      <p:ext uri="{BB962C8B-B14F-4D97-AF65-F5344CB8AC3E}">
        <p14:creationId xmlns:p14="http://schemas.microsoft.com/office/powerpoint/2010/main" val="370958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72CC73F-0F49-8449-A276-F47F62A629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6230" y="340579"/>
            <a:ext cx="1303017" cy="655940"/>
          </a:xfrm>
          <a:prstGeom prst="rect">
            <a:avLst/>
          </a:prstGeom>
        </p:spPr>
      </p:pic>
      <p:sp>
        <p:nvSpPr>
          <p:cNvPr id="4" name="Title 1">
            <a:extLst>
              <a:ext uri="{FF2B5EF4-FFF2-40B4-BE49-F238E27FC236}">
                <a16:creationId xmlns:a16="http://schemas.microsoft.com/office/drawing/2014/main" id="{29874CED-5751-8D86-AA46-882F5526F16A}"/>
              </a:ext>
            </a:extLst>
          </p:cNvPr>
          <p:cNvSpPr txBox="1">
            <a:spLocks/>
          </p:cNvSpPr>
          <p:nvPr/>
        </p:nvSpPr>
        <p:spPr>
          <a:xfrm>
            <a:off x="2203337" y="-48094"/>
            <a:ext cx="9854344" cy="1335412"/>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170"/>
            <a:br>
              <a:rPr lang="en-US" sz="3200" b="1" dirty="0">
                <a:solidFill>
                  <a:srgbClr val="000000"/>
                </a:solidFill>
                <a:latin typeface="Aptos" panose="020B0004020202020204" pitchFamily="34" charset="0"/>
              </a:rPr>
            </a:br>
            <a:r>
              <a:rPr lang="en-GB" sz="3200" b="1" dirty="0">
                <a:solidFill>
                  <a:srgbClr val="000000"/>
                </a:solidFill>
                <a:latin typeface="Aptos" panose="020B0004020202020204" pitchFamily="34" charset="0"/>
              </a:rPr>
              <a:t>Implications for 2026 Compensation Strategy</a:t>
            </a:r>
          </a:p>
        </p:txBody>
      </p:sp>
      <p:sp>
        <p:nvSpPr>
          <p:cNvPr id="5" name="Content Placeholder 2">
            <a:extLst>
              <a:ext uri="{FF2B5EF4-FFF2-40B4-BE49-F238E27FC236}">
                <a16:creationId xmlns:a16="http://schemas.microsoft.com/office/drawing/2014/main" id="{059AD1C5-92A4-C65C-ABB3-2B6AE3178A70}"/>
              </a:ext>
            </a:extLst>
          </p:cNvPr>
          <p:cNvSpPr txBox="1">
            <a:spLocks/>
          </p:cNvSpPr>
          <p:nvPr/>
        </p:nvSpPr>
        <p:spPr>
          <a:xfrm>
            <a:off x="396230" y="1452634"/>
            <a:ext cx="11485804" cy="4953333"/>
          </a:xfrm>
          <a:prstGeom prst="rect">
            <a:avLst/>
          </a:prstGeom>
        </p:spPr>
        <p:txBody>
          <a:bodyPr vert="horz" lIns="121920" tIns="60960" rIns="121920" bIns="6096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spcBef>
                <a:spcPts val="1333"/>
              </a:spcBef>
              <a:buNone/>
            </a:pPr>
            <a:r>
              <a:rPr lang="en-US" sz="2000" dirty="0">
                <a:solidFill>
                  <a:srgbClr val="000000"/>
                </a:solidFill>
                <a:latin typeface="Aptos Display" panose="020B0004020202020204" pitchFamily="34" charset="0"/>
              </a:rPr>
              <a:t>How our pay, benefits and total reward approach has evolved:</a:t>
            </a:r>
          </a:p>
          <a:p>
            <a:pPr marL="304792" indent="-304792" defTabSz="1219170">
              <a:spcBef>
                <a:spcPts val="1333"/>
              </a:spcBef>
            </a:pPr>
            <a:r>
              <a:rPr lang="en-US" sz="2000" dirty="0">
                <a:solidFill>
                  <a:srgbClr val="000000"/>
                </a:solidFill>
                <a:latin typeface="Aptos Display" panose="020B0004020202020204" pitchFamily="34" charset="0"/>
              </a:rPr>
              <a:t>We</a:t>
            </a:r>
            <a:r>
              <a:rPr lang="en-US" sz="2000" b="1" dirty="0">
                <a:solidFill>
                  <a:srgbClr val="000000"/>
                </a:solidFill>
                <a:latin typeface="Aptos Display" panose="020B0004020202020204" pitchFamily="34" charset="0"/>
              </a:rPr>
              <a:t> </a:t>
            </a:r>
            <a:r>
              <a:rPr lang="en-US" sz="2000" dirty="0">
                <a:solidFill>
                  <a:srgbClr val="000000"/>
                </a:solidFill>
                <a:latin typeface="Aptos Display" panose="020B0004020202020204" pitchFamily="34" charset="0"/>
              </a:rPr>
              <a:t>have agreed on paying around the </a:t>
            </a:r>
            <a:r>
              <a:rPr lang="en-US" sz="2000" b="1" dirty="0">
                <a:solidFill>
                  <a:srgbClr val="000000"/>
                </a:solidFill>
                <a:latin typeface="Aptos Display" panose="020B0004020202020204" pitchFamily="34" charset="0"/>
              </a:rPr>
              <a:t>50th percentile</a:t>
            </a:r>
            <a:r>
              <a:rPr lang="en-US" sz="2000" dirty="0">
                <a:solidFill>
                  <a:srgbClr val="000000"/>
                </a:solidFill>
                <a:latin typeface="Aptos Display" panose="020B0004020202020204" pitchFamily="34" charset="0"/>
              </a:rPr>
              <a:t>, and the Birches benchmarking has made the degree of “drift” visible and quantifiable (e.g., the Oct 2025 full market view).</a:t>
            </a:r>
            <a:endParaRPr lang="en-GB" sz="2000" dirty="0">
              <a:solidFill>
                <a:srgbClr val="000000"/>
              </a:solidFill>
              <a:latin typeface="Aptos Display" panose="020B0004020202020204" pitchFamily="34" charset="0"/>
            </a:endParaRPr>
          </a:p>
          <a:p>
            <a:pPr marL="304792" indent="-304792" defTabSz="1219170">
              <a:spcBef>
                <a:spcPts val="1333"/>
              </a:spcBef>
            </a:pPr>
            <a:r>
              <a:rPr lang="en-US" sz="2000" dirty="0">
                <a:solidFill>
                  <a:srgbClr val="000000"/>
                </a:solidFill>
                <a:latin typeface="Aptos Display" panose="020B0004020202020204" pitchFamily="34" charset="0"/>
              </a:rPr>
              <a:t>In 2025 and currently 2026, the </a:t>
            </a:r>
            <a:r>
              <a:rPr lang="en-US" sz="2000" dirty="0" err="1">
                <a:solidFill>
                  <a:srgbClr val="000000"/>
                </a:solidFill>
                <a:latin typeface="Aptos Display" panose="020B0004020202020204" pitchFamily="34" charset="0"/>
              </a:rPr>
              <a:t>organisation</a:t>
            </a:r>
            <a:r>
              <a:rPr lang="en-US" sz="2000" dirty="0">
                <a:solidFill>
                  <a:srgbClr val="000000"/>
                </a:solidFill>
                <a:latin typeface="Aptos Display" panose="020B0004020202020204" pitchFamily="34" charset="0"/>
              </a:rPr>
              <a:t> is operating under salary constraint measures, including a </a:t>
            </a:r>
            <a:r>
              <a:rPr lang="en-US" sz="2000" b="1" dirty="0">
                <a:solidFill>
                  <a:srgbClr val="000000"/>
                </a:solidFill>
                <a:latin typeface="Aptos Display" panose="020B0004020202020204" pitchFamily="34" charset="0"/>
              </a:rPr>
              <a:t>salary and promotion freeze</a:t>
            </a:r>
            <a:r>
              <a:rPr lang="en-US" sz="2000" dirty="0">
                <a:solidFill>
                  <a:srgbClr val="000000"/>
                </a:solidFill>
                <a:latin typeface="Aptos Display" panose="020B0004020202020204" pitchFamily="34" charset="0"/>
              </a:rPr>
              <a:t>, shifting focus from annual increases to maintaining fairness, affordability, and transparency under tighter conditions.</a:t>
            </a:r>
            <a:endParaRPr lang="en-GB" sz="2000" dirty="0">
              <a:solidFill>
                <a:srgbClr val="000000"/>
              </a:solidFill>
              <a:latin typeface="Aptos Display" panose="020B0004020202020204" pitchFamily="34" charset="0"/>
            </a:endParaRPr>
          </a:p>
          <a:p>
            <a:pPr marL="304792" indent="-304792" defTabSz="1219170">
              <a:spcBef>
                <a:spcPts val="1333"/>
              </a:spcBef>
            </a:pPr>
            <a:r>
              <a:rPr lang="en-US" sz="2000" dirty="0">
                <a:solidFill>
                  <a:srgbClr val="000000"/>
                </a:solidFill>
                <a:latin typeface="Aptos Display" panose="020B0004020202020204" pitchFamily="34" charset="0"/>
              </a:rPr>
              <a:t>Rather than a general cost-of-living adjustment across offices, the approach described here frames pay action as a targeted exception for the UK where external drift and internal turnover signals align.</a:t>
            </a:r>
            <a:endParaRPr lang="en-GB" sz="2000" dirty="0">
              <a:solidFill>
                <a:srgbClr val="000000"/>
              </a:solidFill>
              <a:latin typeface="Aptos Display" panose="020B0004020202020204" pitchFamily="34" charset="0"/>
            </a:endParaRPr>
          </a:p>
          <a:p>
            <a:pPr marL="304792" indent="-304792" defTabSz="1219170">
              <a:spcBef>
                <a:spcPts val="1333"/>
              </a:spcBef>
            </a:pPr>
            <a:r>
              <a:rPr lang="en-US" sz="2000" dirty="0">
                <a:solidFill>
                  <a:srgbClr val="000000"/>
                </a:solidFill>
                <a:latin typeface="Aptos Display" panose="020B0004020202020204" pitchFamily="34" charset="0"/>
              </a:rPr>
              <a:t>Adopting</a:t>
            </a:r>
            <a:r>
              <a:rPr lang="en-US" sz="2000" b="1" dirty="0">
                <a:solidFill>
                  <a:srgbClr val="000000"/>
                </a:solidFill>
                <a:latin typeface="Aptos Display" panose="020B0004020202020204" pitchFamily="34" charset="0"/>
              </a:rPr>
              <a:t> </a:t>
            </a:r>
            <a:r>
              <a:rPr lang="en-US" sz="2000" dirty="0">
                <a:solidFill>
                  <a:srgbClr val="000000"/>
                </a:solidFill>
                <a:latin typeface="Aptos Display" panose="020B0004020202020204" pitchFamily="34" charset="0"/>
              </a:rPr>
              <a:t>the 2025 - 2026 UK salary scale and applying consistent band rules strengthens how pay is set, progressed, and governed, reducing ad hoc outcomes and supporting internal equity.</a:t>
            </a:r>
            <a:endParaRPr lang="en-GB" sz="2000" dirty="0">
              <a:solidFill>
                <a:srgbClr val="000000"/>
              </a:solidFill>
              <a:latin typeface="Aptos Display" panose="020B0004020202020204" pitchFamily="34" charset="0"/>
            </a:endParaRPr>
          </a:p>
          <a:p>
            <a:pPr marL="304792" indent="-304792" defTabSz="1219170">
              <a:spcBef>
                <a:spcPts val="1333"/>
              </a:spcBef>
            </a:pPr>
            <a:r>
              <a:rPr lang="en-US" sz="2000" dirty="0">
                <a:solidFill>
                  <a:srgbClr val="000000"/>
                </a:solidFill>
                <a:latin typeface="Aptos Display" panose="020B0004020202020204" pitchFamily="34" charset="0"/>
              </a:rPr>
              <a:t>The</a:t>
            </a:r>
            <a:r>
              <a:rPr lang="en-US" sz="2000" b="1" dirty="0">
                <a:solidFill>
                  <a:srgbClr val="000000"/>
                </a:solidFill>
                <a:latin typeface="Aptos Display" panose="020B0004020202020204" pitchFamily="34" charset="0"/>
              </a:rPr>
              <a:t> </a:t>
            </a:r>
            <a:r>
              <a:rPr lang="en-US" sz="2000" dirty="0">
                <a:solidFill>
                  <a:srgbClr val="000000"/>
                </a:solidFill>
                <a:latin typeface="Aptos Display" panose="020B0004020202020204" pitchFamily="34" charset="0"/>
              </a:rPr>
              <a:t>2026 planning linkages (talent management, fundraising strategy, and budget forecasting) position compensation as one part of the broader value proposition, supporting retention through clearer progression, workforce stability, and delivery capacity (in addition to base pay levels).</a:t>
            </a:r>
            <a:endParaRPr lang="en-GB" sz="2000" dirty="0">
              <a:solidFill>
                <a:srgbClr val="000000"/>
              </a:solidFill>
              <a:latin typeface="Aptos Display" panose="020B0004020202020204" pitchFamily="34" charset="0"/>
            </a:endParaRPr>
          </a:p>
        </p:txBody>
      </p:sp>
    </p:spTree>
    <p:extLst>
      <p:ext uri="{BB962C8B-B14F-4D97-AF65-F5344CB8AC3E}">
        <p14:creationId xmlns:p14="http://schemas.microsoft.com/office/powerpoint/2010/main" val="190823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72CC73F-0F49-8449-A276-F47F62A629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6230" y="340579"/>
            <a:ext cx="1303017" cy="655940"/>
          </a:xfrm>
          <a:prstGeom prst="rect">
            <a:avLst/>
          </a:prstGeom>
        </p:spPr>
      </p:pic>
      <p:sp>
        <p:nvSpPr>
          <p:cNvPr id="3" name="Title 1">
            <a:extLst>
              <a:ext uri="{FF2B5EF4-FFF2-40B4-BE49-F238E27FC236}">
                <a16:creationId xmlns:a16="http://schemas.microsoft.com/office/drawing/2014/main" id="{6FD8003B-6526-67E6-3137-89EB8CC284C6}"/>
              </a:ext>
            </a:extLst>
          </p:cNvPr>
          <p:cNvSpPr txBox="1">
            <a:spLocks/>
          </p:cNvSpPr>
          <p:nvPr/>
        </p:nvSpPr>
        <p:spPr>
          <a:xfrm>
            <a:off x="2224001" y="0"/>
            <a:ext cx="9854344" cy="1069256"/>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170"/>
            <a:r>
              <a:rPr lang="en-GB" sz="3200" b="1" dirty="0">
                <a:solidFill>
                  <a:srgbClr val="000000"/>
                </a:solidFill>
                <a:latin typeface="Aptos" panose="020B0004020202020204" pitchFamily="34" charset="0"/>
              </a:rPr>
              <a:t>Implications for 2026 Compensation Strategy</a:t>
            </a:r>
          </a:p>
        </p:txBody>
      </p:sp>
      <p:sp>
        <p:nvSpPr>
          <p:cNvPr id="5" name="Content Placeholder 2">
            <a:extLst>
              <a:ext uri="{FF2B5EF4-FFF2-40B4-BE49-F238E27FC236}">
                <a16:creationId xmlns:a16="http://schemas.microsoft.com/office/drawing/2014/main" id="{D5F305EC-4FFC-AD16-F057-764ED2A92C7E}"/>
              </a:ext>
            </a:extLst>
          </p:cNvPr>
          <p:cNvSpPr txBox="1">
            <a:spLocks/>
          </p:cNvSpPr>
          <p:nvPr/>
        </p:nvSpPr>
        <p:spPr>
          <a:xfrm>
            <a:off x="565700" y="1069256"/>
            <a:ext cx="11398992" cy="5788744"/>
          </a:xfrm>
          <a:prstGeom prst="rect">
            <a:avLst/>
          </a:prstGeom>
        </p:spPr>
        <p:txBody>
          <a:bodyPr vert="horz" lIns="121920" tIns="60960" rIns="121920" bIns="6096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spcBef>
                <a:spcPts val="1333"/>
              </a:spcBef>
              <a:buNone/>
            </a:pPr>
            <a:r>
              <a:rPr lang="en-US" sz="1867" dirty="0">
                <a:solidFill>
                  <a:srgbClr val="000000"/>
                </a:solidFill>
                <a:latin typeface="Aptos Display" panose="020B0004020202020204" pitchFamily="34" charset="0"/>
              </a:rPr>
              <a:t>These shifts provide the context for the 2026 implications below:</a:t>
            </a:r>
            <a:endParaRPr lang="en-GB" sz="1867" dirty="0">
              <a:solidFill>
                <a:srgbClr val="000000"/>
              </a:solidFill>
              <a:latin typeface="Aptos Display" panose="020B0004020202020204" pitchFamily="34" charset="0"/>
            </a:endParaRPr>
          </a:p>
          <a:p>
            <a:pPr marL="304792" indent="-304792" defTabSz="1219170">
              <a:spcBef>
                <a:spcPts val="1333"/>
              </a:spcBef>
            </a:pPr>
            <a:r>
              <a:rPr lang="en-US" sz="1867" dirty="0">
                <a:solidFill>
                  <a:srgbClr val="000000"/>
                </a:solidFill>
                <a:latin typeface="Aptos Display" panose="020B0004020202020204" pitchFamily="34" charset="0"/>
              </a:rPr>
              <a:t>Treat the 50th percentile philosophy as the reference point for UK ranges and incumbent positioning, making explicit how the </a:t>
            </a:r>
            <a:r>
              <a:rPr lang="en-US" sz="1867" dirty="0" err="1">
                <a:solidFill>
                  <a:srgbClr val="000000"/>
                </a:solidFill>
                <a:latin typeface="Aptos Display" panose="020B0004020202020204" pitchFamily="34" charset="0"/>
              </a:rPr>
              <a:t>organisation</a:t>
            </a:r>
            <a:r>
              <a:rPr lang="en-US" sz="1867" dirty="0">
                <a:solidFill>
                  <a:srgbClr val="000000"/>
                </a:solidFill>
                <a:latin typeface="Aptos Display" panose="020B0004020202020204" pitchFamily="34" charset="0"/>
              </a:rPr>
              <a:t> will interpret “around 50th” (e.g., acceptable variance) in a constrained environment.</a:t>
            </a:r>
            <a:endParaRPr lang="en-GB" sz="1867" dirty="0">
              <a:solidFill>
                <a:srgbClr val="000000"/>
              </a:solidFill>
              <a:latin typeface="Aptos Display" panose="020B0004020202020204" pitchFamily="34" charset="0"/>
            </a:endParaRPr>
          </a:p>
          <a:p>
            <a:pPr marL="304792" indent="-304792" defTabSz="1219170">
              <a:spcBef>
                <a:spcPts val="1333"/>
              </a:spcBef>
            </a:pPr>
            <a:r>
              <a:rPr lang="en-US" sz="1867" dirty="0">
                <a:solidFill>
                  <a:srgbClr val="000000"/>
                </a:solidFill>
                <a:latin typeface="Aptos Display" panose="020B0004020202020204" pitchFamily="34" charset="0"/>
              </a:rPr>
              <a:t>As</a:t>
            </a:r>
            <a:r>
              <a:rPr lang="en-US" sz="1867" b="1" dirty="0">
                <a:solidFill>
                  <a:srgbClr val="000000"/>
                </a:solidFill>
                <a:latin typeface="Aptos Display" panose="020B0004020202020204" pitchFamily="34" charset="0"/>
              </a:rPr>
              <a:t> </a:t>
            </a:r>
            <a:r>
              <a:rPr lang="en-US" sz="1867" dirty="0">
                <a:solidFill>
                  <a:srgbClr val="000000"/>
                </a:solidFill>
                <a:latin typeface="Aptos Display" panose="020B0004020202020204" pitchFamily="34" charset="0"/>
              </a:rPr>
              <a:t>the October 2025 full market view shows the greatest concern at range maxima, 2026 planning needs to preserve credible within, grade progression (so experienced staff are not forced to exit the </a:t>
            </a:r>
            <a:r>
              <a:rPr lang="en-US" sz="1867" dirty="0" err="1">
                <a:solidFill>
                  <a:srgbClr val="000000"/>
                </a:solidFill>
                <a:latin typeface="Aptos Display" panose="020B0004020202020204" pitchFamily="34" charset="0"/>
              </a:rPr>
              <a:t>organisation</a:t>
            </a:r>
            <a:r>
              <a:rPr lang="en-US" sz="1867" dirty="0">
                <a:solidFill>
                  <a:srgbClr val="000000"/>
                </a:solidFill>
                <a:latin typeface="Aptos Display" panose="020B0004020202020204" pitchFamily="34" charset="0"/>
              </a:rPr>
              <a:t> to </a:t>
            </a:r>
            <a:r>
              <a:rPr lang="en-US" sz="1867" dirty="0" err="1">
                <a:solidFill>
                  <a:srgbClr val="000000"/>
                </a:solidFill>
                <a:latin typeface="Aptos Display" panose="020B0004020202020204" pitchFamily="34" charset="0"/>
              </a:rPr>
              <a:t>realise</a:t>
            </a:r>
            <a:r>
              <a:rPr lang="en-US" sz="1867" dirty="0">
                <a:solidFill>
                  <a:srgbClr val="000000"/>
                </a:solidFill>
                <a:latin typeface="Aptos Display" panose="020B0004020202020204" pitchFamily="34" charset="0"/>
              </a:rPr>
              <a:t> market value).</a:t>
            </a:r>
            <a:endParaRPr lang="en-GB" sz="1867" dirty="0">
              <a:solidFill>
                <a:srgbClr val="000000"/>
              </a:solidFill>
              <a:latin typeface="Aptos Display" panose="020B0004020202020204" pitchFamily="34" charset="0"/>
            </a:endParaRPr>
          </a:p>
          <a:p>
            <a:pPr marL="304792" indent="-304792" defTabSz="1219170">
              <a:spcBef>
                <a:spcPts val="1333"/>
              </a:spcBef>
            </a:pPr>
            <a:r>
              <a:rPr lang="en-US" sz="1867" dirty="0">
                <a:solidFill>
                  <a:srgbClr val="000000"/>
                </a:solidFill>
                <a:latin typeface="Aptos Display" panose="020B0004020202020204" pitchFamily="34" charset="0"/>
              </a:rPr>
              <a:t>Budget forecast and scenario planning: reflect UK salary scale adoption and any incumbent alignment costs in the 2026 budget forecast, and stress-test affordability under different income scenarios.</a:t>
            </a:r>
            <a:endParaRPr lang="en-GB" sz="1867" dirty="0">
              <a:solidFill>
                <a:srgbClr val="000000"/>
              </a:solidFill>
              <a:latin typeface="Aptos Display" panose="020B0004020202020204" pitchFamily="34" charset="0"/>
            </a:endParaRPr>
          </a:p>
          <a:p>
            <a:pPr marL="304792" indent="-304792" defTabSz="1219170">
              <a:spcBef>
                <a:spcPts val="1333"/>
              </a:spcBef>
            </a:pPr>
            <a:r>
              <a:rPr lang="en-US" sz="1867" b="1" dirty="0">
                <a:solidFill>
                  <a:srgbClr val="000000"/>
                </a:solidFill>
                <a:latin typeface="Aptos Display" panose="020B0004020202020204" pitchFamily="34" charset="0"/>
              </a:rPr>
              <a:t>Fundraising strategy linkage: </a:t>
            </a:r>
            <a:r>
              <a:rPr lang="en-US" sz="1867" dirty="0">
                <a:solidFill>
                  <a:srgbClr val="000000"/>
                </a:solidFill>
                <a:latin typeface="Aptos Display" panose="020B0004020202020204" pitchFamily="34" charset="0"/>
              </a:rPr>
              <a:t>use the new fundraising strategy to articulate how </a:t>
            </a:r>
            <a:r>
              <a:rPr lang="en-US" sz="1867" dirty="0" err="1">
                <a:solidFill>
                  <a:srgbClr val="000000"/>
                </a:solidFill>
                <a:latin typeface="Aptos Display" panose="020B0004020202020204" pitchFamily="34" charset="0"/>
              </a:rPr>
              <a:t>stabilising</a:t>
            </a:r>
            <a:r>
              <a:rPr lang="en-US" sz="1867" dirty="0">
                <a:solidFill>
                  <a:srgbClr val="000000"/>
                </a:solidFill>
                <a:latin typeface="Aptos Display" panose="020B0004020202020204" pitchFamily="34" charset="0"/>
              </a:rPr>
              <a:t> UK capability reduces delivery risk, improves capacity planning, and protects income-generation activities (e.g., reducing repeated backfill cycles in key roles).</a:t>
            </a:r>
            <a:endParaRPr lang="en-GB" sz="1867" dirty="0">
              <a:solidFill>
                <a:srgbClr val="000000"/>
              </a:solidFill>
              <a:latin typeface="Aptos Display" panose="020B0004020202020204" pitchFamily="34" charset="0"/>
            </a:endParaRPr>
          </a:p>
          <a:p>
            <a:pPr marL="304792" indent="-304792" defTabSz="1219170">
              <a:spcBef>
                <a:spcPts val="1333"/>
              </a:spcBef>
            </a:pPr>
            <a:r>
              <a:rPr lang="en-US" sz="1867" b="1" dirty="0">
                <a:solidFill>
                  <a:srgbClr val="000000"/>
                </a:solidFill>
                <a:latin typeface="Aptos Display" panose="020B0004020202020204" pitchFamily="34" charset="0"/>
              </a:rPr>
              <a:t>Talent management integration: </a:t>
            </a:r>
            <a:r>
              <a:rPr lang="en-US" sz="1867" dirty="0">
                <a:solidFill>
                  <a:srgbClr val="000000"/>
                </a:solidFill>
                <a:latin typeface="Aptos Display" panose="020B0004020202020204" pitchFamily="34" charset="0"/>
              </a:rPr>
              <a:t>after a 2025/2026 Quarter 1 salary/promotion freeze, 2026 needs a clear approach to progression signals (development, internal mobility, promotion readiness) that aligns with updated ranges and avoids over-reliance on counter-offers.</a:t>
            </a:r>
            <a:endParaRPr lang="en-GB" sz="1867" dirty="0">
              <a:solidFill>
                <a:srgbClr val="000000"/>
              </a:solidFill>
              <a:latin typeface="Aptos Display" panose="020B0004020202020204" pitchFamily="34" charset="0"/>
            </a:endParaRPr>
          </a:p>
          <a:p>
            <a:pPr marL="304792" indent="-304792" defTabSz="1219170">
              <a:spcBef>
                <a:spcPts val="1333"/>
              </a:spcBef>
            </a:pPr>
            <a:r>
              <a:rPr lang="en-US" sz="1867" b="1" dirty="0">
                <a:solidFill>
                  <a:srgbClr val="000000"/>
                </a:solidFill>
                <a:latin typeface="Aptos Display" panose="020B0004020202020204" pitchFamily="34" charset="0"/>
              </a:rPr>
              <a:t>Workforce risk dashboard:</a:t>
            </a:r>
            <a:r>
              <a:rPr lang="en-US" sz="1867" dirty="0">
                <a:solidFill>
                  <a:srgbClr val="000000"/>
                </a:solidFill>
                <a:latin typeface="Aptos Display" panose="020B0004020202020204" pitchFamily="34" charset="0"/>
              </a:rPr>
              <a:t> define the metrics leadership will review through 2026 to ensure pay strategy is reducing risk (UK turnover trend vs baseline, time-to-fill, acceptance rates, and distribution of staff within bands).</a:t>
            </a:r>
            <a:endParaRPr lang="en-GB" sz="1867" dirty="0">
              <a:solidFill>
                <a:srgbClr val="000000"/>
              </a:solidFill>
              <a:latin typeface="Aptos Display" panose="020B0004020202020204" pitchFamily="34" charset="0"/>
            </a:endParaRPr>
          </a:p>
        </p:txBody>
      </p:sp>
    </p:spTree>
    <p:extLst>
      <p:ext uri="{BB962C8B-B14F-4D97-AF65-F5344CB8AC3E}">
        <p14:creationId xmlns:p14="http://schemas.microsoft.com/office/powerpoint/2010/main" val="46609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E1B39-270C-4BC3-B421-1043A76B6620}"/>
              </a:ext>
            </a:extLst>
          </p:cNvPr>
          <p:cNvPicPr>
            <a:picLocks noChangeAspect="1"/>
          </p:cNvPicPr>
          <p:nvPr/>
        </p:nvPicPr>
        <p:blipFill rotWithShape="1">
          <a:blip r:embed="rId3">
            <a:extLst>
              <a:ext uri="{28A0092B-C50C-407E-A947-70E740481C1C}">
                <a14:useLocalDpi xmlns:a14="http://schemas.microsoft.com/office/drawing/2010/main" val="0"/>
              </a:ext>
            </a:extLst>
          </a:blip>
          <a:srcRect l="5070" t="32223" r="32354" b="119"/>
          <a:stretch/>
        </p:blipFill>
        <p:spPr>
          <a:xfrm>
            <a:off x="0" y="2"/>
            <a:ext cx="12192000" cy="6324599"/>
          </a:xfrm>
          <a:prstGeom prst="rect">
            <a:avLst/>
          </a:prstGeom>
          <a:effectLst>
            <a:outerShdw sx="1000" sy="1000" algn="ctr" rotWithShape="0">
              <a:srgbClr val="000000"/>
            </a:outerShdw>
          </a:effectLst>
        </p:spPr>
      </p:pic>
      <p:pic>
        <p:nvPicPr>
          <p:cNvPr id="29" name="Picture 28">
            <a:extLst>
              <a:ext uri="{FF2B5EF4-FFF2-40B4-BE49-F238E27FC236}">
                <a16:creationId xmlns:a16="http://schemas.microsoft.com/office/drawing/2014/main" id="{11820B0E-81D4-374C-A27F-DBB6D3CE6BB7}"/>
              </a:ext>
            </a:extLst>
          </p:cNvPr>
          <p:cNvPicPr>
            <a:picLocks noChangeAspect="1"/>
          </p:cNvPicPr>
          <p:nvPr/>
        </p:nvPicPr>
        <p:blipFill>
          <a:blip r:embed="rId4"/>
          <a:stretch>
            <a:fillRect/>
          </a:stretch>
        </p:blipFill>
        <p:spPr>
          <a:xfrm>
            <a:off x="0" y="4671621"/>
            <a:ext cx="12192000" cy="2186379"/>
          </a:xfrm>
          <a:prstGeom prst="rect">
            <a:avLst/>
          </a:prstGeom>
        </p:spPr>
      </p:pic>
      <p:sp>
        <p:nvSpPr>
          <p:cNvPr id="9" name="Rectangle 4">
            <a:extLst>
              <a:ext uri="{FF2B5EF4-FFF2-40B4-BE49-F238E27FC236}">
                <a16:creationId xmlns:a16="http://schemas.microsoft.com/office/drawing/2014/main" id="{68E3760F-4189-2E44-AEB7-F704DDED0157}"/>
              </a:ext>
            </a:extLst>
          </p:cNvPr>
          <p:cNvSpPr>
            <a:spLocks noChangeArrowheads="1"/>
          </p:cNvSpPr>
          <p:nvPr/>
        </p:nvSpPr>
        <p:spPr bwMode="auto">
          <a:xfrm>
            <a:off x="3078107" y="987352"/>
            <a:ext cx="603578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83" tIns="0" rIns="101883" bIns="0" anchor="ctr">
            <a:spAutoFit/>
          </a:bodyPr>
          <a:lstStyle>
            <a:lvl1pPr defTabSz="1019175">
              <a:spcBef>
                <a:spcPct val="20000"/>
              </a:spcBef>
              <a:buChar char="•"/>
              <a:defRPr sz="3200">
                <a:solidFill>
                  <a:srgbClr val="333333"/>
                </a:solidFill>
                <a:latin typeface="Avenir LT Std 65 Medium" pitchFamily="-84" charset="0"/>
                <a:ea typeface="MS PGothic" panose="020B0600070205080204" pitchFamily="34" charset="-128"/>
              </a:defRPr>
            </a:lvl1pPr>
            <a:lvl2pPr marL="742950" indent="-285750" defTabSz="1019175">
              <a:spcBef>
                <a:spcPct val="20000"/>
              </a:spcBef>
              <a:buChar char="–"/>
              <a:defRPr sz="2800">
                <a:solidFill>
                  <a:srgbClr val="333333"/>
                </a:solidFill>
                <a:latin typeface="Avenir LT Std 65 Medium" pitchFamily="-84" charset="0"/>
                <a:ea typeface="MS PGothic" panose="020B0600070205080204" pitchFamily="34" charset="-128"/>
              </a:defRPr>
            </a:lvl2pPr>
            <a:lvl3pPr marL="636588" indent="-382588" defTabSz="1019175">
              <a:spcBef>
                <a:spcPct val="20000"/>
              </a:spcBef>
              <a:buChar char="•"/>
              <a:defRPr sz="2400">
                <a:solidFill>
                  <a:srgbClr val="333333"/>
                </a:solidFill>
                <a:latin typeface="Avenir LT Std 65 Medium" pitchFamily="-84" charset="0"/>
                <a:ea typeface="MS PGothic" panose="020B0600070205080204" pitchFamily="34" charset="-128"/>
              </a:defRPr>
            </a:lvl3pPr>
            <a:lvl4pPr marL="1600200" indent="-228600" defTabSz="1019175">
              <a:spcBef>
                <a:spcPct val="20000"/>
              </a:spcBef>
              <a:buChar char="–"/>
              <a:defRPr sz="2000">
                <a:solidFill>
                  <a:srgbClr val="333333"/>
                </a:solidFill>
                <a:latin typeface="Avenir LT Std 65 Medium" pitchFamily="-84" charset="0"/>
                <a:ea typeface="MS PGothic" panose="020B0600070205080204" pitchFamily="34" charset="-128"/>
              </a:defRPr>
            </a:lvl4pPr>
            <a:lvl5pPr marL="2057400" indent="-228600" defTabSz="1019175">
              <a:spcBef>
                <a:spcPct val="20000"/>
              </a:spcBef>
              <a:buChar char="»"/>
              <a:defRPr sz="2000">
                <a:solidFill>
                  <a:srgbClr val="333333"/>
                </a:solidFill>
                <a:latin typeface="Avenir LT Std 65 Medium" pitchFamily="-84" charset="0"/>
                <a:ea typeface="MS PGothic" panose="020B0600070205080204" pitchFamily="34" charset="-128"/>
              </a:defRPr>
            </a:lvl5pPr>
            <a:lvl6pPr marL="2514600" indent="-228600" defTabSz="1019175" eaLnBrk="0" fontAlgn="base" hangingPunct="0">
              <a:spcBef>
                <a:spcPct val="20000"/>
              </a:spcBef>
              <a:spcAft>
                <a:spcPct val="0"/>
              </a:spcAft>
              <a:buChar char="»"/>
              <a:defRPr sz="2000">
                <a:solidFill>
                  <a:srgbClr val="333333"/>
                </a:solidFill>
                <a:latin typeface="Avenir LT Std 65 Medium" pitchFamily="-84" charset="0"/>
                <a:ea typeface="MS PGothic" panose="020B0600070205080204" pitchFamily="34" charset="-128"/>
              </a:defRPr>
            </a:lvl6pPr>
            <a:lvl7pPr marL="2971800" indent="-228600" defTabSz="1019175" eaLnBrk="0" fontAlgn="base" hangingPunct="0">
              <a:spcBef>
                <a:spcPct val="20000"/>
              </a:spcBef>
              <a:spcAft>
                <a:spcPct val="0"/>
              </a:spcAft>
              <a:buChar char="»"/>
              <a:defRPr sz="2000">
                <a:solidFill>
                  <a:srgbClr val="333333"/>
                </a:solidFill>
                <a:latin typeface="Avenir LT Std 65 Medium" pitchFamily="-84" charset="0"/>
                <a:ea typeface="MS PGothic" panose="020B0600070205080204" pitchFamily="34" charset="-128"/>
              </a:defRPr>
            </a:lvl7pPr>
            <a:lvl8pPr marL="3429000" indent="-228600" defTabSz="1019175" eaLnBrk="0" fontAlgn="base" hangingPunct="0">
              <a:spcBef>
                <a:spcPct val="20000"/>
              </a:spcBef>
              <a:spcAft>
                <a:spcPct val="0"/>
              </a:spcAft>
              <a:buChar char="»"/>
              <a:defRPr sz="2000">
                <a:solidFill>
                  <a:srgbClr val="333333"/>
                </a:solidFill>
                <a:latin typeface="Avenir LT Std 65 Medium" pitchFamily="-84" charset="0"/>
                <a:ea typeface="MS PGothic" panose="020B0600070205080204" pitchFamily="34" charset="-128"/>
              </a:defRPr>
            </a:lvl8pPr>
            <a:lvl9pPr marL="3886200" indent="-228600" defTabSz="1019175" eaLnBrk="0" fontAlgn="base" hangingPunct="0">
              <a:spcBef>
                <a:spcPct val="20000"/>
              </a:spcBef>
              <a:spcAft>
                <a:spcPct val="0"/>
              </a:spcAft>
              <a:buChar char="»"/>
              <a:defRPr sz="2000">
                <a:solidFill>
                  <a:srgbClr val="333333"/>
                </a:solidFill>
                <a:latin typeface="Avenir LT Std 65 Medium" pitchFamily="-84" charset="0"/>
                <a:ea typeface="MS PGothic" panose="020B0600070205080204" pitchFamily="34" charset="-128"/>
              </a:defRPr>
            </a:lvl9pPr>
          </a:lstStyle>
          <a:p>
            <a:pPr algn="ctr" defTabSz="1358866" eaLnBrk="0" fontAlgn="base" hangingPunct="0">
              <a:spcBef>
                <a:spcPct val="0"/>
              </a:spcBef>
              <a:spcAft>
                <a:spcPct val="0"/>
              </a:spcAft>
              <a:buNone/>
            </a:pPr>
            <a:r>
              <a:rPr lang="en-US" altLang="en-US" sz="7200" b="1" dirty="0">
                <a:solidFill>
                  <a:srgbClr val="263F3C"/>
                </a:solidFill>
                <a:latin typeface="Aptos" panose="020B0004020202020204" pitchFamily="34" charset="0"/>
                <a:ea typeface="MS PGothic"/>
                <a:cs typeface="Times New Roman"/>
              </a:rPr>
              <a:t>Thank You!!!</a:t>
            </a:r>
          </a:p>
        </p:txBody>
      </p:sp>
      <p:pic>
        <p:nvPicPr>
          <p:cNvPr id="31" name="Picture 30">
            <a:extLst>
              <a:ext uri="{FF2B5EF4-FFF2-40B4-BE49-F238E27FC236}">
                <a16:creationId xmlns:a16="http://schemas.microsoft.com/office/drawing/2014/main" id="{9DFB2BBD-A49B-7144-AB49-8944F8181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561" y="5903643"/>
            <a:ext cx="3818537" cy="605876"/>
          </a:xfrm>
          <a:prstGeom prst="rect">
            <a:avLst/>
          </a:prstGeom>
        </p:spPr>
      </p:pic>
      <p:pic>
        <p:nvPicPr>
          <p:cNvPr id="2" name="Picture 1">
            <a:extLst>
              <a:ext uri="{FF2B5EF4-FFF2-40B4-BE49-F238E27FC236}">
                <a16:creationId xmlns:a16="http://schemas.microsoft.com/office/drawing/2014/main" id="{A436ED82-A7D9-494A-9A0F-77406E03BD36}"/>
              </a:ext>
            </a:extLst>
          </p:cNvPr>
          <p:cNvPicPr>
            <a:picLocks noChangeAspect="1"/>
          </p:cNvPicPr>
          <p:nvPr/>
        </p:nvPicPr>
        <p:blipFill>
          <a:blip r:embed="rId6"/>
          <a:stretch>
            <a:fillRect/>
          </a:stretch>
        </p:blipFill>
        <p:spPr>
          <a:xfrm>
            <a:off x="957592" y="4981615"/>
            <a:ext cx="11008336" cy="1279037"/>
          </a:xfrm>
          <a:prstGeom prst="rect">
            <a:avLst/>
          </a:prstGeom>
        </p:spPr>
      </p:pic>
      <p:sp>
        <p:nvSpPr>
          <p:cNvPr id="3" name="Slide Number Placeholder 2">
            <a:extLst>
              <a:ext uri="{FF2B5EF4-FFF2-40B4-BE49-F238E27FC236}">
                <a16:creationId xmlns:a16="http://schemas.microsoft.com/office/drawing/2014/main" id="{2E04DB46-7DC1-36E5-07BB-D35FE095B375}"/>
              </a:ext>
            </a:extLst>
          </p:cNvPr>
          <p:cNvSpPr>
            <a:spLocks noGrp="1"/>
          </p:cNvSpPr>
          <p:nvPr>
            <p:ph type="sldNum" sz="quarter" idx="12"/>
          </p:nvPr>
        </p:nvSpPr>
        <p:spPr/>
        <p:txBody>
          <a:bodyPr/>
          <a:lstStyle/>
          <a:p>
            <a:pPr defTabSz="1219170"/>
            <a:fld id="{46D8A06D-ED0E-4821-9FEE-C0CB001C6BBB}" type="slidenum">
              <a:rPr lang="en-US">
                <a:solidFill>
                  <a:srgbClr val="000000">
                    <a:tint val="75000"/>
                  </a:srgbClr>
                </a:solidFill>
                <a:latin typeface="Calibri" panose="020F0502020204030204"/>
              </a:rPr>
              <a:pPr defTabSz="1219170"/>
              <a:t>36</a:t>
            </a:fld>
            <a:endParaRPr lang="en-US">
              <a:solidFill>
                <a:srgbClr val="000000">
                  <a:tint val="75000"/>
                </a:srgbClr>
              </a:solidFill>
              <a:latin typeface="Calibri" panose="020F0502020204030204"/>
            </a:endParaRPr>
          </a:p>
        </p:txBody>
      </p:sp>
    </p:spTree>
    <p:extLst>
      <p:ext uri="{BB962C8B-B14F-4D97-AF65-F5344CB8AC3E}">
        <p14:creationId xmlns:p14="http://schemas.microsoft.com/office/powerpoint/2010/main" val="22031391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7CF3E-1C09-16C7-45CB-C43364556A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DDCCC8-1040-C69D-813F-5E5EB151E21F}"/>
              </a:ext>
            </a:extLst>
          </p:cNvPr>
          <p:cNvSpPr>
            <a:spLocks noGrp="1"/>
          </p:cNvSpPr>
          <p:nvPr>
            <p:ph type="title"/>
          </p:nvPr>
        </p:nvSpPr>
        <p:spPr/>
        <p:txBody>
          <a:bodyPr/>
          <a:lstStyle/>
          <a:p>
            <a:r>
              <a:rPr lang="en-US" dirty="0"/>
              <a:t>Q&amp;A</a:t>
            </a:r>
          </a:p>
        </p:txBody>
      </p:sp>
      <p:sp>
        <p:nvSpPr>
          <p:cNvPr id="3" name="Slide Number Placeholder 2">
            <a:extLst>
              <a:ext uri="{FF2B5EF4-FFF2-40B4-BE49-F238E27FC236}">
                <a16:creationId xmlns:a16="http://schemas.microsoft.com/office/drawing/2014/main" id="{34FA1A6B-E129-3A40-ED83-2C4A544A923A}"/>
              </a:ext>
            </a:extLst>
          </p:cNvPr>
          <p:cNvSpPr>
            <a:spLocks noGrp="1"/>
          </p:cNvSpPr>
          <p:nvPr>
            <p:ph type="sldNum" sz="quarter" idx="12"/>
          </p:nvPr>
        </p:nvSpPr>
        <p:spPr/>
        <p:txBody>
          <a:bodyPr/>
          <a:lstStyle/>
          <a:p>
            <a:fld id="{90123BB8-591A-1D4B-BDC4-B05C5107BB91}" type="slidenum">
              <a:rPr lang="en-US" smtClean="0"/>
              <a:pPr/>
              <a:t>37</a:t>
            </a:fld>
            <a:endParaRPr lang="en-US" dirty="0"/>
          </a:p>
        </p:txBody>
      </p:sp>
    </p:spTree>
    <p:extLst>
      <p:ext uri="{BB962C8B-B14F-4D97-AF65-F5344CB8AC3E}">
        <p14:creationId xmlns:p14="http://schemas.microsoft.com/office/powerpoint/2010/main" val="9408173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4F6BD-0E84-17EB-F8DE-EA6FC694A502}"/>
              </a:ext>
            </a:extLst>
          </p:cNvPr>
          <p:cNvSpPr>
            <a:spLocks noGrp="1"/>
          </p:cNvSpPr>
          <p:nvPr>
            <p:ph type="title"/>
          </p:nvPr>
        </p:nvSpPr>
        <p:spPr/>
        <p:txBody>
          <a:bodyPr/>
          <a:lstStyle/>
          <a:p>
            <a:r>
              <a:rPr lang="en-US" dirty="0"/>
              <a:t>Our April 2026 UK NGO Survey results will be available next month!</a:t>
            </a:r>
          </a:p>
        </p:txBody>
      </p:sp>
      <p:sp>
        <p:nvSpPr>
          <p:cNvPr id="3" name="TextBox 2">
            <a:extLst>
              <a:ext uri="{FF2B5EF4-FFF2-40B4-BE49-F238E27FC236}">
                <a16:creationId xmlns:a16="http://schemas.microsoft.com/office/drawing/2014/main" id="{BCAA878D-00F2-6089-22F0-7693776F13DA}"/>
              </a:ext>
            </a:extLst>
          </p:cNvPr>
          <p:cNvSpPr txBox="1"/>
          <p:nvPr/>
        </p:nvSpPr>
        <p:spPr>
          <a:xfrm>
            <a:off x="838201" y="1351508"/>
            <a:ext cx="5336458" cy="2462213"/>
          </a:xfrm>
          <a:prstGeom prst="rect">
            <a:avLst/>
          </a:prstGeom>
          <a:noFill/>
        </p:spPr>
        <p:txBody>
          <a:bodyPr wrap="square" rtlCol="0">
            <a:spAutoFit/>
          </a:bodyPr>
          <a:lstStyle/>
          <a:p>
            <a:pPr marL="285750" indent="-285750">
              <a:buFont typeface="Arial" panose="020B0604020202020204" pitchFamily="34" charset="0"/>
              <a:buChar char="•"/>
            </a:pPr>
            <a:r>
              <a:rPr lang="en-US" sz="2200" dirty="0">
                <a:solidFill>
                  <a:schemeClr val="tx1">
                    <a:lumMod val="75000"/>
                    <a:lumOff val="25000"/>
                  </a:schemeClr>
                </a:solidFill>
                <a:latin typeface="Aptos Display" panose="020B0004020202020204" pitchFamily="34" charset="0"/>
              </a:rPr>
              <a:t>If you’d like to participate and get access to our latest survey results, email </a:t>
            </a:r>
            <a:r>
              <a:rPr lang="en-US" sz="2200" b="1" dirty="0">
                <a:solidFill>
                  <a:schemeClr val="tx1">
                    <a:lumMod val="75000"/>
                    <a:lumOff val="25000"/>
                  </a:schemeClr>
                </a:solidFill>
                <a:latin typeface="Aptos Display" panose="020B0004020202020204" pitchFamily="34" charset="0"/>
                <a:hlinkClick r:id="rId3"/>
              </a:rPr>
              <a:t>info@birchesgroup.com</a:t>
            </a:r>
            <a:r>
              <a:rPr lang="en-US" sz="2200" b="1" dirty="0">
                <a:solidFill>
                  <a:schemeClr val="tx1">
                    <a:lumMod val="75000"/>
                    <a:lumOff val="25000"/>
                  </a:schemeClr>
                </a:solidFill>
                <a:latin typeface="Aptos Display" panose="020B0004020202020204" pitchFamily="34" charset="0"/>
              </a:rPr>
              <a:t> </a:t>
            </a:r>
            <a:r>
              <a:rPr lang="en-US" sz="2200" dirty="0">
                <a:solidFill>
                  <a:schemeClr val="tx1">
                    <a:lumMod val="75000"/>
                    <a:lumOff val="25000"/>
                  </a:schemeClr>
                </a:solidFill>
                <a:latin typeface="Aptos Display" panose="020B0004020202020204" pitchFamily="34" charset="0"/>
              </a:rPr>
              <a:t>or </a:t>
            </a:r>
            <a:r>
              <a:rPr lang="en-US" sz="2200" b="1" dirty="0">
                <a:solidFill>
                  <a:srgbClr val="2C5E28"/>
                </a:solidFill>
                <a:latin typeface="Aptos Display" panose="020B0004020202020204" pitchFamily="34" charset="0"/>
              </a:rPr>
              <a:t>contact Bond</a:t>
            </a:r>
            <a:r>
              <a:rPr lang="en-US" sz="2200" dirty="0">
                <a:solidFill>
                  <a:schemeClr val="tx1">
                    <a:lumMod val="75000"/>
                    <a:lumOff val="25000"/>
                  </a:schemeClr>
                </a:solidFill>
                <a:latin typeface="Aptos Display" panose="020B0004020202020204" pitchFamily="34" charset="0"/>
              </a:rPr>
              <a:t>. </a:t>
            </a:r>
          </a:p>
          <a:p>
            <a:pPr marL="285750" indent="-285750">
              <a:buFont typeface="Arial" panose="020B0604020202020204" pitchFamily="34" charset="0"/>
              <a:buChar char="•"/>
            </a:pPr>
            <a:endParaRPr lang="en-US" sz="2200" dirty="0">
              <a:solidFill>
                <a:schemeClr val="tx1">
                  <a:lumMod val="75000"/>
                  <a:lumOff val="25000"/>
                </a:schemeClr>
              </a:solidFill>
              <a:latin typeface="Aptos Display" panose="020B0004020202020204" pitchFamily="34" charset="0"/>
            </a:endParaRPr>
          </a:p>
          <a:p>
            <a:pPr marL="285750" indent="-285750">
              <a:buFont typeface="Arial" panose="020B0604020202020204" pitchFamily="34" charset="0"/>
              <a:buChar char="•"/>
            </a:pPr>
            <a:r>
              <a:rPr lang="en-US" sz="2200" dirty="0">
                <a:solidFill>
                  <a:schemeClr val="tx1">
                    <a:lumMod val="75000"/>
                    <a:lumOff val="25000"/>
                  </a:schemeClr>
                </a:solidFill>
                <a:latin typeface="Aptos Display" panose="020B0004020202020204" pitchFamily="34" charset="0"/>
              </a:rPr>
              <a:t>Bond members participating for the first time can enjoy a </a:t>
            </a:r>
            <a:r>
              <a:rPr lang="en-US" sz="2200" b="1" dirty="0">
                <a:solidFill>
                  <a:srgbClr val="2C5E28"/>
                </a:solidFill>
                <a:latin typeface="Aptos Display" panose="020B0004020202020204" pitchFamily="34" charset="0"/>
              </a:rPr>
              <a:t>10% discount </a:t>
            </a:r>
            <a:r>
              <a:rPr lang="en-US" sz="2200" dirty="0">
                <a:solidFill>
                  <a:schemeClr val="tx1">
                    <a:lumMod val="75000"/>
                    <a:lumOff val="25000"/>
                  </a:schemeClr>
                </a:solidFill>
                <a:latin typeface="Aptos Display" panose="020B0004020202020204" pitchFamily="34" charset="0"/>
              </a:rPr>
              <a:t>on subscription fees!</a:t>
            </a:r>
          </a:p>
        </p:txBody>
      </p:sp>
      <p:pic>
        <p:nvPicPr>
          <p:cNvPr id="5" name="Picture 4">
            <a:extLst>
              <a:ext uri="{FF2B5EF4-FFF2-40B4-BE49-F238E27FC236}">
                <a16:creationId xmlns:a16="http://schemas.microsoft.com/office/drawing/2014/main" id="{7F9393EC-6930-EBFC-6806-F8BA86E13A89}"/>
              </a:ext>
            </a:extLst>
          </p:cNvPr>
          <p:cNvPicPr>
            <a:picLocks noChangeAspect="1"/>
          </p:cNvPicPr>
          <p:nvPr/>
        </p:nvPicPr>
        <p:blipFill>
          <a:blip r:embed="rId4"/>
          <a:stretch>
            <a:fillRect/>
          </a:stretch>
        </p:blipFill>
        <p:spPr>
          <a:xfrm>
            <a:off x="1550322" y="3899258"/>
            <a:ext cx="3927191" cy="2389238"/>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45BAE709-EC5D-00F2-0DA7-D6BFA7F769CB}"/>
              </a:ext>
            </a:extLst>
          </p:cNvPr>
          <p:cNvPicPr>
            <a:picLocks noChangeAspect="1"/>
          </p:cNvPicPr>
          <p:nvPr/>
        </p:nvPicPr>
        <p:blipFill>
          <a:blip r:embed="rId5"/>
          <a:stretch>
            <a:fillRect/>
          </a:stretch>
        </p:blipFill>
        <p:spPr>
          <a:xfrm>
            <a:off x="6667648" y="977708"/>
            <a:ext cx="3418208" cy="2073440"/>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DD650D49-923B-0F9A-5AEF-46BCF044BD05}"/>
              </a:ext>
            </a:extLst>
          </p:cNvPr>
          <p:cNvPicPr>
            <a:picLocks noChangeAspect="1"/>
          </p:cNvPicPr>
          <p:nvPr/>
        </p:nvPicPr>
        <p:blipFill>
          <a:blip r:embed="rId6"/>
          <a:stretch>
            <a:fillRect/>
          </a:stretch>
        </p:blipFill>
        <p:spPr>
          <a:xfrm>
            <a:off x="8214568" y="2724184"/>
            <a:ext cx="3582509" cy="2179074"/>
          </a:xfrm>
          <a:prstGeom prst="rect">
            <a:avLst/>
          </a:prstGeom>
          <a:ln>
            <a:solidFill>
              <a:schemeClr val="tx1">
                <a:lumMod val="50000"/>
                <a:lumOff val="50000"/>
              </a:schemeClr>
            </a:solidFill>
          </a:ln>
          <a:effectLst>
            <a:outerShdw blurRad="50800" dist="38100" dir="5400000" algn="t" rotWithShape="0">
              <a:prstClr val="black">
                <a:alpha val="40000"/>
              </a:prstClr>
            </a:outerShdw>
          </a:effectLst>
        </p:spPr>
      </p:pic>
      <p:pic>
        <p:nvPicPr>
          <p:cNvPr id="11" name="Picture 10">
            <a:extLst>
              <a:ext uri="{FF2B5EF4-FFF2-40B4-BE49-F238E27FC236}">
                <a16:creationId xmlns:a16="http://schemas.microsoft.com/office/drawing/2014/main" id="{DE53C17F-6D6C-79BA-A2BB-51E0312366F7}"/>
              </a:ext>
            </a:extLst>
          </p:cNvPr>
          <p:cNvPicPr>
            <a:picLocks noChangeAspect="1"/>
          </p:cNvPicPr>
          <p:nvPr/>
        </p:nvPicPr>
        <p:blipFill>
          <a:blip r:embed="rId7"/>
          <a:stretch>
            <a:fillRect/>
          </a:stretch>
        </p:blipFill>
        <p:spPr>
          <a:xfrm>
            <a:off x="6667648" y="4575485"/>
            <a:ext cx="3421590" cy="2074249"/>
          </a:xfrm>
          <a:prstGeom prst="rect">
            <a:avLst/>
          </a:prstGeom>
          <a:ln>
            <a:solidFill>
              <a:schemeClr val="tx1">
                <a:lumMod val="50000"/>
                <a:lumOff val="50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46325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726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15B91-98EC-DB6A-A544-9E9075FB4D83}"/>
              </a:ext>
            </a:extLst>
          </p:cNvPr>
          <p:cNvSpPr>
            <a:spLocks noGrp="1"/>
          </p:cNvSpPr>
          <p:nvPr>
            <p:ph type="title"/>
          </p:nvPr>
        </p:nvSpPr>
        <p:spPr/>
        <p:txBody>
          <a:bodyPr>
            <a:normAutofit/>
          </a:bodyPr>
          <a:lstStyle/>
          <a:p>
            <a:r>
              <a:rPr lang="en-US" sz="2200" dirty="0"/>
              <a:t>Workforce under pressure: How UK NGOs navigated 2025</a:t>
            </a:r>
            <a:endParaRPr lang="en-US" sz="2200" dirty="0">
              <a:solidFill>
                <a:srgbClr val="2C5E28"/>
              </a:solidFill>
              <a:latin typeface="Georgia" panose="02040502050405020303" pitchFamily="18" charset="0"/>
            </a:endParaRPr>
          </a:p>
        </p:txBody>
      </p:sp>
      <p:sp>
        <p:nvSpPr>
          <p:cNvPr id="3" name="TextBox 2">
            <a:extLst>
              <a:ext uri="{FF2B5EF4-FFF2-40B4-BE49-F238E27FC236}">
                <a16:creationId xmlns:a16="http://schemas.microsoft.com/office/drawing/2014/main" id="{371EEB78-FE65-5CB4-4D70-7A53D819A7E8}"/>
              </a:ext>
            </a:extLst>
          </p:cNvPr>
          <p:cNvSpPr txBox="1"/>
          <p:nvPr/>
        </p:nvSpPr>
        <p:spPr>
          <a:xfrm>
            <a:off x="838200" y="1362269"/>
            <a:ext cx="10515600" cy="4124206"/>
          </a:xfrm>
          <a:prstGeom prst="rect">
            <a:avLst/>
          </a:prstGeom>
          <a:noFill/>
        </p:spPr>
        <p:txBody>
          <a:bodyPr wrap="square" rtlCol="0">
            <a:spAutoFit/>
          </a:bodyPr>
          <a:lstStyle/>
          <a:p>
            <a:r>
              <a:rPr lang="en-US" sz="2000" dirty="0">
                <a:solidFill>
                  <a:schemeClr val="tx1">
                    <a:lumMod val="75000"/>
                    <a:lumOff val="25000"/>
                  </a:schemeClr>
                </a:solidFill>
                <a:latin typeface="Aptos Display" panose="020B0004020202020204" pitchFamily="34" charset="0"/>
              </a:rPr>
              <a:t>2025 brought difficult decisions for NGOs across the UK - restructuring teams, freezing pay, all while trying to stay true to mission and support staff through the uncertainty.</a:t>
            </a:r>
          </a:p>
          <a:p>
            <a:endParaRPr lang="en-US" sz="2000" dirty="0">
              <a:solidFill>
                <a:schemeClr val="tx1">
                  <a:lumMod val="75000"/>
                  <a:lumOff val="25000"/>
                </a:schemeClr>
              </a:solidFill>
              <a:latin typeface="Aptos Display" panose="020B0004020202020204" pitchFamily="34" charset="0"/>
            </a:endParaRPr>
          </a:p>
          <a:p>
            <a:r>
              <a:rPr lang="en-US" sz="2000" dirty="0">
                <a:solidFill>
                  <a:schemeClr val="tx1">
                    <a:lumMod val="75000"/>
                    <a:lumOff val="25000"/>
                  </a:schemeClr>
                </a:solidFill>
                <a:latin typeface="Aptos Display" panose="020B0004020202020204" pitchFamily="34" charset="0"/>
              </a:rPr>
              <a:t>We conducted a survey to understand what those decisions looked like across organizations of different sizes and focus areas. Not just what changed, but what was retained, and how NGOs continue to navigate workforce management in unpredictable times.</a:t>
            </a:r>
          </a:p>
          <a:p>
            <a:endParaRPr lang="en-US" sz="2000" dirty="0">
              <a:solidFill>
                <a:schemeClr val="tx1">
                  <a:lumMod val="75000"/>
                  <a:lumOff val="25000"/>
                </a:schemeClr>
              </a:solidFill>
              <a:latin typeface="Aptos Display" panose="020B0004020202020204" pitchFamily="34" charset="0"/>
            </a:endParaRPr>
          </a:p>
          <a:p>
            <a:r>
              <a:rPr lang="en-US" sz="2000" dirty="0">
                <a:solidFill>
                  <a:schemeClr val="tx1">
                    <a:lumMod val="75000"/>
                    <a:lumOff val="25000"/>
                  </a:schemeClr>
                </a:solidFill>
                <a:latin typeface="Aptos Display" panose="020B0004020202020204" pitchFamily="34" charset="0"/>
              </a:rPr>
              <a:t>Our survey explored three areas:</a:t>
            </a:r>
          </a:p>
          <a:p>
            <a:endParaRPr lang="en-US" sz="200" dirty="0">
              <a:solidFill>
                <a:schemeClr val="tx1">
                  <a:lumMod val="75000"/>
                  <a:lumOff val="25000"/>
                </a:schemeClr>
              </a:solidFill>
              <a:latin typeface="Aptos Display" panose="020B0004020202020204" pitchFamily="34" charset="0"/>
            </a:endParaRPr>
          </a:p>
          <a:p>
            <a:pPr marL="342900" indent="-342900">
              <a:buFont typeface="Arial" panose="020B0604020202020204" pitchFamily="34" charset="0"/>
              <a:buChar char="•"/>
            </a:pPr>
            <a:r>
              <a:rPr lang="en-US" sz="2000" b="1" dirty="0">
                <a:solidFill>
                  <a:srgbClr val="2C5E28"/>
                </a:solidFill>
                <a:latin typeface="Aptos Display" panose="020B0004020202020204" pitchFamily="34" charset="0"/>
              </a:rPr>
              <a:t>Workforce changes made </a:t>
            </a:r>
            <a:r>
              <a:rPr lang="en-US" sz="2000" dirty="0">
                <a:solidFill>
                  <a:schemeClr val="tx1">
                    <a:lumMod val="75000"/>
                    <a:lumOff val="25000"/>
                  </a:schemeClr>
                </a:solidFill>
                <a:latin typeface="Aptos Display" panose="020B0004020202020204" pitchFamily="34" charset="0"/>
              </a:rPr>
              <a:t>— and whether they're still in place</a:t>
            </a:r>
          </a:p>
          <a:p>
            <a:pPr marL="342900" indent="-342900">
              <a:buFont typeface="Arial" panose="020B0604020202020204" pitchFamily="34" charset="0"/>
              <a:buChar char="•"/>
            </a:pPr>
            <a:r>
              <a:rPr lang="en-US" sz="2000" b="1" dirty="0">
                <a:solidFill>
                  <a:srgbClr val="2C5E28"/>
                </a:solidFill>
                <a:latin typeface="Aptos Display" panose="020B0004020202020204" pitchFamily="34" charset="0"/>
              </a:rPr>
              <a:t>How decisions were made</a:t>
            </a:r>
            <a:r>
              <a:rPr lang="en-US" sz="2000" b="1" dirty="0">
                <a:solidFill>
                  <a:schemeClr val="tx1">
                    <a:lumMod val="75000"/>
                    <a:lumOff val="25000"/>
                  </a:schemeClr>
                </a:solidFill>
                <a:latin typeface="Aptos Display" panose="020B0004020202020204" pitchFamily="34" charset="0"/>
              </a:rPr>
              <a:t> </a:t>
            </a:r>
            <a:r>
              <a:rPr lang="en-US" sz="2000" dirty="0">
                <a:solidFill>
                  <a:schemeClr val="tx1">
                    <a:lumMod val="75000"/>
                    <a:lumOff val="25000"/>
                  </a:schemeClr>
                </a:solidFill>
                <a:latin typeface="Aptos Display" panose="020B0004020202020204" pitchFamily="34" charset="0"/>
              </a:rPr>
              <a:t>— criteria, process, and communication</a:t>
            </a:r>
          </a:p>
          <a:p>
            <a:pPr marL="342900" indent="-342900">
              <a:buFont typeface="Arial" panose="020B0604020202020204" pitchFamily="34" charset="0"/>
              <a:buChar char="•"/>
            </a:pPr>
            <a:r>
              <a:rPr lang="en-US" sz="2000" b="1" dirty="0">
                <a:solidFill>
                  <a:srgbClr val="2C5E28"/>
                </a:solidFill>
                <a:latin typeface="Aptos Display" panose="020B0004020202020204" pitchFamily="34" charset="0"/>
              </a:rPr>
              <a:t>How organizations supported staff while keeping operations running</a:t>
            </a:r>
          </a:p>
          <a:p>
            <a:endParaRPr lang="en-US" sz="2000" dirty="0">
              <a:solidFill>
                <a:schemeClr val="tx1">
                  <a:lumMod val="75000"/>
                  <a:lumOff val="25000"/>
                </a:schemeClr>
              </a:solidFill>
              <a:latin typeface="Aptos Display" panose="020B0004020202020204" pitchFamily="34" charset="0"/>
            </a:endParaRPr>
          </a:p>
          <a:p>
            <a:r>
              <a:rPr lang="en-US" sz="2000" dirty="0">
                <a:solidFill>
                  <a:schemeClr val="tx1">
                    <a:lumMod val="75000"/>
                    <a:lumOff val="25000"/>
                  </a:schemeClr>
                </a:solidFill>
                <a:latin typeface="Aptos Display" panose="020B0004020202020204" pitchFamily="34" charset="0"/>
              </a:rPr>
              <a:t>Fifteen responses were collected, predominantly from large international NGOs.</a:t>
            </a:r>
          </a:p>
        </p:txBody>
      </p:sp>
    </p:spTree>
    <p:extLst>
      <p:ext uri="{BB962C8B-B14F-4D97-AF65-F5344CB8AC3E}">
        <p14:creationId xmlns:p14="http://schemas.microsoft.com/office/powerpoint/2010/main" val="3086026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A7ECA6E-09D7-B06E-C09E-815DE3F394C2}"/>
              </a:ext>
            </a:extLst>
          </p:cNvPr>
          <p:cNvGrpSpPr/>
          <p:nvPr/>
        </p:nvGrpSpPr>
        <p:grpSpPr>
          <a:xfrm>
            <a:off x="1275572" y="2012290"/>
            <a:ext cx="9640855" cy="2833420"/>
            <a:chOff x="838199" y="1731112"/>
            <a:chExt cx="9640855" cy="2833420"/>
          </a:xfrm>
        </p:grpSpPr>
        <p:sp>
          <p:nvSpPr>
            <p:cNvPr id="4" name="TextBox 3">
              <a:extLst>
                <a:ext uri="{FF2B5EF4-FFF2-40B4-BE49-F238E27FC236}">
                  <a16:creationId xmlns:a16="http://schemas.microsoft.com/office/drawing/2014/main" id="{FC594A32-98EE-3437-1E75-D51E68874B31}"/>
                </a:ext>
              </a:extLst>
            </p:cNvPr>
            <p:cNvSpPr txBox="1"/>
            <p:nvPr/>
          </p:nvSpPr>
          <p:spPr>
            <a:xfrm>
              <a:off x="838199" y="1765492"/>
              <a:ext cx="1307842" cy="646331"/>
            </a:xfrm>
            <a:prstGeom prst="rect">
              <a:avLst/>
            </a:prstGeom>
            <a:noFill/>
          </p:spPr>
          <p:txBody>
            <a:bodyPr wrap="square" rtlCol="0">
              <a:spAutoFit/>
            </a:bodyPr>
            <a:lstStyle/>
            <a:p>
              <a:pPr algn="ctr"/>
              <a:r>
                <a:rPr lang="en-US" altLang="en-US" sz="3600" b="1" spc="-150" dirty="0">
                  <a:solidFill>
                    <a:srgbClr val="2C5E28"/>
                  </a:solidFill>
                  <a:latin typeface="Georgia" panose="02040502050405020303" pitchFamily="18" charset="0"/>
                </a:rPr>
                <a:t>86%</a:t>
              </a:r>
              <a:endParaRPr lang="en-US" sz="3600" spc="-150" dirty="0"/>
            </a:p>
          </p:txBody>
        </p:sp>
        <p:sp>
          <p:nvSpPr>
            <p:cNvPr id="5" name="TextBox 4">
              <a:extLst>
                <a:ext uri="{FF2B5EF4-FFF2-40B4-BE49-F238E27FC236}">
                  <a16:creationId xmlns:a16="http://schemas.microsoft.com/office/drawing/2014/main" id="{6670497B-C066-C29A-25D4-5C9FF04E48F0}"/>
                </a:ext>
              </a:extLst>
            </p:cNvPr>
            <p:cNvSpPr txBox="1"/>
            <p:nvPr/>
          </p:nvSpPr>
          <p:spPr>
            <a:xfrm>
              <a:off x="2146040" y="1731112"/>
              <a:ext cx="8333011" cy="715089"/>
            </a:xfrm>
            <a:prstGeom prst="roundRect">
              <a:avLst/>
            </a:prstGeom>
            <a:solidFill>
              <a:srgbClr val="F1F7ED"/>
            </a:solidFill>
            <a:ln w="19050">
              <a:solidFill>
                <a:srgbClr val="A5CB9D"/>
              </a:solidFill>
            </a:ln>
          </p:spPr>
          <p:txBody>
            <a:bodyPr wrap="square" rtlCol="0">
              <a:spAutoFit/>
            </a:bodyPr>
            <a:lstStyle/>
            <a:p>
              <a:r>
                <a:rPr lang="en-US" altLang="en-US" dirty="0">
                  <a:latin typeface="Aptos Display" panose="020B0004020202020204" pitchFamily="34" charset="0"/>
                </a:rPr>
                <a:t>have implemented some level of restructuring, including position elimination, layoff, reclassification, or redesign of roles</a:t>
              </a:r>
            </a:p>
          </p:txBody>
        </p:sp>
        <p:sp>
          <p:nvSpPr>
            <p:cNvPr id="8" name="TextBox 7">
              <a:extLst>
                <a:ext uri="{FF2B5EF4-FFF2-40B4-BE49-F238E27FC236}">
                  <a16:creationId xmlns:a16="http://schemas.microsoft.com/office/drawing/2014/main" id="{F3F80171-B4B2-8534-D06D-014C4849EE7A}"/>
                </a:ext>
              </a:extLst>
            </p:cNvPr>
            <p:cNvSpPr txBox="1"/>
            <p:nvPr/>
          </p:nvSpPr>
          <p:spPr>
            <a:xfrm>
              <a:off x="838199" y="2734715"/>
              <a:ext cx="1307842" cy="646331"/>
            </a:xfrm>
            <a:prstGeom prst="rect">
              <a:avLst/>
            </a:prstGeom>
            <a:noFill/>
          </p:spPr>
          <p:txBody>
            <a:bodyPr wrap="square" rtlCol="0">
              <a:spAutoFit/>
            </a:bodyPr>
            <a:lstStyle/>
            <a:p>
              <a:pPr algn="ctr"/>
              <a:r>
                <a:rPr lang="en-US" altLang="en-US" sz="3600" b="1" spc="-150" dirty="0">
                  <a:solidFill>
                    <a:srgbClr val="2C5E28"/>
                  </a:solidFill>
                  <a:latin typeface="Georgia" panose="02040502050405020303" pitchFamily="18" charset="0"/>
                </a:rPr>
                <a:t>53%</a:t>
              </a:r>
              <a:endParaRPr lang="en-US" sz="3600" spc="-150" dirty="0"/>
            </a:p>
          </p:txBody>
        </p:sp>
        <p:sp>
          <p:nvSpPr>
            <p:cNvPr id="9" name="TextBox 8">
              <a:extLst>
                <a:ext uri="{FF2B5EF4-FFF2-40B4-BE49-F238E27FC236}">
                  <a16:creationId xmlns:a16="http://schemas.microsoft.com/office/drawing/2014/main" id="{BA7F3812-DAD5-820E-3D81-7EC64F20CCE7}"/>
                </a:ext>
              </a:extLst>
            </p:cNvPr>
            <p:cNvSpPr txBox="1"/>
            <p:nvPr/>
          </p:nvSpPr>
          <p:spPr>
            <a:xfrm>
              <a:off x="2146041" y="2737981"/>
              <a:ext cx="8333011" cy="715089"/>
            </a:xfrm>
            <a:prstGeom prst="roundRect">
              <a:avLst/>
            </a:prstGeom>
            <a:solidFill>
              <a:srgbClr val="F1F7ED"/>
            </a:solidFill>
            <a:ln w="19050">
              <a:solidFill>
                <a:srgbClr val="A5CB9D"/>
              </a:solidFill>
            </a:ln>
          </p:spPr>
          <p:txBody>
            <a:bodyPr wrap="square" rtlCol="0">
              <a:spAutoFit/>
            </a:bodyPr>
            <a:lstStyle/>
            <a:p>
              <a:r>
                <a:rPr lang="en-US" altLang="en-US" dirty="0">
                  <a:latin typeface="Aptos Display" panose="020B0004020202020204" pitchFamily="34" charset="0"/>
                </a:rPr>
                <a:t>have made changes in compensation and/or benefits, including freezing or reduction of salaries, allowances, benefits, and reduced work hours</a:t>
              </a:r>
            </a:p>
          </p:txBody>
        </p:sp>
        <p:sp>
          <p:nvSpPr>
            <p:cNvPr id="12" name="Rectangle: Rounded Corners 11">
              <a:extLst>
                <a:ext uri="{FF2B5EF4-FFF2-40B4-BE49-F238E27FC236}">
                  <a16:creationId xmlns:a16="http://schemas.microsoft.com/office/drawing/2014/main" id="{0119ACB3-AD9F-0FDD-1123-50BD7BA96123}"/>
                </a:ext>
              </a:extLst>
            </p:cNvPr>
            <p:cNvSpPr/>
            <p:nvPr/>
          </p:nvSpPr>
          <p:spPr>
            <a:xfrm>
              <a:off x="2146042" y="3849443"/>
              <a:ext cx="8333012" cy="715089"/>
            </a:xfrm>
            <a:prstGeom prst="roundRect">
              <a:avLst/>
            </a:prstGeom>
            <a:solidFill>
              <a:srgbClr val="F1F7ED"/>
            </a:solidFill>
            <a:ln w="19050">
              <a:solidFill>
                <a:srgbClr val="A5CB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F38B2F1-8DC4-4C8C-909E-5EA9A6C43839}"/>
                </a:ext>
              </a:extLst>
            </p:cNvPr>
            <p:cNvSpPr txBox="1"/>
            <p:nvPr/>
          </p:nvSpPr>
          <p:spPr>
            <a:xfrm>
              <a:off x="838199" y="3849443"/>
              <a:ext cx="1307842" cy="646331"/>
            </a:xfrm>
            <a:prstGeom prst="rect">
              <a:avLst/>
            </a:prstGeom>
            <a:noFill/>
          </p:spPr>
          <p:txBody>
            <a:bodyPr wrap="square" rtlCol="0">
              <a:spAutoFit/>
            </a:bodyPr>
            <a:lstStyle/>
            <a:p>
              <a:pPr algn="ctr"/>
              <a:r>
                <a:rPr lang="en-US" altLang="en-US" sz="3600" b="1" spc="-150" dirty="0">
                  <a:solidFill>
                    <a:srgbClr val="2C5E28"/>
                  </a:solidFill>
                  <a:latin typeface="Georgia" panose="02040502050405020303" pitchFamily="18" charset="0"/>
                </a:rPr>
                <a:t>53%</a:t>
              </a:r>
              <a:endParaRPr lang="en-US" sz="3600" spc="-150" dirty="0"/>
            </a:p>
          </p:txBody>
        </p:sp>
        <p:sp>
          <p:nvSpPr>
            <p:cNvPr id="11" name="TextBox 10">
              <a:extLst>
                <a:ext uri="{FF2B5EF4-FFF2-40B4-BE49-F238E27FC236}">
                  <a16:creationId xmlns:a16="http://schemas.microsoft.com/office/drawing/2014/main" id="{1C93DF5F-EA64-2108-66A9-447756C5D817}"/>
                </a:ext>
              </a:extLst>
            </p:cNvPr>
            <p:cNvSpPr txBox="1"/>
            <p:nvPr/>
          </p:nvSpPr>
          <p:spPr>
            <a:xfrm>
              <a:off x="2146040" y="4002675"/>
              <a:ext cx="8333014" cy="408623"/>
            </a:xfrm>
            <a:prstGeom prst="roundRect">
              <a:avLst/>
            </a:prstGeom>
            <a:noFill/>
            <a:ln w="19050">
              <a:noFill/>
            </a:ln>
          </p:spPr>
          <p:txBody>
            <a:bodyPr wrap="square" rtlCol="0">
              <a:spAutoFit/>
            </a:bodyPr>
            <a:lstStyle/>
            <a:p>
              <a:r>
                <a:rPr lang="en-US" altLang="en-US" dirty="0">
                  <a:latin typeface="Aptos Display" panose="020B0004020202020204" pitchFamily="34" charset="0"/>
                </a:rPr>
                <a:t>of organizations have paused promotions and learning and development activities</a:t>
              </a:r>
            </a:p>
          </p:txBody>
        </p:sp>
      </p:grpSp>
      <p:sp>
        <p:nvSpPr>
          <p:cNvPr id="2" name="Title 1">
            <a:extLst>
              <a:ext uri="{FF2B5EF4-FFF2-40B4-BE49-F238E27FC236}">
                <a16:creationId xmlns:a16="http://schemas.microsoft.com/office/drawing/2014/main" id="{5AD13C87-1D85-CB37-246C-E1A289EE17F9}"/>
              </a:ext>
            </a:extLst>
          </p:cNvPr>
          <p:cNvSpPr>
            <a:spLocks noGrp="1"/>
          </p:cNvSpPr>
          <p:nvPr>
            <p:ph type="title"/>
          </p:nvPr>
        </p:nvSpPr>
        <p:spPr/>
        <p:txBody>
          <a:bodyPr>
            <a:normAutofit/>
          </a:bodyPr>
          <a:lstStyle/>
          <a:p>
            <a:r>
              <a:rPr lang="en-US" sz="2200" dirty="0"/>
              <a:t>Restructuring was the norm, not the exception</a:t>
            </a:r>
          </a:p>
        </p:txBody>
      </p:sp>
      <p:sp>
        <p:nvSpPr>
          <p:cNvPr id="3" name="TextBox 2">
            <a:extLst>
              <a:ext uri="{FF2B5EF4-FFF2-40B4-BE49-F238E27FC236}">
                <a16:creationId xmlns:a16="http://schemas.microsoft.com/office/drawing/2014/main" id="{ECEC5E75-8670-E6CC-162B-1DDF15F82C64}"/>
              </a:ext>
            </a:extLst>
          </p:cNvPr>
          <p:cNvSpPr txBox="1"/>
          <p:nvPr/>
        </p:nvSpPr>
        <p:spPr>
          <a:xfrm>
            <a:off x="838200" y="5170635"/>
            <a:ext cx="10515600" cy="707886"/>
          </a:xfrm>
          <a:prstGeom prst="rect">
            <a:avLst/>
          </a:prstGeom>
          <a:noFill/>
        </p:spPr>
        <p:txBody>
          <a:bodyPr wrap="square" rtlCol="0">
            <a:spAutoFit/>
          </a:bodyPr>
          <a:lstStyle/>
          <a:p>
            <a:pPr>
              <a:spcBef>
                <a:spcPct val="0"/>
              </a:spcBef>
              <a:spcAft>
                <a:spcPts val="600"/>
              </a:spcAft>
            </a:pPr>
            <a:r>
              <a:rPr lang="en-US" sz="2000" dirty="0">
                <a:solidFill>
                  <a:schemeClr val="tx1">
                    <a:lumMod val="75000"/>
                    <a:lumOff val="25000"/>
                  </a:schemeClr>
                </a:solidFill>
                <a:latin typeface="Aptos Display" panose="020B0004020202020204" pitchFamily="34" charset="0"/>
              </a:rPr>
              <a:t>The changes are broadly consistent across location (e.g., headquarters, regional office, country office), employee groups (e.g., local and international staff), and grade level.  </a:t>
            </a:r>
          </a:p>
        </p:txBody>
      </p:sp>
      <p:sp>
        <p:nvSpPr>
          <p:cNvPr id="6" name="TextBox 5">
            <a:extLst>
              <a:ext uri="{FF2B5EF4-FFF2-40B4-BE49-F238E27FC236}">
                <a16:creationId xmlns:a16="http://schemas.microsoft.com/office/drawing/2014/main" id="{A2211D0C-C7EB-E7CD-AF54-161B1474A986}"/>
              </a:ext>
            </a:extLst>
          </p:cNvPr>
          <p:cNvSpPr txBox="1"/>
          <p:nvPr/>
        </p:nvSpPr>
        <p:spPr>
          <a:xfrm>
            <a:off x="838200" y="1363742"/>
            <a:ext cx="3629608" cy="400110"/>
          </a:xfrm>
          <a:prstGeom prst="rect">
            <a:avLst/>
          </a:prstGeom>
          <a:noFill/>
        </p:spPr>
        <p:txBody>
          <a:bodyPr wrap="square" rtlCol="0">
            <a:spAutoFit/>
          </a:bodyPr>
          <a:lstStyle/>
          <a:p>
            <a:pPr lvl="0">
              <a:spcBef>
                <a:spcPct val="0"/>
              </a:spcBef>
              <a:spcAft>
                <a:spcPts val="600"/>
              </a:spcAft>
            </a:pPr>
            <a:r>
              <a:rPr lang="en-US" altLang="en-US" sz="2000" dirty="0">
                <a:solidFill>
                  <a:schemeClr val="tx1">
                    <a:lumMod val="75000"/>
                    <a:lumOff val="25000"/>
                  </a:schemeClr>
                </a:solidFill>
                <a:latin typeface="Aptos Display" panose="020B0004020202020204" pitchFamily="34" charset="0"/>
              </a:rPr>
              <a:t>The survey results show:</a:t>
            </a:r>
          </a:p>
        </p:txBody>
      </p:sp>
    </p:spTree>
    <p:extLst>
      <p:ext uri="{BB962C8B-B14F-4D97-AF65-F5344CB8AC3E}">
        <p14:creationId xmlns:p14="http://schemas.microsoft.com/office/powerpoint/2010/main" val="2835384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9689EFD-E71D-B921-E3E6-15FE6C892497}"/>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3" name="think-cell data - do not delete" hidden="1">
                        <a:extLst>
                          <a:ext uri="{FF2B5EF4-FFF2-40B4-BE49-F238E27FC236}">
                            <a16:creationId xmlns:a16="http://schemas.microsoft.com/office/drawing/2014/main" id="{09689EFD-E71D-B921-E3E6-15FE6C8924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A57E9B8-EC8B-D08E-DF7D-C554A3D02500}"/>
              </a:ext>
            </a:extLst>
          </p:cNvPr>
          <p:cNvSpPr>
            <a:spLocks noGrp="1"/>
          </p:cNvSpPr>
          <p:nvPr>
            <p:ph type="title"/>
          </p:nvPr>
        </p:nvSpPr>
        <p:spPr/>
        <p:txBody>
          <a:bodyPr vert="horz"/>
          <a:lstStyle/>
          <a:p>
            <a:r>
              <a:rPr lang="en-US" dirty="0"/>
              <a:t>Changes to the workforce</a:t>
            </a:r>
          </a:p>
        </p:txBody>
      </p:sp>
    </p:spTree>
    <p:extLst>
      <p:ext uri="{BB962C8B-B14F-4D97-AF65-F5344CB8AC3E}">
        <p14:creationId xmlns:p14="http://schemas.microsoft.com/office/powerpoint/2010/main" val="3841488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2BAE5-3381-697B-FEBB-64BD53521562}"/>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57BC30F-0F1C-9DCC-B31F-1CF3F454622F}"/>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7" imgW="344" imgH="344" progId="TCLayout.ActiveDocument.1">
                  <p:embed/>
                </p:oleObj>
              </mc:Choice>
              <mc:Fallback>
                <p:oleObj name="think-cell Slide" r:id="rId27" imgW="344" imgH="344" progId="TCLayout.ActiveDocument.1">
                  <p:embed/>
                  <p:pic>
                    <p:nvPicPr>
                      <p:cNvPr id="5" name="think-cell data - do not delete" hidden="1">
                        <a:extLst>
                          <a:ext uri="{FF2B5EF4-FFF2-40B4-BE49-F238E27FC236}">
                            <a16:creationId xmlns:a16="http://schemas.microsoft.com/office/drawing/2014/main" id="{E57BC30F-0F1C-9DCC-B31F-1CF3F454622F}"/>
                          </a:ext>
                        </a:extLst>
                      </p:cNvPr>
                      <p:cNvPicPr/>
                      <p:nvPr/>
                    </p:nvPicPr>
                    <p:blipFill>
                      <a:blip r:embed="rId28"/>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855B7AD-A7ED-FF31-8953-EFBA99E9AF83}"/>
              </a:ext>
            </a:extLst>
          </p:cNvPr>
          <p:cNvSpPr>
            <a:spLocks noGrp="1"/>
          </p:cNvSpPr>
          <p:nvPr>
            <p:ph type="title"/>
          </p:nvPr>
        </p:nvSpPr>
        <p:spPr>
          <a:xfrm>
            <a:off x="765048" y="366082"/>
            <a:ext cx="10515600" cy="612582"/>
          </a:xfrm>
        </p:spPr>
        <p:txBody>
          <a:bodyPr vert="horz">
            <a:normAutofit/>
          </a:bodyPr>
          <a:lstStyle/>
          <a:p>
            <a:r>
              <a:rPr lang="en-US" sz="2200" dirty="0"/>
              <a:t>Layoffs and organization or job redesign initiatives were widespread</a:t>
            </a:r>
          </a:p>
        </p:txBody>
      </p:sp>
      <p:graphicFrame>
        <p:nvGraphicFramePr>
          <p:cNvPr id="274" name="Chart 273">
            <a:extLst>
              <a:ext uri="{FF2B5EF4-FFF2-40B4-BE49-F238E27FC236}">
                <a16:creationId xmlns:a16="http://schemas.microsoft.com/office/drawing/2014/main" id="{74571247-66D4-C39A-2650-B640DD084040}"/>
              </a:ext>
            </a:extLst>
          </p:cNvPr>
          <p:cNvGraphicFramePr/>
          <p:nvPr>
            <p:custDataLst>
              <p:tags r:id="rId2"/>
            </p:custDataLst>
          </p:nvPr>
        </p:nvGraphicFramePr>
        <p:xfrm>
          <a:off x="2155825" y="2180971"/>
          <a:ext cx="5965825" cy="2782888"/>
        </p:xfrm>
        <a:graphic>
          <a:graphicData uri="http://schemas.openxmlformats.org/drawingml/2006/chart">
            <c:chart xmlns:c="http://schemas.openxmlformats.org/drawingml/2006/chart" xmlns:r="http://schemas.openxmlformats.org/officeDocument/2006/relationships" r:id="rId29"/>
          </a:graphicData>
        </a:graphic>
      </p:graphicFrame>
      <p:sp>
        <p:nvSpPr>
          <p:cNvPr id="121" name="Text Placeholder 2">
            <a:extLst>
              <a:ext uri="{FF2B5EF4-FFF2-40B4-BE49-F238E27FC236}">
                <a16:creationId xmlns:a16="http://schemas.microsoft.com/office/drawing/2014/main" id="{885371E8-7632-3C4A-ADA5-1A7187B6BE78}"/>
              </a:ext>
            </a:extLst>
          </p:cNvPr>
          <p:cNvSpPr>
            <a:spLocks/>
          </p:cNvSpPr>
          <p:nvPr>
            <p:custDataLst>
              <p:tags r:id="rId3"/>
            </p:custDataLst>
          </p:nvPr>
        </p:nvSpPr>
        <p:spPr bwMode="auto">
          <a:xfrm>
            <a:off x="1327150" y="2495296"/>
            <a:ext cx="7937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0C2CAB4-5722-4D15-ACD2-BA4254B822E4}" type="datetime'F''''''''''''''''u''r''l''o''''''''''''u''''g''h'''''''''''">
              <a:rPr lang="en-US" altLang="en-US" sz="1400" b="1" smtClean="0"/>
              <a:pPr marL="0" lvl="0" indent="0" algn="r">
                <a:spcBef>
                  <a:spcPct val="0"/>
                </a:spcBef>
                <a:spcAft>
                  <a:spcPct val="0"/>
                </a:spcAft>
                <a:buNone/>
              </a:pPr>
              <a:t>Furlough</a:t>
            </a:fld>
            <a:endParaRPr lang="en-US" sz="1400" b="1"/>
          </a:p>
        </p:txBody>
      </p:sp>
      <p:sp>
        <p:nvSpPr>
          <p:cNvPr id="123" name="Text Placeholder 2">
            <a:extLst>
              <a:ext uri="{FF2B5EF4-FFF2-40B4-BE49-F238E27FC236}">
                <a16:creationId xmlns:a16="http://schemas.microsoft.com/office/drawing/2014/main" id="{885371E8-7632-3C4A-ADA5-1A7187B6BE78}"/>
              </a:ext>
            </a:extLst>
          </p:cNvPr>
          <p:cNvSpPr>
            <a:spLocks/>
          </p:cNvSpPr>
          <p:nvPr>
            <p:custDataLst>
              <p:tags r:id="rId4"/>
            </p:custDataLst>
          </p:nvPr>
        </p:nvSpPr>
        <p:spPr bwMode="auto">
          <a:xfrm>
            <a:off x="1565275" y="3149346"/>
            <a:ext cx="5556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24359FEB-EA4E-4E9D-8F58-D9391A22D256}" type="datetime'''''''''''''''''''''''''L''''''a''''y''''of''''''''f'''">
              <a:rPr lang="en-US" altLang="en-US" sz="1400" b="1" smtClean="0"/>
              <a:pPr marL="0" lvl="0" indent="0" algn="r">
                <a:spcBef>
                  <a:spcPct val="0"/>
                </a:spcBef>
                <a:spcAft>
                  <a:spcPct val="0"/>
                </a:spcAft>
                <a:buNone/>
              </a:pPr>
              <a:t>Layoff</a:t>
            </a:fld>
            <a:endParaRPr lang="en-US" sz="1400" b="1" dirty="0"/>
          </a:p>
        </p:txBody>
      </p:sp>
      <p:sp>
        <p:nvSpPr>
          <p:cNvPr id="124" name="Text Placeholder 2">
            <a:extLst>
              <a:ext uri="{FF2B5EF4-FFF2-40B4-BE49-F238E27FC236}">
                <a16:creationId xmlns:a16="http://schemas.microsoft.com/office/drawing/2014/main" id="{885371E8-7632-3C4A-ADA5-1A7187B6BE78}"/>
              </a:ext>
            </a:extLst>
          </p:cNvPr>
          <p:cNvSpPr>
            <a:spLocks/>
          </p:cNvSpPr>
          <p:nvPr>
            <p:custDataLst>
              <p:tags r:id="rId5"/>
            </p:custDataLst>
          </p:nvPr>
        </p:nvSpPr>
        <p:spPr bwMode="auto">
          <a:xfrm>
            <a:off x="952500" y="3804984"/>
            <a:ext cx="11684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D7717C8-D67B-49E1-AD78-7CA93A15523B}" type="datetime'''Or''g'''''''' ''''''R''''ed''''e''''''s''''i''''''gn'''">
              <a:rPr lang="en-US" altLang="en-US" sz="1400" b="1" smtClean="0"/>
              <a:pPr marL="0" lvl="0" indent="0" algn="r">
                <a:spcBef>
                  <a:spcPct val="0"/>
                </a:spcBef>
                <a:spcAft>
                  <a:spcPct val="0"/>
                </a:spcAft>
                <a:buNone/>
              </a:pPr>
              <a:t>Org Redesign</a:t>
            </a:fld>
            <a:endParaRPr lang="en-US" sz="1400" b="1"/>
          </a:p>
        </p:txBody>
      </p:sp>
      <p:sp>
        <p:nvSpPr>
          <p:cNvPr id="143" name="Text Placeholder 2">
            <a:extLst>
              <a:ext uri="{FF2B5EF4-FFF2-40B4-BE49-F238E27FC236}">
                <a16:creationId xmlns:a16="http://schemas.microsoft.com/office/drawing/2014/main" id="{34971476-728A-386E-6178-F2F1813EC456}"/>
              </a:ext>
            </a:extLst>
          </p:cNvPr>
          <p:cNvSpPr>
            <a:spLocks/>
          </p:cNvSpPr>
          <p:nvPr>
            <p:custDataLst>
              <p:tags r:id="rId6"/>
            </p:custDataLst>
          </p:nvPr>
        </p:nvSpPr>
        <p:spPr bwMode="auto">
          <a:xfrm>
            <a:off x="993775" y="4459034"/>
            <a:ext cx="11271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26D903F-3CE0-414F-8A80-60C41CE7FCE8}" type="datetime'''J''o''''''b'''' ''''''''''Re''''d''''''''es''''i''''g''''n'">
              <a:rPr lang="en-US" altLang="en-US" sz="1400" b="1" smtClean="0"/>
              <a:pPr marL="0" lvl="0" indent="0" algn="r">
                <a:spcBef>
                  <a:spcPct val="0"/>
                </a:spcBef>
                <a:spcAft>
                  <a:spcPct val="0"/>
                </a:spcAft>
                <a:buNone/>
              </a:pPr>
              <a:t>Job Redesign</a:t>
            </a:fld>
            <a:endParaRPr lang="en-US" sz="1400" b="1"/>
          </a:p>
        </p:txBody>
      </p:sp>
      <p:sp>
        <p:nvSpPr>
          <p:cNvPr id="260" name="Text Placeholder 2">
            <a:extLst>
              <a:ext uri="{FF2B5EF4-FFF2-40B4-BE49-F238E27FC236}">
                <a16:creationId xmlns:a16="http://schemas.microsoft.com/office/drawing/2014/main" id="{885371E8-7632-3C4A-ADA5-1A7187B6BE78}"/>
              </a:ext>
            </a:extLst>
          </p:cNvPr>
          <p:cNvSpPr>
            <a:spLocks/>
          </p:cNvSpPr>
          <p:nvPr>
            <p:custDataLst>
              <p:tags r:id="rId7"/>
            </p:custDataLst>
          </p:nvPr>
        </p:nvSpPr>
        <p:spPr bwMode="gray">
          <a:xfrm>
            <a:off x="5387976" y="2334959"/>
            <a:ext cx="4857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AA12AAB-3293-463A-9CF2-A2B8EA0D326F}" type="datetime'''''''''''''''''''4''6''.''''7%'''''''''''''''''''''''''">
              <a:rPr lang="en-US" altLang="en-US" sz="1200" b="1" smtClean="0">
                <a:effectLst/>
              </a:rPr>
              <a:pPr marL="0" lvl="0" indent="0">
                <a:spcBef>
                  <a:spcPct val="0"/>
                </a:spcBef>
                <a:spcAft>
                  <a:spcPct val="0"/>
                </a:spcAft>
                <a:buNone/>
              </a:pPr>
              <a:t>46.7%</a:t>
            </a:fld>
            <a:endParaRPr lang="en-US" sz="1200" b="1"/>
          </a:p>
        </p:txBody>
      </p:sp>
      <p:sp>
        <p:nvSpPr>
          <p:cNvPr id="261" name="Text Placeholder 2">
            <a:extLst>
              <a:ext uri="{FF2B5EF4-FFF2-40B4-BE49-F238E27FC236}">
                <a16:creationId xmlns:a16="http://schemas.microsoft.com/office/drawing/2014/main" id="{885371E8-7632-3C4A-ADA5-1A7187B6BE78}"/>
              </a:ext>
            </a:extLst>
          </p:cNvPr>
          <p:cNvSpPr>
            <a:spLocks/>
          </p:cNvSpPr>
          <p:nvPr>
            <p:custDataLst>
              <p:tags r:id="rId8"/>
            </p:custDataLst>
          </p:nvPr>
        </p:nvSpPr>
        <p:spPr bwMode="gray">
          <a:xfrm>
            <a:off x="4940301" y="2507996"/>
            <a:ext cx="4857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D8180AF-705A-4C5E-8F1E-D55F76810B81}" type="datetime'''4''''''''0''''''''''''''''''.''''''''''''0''%'''''''">
              <a:rPr lang="en-US" altLang="en-US" sz="1200" b="1" smtClean="0">
                <a:effectLst/>
              </a:rPr>
              <a:pPr marL="0" lvl="0" indent="0">
                <a:spcBef>
                  <a:spcPct val="0"/>
                </a:spcBef>
                <a:spcAft>
                  <a:spcPct val="0"/>
                </a:spcAft>
                <a:buNone/>
              </a:pPr>
              <a:t>40.0%</a:t>
            </a:fld>
            <a:endParaRPr lang="en-US" sz="1200" b="1"/>
          </a:p>
        </p:txBody>
      </p:sp>
      <p:sp>
        <p:nvSpPr>
          <p:cNvPr id="262" name="Text Placeholder 2">
            <a:extLst>
              <a:ext uri="{FF2B5EF4-FFF2-40B4-BE49-F238E27FC236}">
                <a16:creationId xmlns:a16="http://schemas.microsoft.com/office/drawing/2014/main" id="{885371E8-7632-3C4A-ADA5-1A7187B6BE78}"/>
              </a:ext>
            </a:extLst>
          </p:cNvPr>
          <p:cNvSpPr>
            <a:spLocks/>
          </p:cNvSpPr>
          <p:nvPr>
            <p:custDataLst>
              <p:tags r:id="rId9"/>
            </p:custDataLst>
          </p:nvPr>
        </p:nvSpPr>
        <p:spPr bwMode="gray">
          <a:xfrm>
            <a:off x="3155951" y="2679446"/>
            <a:ext cx="4857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EF7FD866-639D-4560-A5C6-BF32E91111AA}" type="datetime'''''1''''''''''''''3''''''''.''3''''''''''''''''''''%'''''''''">
              <a:rPr lang="en-US" altLang="en-US" sz="1200" b="1" smtClean="0">
                <a:effectLst/>
              </a:rPr>
              <a:pPr marL="0" lvl="0" indent="0">
                <a:spcBef>
                  <a:spcPct val="0"/>
                </a:spcBef>
                <a:spcAft>
                  <a:spcPct val="0"/>
                </a:spcAft>
                <a:buNone/>
              </a:pPr>
              <a:t>13.3%</a:t>
            </a:fld>
            <a:endParaRPr lang="en-US" sz="1200" b="1"/>
          </a:p>
        </p:txBody>
      </p:sp>
      <p:sp>
        <p:nvSpPr>
          <p:cNvPr id="263" name="Text Placeholder 2">
            <a:extLst>
              <a:ext uri="{FF2B5EF4-FFF2-40B4-BE49-F238E27FC236}">
                <a16:creationId xmlns:a16="http://schemas.microsoft.com/office/drawing/2014/main" id="{885371E8-7632-3C4A-ADA5-1A7187B6BE78}"/>
              </a:ext>
            </a:extLst>
          </p:cNvPr>
          <p:cNvSpPr>
            <a:spLocks/>
          </p:cNvSpPr>
          <p:nvPr>
            <p:custDataLst>
              <p:tags r:id="rId10"/>
            </p:custDataLst>
          </p:nvPr>
        </p:nvSpPr>
        <p:spPr bwMode="gray">
          <a:xfrm>
            <a:off x="7618414" y="2989009"/>
            <a:ext cx="4857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09C1143A-E9CC-4A37-B7BE-0A51C16E2FDC}" type="datetime'''''''''''''8''''0.''''''''''''''''''''''''''''''''''''''0%'''">
              <a:rPr lang="en-US" altLang="en-US" sz="1200" b="1" smtClean="0">
                <a:effectLst/>
              </a:rPr>
              <a:pPr marL="0" lvl="0" indent="0">
                <a:spcBef>
                  <a:spcPct val="0"/>
                </a:spcBef>
                <a:spcAft>
                  <a:spcPct val="0"/>
                </a:spcAft>
                <a:buNone/>
              </a:pPr>
              <a:t>80.0%</a:t>
            </a:fld>
            <a:endParaRPr lang="en-US" sz="1200" b="1"/>
          </a:p>
        </p:txBody>
      </p:sp>
      <p:sp>
        <p:nvSpPr>
          <p:cNvPr id="264" name="Text Placeholder 2">
            <a:extLst>
              <a:ext uri="{FF2B5EF4-FFF2-40B4-BE49-F238E27FC236}">
                <a16:creationId xmlns:a16="http://schemas.microsoft.com/office/drawing/2014/main" id="{885371E8-7632-3C4A-ADA5-1A7187B6BE78}"/>
              </a:ext>
            </a:extLst>
          </p:cNvPr>
          <p:cNvSpPr>
            <a:spLocks/>
          </p:cNvSpPr>
          <p:nvPr>
            <p:custDataLst>
              <p:tags r:id="rId11"/>
            </p:custDataLst>
          </p:nvPr>
        </p:nvSpPr>
        <p:spPr bwMode="gray">
          <a:xfrm>
            <a:off x="3155951" y="3162046"/>
            <a:ext cx="4857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136871A-5972-42A9-9C02-04C819872486}" type="datetime'''''''''''''''''''''1''3''''''.3''''''''''''''''''%'''''''''">
              <a:rPr lang="en-US" altLang="en-US" sz="1200" b="1" smtClean="0">
                <a:effectLst/>
              </a:rPr>
              <a:pPr marL="0" lvl="0" indent="0">
                <a:spcBef>
                  <a:spcPct val="0"/>
                </a:spcBef>
                <a:spcAft>
                  <a:spcPct val="0"/>
                </a:spcAft>
                <a:buNone/>
              </a:pPr>
              <a:t>13.3%</a:t>
            </a:fld>
            <a:endParaRPr lang="en-US" sz="1200" b="1"/>
          </a:p>
        </p:txBody>
      </p:sp>
      <p:sp>
        <p:nvSpPr>
          <p:cNvPr id="265" name="Text Placeholder 2">
            <a:extLst>
              <a:ext uri="{FF2B5EF4-FFF2-40B4-BE49-F238E27FC236}">
                <a16:creationId xmlns:a16="http://schemas.microsoft.com/office/drawing/2014/main" id="{885371E8-7632-3C4A-ADA5-1A7187B6BE78}"/>
              </a:ext>
            </a:extLst>
          </p:cNvPr>
          <p:cNvSpPr>
            <a:spLocks/>
          </p:cNvSpPr>
          <p:nvPr>
            <p:custDataLst>
              <p:tags r:id="rId12"/>
            </p:custDataLst>
          </p:nvPr>
        </p:nvSpPr>
        <p:spPr bwMode="gray">
          <a:xfrm>
            <a:off x="2709864" y="3335084"/>
            <a:ext cx="3984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D82A890-4F79-4337-BCF4-7A437F030CE4}" type="datetime'''''''''''''''''6''''''''''''''''''''''''''''.7''''''%'''''''">
              <a:rPr lang="en-US" altLang="en-US" sz="1200" b="1" smtClean="0">
                <a:effectLst/>
              </a:rPr>
              <a:pPr marL="0" lvl="0" indent="0">
                <a:spcBef>
                  <a:spcPct val="0"/>
                </a:spcBef>
                <a:spcAft>
                  <a:spcPct val="0"/>
                </a:spcAft>
                <a:buNone/>
              </a:pPr>
              <a:t>6.7%</a:t>
            </a:fld>
            <a:endParaRPr lang="en-US" sz="1200" b="1"/>
          </a:p>
        </p:txBody>
      </p:sp>
      <p:sp>
        <p:nvSpPr>
          <p:cNvPr id="266" name="Text Placeholder 2">
            <a:extLst>
              <a:ext uri="{FF2B5EF4-FFF2-40B4-BE49-F238E27FC236}">
                <a16:creationId xmlns:a16="http://schemas.microsoft.com/office/drawing/2014/main" id="{885371E8-7632-3C4A-ADA5-1A7187B6BE78}"/>
              </a:ext>
            </a:extLst>
          </p:cNvPr>
          <p:cNvSpPr>
            <a:spLocks/>
          </p:cNvSpPr>
          <p:nvPr>
            <p:custDataLst>
              <p:tags r:id="rId13"/>
            </p:custDataLst>
          </p:nvPr>
        </p:nvSpPr>
        <p:spPr bwMode="gray">
          <a:xfrm>
            <a:off x="8064501" y="3644646"/>
            <a:ext cx="4857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57F0097-4069-40EF-9988-ACC017198308}" type="datetime'''''''''''86''''.''''''''''''7''''''''''''''%'''''''''''''">
              <a:rPr lang="en-US" altLang="en-US" sz="1200" b="1" smtClean="0">
                <a:effectLst/>
              </a:rPr>
              <a:pPr marL="0" lvl="0" indent="0">
                <a:spcBef>
                  <a:spcPct val="0"/>
                </a:spcBef>
                <a:spcAft>
                  <a:spcPct val="0"/>
                </a:spcAft>
                <a:buNone/>
              </a:pPr>
              <a:t>86.7%</a:t>
            </a:fld>
            <a:endParaRPr lang="en-US" sz="1200" b="1"/>
          </a:p>
        </p:txBody>
      </p:sp>
      <p:sp>
        <p:nvSpPr>
          <p:cNvPr id="267" name="Text Placeholder 2">
            <a:extLst>
              <a:ext uri="{FF2B5EF4-FFF2-40B4-BE49-F238E27FC236}">
                <a16:creationId xmlns:a16="http://schemas.microsoft.com/office/drawing/2014/main" id="{885371E8-7632-3C4A-ADA5-1A7187B6BE78}"/>
              </a:ext>
            </a:extLst>
          </p:cNvPr>
          <p:cNvSpPr>
            <a:spLocks/>
          </p:cNvSpPr>
          <p:nvPr>
            <p:custDataLst>
              <p:tags r:id="rId14"/>
            </p:custDataLst>
          </p:nvPr>
        </p:nvSpPr>
        <p:spPr bwMode="gray">
          <a:xfrm>
            <a:off x="2709864" y="3817684"/>
            <a:ext cx="3984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BEFBCCCE-F559-4327-BDD9-5879042C8DA4}" type="datetime'''''''''''''''''6''''''''''.''7%'''''''''''">
              <a:rPr lang="en-US" altLang="en-US" sz="1200" b="1" smtClean="0">
                <a:effectLst/>
              </a:rPr>
              <a:pPr marL="0" lvl="0" indent="0">
                <a:spcBef>
                  <a:spcPct val="0"/>
                </a:spcBef>
                <a:spcAft>
                  <a:spcPct val="0"/>
                </a:spcAft>
                <a:buNone/>
              </a:pPr>
              <a:t>6.7%</a:t>
            </a:fld>
            <a:endParaRPr lang="en-US" sz="1200" b="1"/>
          </a:p>
        </p:txBody>
      </p:sp>
      <p:sp>
        <p:nvSpPr>
          <p:cNvPr id="268" name="Text Placeholder 2">
            <a:extLst>
              <a:ext uri="{FF2B5EF4-FFF2-40B4-BE49-F238E27FC236}">
                <a16:creationId xmlns:a16="http://schemas.microsoft.com/office/drawing/2014/main" id="{885371E8-7632-3C4A-ADA5-1A7187B6BE78}"/>
              </a:ext>
            </a:extLst>
          </p:cNvPr>
          <p:cNvSpPr>
            <a:spLocks/>
          </p:cNvSpPr>
          <p:nvPr>
            <p:custDataLst>
              <p:tags r:id="rId15"/>
            </p:custDataLst>
          </p:nvPr>
        </p:nvSpPr>
        <p:spPr bwMode="gray">
          <a:xfrm>
            <a:off x="2709864" y="3989134"/>
            <a:ext cx="3984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51024E4C-BFF3-4591-8F3A-71AC79D6F5B1}" type="datetime'''''''''''''''6.''''''7''''''''''''''''''%'''''''''''''">
              <a:rPr lang="en-US" altLang="en-US" sz="1200" b="1" smtClean="0">
                <a:effectLst/>
              </a:rPr>
              <a:pPr marL="0" lvl="0" indent="0">
                <a:spcBef>
                  <a:spcPct val="0"/>
                </a:spcBef>
                <a:spcAft>
                  <a:spcPct val="0"/>
                </a:spcAft>
                <a:buNone/>
              </a:pPr>
              <a:t>6.7%</a:t>
            </a:fld>
            <a:endParaRPr lang="en-US" sz="1200" b="1"/>
          </a:p>
        </p:txBody>
      </p:sp>
      <p:sp>
        <p:nvSpPr>
          <p:cNvPr id="269" name="Text Placeholder 2">
            <a:extLst>
              <a:ext uri="{FF2B5EF4-FFF2-40B4-BE49-F238E27FC236}">
                <a16:creationId xmlns:a16="http://schemas.microsoft.com/office/drawing/2014/main" id="{885371E8-7632-3C4A-ADA5-1A7187B6BE78}"/>
              </a:ext>
            </a:extLst>
          </p:cNvPr>
          <p:cNvSpPr>
            <a:spLocks/>
          </p:cNvSpPr>
          <p:nvPr>
            <p:custDataLst>
              <p:tags r:id="rId16"/>
            </p:custDataLst>
          </p:nvPr>
        </p:nvSpPr>
        <p:spPr bwMode="gray">
          <a:xfrm>
            <a:off x="7618414" y="4298696"/>
            <a:ext cx="4857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4F3E029-0E11-41C2-B8AA-B156FB9F66EF}" type="datetime'''80''''''''''''.''''''''''''''''''''''''0''''''%'">
              <a:rPr lang="en-US" altLang="en-US" sz="1200" b="1" smtClean="0">
                <a:effectLst/>
              </a:rPr>
              <a:pPr marL="0" lvl="0" indent="0">
                <a:spcBef>
                  <a:spcPct val="0"/>
                </a:spcBef>
                <a:spcAft>
                  <a:spcPct val="0"/>
                </a:spcAft>
                <a:buNone/>
              </a:pPr>
              <a:t>80.0%</a:t>
            </a:fld>
            <a:endParaRPr lang="en-US" sz="1200" b="1"/>
          </a:p>
        </p:txBody>
      </p:sp>
      <p:sp>
        <p:nvSpPr>
          <p:cNvPr id="270" name="Text Placeholder 2">
            <a:extLst>
              <a:ext uri="{FF2B5EF4-FFF2-40B4-BE49-F238E27FC236}">
                <a16:creationId xmlns:a16="http://schemas.microsoft.com/office/drawing/2014/main" id="{885371E8-7632-3C4A-ADA5-1A7187B6BE78}"/>
              </a:ext>
            </a:extLst>
          </p:cNvPr>
          <p:cNvSpPr>
            <a:spLocks/>
          </p:cNvSpPr>
          <p:nvPr>
            <p:custDataLst>
              <p:tags r:id="rId17"/>
            </p:custDataLst>
          </p:nvPr>
        </p:nvSpPr>
        <p:spPr bwMode="gray">
          <a:xfrm>
            <a:off x="3155951" y="4471734"/>
            <a:ext cx="4857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41C4EF0-D371-4CD4-A72C-602141A30E07}" type="datetime'''''''''''''13''''''''''''''''.3''%'''''''''''''''''">
              <a:rPr lang="en-US" altLang="en-US" sz="1200" b="1" smtClean="0">
                <a:effectLst/>
              </a:rPr>
              <a:pPr marL="0" lvl="0" indent="0">
                <a:spcBef>
                  <a:spcPct val="0"/>
                </a:spcBef>
                <a:spcAft>
                  <a:spcPct val="0"/>
                </a:spcAft>
                <a:buNone/>
              </a:pPr>
              <a:t>13.3%</a:t>
            </a:fld>
            <a:endParaRPr lang="en-US" sz="1200" b="1"/>
          </a:p>
        </p:txBody>
      </p:sp>
      <p:sp>
        <p:nvSpPr>
          <p:cNvPr id="271" name="Text Placeholder 2">
            <a:extLst>
              <a:ext uri="{FF2B5EF4-FFF2-40B4-BE49-F238E27FC236}">
                <a16:creationId xmlns:a16="http://schemas.microsoft.com/office/drawing/2014/main" id="{885371E8-7632-3C4A-ADA5-1A7187B6BE78}"/>
              </a:ext>
            </a:extLst>
          </p:cNvPr>
          <p:cNvSpPr>
            <a:spLocks/>
          </p:cNvSpPr>
          <p:nvPr>
            <p:custDataLst>
              <p:tags r:id="rId18"/>
            </p:custDataLst>
          </p:nvPr>
        </p:nvSpPr>
        <p:spPr bwMode="gray">
          <a:xfrm>
            <a:off x="2709864" y="4643184"/>
            <a:ext cx="3984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FD76465-D0A8-4329-8302-1C919CBE08B2}" type="datetime'''6''''''''''''.''''7%'''">
              <a:rPr lang="en-US" altLang="en-US" sz="1200" b="1" smtClean="0">
                <a:effectLst/>
              </a:rPr>
              <a:pPr marL="0" lvl="0" indent="0">
                <a:spcBef>
                  <a:spcPct val="0"/>
                </a:spcBef>
                <a:spcAft>
                  <a:spcPct val="0"/>
                </a:spcAft>
                <a:buNone/>
              </a:pPr>
              <a:t>6.7%</a:t>
            </a:fld>
            <a:endParaRPr lang="en-US" sz="1200" b="1"/>
          </a:p>
        </p:txBody>
      </p:sp>
      <p:sp>
        <p:nvSpPr>
          <p:cNvPr id="217" name="Rectangle 216">
            <a:extLst>
              <a:ext uri="{FF2B5EF4-FFF2-40B4-BE49-F238E27FC236}">
                <a16:creationId xmlns:a16="http://schemas.microsoft.com/office/drawing/2014/main" id="{8CA1CB56-7AF7-3835-4EF8-F39CEAAE3EC2}"/>
              </a:ext>
            </a:extLst>
          </p:cNvPr>
          <p:cNvSpPr/>
          <p:nvPr>
            <p:custDataLst>
              <p:tags r:id="rId19"/>
            </p:custDataLst>
          </p:nvPr>
        </p:nvSpPr>
        <p:spPr bwMode="auto">
          <a:xfrm>
            <a:off x="898525" y="1809496"/>
            <a:ext cx="214313" cy="160338"/>
          </a:xfrm>
          <a:prstGeom prst="rect">
            <a:avLst/>
          </a:prstGeom>
          <a:solidFill>
            <a:srgbClr val="2C5E28"/>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959A08E1-BAF9-4543-4546-6494B443C80F}"/>
              </a:ext>
            </a:extLst>
          </p:cNvPr>
          <p:cNvSpPr/>
          <p:nvPr>
            <p:custDataLst>
              <p:tags r:id="rId20"/>
            </p:custDataLst>
          </p:nvPr>
        </p:nvSpPr>
        <p:spPr bwMode="auto">
          <a:xfrm>
            <a:off x="1527175" y="1809496"/>
            <a:ext cx="214313" cy="160338"/>
          </a:xfrm>
          <a:prstGeom prst="rect">
            <a:avLst/>
          </a:prstGeom>
          <a:solidFill>
            <a:srgbClr val="5CBD65"/>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37C9D6B8-EB0E-B891-6EB1-6B6236FA8734}"/>
              </a:ext>
            </a:extLst>
          </p:cNvPr>
          <p:cNvSpPr/>
          <p:nvPr>
            <p:custDataLst>
              <p:tags r:id="rId21"/>
            </p:custDataLst>
          </p:nvPr>
        </p:nvSpPr>
        <p:spPr bwMode="auto">
          <a:xfrm>
            <a:off x="2111375" y="1809496"/>
            <a:ext cx="214313" cy="160338"/>
          </a:xfrm>
          <a:prstGeom prst="rect">
            <a:avLst/>
          </a:prstGeom>
          <a:solidFill>
            <a:srgbClr val="C0C0C0"/>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ext Placeholder 2">
            <a:extLst>
              <a:ext uri="{FF2B5EF4-FFF2-40B4-BE49-F238E27FC236}">
                <a16:creationId xmlns:a16="http://schemas.microsoft.com/office/drawing/2014/main" id="{885371E8-7632-3C4A-ADA5-1A7187B6BE78}"/>
              </a:ext>
            </a:extLst>
          </p:cNvPr>
          <p:cNvSpPr>
            <a:spLocks/>
          </p:cNvSpPr>
          <p:nvPr>
            <p:custDataLst>
              <p:tags r:id="rId22"/>
            </p:custDataLst>
          </p:nvPr>
        </p:nvSpPr>
        <p:spPr bwMode="auto">
          <a:xfrm>
            <a:off x="1163638" y="1817434"/>
            <a:ext cx="2619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C703B15-0DD4-4CC7-8688-78465F99375F}" type="datetime'''''''''''''''''''''''''''''Ye''''''''''s'''''''''">
              <a:rPr lang="en-US" altLang="en-US" sz="1200" b="1" smtClean="0">
                <a:effectLst/>
              </a:rPr>
              <a:pPr marL="0" lvl="0" indent="0">
                <a:spcBef>
                  <a:spcPct val="0"/>
                </a:spcBef>
                <a:spcAft>
                  <a:spcPct val="0"/>
                </a:spcAft>
                <a:buNone/>
              </a:pPr>
              <a:t>Yes</a:t>
            </a:fld>
            <a:endParaRPr lang="en-US" sz="1200" b="1"/>
          </a:p>
        </p:txBody>
      </p:sp>
      <p:sp>
        <p:nvSpPr>
          <p:cNvPr id="169" name="Text Placeholder 2">
            <a:extLst>
              <a:ext uri="{FF2B5EF4-FFF2-40B4-BE49-F238E27FC236}">
                <a16:creationId xmlns:a16="http://schemas.microsoft.com/office/drawing/2014/main" id="{2EFFED2D-ACDB-EBDF-E65D-501AC1B9F01E}"/>
              </a:ext>
            </a:extLst>
          </p:cNvPr>
          <p:cNvSpPr>
            <a:spLocks/>
          </p:cNvSpPr>
          <p:nvPr>
            <p:custDataLst>
              <p:tags r:id="rId23"/>
            </p:custDataLst>
          </p:nvPr>
        </p:nvSpPr>
        <p:spPr bwMode="auto">
          <a:xfrm>
            <a:off x="1792288" y="1817434"/>
            <a:ext cx="2174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4CE135F-04DD-417E-A6E6-8ABED7736793}" type="datetime'''''''''''''''''''''''''''''N''''''''''''''''o'''''''''">
              <a:rPr lang="en-US" altLang="en-US" sz="1200" b="1" smtClean="0">
                <a:latin typeface="Open Sans" panose="020B0606030504020204" pitchFamily="34" charset="0"/>
                <a:cs typeface="Open Sans" panose="020B0606030504020204" pitchFamily="34" charset="0"/>
              </a:rPr>
              <a:pPr marL="0" lvl="0" indent="0">
                <a:spcBef>
                  <a:spcPct val="0"/>
                </a:spcBef>
                <a:spcAft>
                  <a:spcPct val="0"/>
                </a:spcAft>
                <a:buNone/>
              </a:pPr>
              <a:t>No</a:t>
            </a:fld>
            <a:endParaRPr lang="en-US" sz="1200" b="1">
              <a:latin typeface="Open Sans" panose="020B0606030504020204" pitchFamily="34" charset="0"/>
              <a:cs typeface="Open Sans" panose="020B0606030504020204" pitchFamily="34" charset="0"/>
            </a:endParaRPr>
          </a:p>
        </p:txBody>
      </p:sp>
      <p:sp>
        <p:nvSpPr>
          <p:cNvPr id="172" name="Text Placeholder 2">
            <a:extLst>
              <a:ext uri="{FF2B5EF4-FFF2-40B4-BE49-F238E27FC236}">
                <a16:creationId xmlns:a16="http://schemas.microsoft.com/office/drawing/2014/main" id="{FDEB99AD-E3B5-0446-35AB-2A6262C088D6}"/>
              </a:ext>
            </a:extLst>
          </p:cNvPr>
          <p:cNvSpPr>
            <a:spLocks/>
          </p:cNvSpPr>
          <p:nvPr>
            <p:custDataLst>
              <p:tags r:id="rId24"/>
            </p:custDataLst>
          </p:nvPr>
        </p:nvSpPr>
        <p:spPr bwMode="auto">
          <a:xfrm>
            <a:off x="2376489" y="1817434"/>
            <a:ext cx="9810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6D561380-C6C1-4A8A-8211-AE32EED00EBF}" type="datetime'''''''No'''''' ''''R''''''''''''''''''e''''spon''''''''''se'">
              <a:rPr lang="en-US" altLang="en-US" sz="1200" b="1" smtClean="0">
                <a:latin typeface="Open Sans" panose="020B0606030504020204" pitchFamily="34" charset="0"/>
                <a:cs typeface="Open Sans" panose="020B0606030504020204" pitchFamily="34" charset="0"/>
              </a:rPr>
              <a:pPr marL="0" lvl="0" indent="0">
                <a:spcBef>
                  <a:spcPct val="0"/>
                </a:spcBef>
                <a:spcAft>
                  <a:spcPct val="0"/>
                </a:spcAft>
                <a:buNone/>
              </a:pPr>
              <a:t>No Response</a:t>
            </a:fld>
            <a:endParaRPr lang="en-US" sz="1200" b="1">
              <a:latin typeface="Open Sans" panose="020B0606030504020204" pitchFamily="34" charset="0"/>
              <a:cs typeface="Open Sans" panose="020B0606030504020204" pitchFamily="34" charset="0"/>
            </a:endParaRPr>
          </a:p>
        </p:txBody>
      </p:sp>
      <p:sp>
        <p:nvSpPr>
          <p:cNvPr id="237" name="Text Placeholder 2">
            <a:extLst>
              <a:ext uri="{FF2B5EF4-FFF2-40B4-BE49-F238E27FC236}">
                <a16:creationId xmlns:a16="http://schemas.microsoft.com/office/drawing/2014/main" id="{885371E8-7632-3C4A-ADA5-1A7187B6BE78}"/>
              </a:ext>
            </a:extLst>
          </p:cNvPr>
          <p:cNvSpPr>
            <a:spLocks/>
          </p:cNvSpPr>
          <p:nvPr>
            <p:custDataLst>
              <p:tags r:id="rId25"/>
            </p:custDataLst>
          </p:nvPr>
        </p:nvSpPr>
        <p:spPr bwMode="auto">
          <a:xfrm>
            <a:off x="838200" y="1352550"/>
            <a:ext cx="105156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600" b="1" dirty="0">
                <a:effectLst/>
              </a:rPr>
              <a:t>Number of Organizations reporting restructuring initiatives (N=15)</a:t>
            </a:r>
          </a:p>
        </p:txBody>
      </p:sp>
    </p:spTree>
    <p:extLst>
      <p:ext uri="{BB962C8B-B14F-4D97-AF65-F5344CB8AC3E}">
        <p14:creationId xmlns:p14="http://schemas.microsoft.com/office/powerpoint/2010/main" val="1218000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DD1FE-5B6B-FE9C-41EA-773605644049}"/>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0D3C006-3EFA-2D4F-D8E4-AD19AFBF5ED7}"/>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344" imgH="344" progId="TCLayout.ActiveDocument.1">
                  <p:embed/>
                </p:oleObj>
              </mc:Choice>
              <mc:Fallback>
                <p:oleObj name="think-cell Slide" r:id="rId19" imgW="344" imgH="344" progId="TCLayout.ActiveDocument.1">
                  <p:embed/>
                  <p:pic>
                    <p:nvPicPr>
                      <p:cNvPr id="5" name="think-cell data - do not delete" hidden="1">
                        <a:extLst>
                          <a:ext uri="{FF2B5EF4-FFF2-40B4-BE49-F238E27FC236}">
                            <a16:creationId xmlns:a16="http://schemas.microsoft.com/office/drawing/2014/main" id="{50D3C006-3EFA-2D4F-D8E4-AD19AFBF5ED7}"/>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BB16D37-EBCA-D398-10E0-2CC7D3BE8410}"/>
              </a:ext>
            </a:extLst>
          </p:cNvPr>
          <p:cNvSpPr>
            <a:spLocks noGrp="1"/>
          </p:cNvSpPr>
          <p:nvPr>
            <p:ph type="title"/>
          </p:nvPr>
        </p:nvSpPr>
        <p:spPr/>
        <p:txBody>
          <a:bodyPr vert="horz">
            <a:normAutofit/>
          </a:bodyPr>
          <a:lstStyle/>
          <a:p>
            <a:r>
              <a:rPr lang="en-US" sz="2200" dirty="0"/>
              <a:t>Implementation of restructuring initiatives was carried out</a:t>
            </a:r>
            <a:endParaRPr lang="en-US" sz="2200" i="1" dirty="0"/>
          </a:p>
        </p:txBody>
      </p:sp>
      <p:graphicFrame>
        <p:nvGraphicFramePr>
          <p:cNvPr id="39" name="Chart 38">
            <a:extLst>
              <a:ext uri="{FF2B5EF4-FFF2-40B4-BE49-F238E27FC236}">
                <a16:creationId xmlns:a16="http://schemas.microsoft.com/office/drawing/2014/main" id="{48FBAD68-B9B1-CC9C-AEC6-62EBDA8249AD}"/>
              </a:ext>
            </a:extLst>
          </p:cNvPr>
          <p:cNvGraphicFramePr/>
          <p:nvPr>
            <p:custDataLst>
              <p:tags r:id="rId2"/>
            </p:custDataLst>
          </p:nvPr>
        </p:nvGraphicFramePr>
        <p:xfrm>
          <a:off x="2717800" y="2054733"/>
          <a:ext cx="5232400" cy="3151188"/>
        </p:xfrm>
        <a:graphic>
          <a:graphicData uri="http://schemas.openxmlformats.org/drawingml/2006/chart">
            <c:chart xmlns:c="http://schemas.openxmlformats.org/drawingml/2006/chart" xmlns:r="http://schemas.openxmlformats.org/officeDocument/2006/relationships" r:id="rId21"/>
          </a:graphicData>
        </a:graphic>
      </p:graphicFrame>
      <p:sp>
        <p:nvSpPr>
          <p:cNvPr id="16" name="Text Placeholder 2">
            <a:extLst>
              <a:ext uri="{FF2B5EF4-FFF2-40B4-BE49-F238E27FC236}">
                <a16:creationId xmlns:a16="http://schemas.microsoft.com/office/drawing/2014/main" id="{03206E73-1B20-21C5-3808-EDCDE6B39568}"/>
              </a:ext>
            </a:extLst>
          </p:cNvPr>
          <p:cNvSpPr>
            <a:spLocks/>
          </p:cNvSpPr>
          <p:nvPr>
            <p:custDataLst>
              <p:tags r:id="rId3"/>
            </p:custDataLst>
          </p:nvPr>
        </p:nvSpPr>
        <p:spPr bwMode="auto">
          <a:xfrm>
            <a:off x="1374775" y="2551621"/>
            <a:ext cx="13081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40B13B6-5A29-4CBA-B107-127D786F275E}" type="datetime'F''''u''''r''''lou''''g''''''''''''''''h'' (''''''N=''''7)'''">
              <a:rPr lang="en-US" altLang="en-US" sz="1400" b="1" smtClean="0"/>
              <a:pPr marL="0" lvl="0" indent="0" algn="r">
                <a:spcBef>
                  <a:spcPct val="0"/>
                </a:spcBef>
                <a:spcAft>
                  <a:spcPct val="0"/>
                </a:spcAft>
                <a:buNone/>
              </a:pPr>
              <a:t>Furlough (N=7)</a:t>
            </a:fld>
            <a:endParaRPr lang="en-US" sz="1400" b="1"/>
          </a:p>
        </p:txBody>
      </p:sp>
      <p:sp>
        <p:nvSpPr>
          <p:cNvPr id="94" name="Text Placeholder 2">
            <a:extLst>
              <a:ext uri="{FF2B5EF4-FFF2-40B4-BE49-F238E27FC236}">
                <a16:creationId xmlns:a16="http://schemas.microsoft.com/office/drawing/2014/main" id="{6F0A763D-0CD7-C0BE-2CA8-1F5E681FC47B}"/>
              </a:ext>
            </a:extLst>
          </p:cNvPr>
          <p:cNvSpPr>
            <a:spLocks/>
          </p:cNvSpPr>
          <p:nvPr>
            <p:custDataLst>
              <p:tags r:id="rId4"/>
            </p:custDataLst>
          </p:nvPr>
        </p:nvSpPr>
        <p:spPr bwMode="gray">
          <a:xfrm>
            <a:off x="7150100" y="3219958"/>
            <a:ext cx="485775" cy="165100"/>
          </a:xfrm>
          <a:prstGeom prst="rect">
            <a:avLst/>
          </a:prstGeom>
          <a:solidFill>
            <a:schemeClr val="bg1"/>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9793676-853C-4FBC-AE21-1EA7D4E294B6}" type="datetime'''''''''''''''2''''''''''''3''.''''''''''''''''''1''%'''">
              <a:rPr lang="en-US" altLang="en-US" sz="1200" b="1" smtClean="0">
                <a:effectLst/>
              </a:rPr>
              <a:pPr marL="0" lvl="0" indent="0" algn="ctr">
                <a:spcBef>
                  <a:spcPct val="0"/>
                </a:spcBef>
                <a:spcAft>
                  <a:spcPct val="0"/>
                </a:spcAft>
                <a:buNone/>
              </a:pPr>
              <a:t>23.1%</a:t>
            </a:fld>
            <a:endParaRPr lang="en-US" sz="1200" b="1"/>
          </a:p>
        </p:txBody>
      </p:sp>
      <p:sp>
        <p:nvSpPr>
          <p:cNvPr id="18" name="Text Placeholder 2">
            <a:extLst>
              <a:ext uri="{FF2B5EF4-FFF2-40B4-BE49-F238E27FC236}">
                <a16:creationId xmlns:a16="http://schemas.microsoft.com/office/drawing/2014/main" id="{0F2EB130-AA45-4052-DABF-A538F05EDF4A}"/>
              </a:ext>
            </a:extLst>
          </p:cNvPr>
          <p:cNvSpPr>
            <a:spLocks/>
          </p:cNvSpPr>
          <p:nvPr>
            <p:custDataLst>
              <p:tags r:id="rId5"/>
            </p:custDataLst>
          </p:nvPr>
        </p:nvSpPr>
        <p:spPr bwMode="auto">
          <a:xfrm>
            <a:off x="1511300" y="3207258"/>
            <a:ext cx="11715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7E1746B-3B87-42C8-B8EA-48B957D89F45}" type="datetime'L''a''''''''''''yoff'''''''' (''''''''''''''N''=''1''''3)'''">
              <a:rPr lang="en-US" altLang="en-US" sz="1400" b="1" smtClean="0"/>
              <a:pPr marL="0" lvl="0" indent="0" algn="r">
                <a:spcBef>
                  <a:spcPct val="0"/>
                </a:spcBef>
                <a:spcAft>
                  <a:spcPct val="0"/>
                </a:spcAft>
                <a:buNone/>
              </a:pPr>
              <a:t>Layoff (N=13)</a:t>
            </a:fld>
            <a:endParaRPr lang="en-US" sz="1400" b="1"/>
          </a:p>
        </p:txBody>
      </p:sp>
      <p:sp>
        <p:nvSpPr>
          <p:cNvPr id="96" name="Text Placeholder 2">
            <a:extLst>
              <a:ext uri="{FF2B5EF4-FFF2-40B4-BE49-F238E27FC236}">
                <a16:creationId xmlns:a16="http://schemas.microsoft.com/office/drawing/2014/main" id="{F127FCD8-9E21-688D-7E1B-A1B191D73653}"/>
              </a:ext>
            </a:extLst>
          </p:cNvPr>
          <p:cNvSpPr>
            <a:spLocks/>
          </p:cNvSpPr>
          <p:nvPr>
            <p:custDataLst>
              <p:tags r:id="rId6"/>
            </p:custDataLst>
          </p:nvPr>
        </p:nvSpPr>
        <p:spPr bwMode="gray">
          <a:xfrm>
            <a:off x="6561138" y="3874008"/>
            <a:ext cx="398463" cy="165100"/>
          </a:xfrm>
          <a:prstGeom prst="rect">
            <a:avLst/>
          </a:prstGeom>
          <a:solidFill>
            <a:schemeClr val="bg1"/>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777CA35-144A-4E84-B675-81F131BF0BAB}" type="datetime'7''''''''''''''''''''''''''''.''''7''''''''''''''''''''''''%'">
              <a:rPr lang="en-US" altLang="en-US" sz="1200" b="1" smtClean="0">
                <a:effectLst/>
              </a:rPr>
              <a:pPr marL="0" lvl="0" indent="0" algn="ctr">
                <a:spcBef>
                  <a:spcPct val="0"/>
                </a:spcBef>
                <a:spcAft>
                  <a:spcPct val="0"/>
                </a:spcAft>
                <a:buNone/>
              </a:pPr>
              <a:t>7.7%</a:t>
            </a:fld>
            <a:endParaRPr lang="en-US" sz="1200" b="1"/>
          </a:p>
        </p:txBody>
      </p:sp>
      <p:sp>
        <p:nvSpPr>
          <p:cNvPr id="19" name="Text Placeholder 2">
            <a:extLst>
              <a:ext uri="{FF2B5EF4-FFF2-40B4-BE49-F238E27FC236}">
                <a16:creationId xmlns:a16="http://schemas.microsoft.com/office/drawing/2014/main" id="{CDF18DAC-8CF3-93AE-0C9A-D6CC7C251E9B}"/>
              </a:ext>
            </a:extLst>
          </p:cNvPr>
          <p:cNvSpPr>
            <a:spLocks/>
          </p:cNvSpPr>
          <p:nvPr>
            <p:custDataLst>
              <p:tags r:id="rId7"/>
            </p:custDataLst>
          </p:nvPr>
        </p:nvSpPr>
        <p:spPr bwMode="auto">
          <a:xfrm>
            <a:off x="898525" y="3861308"/>
            <a:ext cx="17843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26124CF6-9EE2-4680-AF12-B9B6A91408B7}" type="datetime'''''''''''Or''g ''''R''ed''esi''''''''''gn'''' (N=''1''''3)'">
              <a:rPr lang="en-US" altLang="en-US" sz="1400" b="1" smtClean="0"/>
              <a:pPr marL="0" lvl="0" indent="0" algn="r">
                <a:spcBef>
                  <a:spcPct val="0"/>
                </a:spcBef>
                <a:spcAft>
                  <a:spcPct val="0"/>
                </a:spcAft>
                <a:buNone/>
              </a:pPr>
              <a:t>Org Redesign (N=13)</a:t>
            </a:fld>
            <a:endParaRPr lang="en-US" sz="1400" b="1"/>
          </a:p>
        </p:txBody>
      </p:sp>
      <p:sp>
        <p:nvSpPr>
          <p:cNvPr id="97" name="Text Placeholder 2">
            <a:extLst>
              <a:ext uri="{FF2B5EF4-FFF2-40B4-BE49-F238E27FC236}">
                <a16:creationId xmlns:a16="http://schemas.microsoft.com/office/drawing/2014/main" id="{BE4F1A34-5826-7CBE-5871-E10F08285B91}"/>
              </a:ext>
            </a:extLst>
          </p:cNvPr>
          <p:cNvSpPr>
            <a:spLocks/>
          </p:cNvSpPr>
          <p:nvPr>
            <p:custDataLst>
              <p:tags r:id="rId8"/>
            </p:custDataLst>
          </p:nvPr>
        </p:nvSpPr>
        <p:spPr bwMode="gray">
          <a:xfrm>
            <a:off x="6330950" y="4528058"/>
            <a:ext cx="485775" cy="165100"/>
          </a:xfrm>
          <a:prstGeom prst="rect">
            <a:avLst/>
          </a:prstGeom>
          <a:solidFill>
            <a:schemeClr val="bg1"/>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C7B96A8-85CE-4C48-AABF-A3760658C617}" type="datetime'''''''''''''''16.7''''%'''">
              <a:rPr lang="en-US" altLang="en-US" sz="1200" b="1" smtClean="0">
                <a:effectLst/>
              </a:rPr>
              <a:pPr marL="0" lvl="0" indent="0" algn="ctr">
                <a:spcBef>
                  <a:spcPct val="0"/>
                </a:spcBef>
                <a:spcAft>
                  <a:spcPct val="0"/>
                </a:spcAft>
                <a:buNone/>
              </a:pPr>
              <a:t>16.7%</a:t>
            </a:fld>
            <a:endParaRPr lang="en-US" sz="1200" b="1"/>
          </a:p>
        </p:txBody>
      </p:sp>
      <p:sp>
        <p:nvSpPr>
          <p:cNvPr id="44" name="Text Placeholder 2">
            <a:extLst>
              <a:ext uri="{FF2B5EF4-FFF2-40B4-BE49-F238E27FC236}">
                <a16:creationId xmlns:a16="http://schemas.microsoft.com/office/drawing/2014/main" id="{223FC1CC-A04D-9F35-92F8-83D16C847078}"/>
              </a:ext>
            </a:extLst>
          </p:cNvPr>
          <p:cNvSpPr>
            <a:spLocks/>
          </p:cNvSpPr>
          <p:nvPr>
            <p:custDataLst>
              <p:tags r:id="rId9"/>
            </p:custDataLst>
          </p:nvPr>
        </p:nvSpPr>
        <p:spPr bwMode="auto">
          <a:xfrm>
            <a:off x="939800" y="4515358"/>
            <a:ext cx="17430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78CA9ED8-B203-44E6-89EC-E8DF67A160F9}" type="datetime'J''''''o''b ''''R''''''ed''''''e''s''''ign'' (''''N=12'''')'">
              <a:rPr lang="en-US" altLang="en-US" sz="1400" b="1" smtClean="0"/>
              <a:pPr marL="0" lvl="0" indent="0" algn="r">
                <a:spcBef>
                  <a:spcPct val="0"/>
                </a:spcBef>
                <a:spcAft>
                  <a:spcPct val="0"/>
                </a:spcAft>
                <a:buNone/>
              </a:pPr>
              <a:t>Job Redesign (N=12)</a:t>
            </a:fld>
            <a:endParaRPr lang="en-US" sz="1400" b="1"/>
          </a:p>
        </p:txBody>
      </p:sp>
      <p:sp>
        <p:nvSpPr>
          <p:cNvPr id="80" name="Rectangle 79">
            <a:extLst>
              <a:ext uri="{FF2B5EF4-FFF2-40B4-BE49-F238E27FC236}">
                <a16:creationId xmlns:a16="http://schemas.microsoft.com/office/drawing/2014/main" id="{CCD2FC36-5AA3-3AB8-3725-54A39A3C6EF8}"/>
              </a:ext>
            </a:extLst>
          </p:cNvPr>
          <p:cNvSpPr/>
          <p:nvPr>
            <p:custDataLst>
              <p:tags r:id="rId10"/>
            </p:custDataLst>
          </p:nvPr>
        </p:nvSpPr>
        <p:spPr bwMode="auto">
          <a:xfrm>
            <a:off x="898525" y="1838833"/>
            <a:ext cx="214313" cy="160338"/>
          </a:xfrm>
          <a:prstGeom prst="rect">
            <a:avLst/>
          </a:prstGeom>
          <a:solidFill>
            <a:srgbClr val="2C5E28"/>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DBF3C7CF-52CC-AC64-AC2C-449312E2D87A}"/>
              </a:ext>
            </a:extLst>
          </p:cNvPr>
          <p:cNvSpPr/>
          <p:nvPr>
            <p:custDataLst>
              <p:tags r:id="rId11"/>
            </p:custDataLst>
          </p:nvPr>
        </p:nvSpPr>
        <p:spPr bwMode="auto">
          <a:xfrm>
            <a:off x="1995488" y="1838833"/>
            <a:ext cx="214313" cy="160338"/>
          </a:xfrm>
          <a:prstGeom prst="rect">
            <a:avLst/>
          </a:prstGeom>
          <a:solidFill>
            <a:schemeClr val="accent2"/>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17E8AB31-B6BA-F33B-5E0C-D46D945D766F}"/>
              </a:ext>
            </a:extLst>
          </p:cNvPr>
          <p:cNvSpPr/>
          <p:nvPr>
            <p:custDataLst>
              <p:tags r:id="rId12"/>
            </p:custDataLst>
          </p:nvPr>
        </p:nvSpPr>
        <p:spPr bwMode="auto">
          <a:xfrm>
            <a:off x="3143250" y="1838833"/>
            <a:ext cx="214313" cy="160338"/>
          </a:xfrm>
          <a:prstGeom prst="rect">
            <a:avLst/>
          </a:prstGeom>
          <a:pattFill prst="pct50">
            <a:fgClr>
              <a:schemeClr val="tx1"/>
            </a:fgClr>
            <a:bgClr>
              <a:schemeClr val="bg1"/>
            </a:bgClr>
          </a:patt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
            <a:extLst>
              <a:ext uri="{FF2B5EF4-FFF2-40B4-BE49-F238E27FC236}">
                <a16:creationId xmlns:a16="http://schemas.microsoft.com/office/drawing/2014/main" id="{C24C7D3A-9803-C5DD-9F7E-08FB471C0926}"/>
              </a:ext>
            </a:extLst>
          </p:cNvPr>
          <p:cNvSpPr>
            <a:spLocks/>
          </p:cNvSpPr>
          <p:nvPr>
            <p:custDataLst>
              <p:tags r:id="rId13"/>
            </p:custDataLst>
          </p:nvPr>
        </p:nvSpPr>
        <p:spPr bwMode="auto">
          <a:xfrm>
            <a:off x="1163638" y="1846771"/>
            <a:ext cx="7302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53E3E6BD-D8CA-4924-A1D1-79F01C65BB78}" type="datetime'C''''o''''mp''l''''''''''''''''''''''''''''''''et''''''''e'''">
              <a:rPr lang="en-US" altLang="en-US" sz="1200" b="1" smtClean="0">
                <a:effectLst/>
                <a:latin typeface="Open Sans" panose="020B0606030504020204" pitchFamily="34" charset="0"/>
                <a:cs typeface="Open Sans" panose="020B0606030504020204" pitchFamily="34" charset="0"/>
              </a:rPr>
              <a:pPr marL="0" lvl="0" indent="0">
                <a:spcBef>
                  <a:spcPct val="0"/>
                </a:spcBef>
                <a:spcAft>
                  <a:spcPct val="0"/>
                </a:spcAft>
                <a:buNone/>
              </a:pPr>
              <a:t>Complete</a:t>
            </a:fld>
            <a:endParaRPr lang="en-US" sz="1200" b="1">
              <a:latin typeface="Open Sans" panose="020B0606030504020204" pitchFamily="34" charset="0"/>
              <a:cs typeface="Open Sans" panose="020B0606030504020204" pitchFamily="34" charset="0"/>
            </a:endParaRPr>
          </a:p>
        </p:txBody>
      </p:sp>
      <p:sp>
        <p:nvSpPr>
          <p:cNvPr id="62" name="Text Placeholder 2">
            <a:extLst>
              <a:ext uri="{FF2B5EF4-FFF2-40B4-BE49-F238E27FC236}">
                <a16:creationId xmlns:a16="http://schemas.microsoft.com/office/drawing/2014/main" id="{63F38AD0-CA8C-8827-A95E-D1563B1FA3DF}"/>
              </a:ext>
            </a:extLst>
          </p:cNvPr>
          <p:cNvSpPr>
            <a:spLocks/>
          </p:cNvSpPr>
          <p:nvPr>
            <p:custDataLst>
              <p:tags r:id="rId14"/>
            </p:custDataLst>
          </p:nvPr>
        </p:nvSpPr>
        <p:spPr bwMode="auto">
          <a:xfrm>
            <a:off x="2260600" y="1846771"/>
            <a:ext cx="7810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189B07CE-66EC-4AC9-9C9E-073700C434AC}" type="datetime'''''I''''n''''-p''''''''''''r''o''''''cess'">
              <a:rPr lang="en-US" altLang="en-US" sz="1200" b="1" smtClean="0">
                <a:effectLst/>
                <a:latin typeface="Open Sans" panose="020B0606030504020204" pitchFamily="34" charset="0"/>
                <a:cs typeface="Open Sans" panose="020B0606030504020204" pitchFamily="34" charset="0"/>
              </a:rPr>
              <a:pPr marL="0" lvl="0" indent="0">
                <a:spcBef>
                  <a:spcPct val="0"/>
                </a:spcBef>
                <a:spcAft>
                  <a:spcPct val="0"/>
                </a:spcAft>
                <a:buNone/>
              </a:pPr>
              <a:t>In-process</a:t>
            </a:fld>
            <a:endParaRPr lang="en-US" sz="1200" b="1">
              <a:latin typeface="Open Sans" panose="020B0606030504020204" pitchFamily="34" charset="0"/>
              <a:cs typeface="Open Sans" panose="020B0606030504020204" pitchFamily="34" charset="0"/>
            </a:endParaRPr>
          </a:p>
        </p:txBody>
      </p:sp>
      <p:sp>
        <p:nvSpPr>
          <p:cNvPr id="61" name="Text Placeholder 2">
            <a:extLst>
              <a:ext uri="{FF2B5EF4-FFF2-40B4-BE49-F238E27FC236}">
                <a16:creationId xmlns:a16="http://schemas.microsoft.com/office/drawing/2014/main" id="{F07109E8-C667-BA46-B7CC-B6BB7134CDE4}"/>
              </a:ext>
            </a:extLst>
          </p:cNvPr>
          <p:cNvSpPr>
            <a:spLocks/>
          </p:cNvSpPr>
          <p:nvPr>
            <p:custDataLst>
              <p:tags r:id="rId15"/>
            </p:custDataLst>
          </p:nvPr>
        </p:nvSpPr>
        <p:spPr bwMode="auto">
          <a:xfrm>
            <a:off x="3408364" y="1846771"/>
            <a:ext cx="6207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4AB5D3E-B68C-41F5-B198-1F41464935AF}" type="datetime'''''''''''''''''''''''P''''la''''n''''n''''''''ed'''''''''''">
              <a:rPr lang="en-US" altLang="en-US" sz="1200" b="1" smtClean="0">
                <a:effectLst/>
              </a:rPr>
              <a:pPr marL="0" lvl="0" indent="0">
                <a:spcBef>
                  <a:spcPct val="0"/>
                </a:spcBef>
                <a:spcAft>
                  <a:spcPct val="0"/>
                </a:spcAft>
                <a:buNone/>
              </a:pPr>
              <a:t>Planned</a:t>
            </a:fld>
            <a:endParaRPr lang="en-US" sz="1200" b="1" dirty="0"/>
          </a:p>
        </p:txBody>
      </p:sp>
      <p:sp>
        <p:nvSpPr>
          <p:cNvPr id="8" name="Text Placeholder 2">
            <a:extLst>
              <a:ext uri="{FF2B5EF4-FFF2-40B4-BE49-F238E27FC236}">
                <a16:creationId xmlns:a16="http://schemas.microsoft.com/office/drawing/2014/main" id="{6BBB59AD-3B7B-1697-E21E-BE729DD05660}"/>
              </a:ext>
            </a:extLst>
          </p:cNvPr>
          <p:cNvSpPr>
            <a:spLocks/>
          </p:cNvSpPr>
          <p:nvPr>
            <p:custDataLst>
              <p:tags r:id="rId16"/>
            </p:custDataLst>
          </p:nvPr>
        </p:nvSpPr>
        <p:spPr bwMode="auto">
          <a:xfrm>
            <a:off x="838200" y="1352550"/>
            <a:ext cx="105156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600" b="1" dirty="0">
                <a:effectLst/>
              </a:rPr>
              <a:t>Status of restructuring initiatives</a:t>
            </a:r>
          </a:p>
        </p:txBody>
      </p:sp>
      <p:sp>
        <p:nvSpPr>
          <p:cNvPr id="40" name="Text Placeholder 2">
            <a:extLst>
              <a:ext uri="{FF2B5EF4-FFF2-40B4-BE49-F238E27FC236}">
                <a16:creationId xmlns:a16="http://schemas.microsoft.com/office/drawing/2014/main" id="{885371E8-7632-3C4A-ADA5-1A7187B6BE78}"/>
              </a:ext>
            </a:extLst>
          </p:cNvPr>
          <p:cNvSpPr>
            <a:spLocks/>
          </p:cNvSpPr>
          <p:nvPr>
            <p:custDataLst>
              <p:tags r:id="rId17"/>
            </p:custDataLst>
          </p:nvPr>
        </p:nvSpPr>
        <p:spPr bwMode="auto">
          <a:xfrm>
            <a:off x="8615362" y="2390775"/>
            <a:ext cx="2738438" cy="187331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600"/>
              </a:spcAft>
            </a:pPr>
            <a:r>
              <a:rPr lang="en-US" altLang="en-US" sz="1600" dirty="0">
                <a:effectLst/>
              </a:rPr>
              <a:t>Furloughs (85.7%) and layoffs (61.5%) were closest to completion</a:t>
            </a:r>
          </a:p>
          <a:p>
            <a:pPr>
              <a:spcBef>
                <a:spcPct val="0"/>
              </a:spcBef>
              <a:spcAft>
                <a:spcPts val="600"/>
              </a:spcAft>
            </a:pPr>
            <a:endParaRPr lang="en-US" altLang="en-US" sz="500" dirty="0">
              <a:effectLst/>
            </a:endParaRPr>
          </a:p>
          <a:p>
            <a:pPr>
              <a:spcBef>
                <a:spcPct val="0"/>
              </a:spcBef>
              <a:spcAft>
                <a:spcPts val="600"/>
              </a:spcAft>
            </a:pPr>
            <a:r>
              <a:rPr lang="en-US" sz="1600" dirty="0"/>
              <a:t>Broader organization and job redesign initiatives progressed more slowly</a:t>
            </a:r>
          </a:p>
        </p:txBody>
      </p:sp>
    </p:spTree>
    <p:extLst>
      <p:ext uri="{BB962C8B-B14F-4D97-AF65-F5344CB8AC3E}">
        <p14:creationId xmlns:p14="http://schemas.microsoft.com/office/powerpoint/2010/main" val="2621198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44EA1-3CFC-B791-B86D-0BC38989F0AD}"/>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9D3DB28-5F9D-74A3-4363-4FECA9383D37}"/>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344" imgH="344" progId="TCLayout.ActiveDocument.1">
                  <p:embed/>
                </p:oleObj>
              </mc:Choice>
              <mc:Fallback>
                <p:oleObj name="think-cell Slide" r:id="rId20" imgW="344" imgH="344" progId="TCLayout.ActiveDocument.1">
                  <p:embed/>
                  <p:pic>
                    <p:nvPicPr>
                      <p:cNvPr id="5" name="think-cell data - do not delete" hidden="1">
                        <a:extLst>
                          <a:ext uri="{FF2B5EF4-FFF2-40B4-BE49-F238E27FC236}">
                            <a16:creationId xmlns:a16="http://schemas.microsoft.com/office/drawing/2014/main" id="{E9D3DB28-5F9D-74A3-4363-4FECA9383D37}"/>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EC6879D-E39C-5A2C-D13D-0B9A584A0930}"/>
              </a:ext>
            </a:extLst>
          </p:cNvPr>
          <p:cNvSpPr>
            <a:spLocks noGrp="1"/>
          </p:cNvSpPr>
          <p:nvPr>
            <p:ph type="title"/>
          </p:nvPr>
        </p:nvSpPr>
        <p:spPr>
          <a:xfrm>
            <a:off x="746760" y="382685"/>
            <a:ext cx="10515600" cy="612582"/>
          </a:xfrm>
        </p:spPr>
        <p:txBody>
          <a:bodyPr vert="horz">
            <a:normAutofit/>
          </a:bodyPr>
          <a:lstStyle/>
          <a:p>
            <a:r>
              <a:rPr lang="en-US" sz="2200" dirty="0"/>
              <a:t>Restructuring impacted all parts of the organization</a:t>
            </a:r>
          </a:p>
        </p:txBody>
      </p:sp>
      <p:graphicFrame>
        <p:nvGraphicFramePr>
          <p:cNvPr id="77" name="Chart 76">
            <a:extLst>
              <a:ext uri="{FF2B5EF4-FFF2-40B4-BE49-F238E27FC236}">
                <a16:creationId xmlns:a16="http://schemas.microsoft.com/office/drawing/2014/main" id="{4999B3AA-9E4A-F7F6-C6C8-CB38353093F9}"/>
              </a:ext>
            </a:extLst>
          </p:cNvPr>
          <p:cNvGraphicFramePr/>
          <p:nvPr>
            <p:custDataLst>
              <p:tags r:id="rId2"/>
            </p:custDataLst>
          </p:nvPr>
        </p:nvGraphicFramePr>
        <p:xfrm>
          <a:off x="2717800" y="1990725"/>
          <a:ext cx="5232400" cy="3151188"/>
        </p:xfrm>
        <a:graphic>
          <a:graphicData uri="http://schemas.openxmlformats.org/drawingml/2006/chart">
            <c:chart xmlns:c="http://schemas.openxmlformats.org/drawingml/2006/chart" xmlns:r="http://schemas.openxmlformats.org/officeDocument/2006/relationships" r:id="rId22"/>
          </a:graphicData>
        </a:graphic>
      </p:graphicFrame>
      <p:sp>
        <p:nvSpPr>
          <p:cNvPr id="16" name="Text Placeholder 2">
            <a:extLst>
              <a:ext uri="{FF2B5EF4-FFF2-40B4-BE49-F238E27FC236}">
                <a16:creationId xmlns:a16="http://schemas.microsoft.com/office/drawing/2014/main" id="{2CC4AA03-5B76-1FA5-718F-EF40EFDEFAF3}"/>
              </a:ext>
            </a:extLst>
          </p:cNvPr>
          <p:cNvSpPr>
            <a:spLocks/>
          </p:cNvSpPr>
          <p:nvPr>
            <p:custDataLst>
              <p:tags r:id="rId3"/>
            </p:custDataLst>
          </p:nvPr>
        </p:nvSpPr>
        <p:spPr bwMode="auto">
          <a:xfrm>
            <a:off x="1374775" y="2487613"/>
            <a:ext cx="13081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40B13B6-5A29-4CBA-B107-127D786F275E}" type="datetime'F''''u''''r''''lou''''g''''''''''''''''h'' (''''''N=''''7)'''">
              <a:rPr lang="en-US" altLang="en-US" sz="1400" b="1" smtClean="0"/>
              <a:pPr marL="0" lvl="0" indent="0" algn="r">
                <a:spcBef>
                  <a:spcPct val="0"/>
                </a:spcBef>
                <a:spcAft>
                  <a:spcPct val="0"/>
                </a:spcAft>
                <a:buNone/>
              </a:pPr>
              <a:t>Furlough (N=7)</a:t>
            </a:fld>
            <a:endParaRPr lang="en-US" sz="1400" b="1"/>
          </a:p>
        </p:txBody>
      </p:sp>
      <p:sp>
        <p:nvSpPr>
          <p:cNvPr id="18" name="Text Placeholder 2">
            <a:extLst>
              <a:ext uri="{FF2B5EF4-FFF2-40B4-BE49-F238E27FC236}">
                <a16:creationId xmlns:a16="http://schemas.microsoft.com/office/drawing/2014/main" id="{39FA53A5-30F2-F0D8-EF74-C035128446AF}"/>
              </a:ext>
            </a:extLst>
          </p:cNvPr>
          <p:cNvSpPr>
            <a:spLocks/>
          </p:cNvSpPr>
          <p:nvPr>
            <p:custDataLst>
              <p:tags r:id="rId4"/>
            </p:custDataLst>
          </p:nvPr>
        </p:nvSpPr>
        <p:spPr bwMode="auto">
          <a:xfrm>
            <a:off x="1511300" y="3143250"/>
            <a:ext cx="11715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42445A6-A424-4531-B957-074A10FE4A6A}" type="datetime'''''''La''y''o''''''ff'''' (''N=1''''''''2'''''''''')'''">
              <a:rPr lang="en-US" altLang="en-US" sz="1400" b="1" smtClean="0"/>
              <a:pPr marL="0" lvl="0" indent="0" algn="r">
                <a:spcBef>
                  <a:spcPct val="0"/>
                </a:spcBef>
                <a:spcAft>
                  <a:spcPct val="0"/>
                </a:spcAft>
                <a:buNone/>
              </a:pPr>
              <a:t>Layoff (N=12)</a:t>
            </a:fld>
            <a:endParaRPr lang="en-US" sz="1400" b="1"/>
          </a:p>
        </p:txBody>
      </p:sp>
      <p:sp>
        <p:nvSpPr>
          <p:cNvPr id="19" name="Text Placeholder 2">
            <a:extLst>
              <a:ext uri="{FF2B5EF4-FFF2-40B4-BE49-F238E27FC236}">
                <a16:creationId xmlns:a16="http://schemas.microsoft.com/office/drawing/2014/main" id="{56DE6392-0229-B23D-5D89-4826957EB856}"/>
              </a:ext>
            </a:extLst>
          </p:cNvPr>
          <p:cNvSpPr>
            <a:spLocks/>
          </p:cNvSpPr>
          <p:nvPr>
            <p:custDataLst>
              <p:tags r:id="rId5"/>
            </p:custDataLst>
          </p:nvPr>
        </p:nvSpPr>
        <p:spPr bwMode="auto">
          <a:xfrm>
            <a:off x="898525" y="3797300"/>
            <a:ext cx="17843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826F506-F6AB-4DF5-877A-2BA0A90FB27C}" type="datetime'''''''O''''''r''g ''''''''''Redes''i''''gn'''''' (N=11'')'">
              <a:rPr lang="en-US" altLang="en-US" sz="1400" b="1" smtClean="0"/>
              <a:pPr marL="0" lvl="0" indent="0" algn="r">
                <a:spcBef>
                  <a:spcPct val="0"/>
                </a:spcBef>
                <a:spcAft>
                  <a:spcPct val="0"/>
                </a:spcAft>
                <a:buNone/>
              </a:pPr>
              <a:t>Org Redesign (N=11)</a:t>
            </a:fld>
            <a:endParaRPr lang="en-US" sz="1400" b="1"/>
          </a:p>
        </p:txBody>
      </p:sp>
      <p:sp>
        <p:nvSpPr>
          <p:cNvPr id="44" name="Text Placeholder 2">
            <a:extLst>
              <a:ext uri="{FF2B5EF4-FFF2-40B4-BE49-F238E27FC236}">
                <a16:creationId xmlns:a16="http://schemas.microsoft.com/office/drawing/2014/main" id="{46920F38-CC2B-10CB-D7AB-E65C1F19AB96}"/>
              </a:ext>
            </a:extLst>
          </p:cNvPr>
          <p:cNvSpPr>
            <a:spLocks/>
          </p:cNvSpPr>
          <p:nvPr>
            <p:custDataLst>
              <p:tags r:id="rId6"/>
            </p:custDataLst>
          </p:nvPr>
        </p:nvSpPr>
        <p:spPr bwMode="auto">
          <a:xfrm>
            <a:off x="939800" y="4451350"/>
            <a:ext cx="17430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AAB0066-7680-4F3E-A163-FCA3592F0412}" type="datetime'''''J''ob ''''''''''R''e''de''''si''''gn'' ''''(N''=''1''''1)'">
              <a:rPr lang="en-US" altLang="en-US" sz="1400" b="1" smtClean="0"/>
              <a:pPr marL="0" lvl="0" indent="0" algn="r">
                <a:spcBef>
                  <a:spcPct val="0"/>
                </a:spcBef>
                <a:spcAft>
                  <a:spcPct val="0"/>
                </a:spcAft>
                <a:buNone/>
              </a:pPr>
              <a:t>Job Redesign (N=11)</a:t>
            </a:fld>
            <a:endParaRPr lang="en-US" sz="1400" b="1"/>
          </a:p>
        </p:txBody>
      </p:sp>
      <p:sp>
        <p:nvSpPr>
          <p:cNvPr id="74" name="Text Placeholder 2">
            <a:extLst>
              <a:ext uri="{FF2B5EF4-FFF2-40B4-BE49-F238E27FC236}">
                <a16:creationId xmlns:a16="http://schemas.microsoft.com/office/drawing/2014/main" id="{885371E8-7632-3C4A-ADA5-1A7187B6BE78}"/>
              </a:ext>
            </a:extLst>
          </p:cNvPr>
          <p:cNvSpPr>
            <a:spLocks/>
          </p:cNvSpPr>
          <p:nvPr>
            <p:custDataLst>
              <p:tags r:id="rId7"/>
            </p:custDataLst>
          </p:nvPr>
        </p:nvSpPr>
        <p:spPr bwMode="gray">
          <a:xfrm>
            <a:off x="6157913" y="2500313"/>
            <a:ext cx="485775" cy="165100"/>
          </a:xfrm>
          <a:prstGeom prst="rect">
            <a:avLst/>
          </a:prstGeom>
          <a:solidFill>
            <a:srgbClr val="F49A82"/>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5A287BA-5255-4B5E-9AE5-22370A28BBC3}" type="datetime'''2''''8.''''''6%'''''''''''''''''''''''''''''''''''''''">
              <a:rPr lang="en-US" altLang="en-US" sz="1200" b="1" smtClean="0">
                <a:effectLst/>
                <a:latin typeface="Open Sans" panose="020B0606030504020204" pitchFamily="34" charset="0"/>
                <a:cs typeface="Open Sans" panose="020B0606030504020204" pitchFamily="34" charset="0"/>
              </a:rPr>
              <a:pPr marL="0" lvl="0" indent="0" algn="ctr">
                <a:spcBef>
                  <a:spcPct val="0"/>
                </a:spcBef>
                <a:spcAft>
                  <a:spcPct val="0"/>
                </a:spcAft>
                <a:buNone/>
              </a:pPr>
              <a:t>28.6%</a:t>
            </a:fld>
            <a:endParaRPr lang="en-US" sz="1200" b="1">
              <a:latin typeface="Open Sans" panose="020B0606030504020204" pitchFamily="34" charset="0"/>
              <a:cs typeface="Open Sans" panose="020B0606030504020204" pitchFamily="34" charset="0"/>
            </a:endParaRPr>
          </a:p>
        </p:txBody>
      </p:sp>
      <p:sp>
        <p:nvSpPr>
          <p:cNvPr id="80" name="Rectangle 79">
            <a:extLst>
              <a:ext uri="{FF2B5EF4-FFF2-40B4-BE49-F238E27FC236}">
                <a16:creationId xmlns:a16="http://schemas.microsoft.com/office/drawing/2014/main" id="{A7DBD5F8-D536-C23E-5D45-A3B6DD4A912E}"/>
              </a:ext>
            </a:extLst>
          </p:cNvPr>
          <p:cNvSpPr/>
          <p:nvPr>
            <p:custDataLst>
              <p:tags r:id="rId8"/>
            </p:custDataLst>
          </p:nvPr>
        </p:nvSpPr>
        <p:spPr bwMode="auto">
          <a:xfrm>
            <a:off x="898525" y="1774825"/>
            <a:ext cx="214313" cy="160338"/>
          </a:xfrm>
          <a:prstGeom prst="rect">
            <a:avLst/>
          </a:prstGeom>
          <a:solidFill>
            <a:schemeClr val="accent6"/>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0789679-6BE1-F2F9-D28D-A0017A0B77D5}"/>
              </a:ext>
            </a:extLst>
          </p:cNvPr>
          <p:cNvSpPr/>
          <p:nvPr>
            <p:custDataLst>
              <p:tags r:id="rId9"/>
            </p:custDataLst>
          </p:nvPr>
        </p:nvSpPr>
        <p:spPr bwMode="auto">
          <a:xfrm>
            <a:off x="1501775" y="1774825"/>
            <a:ext cx="214313" cy="160338"/>
          </a:xfrm>
          <a:prstGeom prst="rect">
            <a:avLst/>
          </a:prstGeom>
          <a:solidFill>
            <a:schemeClr val="accent4"/>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03CCCE1-9872-B68D-2C83-709AC7E34448}"/>
              </a:ext>
            </a:extLst>
          </p:cNvPr>
          <p:cNvSpPr/>
          <p:nvPr>
            <p:custDataLst>
              <p:tags r:id="rId10"/>
            </p:custDataLst>
          </p:nvPr>
        </p:nvSpPr>
        <p:spPr bwMode="auto">
          <a:xfrm>
            <a:off x="2522538" y="1774825"/>
            <a:ext cx="214313" cy="160338"/>
          </a:xfrm>
          <a:prstGeom prst="rect">
            <a:avLst/>
          </a:prstGeom>
          <a:solidFill>
            <a:schemeClr val="accent5"/>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20BA813-2127-E442-9128-106031E6BD7C}"/>
              </a:ext>
            </a:extLst>
          </p:cNvPr>
          <p:cNvSpPr/>
          <p:nvPr>
            <p:custDataLst>
              <p:tags r:id="rId11"/>
            </p:custDataLst>
          </p:nvPr>
        </p:nvSpPr>
        <p:spPr bwMode="auto">
          <a:xfrm>
            <a:off x="3503613" y="1774824"/>
            <a:ext cx="214313" cy="160338"/>
          </a:xfrm>
          <a:prstGeom prst="rect">
            <a:avLst/>
          </a:prstGeom>
          <a:solidFill>
            <a:srgbClr val="F49A82"/>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
            <a:extLst>
              <a:ext uri="{FF2B5EF4-FFF2-40B4-BE49-F238E27FC236}">
                <a16:creationId xmlns:a16="http://schemas.microsoft.com/office/drawing/2014/main" id="{B3F5DEBF-2654-92E6-8841-3865049CFA80}"/>
              </a:ext>
            </a:extLst>
          </p:cNvPr>
          <p:cNvSpPr>
            <a:spLocks/>
          </p:cNvSpPr>
          <p:nvPr>
            <p:custDataLst>
              <p:tags r:id="rId12"/>
            </p:custDataLst>
          </p:nvPr>
        </p:nvSpPr>
        <p:spPr bwMode="auto">
          <a:xfrm>
            <a:off x="1163638" y="1782763"/>
            <a:ext cx="2365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E2B97FCB-92C7-4422-9EAD-7D2F88F65C47}" type="datetime'''''''''''''''H''''''''''Q'''''''''">
              <a:rPr lang="en-US" altLang="en-US" sz="1200" b="1" smtClean="0"/>
              <a:pPr marL="0" lvl="0" indent="0">
                <a:spcBef>
                  <a:spcPct val="0"/>
                </a:spcBef>
                <a:spcAft>
                  <a:spcPct val="0"/>
                </a:spcAft>
                <a:buNone/>
              </a:pPr>
              <a:t>HQ</a:t>
            </a:fld>
            <a:endParaRPr lang="en-US" sz="1200" b="1">
              <a:latin typeface="Open Sans" panose="020B0606030504020204" pitchFamily="34" charset="0"/>
              <a:cs typeface="Open Sans" panose="020B0606030504020204" pitchFamily="34" charset="0"/>
            </a:endParaRPr>
          </a:p>
        </p:txBody>
      </p:sp>
      <p:sp>
        <p:nvSpPr>
          <p:cNvPr id="62" name="Text Placeholder 2">
            <a:extLst>
              <a:ext uri="{FF2B5EF4-FFF2-40B4-BE49-F238E27FC236}">
                <a16:creationId xmlns:a16="http://schemas.microsoft.com/office/drawing/2014/main" id="{C3B4DAA3-375F-42E3-0374-45493A5AD7E3}"/>
              </a:ext>
            </a:extLst>
          </p:cNvPr>
          <p:cNvSpPr>
            <a:spLocks/>
          </p:cNvSpPr>
          <p:nvPr>
            <p:custDataLst>
              <p:tags r:id="rId13"/>
            </p:custDataLst>
          </p:nvPr>
        </p:nvSpPr>
        <p:spPr bwMode="auto">
          <a:xfrm>
            <a:off x="1766888" y="1782763"/>
            <a:ext cx="6540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A986E4A-AB0A-4CCD-BB9B-75A66977D490}" type="datetime'''''''R''''''e''''g''''i''''o''''''''''''n''''a''''''''''''l'">
              <a:rPr lang="en-US" altLang="en-US" sz="1200" b="1" smtClean="0"/>
              <a:pPr marL="0" lvl="0" indent="0">
                <a:spcBef>
                  <a:spcPct val="0"/>
                </a:spcBef>
                <a:spcAft>
                  <a:spcPct val="0"/>
                </a:spcAft>
                <a:buNone/>
              </a:pPr>
              <a:t>Regional</a:t>
            </a:fld>
            <a:endParaRPr lang="en-US" sz="1200" b="1">
              <a:latin typeface="Open Sans" panose="020B0606030504020204" pitchFamily="34" charset="0"/>
              <a:cs typeface="Open Sans" panose="020B0606030504020204" pitchFamily="34" charset="0"/>
            </a:endParaRPr>
          </a:p>
        </p:txBody>
      </p:sp>
      <p:sp>
        <p:nvSpPr>
          <p:cNvPr id="61" name="Text Placeholder 2">
            <a:extLst>
              <a:ext uri="{FF2B5EF4-FFF2-40B4-BE49-F238E27FC236}">
                <a16:creationId xmlns:a16="http://schemas.microsoft.com/office/drawing/2014/main" id="{D41E9C87-8810-4DAE-70A1-A6DE783E9F59}"/>
              </a:ext>
            </a:extLst>
          </p:cNvPr>
          <p:cNvSpPr>
            <a:spLocks/>
          </p:cNvSpPr>
          <p:nvPr>
            <p:custDataLst>
              <p:tags r:id="rId14"/>
            </p:custDataLst>
          </p:nvPr>
        </p:nvSpPr>
        <p:spPr bwMode="auto">
          <a:xfrm>
            <a:off x="2787650" y="1782763"/>
            <a:ext cx="6143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E956D4E-E488-4026-9004-634059CAE87B}" type="datetime'''''C''''''o''''''u''''n''t''''''''ry'''''">
              <a:rPr lang="en-US" altLang="en-US" sz="1200" b="1" smtClean="0"/>
              <a:pPr marL="0" lvl="0" indent="0">
                <a:spcBef>
                  <a:spcPct val="0"/>
                </a:spcBef>
                <a:spcAft>
                  <a:spcPct val="0"/>
                </a:spcAft>
                <a:buNone/>
              </a:pPr>
              <a:t>Country</a:t>
            </a:fld>
            <a:endParaRPr lang="en-US" sz="1200" b="1"/>
          </a:p>
        </p:txBody>
      </p:sp>
      <p:sp>
        <p:nvSpPr>
          <p:cNvPr id="45" name="Text Placeholder 2">
            <a:extLst>
              <a:ext uri="{FF2B5EF4-FFF2-40B4-BE49-F238E27FC236}">
                <a16:creationId xmlns:a16="http://schemas.microsoft.com/office/drawing/2014/main" id="{CF08341B-83C0-E0A0-B2D5-997DBAC17710}"/>
              </a:ext>
            </a:extLst>
          </p:cNvPr>
          <p:cNvSpPr>
            <a:spLocks/>
          </p:cNvSpPr>
          <p:nvPr>
            <p:custDataLst>
              <p:tags r:id="rId15"/>
            </p:custDataLst>
          </p:nvPr>
        </p:nvSpPr>
        <p:spPr bwMode="auto">
          <a:xfrm>
            <a:off x="3768725" y="1782763"/>
            <a:ext cx="3635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9F1D4BA-429F-4D1F-9AD8-B2C81379A406}" type="datetime'''''F''''i''''''''''''''e''''''''''''''''''''''''''''''''ld'">
              <a:rPr lang="en-US" altLang="en-US" sz="1200" b="1" smtClean="0"/>
              <a:pPr marL="0" lvl="0" indent="0">
                <a:spcBef>
                  <a:spcPct val="0"/>
                </a:spcBef>
                <a:spcAft>
                  <a:spcPct val="0"/>
                </a:spcAft>
                <a:buNone/>
              </a:pPr>
              <a:t>Field</a:t>
            </a:fld>
            <a:endParaRPr lang="en-US" sz="1200" b="1"/>
          </a:p>
        </p:txBody>
      </p:sp>
      <p:sp>
        <p:nvSpPr>
          <p:cNvPr id="8" name="Text Placeholder 2">
            <a:extLst>
              <a:ext uri="{FF2B5EF4-FFF2-40B4-BE49-F238E27FC236}">
                <a16:creationId xmlns:a16="http://schemas.microsoft.com/office/drawing/2014/main" id="{21009217-6E66-CF6B-0A8D-CC228A51DDE9}"/>
              </a:ext>
            </a:extLst>
          </p:cNvPr>
          <p:cNvSpPr>
            <a:spLocks/>
          </p:cNvSpPr>
          <p:nvPr>
            <p:custDataLst>
              <p:tags r:id="rId16"/>
            </p:custDataLst>
          </p:nvPr>
        </p:nvSpPr>
        <p:spPr bwMode="auto">
          <a:xfrm>
            <a:off x="838200" y="1352550"/>
            <a:ext cx="105156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600" b="1" dirty="0">
                <a:effectLst/>
              </a:rPr>
              <a:t>Impact of restructuring initiatives on different parts of the organization</a:t>
            </a:r>
          </a:p>
        </p:txBody>
      </p:sp>
      <p:sp>
        <p:nvSpPr>
          <p:cNvPr id="40" name="Text Placeholder 2">
            <a:extLst>
              <a:ext uri="{FF2B5EF4-FFF2-40B4-BE49-F238E27FC236}">
                <a16:creationId xmlns:a16="http://schemas.microsoft.com/office/drawing/2014/main" id="{5A7C4003-9943-4459-CB9D-D59197E89891}"/>
              </a:ext>
            </a:extLst>
          </p:cNvPr>
          <p:cNvSpPr>
            <a:spLocks/>
          </p:cNvSpPr>
          <p:nvPr>
            <p:custDataLst>
              <p:tags r:id="rId17"/>
            </p:custDataLst>
          </p:nvPr>
        </p:nvSpPr>
        <p:spPr bwMode="auto">
          <a:xfrm>
            <a:off x="8417864" y="2269979"/>
            <a:ext cx="2935936" cy="1938629"/>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14288"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600"/>
              </a:spcAft>
            </a:pPr>
            <a:r>
              <a:rPr lang="en-US" altLang="en-US" sz="1600" dirty="0">
                <a:effectLst/>
              </a:rPr>
              <a:t>The impact of initiatives was broad</a:t>
            </a:r>
          </a:p>
          <a:p>
            <a:pPr>
              <a:spcBef>
                <a:spcPct val="0"/>
              </a:spcBef>
              <a:spcAft>
                <a:spcPts val="600"/>
              </a:spcAft>
            </a:pPr>
            <a:endParaRPr lang="en-US" altLang="en-US" sz="500" dirty="0">
              <a:effectLst/>
            </a:endParaRPr>
          </a:p>
          <a:p>
            <a:pPr>
              <a:spcBef>
                <a:spcPct val="0"/>
              </a:spcBef>
              <a:spcAft>
                <a:spcPts val="600"/>
              </a:spcAft>
            </a:pPr>
            <a:r>
              <a:rPr lang="en-US" sz="1600" dirty="0"/>
              <a:t>HQ and regional offices are impacted the most</a:t>
            </a:r>
          </a:p>
          <a:p>
            <a:pPr>
              <a:spcBef>
                <a:spcPct val="0"/>
              </a:spcBef>
              <a:spcAft>
                <a:spcPts val="600"/>
              </a:spcAft>
            </a:pPr>
            <a:endParaRPr lang="en-US" sz="500" dirty="0"/>
          </a:p>
          <a:p>
            <a:pPr>
              <a:spcBef>
                <a:spcPct val="0"/>
              </a:spcBef>
              <a:spcAft>
                <a:spcPts val="600"/>
              </a:spcAft>
            </a:pPr>
            <a:r>
              <a:rPr lang="en-US" sz="1600" dirty="0"/>
              <a:t>The highest level of layoffs was at the HQ, regional, and country office levels</a:t>
            </a:r>
          </a:p>
        </p:txBody>
      </p:sp>
      <p:sp>
        <p:nvSpPr>
          <p:cNvPr id="79" name="Text Placeholder 2">
            <a:extLst>
              <a:ext uri="{FF2B5EF4-FFF2-40B4-BE49-F238E27FC236}">
                <a16:creationId xmlns:a16="http://schemas.microsoft.com/office/drawing/2014/main" id="{38608152-3385-AB03-4AC4-1F2312A39C71}"/>
              </a:ext>
            </a:extLst>
          </p:cNvPr>
          <p:cNvSpPr>
            <a:spLocks/>
          </p:cNvSpPr>
          <p:nvPr>
            <p:custDataLst>
              <p:tags r:id="rId18"/>
            </p:custDataLst>
          </p:nvPr>
        </p:nvSpPr>
        <p:spPr bwMode="auto">
          <a:xfrm>
            <a:off x="838200" y="5141912"/>
            <a:ext cx="8025882" cy="9429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600" b="1" dirty="0">
                <a:effectLst/>
              </a:rPr>
              <a:t>Notes:  </a:t>
            </a:r>
          </a:p>
          <a:p>
            <a:pPr>
              <a:lnSpc>
                <a:spcPct val="100000"/>
              </a:lnSpc>
              <a:spcBef>
                <a:spcPct val="0"/>
              </a:spcBef>
              <a:spcAft>
                <a:spcPct val="0"/>
              </a:spcAft>
            </a:pPr>
            <a:r>
              <a:rPr lang="en-US" altLang="en-US" sz="1600" dirty="0">
                <a:effectLst/>
              </a:rPr>
              <a:t>Organizations implemented initiatives in multiple parts of their </a:t>
            </a:r>
            <a:r>
              <a:rPr lang="en-US" altLang="en-US" sz="1600" dirty="0"/>
              <a:t>o</a:t>
            </a:r>
            <a:r>
              <a:rPr lang="en-US" altLang="en-US" sz="1600" dirty="0">
                <a:effectLst/>
              </a:rPr>
              <a:t>rganization</a:t>
            </a:r>
          </a:p>
          <a:p>
            <a:pPr>
              <a:lnSpc>
                <a:spcPct val="100000"/>
              </a:lnSpc>
              <a:spcBef>
                <a:spcPct val="0"/>
              </a:spcBef>
              <a:spcAft>
                <a:spcPct val="0"/>
              </a:spcAft>
            </a:pPr>
            <a:r>
              <a:rPr lang="en-US" altLang="en-US" sz="1600" dirty="0"/>
              <a:t>Initiatives applied equally to local and international (expat) staff</a:t>
            </a:r>
            <a:endParaRPr lang="en-US" altLang="en-US" sz="1600" dirty="0">
              <a:effectLst/>
            </a:endParaRPr>
          </a:p>
        </p:txBody>
      </p:sp>
    </p:spTree>
    <p:extLst>
      <p:ext uri="{BB962C8B-B14F-4D97-AF65-F5344CB8AC3E}">
        <p14:creationId xmlns:p14="http://schemas.microsoft.com/office/powerpoint/2010/main" val="10508951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32687&quot;&gt;&lt;version val=&quot;38606&quot;/&gt;&lt;CPresentation id=&quot;1&quot;&gt;&lt;m_precDefaultOrdinal&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Ordinal&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1&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2&quot;&gt;&lt;elem m_fUsage=&quot;6.38359713910000081682E+00&quot;&gt;&lt;m_msothmcolidx val=&quot;0&quot;/&gt;&lt;m_rgb r=&quot;2C&quot; g=&quot;5E&quot; b=&quot;28&quot;/&gt;&lt;/elem&gt;&lt;elem m_fUsage=&quot;4.78296900000000135833E-01&quot;&gt;&lt;m_msothmcolidx val=&quot;0&quot;/&gt;&lt;m_rgb r=&quot;5C&quot; g=&quot;BD&quot; b=&quot;65&quot;/&gt;&lt;/elem&gt;&lt;/m_vecMRU&gt;&lt;/m_mruColor&gt;&lt;m_eweekdayFirstOfWeek val=&quot;1&quot;/&gt;&lt;m_eweekdayFirstOfWorkweek val=&quot;2&quot;/&gt;&lt;m_eweekdayFirstOfWeekend val=&quot;7&quot;/&gt;&lt;/CPresentation&gt;&lt;/root&g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kNlvkdfVhTxbHS8TWXrY_w"/>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9oAc7DEMwyS2fS1Ep7HxH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UwuEMcQwPKA1Sif85UN34A"/>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5C5AYkvANS92G_wmItT6OQ"/>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SvJLbKM7EmfK9L9jySOi9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81gZwLUn632P.LR_9riU_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BB19PLMfrjjKyVze1CHIBw"/>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VXx.9IeiOeXK_AnnOT3rB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XifHdj1dnEO545T_CqRXmg"/>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3AvuNcX8F8PVDzr7HZnAtQ"/>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vi_R.qLFAS3z64ehBT07Kg"/>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pUi3587fvXDwkNfrz5VnQg"/>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9oAc7DEMwyS2fS1Ep7HxHg"/>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UwuEMcQwPKA1Sif85UN34A"/>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5C5AYkvANS92G_wmItT6OQ"/>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SvJLbKM7EmfK9L9jySOi9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81gZwLUn632P.LR_9riU_w"/>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BB19PLMfrjjKyVze1CHIBw"/>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VXx.9IeiOeXK_AnnOT3rBw"/>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y1Kb6TV59dOvXmTrYgANmA"/>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XifHdj1dnEO545T_CqRXm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TzWcy8wtTBUiz.k9juAfhg"/>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DSAjbV5eWOqHAbphV5qaUw"/>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fxf1Y2_OKECg_TEjPzhXhA"/>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gi0fX07JzmNL9JYZrAjpWQ"/>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JvHjTtAY8qtkAPvZQV4.N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pUi3587fvXDwkNfrz5VnQg"/>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9oAc7DEMwyS2fS1Ep7HxHg"/>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UwuEMcQwPKA1Sif85UN34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0PTN4dJrZU9AMe_3iA3dSA"/>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5C5AYkvANS92G_wmItT6OQ"/>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SvJLbKM7EmfK9L9jySOi9Q"/>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81gZwLUn632P.LR_9riU_w"/>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BB19PLMfrjjKyVze1CHIBw"/>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VXx.9IeiOeXK_AnnOT3rBw"/>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y1Kb6TV59dOvXmTrYgANmA"/>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26YNqQuPoqdvs5dnYnTgnw"/>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XifHdj1dnEO545T_CqRXmg"/>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3AvuNcX8F8PVDzr7HZnAtQ"/>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QEwhsTm6jKBkmA6cLpGlDA"/>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pUi3587fvXDwkNfrz5VnQg"/>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9oAc7DEMwyS2fS1Ep7HxHg"/>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UwuEMcQwPKA1Sif85UN34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5C5AYkvANS92G_wmItT6OQ"/>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SvJLbKM7EmfK9L9jySOi9Q"/>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XifHdj1dnEO545T_CqRXmg"/>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3AvuNcX8F8PVDzr7HZnAtQ"/>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pUi3587fvXDwkNfrz5VnQ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1JOxcn15042wDT2_jf1bGw"/>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9oAc7DEMwyS2fS1Ep7HxHg"/>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UwuEMcQwPKA1Sif85UN34A"/>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5C5AYkvANS92G_wmItT6OQ"/>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SvJLbKM7EmfK9L9jySOi9Q"/>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6vyv_H0IGB92qbDHUxf5LQ"/>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XifHdj1dnEO545T_CqRXmg"/>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3AvuNcX8F8PVDzr7HZnAtQ"/>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pUi3587fvXDwkNfrz5VnQg"/>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9oAc7DEMwyS2fS1Ep7HxH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Yc3UAhfgg_4RrbBsdQT5EQ"/>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UwuEMcQwPKA1Sif85UN34A"/>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5C5AYkvANS92G_wmItT6OQ"/>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SvJLbKM7EmfK9L9jySOi9Q"/>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cR0MJVxh9T1ePL.Oe2zM9w"/>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FGTMpu3dYSnFzNxkHudB1w"/>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CNUelT9O1l3IboqB9iVxBQ"/>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NHWECbAVvNi.O65bKqC.Og"/>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rMtwpbfkTiacqetfYBx.yw"/>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QJHdB8uVBC6WltyIu3RfHQ"/>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bxZ3jydlxpQx_oRyzA1Aq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_RY__9pHT3tBHwY9qrumIQ"/>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uZolHrFBUNtxxrGSJ885hA"/>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8utVdkr.QBjL5rzlXPQVoQ"/>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eYpPt4XB66Mgd5UtqF_Y7g"/>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XifHdj1dnEO545T_CqRXmg"/>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8d0PtGKk7zisW1w8BmmKIQ"/>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pUi3587fvXDwkNfrz5VnQg"/>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9oAc7DEMwyS2fS1Ep7HxHg"/>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UwuEMcQwPKA1Sif85UN34A"/>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5C5AYkvANS92G_wmItT6O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ODLovboLIYVIFgPdRSixOg"/>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SvJLbKM7EmfK9L9jySOi9Q"/>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cR0MJVxh9T1ePL.Oe2zM9w"/>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FGTMpu3dYSnFzNxkHudB1w"/>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CNUelT9O1l3IboqB9iVxBQ"/>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NHWECbAVvNi.O65bKqC.Og"/>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rMtwpbfkTiacqetfYBx.yw"/>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QJHdB8uVBC6WltyIu3RfHQ"/>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bxZ3jydlxpQx_oRyzA1Aqg"/>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uZolHrFBUNtxxrGSJ885hA"/>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c1Ln83Dg3TEDUjDnAHko6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9.KOEKz9OipOM0pIX8x2kw"/>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XifHdj1dnEO545T_CqRXmg"/>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8d0PtGKk7zisW1w8BmmKIQ"/>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peUq.hjVHKy4Clf8QXUkww"/>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nsz7TEsmQwtG.1sDeAAmfQ"/>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l_vmk51kIzWCHj2onvWovw"/>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l58qWOkExReYKGts5rxgoQ"/>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3AXkeUlyxNnFVJUAKrFT7w"/>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8d0PtGKk7zisW1w8BmmKIQ"/>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peUq.hjVHKy4Clf8QXUkww"/>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u_L1in0yVi5a0q23ry.gZQ"/>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y6w4ewNWqgR6QKn8.Biasg"/>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nsz7TEsmQwtG.1sDeAAmfQ"/>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l_vmk51kIzWCHj2onvWovw"/>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l58qWOkExReYKGts5rxgoQ"/>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IMg7g2mUrWqD4vbNE6ZW.g"/>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8ILUzYcxOpTb.O.s0uwNq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UO0yNdBe8yiAtw_PImXIbg"/>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4Oe6EdjRd32FEaktPpV2LA"/>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kXmxPF7VbVN6fmyJKbr43A"/>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SP82QhORHuaP0jITCy0WUw"/>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XiY.2RNDazZiW1Tdh0f4_A"/>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lKE4h1P86o9pzNT7FyzlOQ"/>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vuvSwfdtmelK0qaaJKarvg"/>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bxSXcd2ZE9fddA2qPN.FHQ"/>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gTU6VL70g_AdgsDxjyIOjQ"/>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SB70XkAJSf1GMTQgo36ytA"/>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wa79eW37Fdl8N6F3yL.Ab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MlQVi3u9cP5bkfTlQLta9Q"/>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6YUf8jwJsIWoauz4cllJu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qSmugYyxjBGIIQ9qg2wMe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7MSkgqgBw70eQAQ0KDnF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dkhutOc2ScmEDmNhdLwM6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RVPfTRI4IUhbEBlxci0Jc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t4QJF3vaPsydTkccF2pW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WM_b3rNqTYZRa.reRVOtF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wXfv3QNibXf6UoMirCxMw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DSAjbV5eWOqHAbphV5qaU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AUhrtIyiItVT2Oqd8GoHa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w7tZmMyC6EDCvXj68x2.5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dNbNQjIPSDePDgLOCRexU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bsMA0ui5aAyN52w4ku.Vv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s5mlbdOvdvCxdLB3PuL4f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4fjv1xrCdMVa6XtA_YS03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rzC0cMWuU_6rc3iL.1Ie4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Tmlsj0hnj8RX7gU3rMUYL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DwJ2NaWiuX0syOBXKesAj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oLve6O_QgAOC_bOPXU4Bv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O4TdYxXy2h0A_cJkqa9lR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Q9fvdCSZGtVhYzdAfb81B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ybfMInTYWiObmxyNeazjC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YR2OvNEx7wqnwOJI1jOYH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0YKWsZ6U7uCML3YsOjHRB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wcz0ZX5LRmRY_JNP8QdAp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AUhrtIyiItVT2Oqd8GoHa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w7tZmMyC6EDCvXj68x2.5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bsMA0ui5aAyN52w4ku.Vv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4fjv1xrCdMVa6XtA_YS03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Tmlsj0hnj8RX7gU3rMUYL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mCjdHESBTmThJUk0tanR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DwJ2NaWiuX0syOBXKesAj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oLve6O_QgAOC_bOPXU4Bv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O4TdYxXy2h0A_cJkqa9lR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8pMvonvZqkRuMd1JCzeUx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Q9fvdCSZGtVhYzdAfb81B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ybfMInTYWiObmxyNeazjC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YR2OvNEx7wqnwOJI1jOYHg"/>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P1V1o_53oz4OBQMOZkTflA"/>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0YKWsZ6U7uCML3YsOjHRB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wcz0ZX5LRmRY_JNP8QdApA"/>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tP7QI5nyJhLw2yegUVBri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0YKWsZ6U7uCML3YsOjHRB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L3ztDUI3cLpHQGlUTe40n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0C4jb475KcWdZ7TbdjawJ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ZKOzY8SZqy0dYwSwGjOO4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N.xkv0nDk2ERtYWyhkRkg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xvB9DeHE6qJujutQ6k7eHA"/>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Gc5ZT0ADdVR0RWi76awzU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_3VpubiyAMOpGbvNfsMa5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tlTnw72FFO_ergNI0nUzz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sldgyljliWSg.Tbv8B8cd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MXlxH3ret_bhIsxuQss8rQ"/>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35Wg4KXJKingJUIG3om69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zWuHZE9HsCcu5IypZc0Xz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X.HWGEq8EquVlqibWqGxJ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8iyffH9rNTcMYWXaEhggU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wuC0IEVKatuv5jSVbkWhB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mnJRpxaz6cDIjXILtpNlE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FET5PljazRYF1uXt7QoEGA"/>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3TzvKEBkA9Ga32z.ea8OtQ"/>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odZVUFYkcpRUNExUYjCflQ"/>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NB3HyWMDP8eaVtmB8_..ww"/>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1hz8ltywSVh7MCyu4.HDi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bZgCaN7s4uur74sitczBE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dhnFYjhHtirgx31Stso3Gg"/>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lE2K7iPspcFbPslR.8hIC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eKRX0h7j7qljZQDgvwgwy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IsdJ6ICOw905frO.llunL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MbXgG0bNx7Q7i_qwZnguuQ"/>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0er1gmLIvVGTPxKHHu.4Sg"/>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KBLbp1F55LXm2sGymx7sTw"/>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IRHb0U2vUCXuvCLYhhvw6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2o2oinv0Ab4vY2USB1ple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pUi3587fvXDwkNfrz5VnQ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000000"/>
      </a:dk1>
      <a:lt1>
        <a:srgbClr val="FFFFFF"/>
      </a:lt1>
      <a:dk2>
        <a:srgbClr val="A32537"/>
      </a:dk2>
      <a:lt2>
        <a:srgbClr val="00C4AE"/>
      </a:lt2>
      <a:accent1>
        <a:srgbClr val="263F3C"/>
      </a:accent1>
      <a:accent2>
        <a:srgbClr val="018374"/>
      </a:accent2>
      <a:accent3>
        <a:srgbClr val="1C4F69"/>
      </a:accent3>
      <a:accent4>
        <a:srgbClr val="F5B2AD"/>
      </a:accent4>
      <a:accent5>
        <a:srgbClr val="F55C40"/>
      </a:accent5>
      <a:accent6>
        <a:srgbClr val="C9C73C"/>
      </a:accent6>
      <a:hlink>
        <a:srgbClr val="1C4F69"/>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1">
      <a:dk1>
        <a:srgbClr val="000000"/>
      </a:dk1>
      <a:lt1>
        <a:srgbClr val="FFFFFF"/>
      </a:lt1>
      <a:dk2>
        <a:srgbClr val="A32537"/>
      </a:dk2>
      <a:lt2>
        <a:srgbClr val="00C4AE"/>
      </a:lt2>
      <a:accent1>
        <a:srgbClr val="263F3C"/>
      </a:accent1>
      <a:accent2>
        <a:srgbClr val="018374"/>
      </a:accent2>
      <a:accent3>
        <a:srgbClr val="1C4F69"/>
      </a:accent3>
      <a:accent4>
        <a:srgbClr val="F5B2AD"/>
      </a:accent4>
      <a:accent5>
        <a:srgbClr val="F55C40"/>
      </a:accent5>
      <a:accent6>
        <a:srgbClr val="C9C73C"/>
      </a:accent6>
      <a:hlink>
        <a:srgbClr val="1C4F69"/>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B0CE6AC748B74429C9B79273866041B" ma:contentTypeVersion="12" ma:contentTypeDescription="Create a new document." ma:contentTypeScope="" ma:versionID="b2b0921578f3a547fc0c40fa44bdef53">
  <xsd:schema xmlns:xsd="http://www.w3.org/2001/XMLSchema" xmlns:xs="http://www.w3.org/2001/XMLSchema" xmlns:p="http://schemas.microsoft.com/office/2006/metadata/properties" xmlns:ns2="05bcf12c-015a-4a02-a23b-09e4e6ec45a6" xmlns:ns3="d9766030-629f-4b6c-93a1-7eaa154ea93f" targetNamespace="http://schemas.microsoft.com/office/2006/metadata/properties" ma:root="true" ma:fieldsID="d41aa86a658b6d388fcf9a694b332e8e" ns2:_="" ns3:_="">
    <xsd:import namespace="05bcf12c-015a-4a02-a23b-09e4e6ec45a6"/>
    <xsd:import namespace="d9766030-629f-4b6c-93a1-7eaa154ea93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bcf12c-015a-4a02-a23b-09e4e6ec45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9766030-629f-4b6c-93a1-7eaa154ea93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175039-326D-46DE-A7D9-22438578F59B}">
  <ds:schemaRefs>
    <ds:schemaRef ds:uri="05bcf12c-015a-4a02-a23b-09e4e6ec45a6"/>
    <ds:schemaRef ds:uri="http://purl.org/dc/terms/"/>
    <ds:schemaRef ds:uri="http://schemas.microsoft.com/office/2006/metadata/properties"/>
    <ds:schemaRef ds:uri="http://purl.org/dc/dcmitype/"/>
    <ds:schemaRef ds:uri="http://schemas.openxmlformats.org/package/2006/metadata/core-properties"/>
    <ds:schemaRef ds:uri="d9766030-629f-4b6c-93a1-7eaa154ea93f"/>
    <ds:schemaRef ds:uri="http://schemas.microsoft.com/office/2006/documentManagement/types"/>
    <ds:schemaRef ds:uri="http://purl.org/dc/elements/1.1/"/>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AA6688D8-55D7-4200-A7A8-927F1A040EF3}">
  <ds:schemaRefs>
    <ds:schemaRef ds:uri="05bcf12c-015a-4a02-a23b-09e4e6ec45a6"/>
    <ds:schemaRef ds:uri="d9766030-629f-4b6c-93a1-7eaa154ea93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FB9B1E0-A7F5-48A4-8F17-3A5D694F104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4467</TotalTime>
  <Words>3005</Words>
  <Application>Microsoft Office PowerPoint</Application>
  <PresentationFormat>Widescreen</PresentationFormat>
  <Paragraphs>506</Paragraphs>
  <Slides>39</Slides>
  <Notes>6</Notes>
  <HiddenSlides>0</HiddenSlides>
  <MMClips>0</MMClips>
  <ScaleCrop>false</ScaleCrop>
  <HeadingPairs>
    <vt:vector size="4" baseType="variant">
      <vt:variant>
        <vt:lpstr>Theme</vt:lpstr>
      </vt:variant>
      <vt:variant>
        <vt:i4>3</vt:i4>
      </vt:variant>
      <vt:variant>
        <vt:lpstr>Slide Titles</vt:lpstr>
      </vt:variant>
      <vt:variant>
        <vt:i4>39</vt:i4>
      </vt:variant>
    </vt:vector>
  </HeadingPairs>
  <TitlesOfParts>
    <vt:vector size="42" baseType="lpstr">
      <vt:lpstr>Office Theme</vt:lpstr>
      <vt:lpstr>1_Office Theme</vt:lpstr>
      <vt:lpstr>2_Office Theme</vt:lpstr>
      <vt:lpstr>Total Reward Strategies for UK NGOs: Insights from 2025</vt:lpstr>
      <vt:lpstr>Our speakers</vt:lpstr>
      <vt:lpstr>What will we cover?</vt:lpstr>
      <vt:lpstr>Workforce under pressure: How UK NGOs navigated 2025</vt:lpstr>
      <vt:lpstr>Restructuring was the norm, not the exception</vt:lpstr>
      <vt:lpstr>Changes to the workforce</vt:lpstr>
      <vt:lpstr>Layoffs and organization or job redesign initiatives were widespread</vt:lpstr>
      <vt:lpstr>Implementation of restructuring initiatives was carried out</vt:lpstr>
      <vt:lpstr>Restructuring impacted all parts of the organization</vt:lpstr>
      <vt:lpstr>All employee groups except General (BG-1 – BG-3) were impacted by at least 50%</vt:lpstr>
      <vt:lpstr>A wide range of criteria were used to determine layoffs</vt:lpstr>
      <vt:lpstr>Statutory benefits were the most common approach to severance pay</vt:lpstr>
      <vt:lpstr>Changes to pay and benefits</vt:lpstr>
      <vt:lpstr>Most organizations were forced to make adjustments to compensation or benefits</vt:lpstr>
      <vt:lpstr>Salary and benefits actions were applied equitably across the organization</vt:lpstr>
      <vt:lpstr>Changes to staff development and engagement</vt:lpstr>
      <vt:lpstr>Two-thirds of organizations froze employee development programs and promotions</vt:lpstr>
      <vt:lpstr>Organizations tried to maintain employee engagement activities</vt:lpstr>
      <vt:lpstr>Communication, counseling, and peer support were the most common approaches to preventing burnout, demoralization, and weakened team dynamics</vt:lpstr>
      <vt:lpstr>Organizations took steps to ensure continuing services despite financial and operational challenges</vt:lpstr>
      <vt:lpstr>How the UK labor market  changed in 2025</vt:lpstr>
      <vt:lpstr>Our survey in the UK included 49 organizations in October 2025</vt:lpstr>
      <vt:lpstr>The total compensation from a constant sample in the UK survey  grew just under 2% from 2024 to 2025</vt:lpstr>
      <vt:lpstr>The overall NGO survey results in the UK grew 5.11% from 2024 to 2025</vt:lpstr>
      <vt:lpstr>Non-salary elements are an important part of total compensation</vt:lpstr>
      <vt:lpstr>2026 will be another challenging year</vt:lpstr>
      <vt:lpstr>Anticipate your budgetary challenges</vt:lpstr>
      <vt:lpstr>Manage donor and stakeholder engagement proactively</vt:lpstr>
      <vt:lpstr>In 2026 and beyond, there will be more scrutiny on pay equity</vt:lpstr>
      <vt:lpstr>Ou min</vt:lpstr>
      <vt:lpstr>PowerPoint Presentation</vt:lpstr>
      <vt:lpstr> Key WfWI – UK Risks: Turnover, Retention and  Operational Disruption</vt:lpstr>
      <vt:lpstr>PowerPoint Presentation</vt:lpstr>
      <vt:lpstr>PowerPoint Presentation</vt:lpstr>
      <vt:lpstr>PowerPoint Presentation</vt:lpstr>
      <vt:lpstr>PowerPoint Presentation</vt:lpstr>
      <vt:lpstr>Q&amp;A</vt:lpstr>
      <vt:lpstr>Our April 2026 UK NGO Survey results will be available next month!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tawni@thestarrconspiracy.com</dc:creator>
  <cp:lastModifiedBy>Bianca Valencia</cp:lastModifiedBy>
  <cp:revision>29</cp:revision>
  <dcterms:created xsi:type="dcterms:W3CDTF">2019-09-18T20:31:41Z</dcterms:created>
  <dcterms:modified xsi:type="dcterms:W3CDTF">2026-03-11T11:07:36Z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0x0101000B0CE6AC748B74429C9B79273866041B</vt:lpwstr>
  </property>
  <property fmtid="{D5CDD505-2E9C-101B-9397-08002B2CF9AE}" pid="3" name="Order">
    <vt:r8>14100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