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1.xml" ContentType="application/vnd.openxmlformats-officedocument.drawingml.chart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rts/chart2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charts/chart3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4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charts/chart5.xml" ContentType="application/vnd.openxmlformats-officedocument.drawingml.chart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charts/chart6.xml" ContentType="application/vnd.openxmlformats-officedocument.drawingml.chart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charts/chart7.xml" ContentType="application/vnd.openxmlformats-officedocument.drawingml.chart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charts/chart8.xml" ContentType="application/vnd.openxmlformats-officedocument.drawingml.chart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charts/chart9.xml" ContentType="application/vnd.openxmlformats-officedocument.drawingml.chart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charts/chart10.xml" ContentType="application/vnd.openxmlformats-officedocument.drawingml.chart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charts/chart11.xml" ContentType="application/vnd.openxmlformats-officedocument.drawingml.chart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charts/chart12.xml" ContentType="application/vnd.openxmlformats-officedocument.drawingml.chart+xml"/>
  <Override PartName="/ppt/tags/tag19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1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9F9C-30A5-4F95-8ADF-595B9C593463}" v="1" dt="2025-10-09T00:34:20.411"/>
    <p1510:client id="{71DC25CE-06DB-4FF9-B8B4-9DD8FF582784}" v="53" dt="2025-10-08T14:50:27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alencia" userId="51c2520d-ee94-456a-97e1-3c81a4ab4711" providerId="ADAL" clId="{E88B7EA2-5A0E-48E5-A03D-65DF42213D14}"/>
    <pc:docChg chg="modSld">
      <pc:chgData name="Bianca Valencia" userId="51c2520d-ee94-456a-97e1-3c81a4ab4711" providerId="ADAL" clId="{E88B7EA2-5A0E-48E5-A03D-65DF42213D14}" dt="2025-10-09T00:34:21.401" v="4" actId="20577"/>
      <pc:docMkLst>
        <pc:docMk/>
      </pc:docMkLst>
      <pc:sldChg chg="modSp mod">
        <pc:chgData name="Bianca Valencia" userId="51c2520d-ee94-456a-97e1-3c81a4ab4711" providerId="ADAL" clId="{E88B7EA2-5A0E-48E5-A03D-65DF42213D14}" dt="2025-10-09T00:34:21.401" v="4" actId="20577"/>
        <pc:sldMkLst>
          <pc:docMk/>
          <pc:sldMk cId="38006845" sldId="281"/>
        </pc:sldMkLst>
        <pc:spChg chg="mod">
          <ac:chgData name="Bianca Valencia" userId="51c2520d-ee94-456a-97e1-3c81a4ab4711" providerId="ADAL" clId="{E88B7EA2-5A0E-48E5-A03D-65DF42213D14}" dt="2025-10-09T00:34:21.401" v="4" actId="20577"/>
          <ac:spMkLst>
            <pc:docMk/>
            <pc:sldMk cId="38006845" sldId="281"/>
            <ac:spMk id="3" creationId="{E0BD5298-BDE3-3CD2-0136-6DE290499C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37147418839808E-2"/>
          <c:y val="2.9663434112949229E-2"/>
          <c:w val="0.97232570516232042"/>
          <c:h val="0.94067313177410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C5E28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9-4375-A245-235360DC3FD6}"/>
            </c:ext>
          </c:extLst>
        </c:ser>
        <c:ser>
          <c:idx val="1"/>
          <c:order val="1"/>
          <c:spPr>
            <a:solidFill>
              <a:srgbClr val="5CBD65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9-4375-A245-235360DC3FD6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9-4375-A245-235360DC3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640671"/>
        <c:axId val="1"/>
      </c:barChart>
      <c:catAx>
        <c:axId val="1464067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6406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44364012409514E-2"/>
          <c:y val="8.4634760705289677E-2"/>
          <c:w val="0.9570837642192348"/>
          <c:h val="0.8307304785894206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32CD32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C82-4D60-91BF-A661489AC1C3}"/>
              </c:ext>
            </c:extLst>
          </c:dPt>
          <c:dPt>
            <c:idx val="3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C82-4D60-91BF-A661489AC1C3}"/>
              </c:ext>
            </c:extLst>
          </c:dPt>
          <c:dLbls>
            <c:dLbl>
              <c:idx val="0"/>
              <c:layout>
                <c:manualLayout>
                  <c:x val="0.49327817993795242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C82-4D60-91BF-A661489AC1C3}"/>
                </c:ext>
              </c:extLst>
            </c:dLbl>
            <c:dLbl>
              <c:idx val="1"/>
              <c:layout>
                <c:manualLayout>
                  <c:x val="0.28800413650465356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C82-4D60-91BF-A661489AC1C3}"/>
                </c:ext>
              </c:extLst>
            </c:dLbl>
            <c:dLbl>
              <c:idx val="3"/>
              <c:layout>
                <c:manualLayout>
                  <c:x val="0.15149948293691831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C82-4D60-91BF-A661489AC1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2-4D60-91BF-A661489AC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1645768"/>
        <c:axId val="1"/>
      </c:barChart>
      <c:catAx>
        <c:axId val="11516457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51645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894736842105262E-2"/>
          <c:y val="4.6770601336302897E-2"/>
          <c:w val="0.90694736842105261"/>
          <c:h val="0.906458797327394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2B6-46B1-A0C9-37CFF4B0FC52}"/>
              </c:ext>
            </c:extLst>
          </c:dPt>
          <c:dPt>
            <c:idx val="1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2B6-46B1-A0C9-37CFF4B0FC52}"/>
              </c:ext>
            </c:extLst>
          </c:dPt>
          <c:dPt>
            <c:idx val="2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2B6-46B1-A0C9-37CFF4B0FC52}"/>
              </c:ext>
            </c:extLst>
          </c:dPt>
          <c:dPt>
            <c:idx val="3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2B6-46B1-A0C9-37CFF4B0FC52}"/>
              </c:ext>
            </c:extLst>
          </c:dPt>
          <c:dPt>
            <c:idx val="4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22B6-46B1-A0C9-37CFF4B0FC52}"/>
              </c:ext>
            </c:extLst>
          </c:dPt>
          <c:dLbls>
            <c:dLbl>
              <c:idx val="0"/>
              <c:layout>
                <c:manualLayout>
                  <c:x val="0.48926315789473684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2B6-46B1-A0C9-37CFF4B0FC52}"/>
                </c:ext>
              </c:extLst>
            </c:dLbl>
            <c:dLbl>
              <c:idx val="1"/>
              <c:layout>
                <c:manualLayout>
                  <c:x val="0.45431578947368423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2B6-46B1-A0C9-37CFF4B0FC52}"/>
                </c:ext>
              </c:extLst>
            </c:dLbl>
            <c:dLbl>
              <c:idx val="2"/>
              <c:layout>
                <c:manualLayout>
                  <c:x val="0.45431578947368423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2B6-46B1-A0C9-37CFF4B0FC52}"/>
                </c:ext>
              </c:extLst>
            </c:dLbl>
            <c:dLbl>
              <c:idx val="3"/>
              <c:layout>
                <c:manualLayout>
                  <c:x val="0.41978947368421055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2B6-46B1-A0C9-37CFF4B0FC52}"/>
                </c:ext>
              </c:extLst>
            </c:dLbl>
            <c:dLbl>
              <c:idx val="4"/>
              <c:layout>
                <c:manualLayout>
                  <c:x val="0.26821052631578945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2B6-46B1-A0C9-37CFF4B0FC52}"/>
                </c:ext>
              </c:extLst>
            </c:dLbl>
            <c:dLbl>
              <c:idx val="5"/>
              <c:layout>
                <c:manualLayout>
                  <c:x val="0.23326315789473684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2B6-46B1-A0C9-37CFF4B0FC52}"/>
                </c:ext>
              </c:extLst>
            </c:dLbl>
            <c:dLbl>
              <c:idx val="6"/>
              <c:layout>
                <c:manualLayout>
                  <c:x val="0.23326315789473684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2B6-46B1-A0C9-37CFF4B0FC52}"/>
                </c:ext>
              </c:extLst>
            </c:dLbl>
            <c:dLbl>
              <c:idx val="7"/>
              <c:layout>
                <c:manualLayout>
                  <c:x val="0.1983157894736842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2B6-46B1-A0C9-37CFF4B0FC52}"/>
                </c:ext>
              </c:extLst>
            </c:dLbl>
            <c:dLbl>
              <c:idx val="8"/>
              <c:layout>
                <c:manualLayout>
                  <c:x val="0.12842105263157894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2B6-46B1-A0C9-37CFF4B0FC52}"/>
                </c:ext>
              </c:extLst>
            </c:dLbl>
            <c:dLbl>
              <c:idx val="9"/>
              <c:layout>
                <c:manualLayout>
                  <c:x val="0.12842105263157894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2B6-46B1-A0C9-37CFF4B0FC52}"/>
                </c:ext>
              </c:extLst>
            </c:dLbl>
            <c:dLbl>
              <c:idx val="10"/>
              <c:layout>
                <c:manualLayout>
                  <c:x val="9.347368421052632E-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2B6-46B1-A0C9-37CFF4B0FC52}"/>
                </c:ext>
              </c:extLst>
            </c:dLbl>
            <c:dLbl>
              <c:idx val="11"/>
              <c:layout>
                <c:manualLayout>
                  <c:x val="9.347368421052632E-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2B6-46B1-A0C9-37CFF4B0FC52}"/>
                </c:ext>
              </c:extLst>
            </c:dLbl>
            <c:dLbl>
              <c:idx val="12"/>
              <c:layout>
                <c:manualLayout>
                  <c:x val="9.347368421052632E-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22B6-46B1-A0C9-37CFF4B0FC52}"/>
                </c:ext>
              </c:extLst>
            </c:dLbl>
            <c:dLbl>
              <c:idx val="13"/>
              <c:layout>
                <c:manualLayout>
                  <c:x val="5.894736842105263E-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22B6-46B1-A0C9-37CFF4B0FC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Sheet1!$A$1:$N$1</c:f>
              <c:numCache>
                <c:formatCode>General</c:formatCode>
                <c:ptCount val="14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B6-46B1-A0C9-37CFF4B0F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23427904"/>
        <c:axId val="1"/>
      </c:barChart>
      <c:catAx>
        <c:axId val="15234279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234279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3194650817237E-2"/>
          <c:y val="4.6770601336302897E-2"/>
          <c:w val="0.93432392273402676"/>
          <c:h val="0.906458797327394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BB4-4C79-8FFD-67B59C64FF35}"/>
              </c:ext>
            </c:extLst>
          </c:dPt>
          <c:dPt>
            <c:idx val="1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BB4-4C79-8FFD-67B59C64FF35}"/>
              </c:ext>
            </c:extLst>
          </c:dPt>
          <c:dLbls>
            <c:dLbl>
              <c:idx val="0"/>
              <c:layout>
                <c:manualLayout>
                  <c:x val="0.4924219910846954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BB4-4C79-8FFD-67B59C64FF35}"/>
                </c:ext>
              </c:extLst>
            </c:dLbl>
            <c:dLbl>
              <c:idx val="1"/>
              <c:layout>
                <c:manualLayout>
                  <c:x val="0.44992570579494801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BB4-4C79-8FFD-67B59C64FF35}"/>
                </c:ext>
              </c:extLst>
            </c:dLbl>
            <c:dLbl>
              <c:idx val="2"/>
              <c:layout>
                <c:manualLayout>
                  <c:x val="0.27191679049034173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BB4-4C79-8FFD-67B59C64FF35}"/>
                </c:ext>
              </c:extLst>
            </c:dLbl>
            <c:dLbl>
              <c:idx val="3"/>
              <c:layout>
                <c:manualLayout>
                  <c:x val="0.2291233283803863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BB4-4C79-8FFD-67B59C64FF35}"/>
                </c:ext>
              </c:extLst>
            </c:dLbl>
            <c:dLbl>
              <c:idx val="4"/>
              <c:layout>
                <c:manualLayout>
                  <c:x val="0.18662704309063893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BB4-4C79-8FFD-67B59C64FF35}"/>
                </c:ext>
              </c:extLst>
            </c:dLbl>
            <c:dLbl>
              <c:idx val="5"/>
              <c:layout>
                <c:manualLayout>
                  <c:x val="0.18662704309063893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BB4-4C79-8FFD-67B59C64FF35}"/>
                </c:ext>
              </c:extLst>
            </c:dLbl>
            <c:dLbl>
              <c:idx val="6"/>
              <c:layout>
                <c:manualLayout>
                  <c:x val="0.1441307578008915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BB4-4C79-8FFD-67B59C64FF35}"/>
                </c:ext>
              </c:extLst>
            </c:dLbl>
            <c:dLbl>
              <c:idx val="7"/>
              <c:layout>
                <c:manualLayout>
                  <c:x val="0.10193164933135215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BB4-4C79-8FFD-67B59C64FF35}"/>
                </c:ext>
              </c:extLst>
            </c:dLbl>
            <c:dLbl>
              <c:idx val="8"/>
              <c:layout>
                <c:manualLayout>
                  <c:x val="5.9435364041604752E-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BB4-4C79-8FFD-67B59C64FF35}"/>
                </c:ext>
              </c:extLst>
            </c:dLbl>
            <c:dLbl>
              <c:idx val="9"/>
              <c:layout>
                <c:manualLayout>
                  <c:x val="5.9435364041604752E-2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BB4-4C79-8FFD-67B59C64FF35}"/>
                </c:ext>
              </c:extLst>
            </c:dLbl>
            <c:dLbl>
              <c:idx val="11"/>
              <c:layout>
                <c:manualLayout>
                  <c:x val="0.18662704309063893"/>
                  <c:y val="8.351893095768374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BB4-4C79-8FFD-67B59C64F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11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B4-4C79-8FFD-67B59C64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8996512"/>
        <c:axId val="1"/>
      </c:barChart>
      <c:catAx>
        <c:axId val="9989965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989965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76699029126214E-2"/>
          <c:y val="8.4634760705289677E-2"/>
          <c:w val="0.96844660194174759"/>
          <c:h val="0.8307304785894206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2C5E2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0339805825242716E-4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AED-4ACD-83C4-B612DF33E672}"/>
                </c:ext>
              </c:extLst>
            </c:dLbl>
            <c:dLbl>
              <c:idx val="1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AED-4ACD-83C4-B612DF33E672}"/>
                </c:ext>
              </c:extLst>
            </c:dLbl>
            <c:dLbl>
              <c:idx val="2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AED-4ACD-83C4-B612DF33E672}"/>
                </c:ext>
              </c:extLst>
            </c:dLbl>
            <c:dLbl>
              <c:idx val="3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AED-4ACD-83C4-B612DF33E6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85.714285714285708</c:v>
                </c:pt>
                <c:pt idx="1">
                  <c:v>61.53846153846154</c:v>
                </c:pt>
                <c:pt idx="2">
                  <c:v>30.76923076923077</c:v>
                </c:pt>
                <c:pt idx="3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D-4ACD-83C4-B612DF33E67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AED-4ACD-83C4-B612DF33E672}"/>
                </c:ext>
              </c:extLst>
            </c:dLbl>
            <c:dLbl>
              <c:idx val="1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AED-4ACD-83C4-B612DF33E672}"/>
                </c:ext>
              </c:extLst>
            </c:dLbl>
            <c:dLbl>
              <c:idx val="2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AED-4ACD-83C4-B612DF33E672}"/>
                </c:ext>
              </c:extLst>
            </c:dLbl>
            <c:dLbl>
              <c:idx val="3"/>
              <c:layout>
                <c:manualLayout>
                  <c:x val="-3.0339805825242716E-4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AED-4ACD-83C4-B612DF33E6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14.28571428571429</c:v>
                </c:pt>
                <c:pt idx="1">
                  <c:v>38.46153846153846</c:v>
                </c:pt>
                <c:pt idx="2">
                  <c:v>61.53846153846154</c:v>
                </c:pt>
                <c:pt idx="3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D-4ACD-83C4-B612DF33E672}"/>
            </c:ext>
          </c:extLst>
        </c:ser>
        <c:ser>
          <c:idx val="2"/>
          <c:order val="2"/>
          <c:spPr>
            <a:pattFill prst="pct5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0</c:v>
                </c:pt>
                <c:pt idx="1">
                  <c:v>23.076923076923084</c:v>
                </c:pt>
                <c:pt idx="2">
                  <c:v>7.6923076923076872</c:v>
                </c:pt>
                <c:pt idx="3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ED-4ACD-83C4-B612DF33E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634191"/>
        <c:axId val="1"/>
      </c:barChart>
      <c:catAx>
        <c:axId val="1463419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3.0769230769230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6341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76699029126214E-2"/>
          <c:y val="8.4634760705289677E-2"/>
          <c:w val="0.96844660194174759"/>
          <c:h val="0.8307304785894206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12F-4174-8943-9BDF19B86B68}"/>
                </c:ext>
              </c:extLst>
            </c:dLbl>
            <c:dLbl>
              <c:idx val="1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12F-4174-8943-9BDF19B86B68}"/>
                </c:ext>
              </c:extLst>
            </c:dLbl>
            <c:dLbl>
              <c:idx val="2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12F-4174-8943-9BDF19B86B68}"/>
                </c:ext>
              </c:extLst>
            </c:dLbl>
            <c:dLbl>
              <c:idx val="3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12F-4174-8943-9BDF19B86B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100</c:v>
                </c:pt>
                <c:pt idx="1">
                  <c:v>91.666666666666657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F-4174-8943-9BDF19B86B68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12F-4174-8943-9BDF19B86B68}"/>
                </c:ext>
              </c:extLst>
            </c:dLbl>
            <c:dLbl>
              <c:idx val="1"/>
              <c:layout>
                <c:manualLayout>
                  <c:x val="-3.0339805825242716E-4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12F-4174-8943-9BDF19B86B68}"/>
                </c:ext>
              </c:extLst>
            </c:dLbl>
            <c:dLbl>
              <c:idx val="2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12F-4174-8943-9BDF19B86B68}"/>
                </c:ext>
              </c:extLst>
            </c:dLbl>
            <c:dLbl>
              <c:idx val="3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12F-4174-8943-9BDF19B86B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71.428571428571416</c:v>
                </c:pt>
                <c:pt idx="1">
                  <c:v>91.666666666666657</c:v>
                </c:pt>
                <c:pt idx="2">
                  <c:v>90.909090909090921</c:v>
                </c:pt>
                <c:pt idx="3">
                  <c:v>72.727272727272734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2F-4174-8943-9BDF19B86B68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12F-4174-8943-9BDF19B86B68}"/>
                </c:ext>
              </c:extLst>
            </c:dLbl>
            <c:dLbl>
              <c:idx val="1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12F-4174-8943-9BDF19B86B68}"/>
                </c:ext>
              </c:extLst>
            </c:dLbl>
            <c:dLbl>
              <c:idx val="2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12F-4174-8943-9BDF19B86B68}"/>
                </c:ext>
              </c:extLst>
            </c:dLbl>
            <c:dLbl>
              <c:idx val="3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C12F-4174-8943-9BDF19B86B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57.142857142857139</c:v>
                </c:pt>
                <c:pt idx="1">
                  <c:v>91.666666666666671</c:v>
                </c:pt>
                <c:pt idx="2">
                  <c:v>72.727272727272748</c:v>
                </c:pt>
                <c:pt idx="3">
                  <c:v>72.727272727272734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F-4174-8943-9BDF19B86B68}"/>
            </c:ext>
          </c:extLst>
        </c:ser>
        <c:ser>
          <c:idx val="3"/>
          <c:order val="3"/>
          <c:spPr>
            <a:solidFill>
              <a:srgbClr val="F49A82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3.0339805825242716E-4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C12F-4174-8943-9BDF19B86B68}"/>
                </c:ext>
              </c:extLst>
            </c:dLbl>
            <c:dLbl>
              <c:idx val="2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12F-4174-8943-9BDF19B86B68}"/>
                </c:ext>
              </c:extLst>
            </c:dLbl>
            <c:dLbl>
              <c:idx val="3"/>
              <c:layout>
                <c:manualLayout>
                  <c:x val="0"/>
                  <c:y val="1.511335012594458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C12F-4174-8943-9BDF19B86B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28.571428571428559</c:v>
                </c:pt>
                <c:pt idx="1">
                  <c:v>66.666666666666657</c:v>
                </c:pt>
                <c:pt idx="2">
                  <c:v>63.636363636363626</c:v>
                </c:pt>
                <c:pt idx="3">
                  <c:v>45.45454545454546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12F-4174-8943-9BDF19B86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0310536"/>
        <c:axId val="1"/>
      </c:barChart>
      <c:catAx>
        <c:axId val="3603105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41.6666666666666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03105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46054859464949E-3"/>
          <c:y val="2.5316455696202531E-2"/>
          <c:w val="0.98239078902810706"/>
          <c:h val="0.949367088607594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6633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22.222222222222221</c:v>
                </c:pt>
                <c:pt idx="1">
                  <c:v>91.666666666666657</c:v>
                </c:pt>
                <c:pt idx="2">
                  <c:v>58.333333333333336</c:v>
                </c:pt>
                <c:pt idx="3">
                  <c:v>41.666666666666671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6-4095-9AAD-31DA1E5E0C02}"/>
            </c:ext>
          </c:extLst>
        </c:ser>
        <c:ser>
          <c:idx val="1"/>
          <c:order val="1"/>
          <c:spPr>
            <a:solidFill>
              <a:srgbClr val="C864FF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66.666666666666657</c:v>
                </c:pt>
                <c:pt idx="1">
                  <c:v>100</c:v>
                </c:pt>
                <c:pt idx="2">
                  <c:v>91.666666666666657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6-4095-9AAD-31DA1E5E0C02}"/>
            </c:ext>
          </c:extLst>
        </c:ser>
        <c:ser>
          <c:idx val="2"/>
          <c:order val="2"/>
          <c:spPr>
            <a:solidFill>
              <a:srgbClr val="32CD32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77.777777777777786</c:v>
                </c:pt>
                <c:pt idx="1">
                  <c:v>100</c:v>
                </c:pt>
                <c:pt idx="2">
                  <c:v>100</c:v>
                </c:pt>
                <c:pt idx="3">
                  <c:v>91.666666666666657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6-4095-9AAD-31DA1E5E0C02}"/>
            </c:ext>
          </c:extLst>
        </c:ser>
        <c:ser>
          <c:idx val="3"/>
          <c:order val="3"/>
          <c:spPr>
            <a:solidFill>
              <a:srgbClr val="FF1E32"/>
            </a:solidFill>
            <a:ln>
              <a:noFill/>
            </a:ln>
          </c:spPr>
          <c:invertIfNegative val="0"/>
          <c:val>
            <c:numRef>
              <c:f>Sheet1!$A$4:$D$4</c:f>
              <c:numCache>
                <c:formatCode>General</c:formatCode>
                <c:ptCount val="4"/>
                <c:pt idx="0">
                  <c:v>55.555555555555557</c:v>
                </c:pt>
                <c:pt idx="1">
                  <c:v>66.666666666666657</c:v>
                </c:pt>
                <c:pt idx="2">
                  <c:v>83.333333333333343</c:v>
                </c:pt>
                <c:pt idx="3">
                  <c:v>83.333333333333343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96-4095-9AAD-31DA1E5E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8545775"/>
        <c:axId val="1"/>
      </c:barChart>
      <c:catAx>
        <c:axId val="8685457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85457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5334242837655E-2"/>
          <c:y val="5.2157714995343059E-2"/>
          <c:w val="0.94338335607094137"/>
          <c:h val="0.89568457000931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81F-4EAF-9A33-89CBC4B08608}"/>
              </c:ext>
            </c:extLst>
          </c:dPt>
          <c:dPt>
            <c:idx val="1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81F-4EAF-9A33-89CBC4B08608}"/>
              </c:ext>
            </c:extLst>
          </c:dPt>
          <c:dLbls>
            <c:dLbl>
              <c:idx val="0"/>
              <c:layout>
                <c:manualLayout>
                  <c:x val="0.49113233287858116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81F-4EAF-9A33-89CBC4B08608}"/>
                </c:ext>
              </c:extLst>
            </c:dLbl>
            <c:dLbl>
              <c:idx val="1"/>
              <c:layout>
                <c:manualLayout>
                  <c:x val="0.38608458390177353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81F-4EAF-9A33-89CBC4B08608}"/>
                </c:ext>
              </c:extLst>
            </c:dLbl>
            <c:dLbl>
              <c:idx val="2"/>
              <c:layout>
                <c:manualLayout>
                  <c:x val="0.28171896316507505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81F-4EAF-9A33-89CBC4B08608}"/>
                </c:ext>
              </c:extLst>
            </c:dLbl>
            <c:dLbl>
              <c:idx val="3"/>
              <c:layout>
                <c:manualLayout>
                  <c:x val="0.28171896316507505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81F-4EAF-9A33-89CBC4B08608}"/>
                </c:ext>
              </c:extLst>
            </c:dLbl>
            <c:dLbl>
              <c:idx val="4"/>
              <c:layout>
                <c:manualLayout>
                  <c:x val="0.22885402455661663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81F-4EAF-9A33-89CBC4B08608}"/>
                </c:ext>
              </c:extLst>
            </c:dLbl>
            <c:dLbl>
              <c:idx val="5"/>
              <c:layout>
                <c:manualLayout>
                  <c:x val="0.22885402455661663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81F-4EAF-9A33-89CBC4B08608}"/>
                </c:ext>
              </c:extLst>
            </c:dLbl>
            <c:dLbl>
              <c:idx val="6"/>
              <c:layout>
                <c:manualLayout>
                  <c:x val="0.33390177353342426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81F-4EAF-9A33-89CBC4B086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1F-4EAF-9A33-89CBC4B08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9512623"/>
        <c:axId val="1"/>
      </c:barChart>
      <c:catAx>
        <c:axId val="90951262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0951262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143858010275572E-2"/>
          <c:y val="5.2157714995343059E-2"/>
          <c:w val="0.96123306865950486"/>
          <c:h val="0.89568457000931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923-4380-B008-6F40823F833B}"/>
              </c:ext>
            </c:extLst>
          </c:dPt>
          <c:dLbls>
            <c:dLbl>
              <c:idx val="0"/>
              <c:layout>
                <c:manualLayout>
                  <c:x val="0.49392807099486219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923-4380-B008-6F40823F833B}"/>
                </c:ext>
              </c:extLst>
            </c:dLbl>
            <c:dLbl>
              <c:idx val="1"/>
              <c:layout>
                <c:manualLayout>
                  <c:x val="0.28047641289117237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923-4380-B008-6F40823F833B}"/>
                </c:ext>
              </c:extLst>
            </c:dLbl>
            <c:dLbl>
              <c:idx val="2"/>
              <c:layout>
                <c:manualLayout>
                  <c:x val="0.22676319476879964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923-4380-B008-6F40823F833B}"/>
                </c:ext>
              </c:extLst>
            </c:dLbl>
            <c:dLbl>
              <c:idx val="3"/>
              <c:layout>
                <c:manualLayout>
                  <c:x val="0.17351704810836058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923-4380-B008-6F40823F833B}"/>
                </c:ext>
              </c:extLst>
            </c:dLbl>
            <c:dLbl>
              <c:idx val="4"/>
              <c:layout>
                <c:manualLayout>
                  <c:x val="6.6557683325548803E-2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923-4380-B008-6F40823F833B}"/>
                </c:ext>
              </c:extLst>
            </c:dLbl>
            <c:dLbl>
              <c:idx val="6"/>
              <c:layout>
                <c:manualLayout>
                  <c:x val="0.22676319476879964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923-4380-B008-6F40823F83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23-4380-B008-6F40823F8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68520935"/>
        <c:axId val="1"/>
      </c:barChart>
      <c:catAx>
        <c:axId val="86852093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6852093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10924369747899E-2"/>
          <c:y val="2.7310924369747899E-2"/>
          <c:w val="0.94537815126050417"/>
          <c:h val="0.945378151260504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C5E2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E79-497E-A96B-BC3E9DF1CE3E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317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E79-497E-A96B-BC3E9DF1CE3E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86.666666666666671</c:v>
                </c:pt>
                <c:pt idx="1">
                  <c:v>13.33333333333333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9-497E-A96B-BC3E9DF1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5334242837655E-2"/>
          <c:y val="5.2157714995343059E-2"/>
          <c:w val="0.94338335607094137"/>
          <c:h val="0.89568457000931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136-4D4B-B88E-3511866417E1}"/>
              </c:ext>
            </c:extLst>
          </c:dPt>
          <c:dPt>
            <c:idx val="1"/>
            <c:invertIfNegative val="0"/>
            <c:bubble3D val="0"/>
            <c:spPr>
              <a:solidFill>
                <a:srgbClr val="32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136-4D4B-B88E-3511866417E1}"/>
              </c:ext>
            </c:extLst>
          </c:dPt>
          <c:dLbls>
            <c:dLbl>
              <c:idx val="0"/>
              <c:layout>
                <c:manualLayout>
                  <c:x val="0.49113233287858116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136-4D4B-B88E-3511866417E1}"/>
                </c:ext>
              </c:extLst>
            </c:dLbl>
            <c:dLbl>
              <c:idx val="1"/>
              <c:layout>
                <c:manualLayout>
                  <c:x val="0.28922237380627558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136-4D4B-B88E-3511866417E1}"/>
                </c:ext>
              </c:extLst>
            </c:dLbl>
            <c:dLbl>
              <c:idx val="2"/>
              <c:layout>
                <c:manualLayout>
                  <c:x val="0.22135061391541611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136-4D4B-B88E-3511866417E1}"/>
                </c:ext>
              </c:extLst>
            </c:dLbl>
            <c:dLbl>
              <c:idx val="3"/>
              <c:layout>
                <c:manualLayout>
                  <c:x val="0.15416098226466576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136-4D4B-B88E-3511866417E1}"/>
                </c:ext>
              </c:extLst>
            </c:dLbl>
            <c:dLbl>
              <c:idx val="4"/>
              <c:layout>
                <c:manualLayout>
                  <c:x val="8.6630286493860842E-2"/>
                  <c:y val="9.313877677739832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136-4D4B-B88E-351186641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36-4D4B-B88E-351186641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4602527"/>
        <c:axId val="1"/>
      </c:barChart>
      <c:catAx>
        <c:axId val="78460252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846025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44364012409514E-2"/>
          <c:y val="8.4634760705289677E-2"/>
          <c:w val="0.9570837642192348"/>
          <c:h val="0.8307304785894206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32CD32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B57-453B-9A56-AC63FBF847BD}"/>
              </c:ext>
            </c:extLst>
          </c:dPt>
          <c:dPt>
            <c:idx val="3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B57-453B-9A56-AC63FBF847BD}"/>
              </c:ext>
            </c:extLst>
          </c:dPt>
          <c:dLbls>
            <c:dLbl>
              <c:idx val="0"/>
              <c:layout>
                <c:manualLayout>
                  <c:x val="0.49327817993795242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B57-453B-9A56-AC63FBF847BD}"/>
                </c:ext>
              </c:extLst>
            </c:dLbl>
            <c:dLbl>
              <c:idx val="1"/>
              <c:layout>
                <c:manualLayout>
                  <c:x val="0.49327817993795242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B57-453B-9A56-AC63FBF847BD}"/>
                </c:ext>
              </c:extLst>
            </c:dLbl>
            <c:dLbl>
              <c:idx val="2"/>
              <c:layout>
                <c:manualLayout>
                  <c:x val="0.3017063081695967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B57-453B-9A56-AC63FBF847BD}"/>
                </c:ext>
              </c:extLst>
            </c:dLbl>
            <c:dLbl>
              <c:idx val="3"/>
              <c:layout>
                <c:manualLayout>
                  <c:x val="0.39762150982419853"/>
                  <c:y val="1.51133501259445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B57-453B-9A56-AC63FBF847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57-453B-9A56-AC63FBF84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4506672"/>
        <c:axId val="1"/>
      </c:barChart>
      <c:catAx>
        <c:axId val="116450667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645066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36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1BDE26C-B0ED-5B49-B26A-EA59903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52A0-EC8D-6649-A0CB-23728B329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0" y="6314812"/>
            <a:ext cx="1663700" cy="444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630" y="1349528"/>
            <a:ext cx="10515600" cy="3752193"/>
          </a:xfrm>
        </p:spPr>
        <p:txBody>
          <a:bodyPr/>
          <a:lstStyle>
            <a:lvl1pPr algn="ctr">
              <a:defRPr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“Quote section for a nice break in the presentation"</a:t>
            </a:r>
          </a:p>
        </p:txBody>
      </p:sp>
    </p:spTree>
    <p:extLst>
      <p:ext uri="{BB962C8B-B14F-4D97-AF65-F5344CB8AC3E}">
        <p14:creationId xmlns:p14="http://schemas.microsoft.com/office/powerpoint/2010/main" val="741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3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5838"/>
            <a:ext cx="10515600" cy="68923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87"/>
            <a:ext cx="10515600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3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3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3835"/>
            <a:ext cx="5256212" cy="6812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87"/>
            <a:ext cx="5256212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3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977C1-6578-894D-BE54-4A32E39363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80" y="1823835"/>
            <a:ext cx="3943700" cy="4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3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1BDE26C-B0ED-5B49-B26A-EA59903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52A0-EC8D-6649-A0CB-23728B329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0" y="6314812"/>
            <a:ext cx="1663700" cy="444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352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Section Break Title Page</a:t>
            </a:r>
          </a:p>
        </p:txBody>
      </p:sp>
    </p:spTree>
    <p:extLst>
      <p:ext uri="{BB962C8B-B14F-4D97-AF65-F5344CB8AC3E}">
        <p14:creationId xmlns:p14="http://schemas.microsoft.com/office/powerpoint/2010/main" val="396927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891" y="1349528"/>
            <a:ext cx="8182506" cy="4143178"/>
          </a:xfrm>
        </p:spPr>
        <p:txBody>
          <a:bodyPr/>
          <a:lstStyle>
            <a:lvl1pPr algn="ctr">
              <a:defRPr i="1">
                <a:solidFill>
                  <a:srgbClr val="434344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“Quote section for a nice break in the presentation"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B121833-3270-424C-8BB2-A6F1F6F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238CF-C84F-9846-B06E-DAC317E2B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DFF8-BDE3-4545-D420-8A2C1496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8571-B4BE-B724-5269-2498C678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EB5D2-AFE1-1A4A-2DCB-A1225FB4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65B80-C911-3AC2-B7F2-57709FF6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7F81D-CFFA-5D49-73F4-8C54E7BD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3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BDC7-7055-8C16-D806-200226759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8DEE4-E4A2-34C6-1D4D-1D8A660AA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3D4B-5702-A31C-EA9F-91930B87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66B3-5876-F7E0-DEFA-79CC8ADF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4291-9F51-3AC5-49C9-6F10BE2D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1461-DD65-6544-84C7-5A16AB32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4" y="895481"/>
            <a:ext cx="2409541" cy="1942312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91527-FC89-874D-AF11-5C77AEBA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314" y="3270114"/>
            <a:ext cx="2409541" cy="29919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46EC27-732C-D645-A55D-E9D0226D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314" y="3569313"/>
            <a:ext cx="2409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Open Sans"/>
                <a:cs typeface="Open Sans"/>
              </a:defRPr>
            </a:lvl1pPr>
          </a:lstStyle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1461-DD65-6544-84C7-5A16AB32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3" y="895481"/>
            <a:ext cx="10992289" cy="1942312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91527-FC89-874D-AF11-5C77AEBA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314" y="3275282"/>
            <a:ext cx="10992288" cy="29403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34344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46EC27-732C-D645-A55D-E9D0226D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314" y="3575619"/>
            <a:ext cx="10992288" cy="358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34344"/>
                </a:solidFill>
                <a:latin typeface="Open Sans"/>
                <a:cs typeface="Open Sans"/>
              </a:defRPr>
            </a:lvl1pPr>
          </a:lstStyle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77D1-8443-9D42-A7F8-23BE2F0B1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4" y="3046314"/>
            <a:ext cx="10972800" cy="42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77006A-8F49-904F-BE62-6FC1521DF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B5B0D49-7984-D895-ECAD-9026F7DF09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2374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5B0D49-7984-D895-ECAD-9026F7DF0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F0DE45-0797-6147-AE0D-1C6EF249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>
            <a:lvl1pPr>
              <a:defRPr sz="2800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B2DF-054D-0D4E-AB3B-7E3EA198D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7033"/>
            <a:ext cx="10515600" cy="47699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 sz="1600"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 sz="1400"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 sz="1400"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A2B4C-373E-9645-B0EB-ABF7C29A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0CC07-9C31-7147-8520-FB34B21D6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09935"/>
            <a:ext cx="10515600" cy="4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5E2BB-795D-794E-BD37-2A70611B95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kC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8A93664-9D94-0FAB-984F-7434227827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5070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8A93664-9D94-0FAB-984F-743422782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F0DE45-0797-6147-AE0D-1C6EF249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582"/>
          </a:xfrm>
        </p:spPr>
        <p:txBody>
          <a:bodyPr vert="horz">
            <a:normAutofit/>
          </a:bodyPr>
          <a:lstStyle>
            <a:lvl1pPr>
              <a:defRPr sz="2400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0CC07-9C31-7147-8520-FB34B21D6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9309"/>
            <a:ext cx="10515600" cy="4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5E2BB-795D-794E-BD37-2A70611B95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9C827-3AFF-04EB-A2E9-4769EDAC3BBD}"/>
              </a:ext>
            </a:extLst>
          </p:cNvPr>
          <p:cNvSpPr txBox="1"/>
          <p:nvPr/>
        </p:nvSpPr>
        <p:spPr>
          <a:xfrm>
            <a:off x="497148" y="6444604"/>
            <a:ext cx="2760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2C5E28"/>
                </a:solidFill>
              </a:rPr>
              <a:t>©2025 Birches Group LLC    Page </a:t>
            </a:r>
            <a:fld id="{D420DBF6-FADC-4805-8649-0CCA4CE8AFDF}" type="slidenum">
              <a:rPr lang="en-US" sz="900" b="1" smtClean="0">
                <a:solidFill>
                  <a:srgbClr val="2C5E28"/>
                </a:solidFill>
                <a:latin typeface="+mn-lt"/>
              </a:rPr>
              <a:pPr/>
              <a:t>‹#›</a:t>
            </a:fld>
            <a:r>
              <a:rPr lang="en-US" sz="900" b="1">
                <a:solidFill>
                  <a:srgbClr val="2C5E28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719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3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5838"/>
            <a:ext cx="10515600" cy="68923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87"/>
            <a:ext cx="10515600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3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3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3835"/>
            <a:ext cx="5256212" cy="6812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87"/>
            <a:ext cx="5256212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3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977C1-6578-894D-BE54-4A32E39363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80" y="1823835"/>
            <a:ext cx="3943700" cy="4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1BDE26C-B0ED-5B49-B26A-EA59903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52A0-EC8D-6649-A0CB-23728B329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0" y="6314812"/>
            <a:ext cx="1663700" cy="444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352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Section Break Title Page</a:t>
            </a:r>
          </a:p>
        </p:txBody>
      </p:sp>
    </p:spTree>
    <p:extLst>
      <p:ext uri="{BB962C8B-B14F-4D97-AF65-F5344CB8AC3E}">
        <p14:creationId xmlns:p14="http://schemas.microsoft.com/office/powerpoint/2010/main" val="418747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630" y="1349528"/>
            <a:ext cx="10515600" cy="3752193"/>
          </a:xfrm>
        </p:spPr>
        <p:txBody>
          <a:bodyPr/>
          <a:lstStyle>
            <a:lvl1pPr algn="ctr">
              <a:defRPr i="1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“Quote section for a nice break in the presentation"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B121833-3270-424C-8BB2-A6F1F6F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7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238CF-C84F-9846-B06E-DAC317E2B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C5231-B270-7943-B4FE-4B0ECEC2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411"/>
            <a:ext cx="10515600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1BC2-3ED4-354F-A526-26A936A8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0399-0414-6B46-8330-75170832F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9344A-D4F4-F74E-AF4F-AE7B30810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9DC4CAD-0E93-9A84-37C1-2FA595FA94A0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78295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44" imgH="344" progId="TCLayout.ActiveDocument.1">
                  <p:embed/>
                </p:oleObj>
              </mc:Choice>
              <mc:Fallback>
                <p:oleObj name="think-cell Slide" r:id="rId19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9DC4CAD-0E93-9A84-37C1-2FA595FA9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9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chart" Target="../charts/chart5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chart" Target="../charts/chart6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4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7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chart" Target="../charts/chart8.xml"/><Relationship Id="rId2" Type="http://schemas.openxmlformats.org/officeDocument/2006/relationships/tags" Target="../tags/tag131.xml"/><Relationship Id="rId16" Type="http://schemas.openxmlformats.org/officeDocument/2006/relationships/image" Target="../media/image1.emf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3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chart" Target="../charts/chart9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1.emf"/><Relationship Id="rId5" Type="http://schemas.openxmlformats.org/officeDocument/2006/relationships/tags" Target="../tags/tag148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147.xml"/><Relationship Id="rId9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chart" Target="../charts/chart10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1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15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image" Target="../media/image1.emf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oleObject" Target="../embeddings/oleObject19.bin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oleObject" Target="../embeddings/oleObject20.bin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chart" Target="../charts/chart12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10" Type="http://schemas.openxmlformats.org/officeDocument/2006/relationships/tags" Target="../tags/tag188.xml"/><Relationship Id="rId19" Type="http://schemas.openxmlformats.org/officeDocument/2006/relationships/image" Target="../media/image1.emf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5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slideLayout" Target="../slideLayouts/slideLayout5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chart" Target="../charts/chart1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image" Target="../media/image1.emf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1" Type="http://schemas.openxmlformats.org/officeDocument/2006/relationships/chart" Target="../charts/chart2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1.emf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oleObject" Target="../embeddings/oleObject9.bin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1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10.bin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1.emf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oleObject" Target="../embeddings/oleObject11.bin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slideLayout" Target="../slideLayouts/slideLayout5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chart" Target="../charts/chart4.xml"/><Relationship Id="rId8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EF62C73-B452-C4F4-CA49-7D18F7DB59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1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F62C73-B452-C4F4-CA49-7D18F7DB59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5B5686E-62C8-B40E-90C7-E1B2B29B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4" y="596281"/>
            <a:ext cx="3138854" cy="2277487"/>
          </a:xfrm>
        </p:spPr>
        <p:txBody>
          <a:bodyPr vert="horz">
            <a:normAutofit/>
          </a:bodyPr>
          <a:lstStyle/>
          <a:p>
            <a:r>
              <a:rPr lang="en-US" sz="2000" dirty="0"/>
              <a:t>Responding to Crisis: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Pulse Survey Results -</a:t>
            </a:r>
            <a:br>
              <a:rPr lang="en-US" sz="2000" dirty="0"/>
            </a:br>
            <a:r>
              <a:rPr lang="en-US" sz="2000" i="1" dirty="0"/>
              <a:t>How Charities and NGOs </a:t>
            </a:r>
            <a:br>
              <a:rPr lang="en-US" sz="2000" i="1" dirty="0"/>
            </a:br>
            <a:r>
              <a:rPr lang="en-US" sz="2000" i="1" dirty="0"/>
              <a:t>Managing Workforce and Pay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D11CBD-C941-19C9-485F-A6BF483D2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/>
              <a:t>9</a:t>
            </a:r>
            <a:r>
              <a:rPr lang="en-US" sz="1600" b="1" baseline="30000" dirty="0"/>
              <a:t>th</a:t>
            </a:r>
            <a:r>
              <a:rPr lang="en-US" sz="1600" b="1" dirty="0"/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70175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EAFB914-7E61-E888-E97B-123934B571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541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4" imgH="344" progId="TCLayout.ActiveDocument.1">
                  <p:embed/>
                </p:oleObj>
              </mc:Choice>
              <mc:Fallback>
                <p:oleObj name="think-cell Slide" r:id="rId13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AFB914-7E61-E888-E97B-123934B57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B3E444-2FC3-5065-FB21-17F45C80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57" y="367002"/>
            <a:ext cx="10515600" cy="612582"/>
          </a:xfrm>
        </p:spPr>
        <p:txBody>
          <a:bodyPr vert="horz"/>
          <a:lstStyle/>
          <a:p>
            <a:r>
              <a:rPr lang="en-US" dirty="0"/>
              <a:t>A wide range of criteria were used to determine layoffs</a:t>
            </a: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CF08A2BB-BE72-C7B9-7458-8768E748EEA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835008"/>
              </p:ext>
            </p:extLst>
          </p:nvPr>
        </p:nvGraphicFramePr>
        <p:xfrm>
          <a:off x="3289300" y="1347788"/>
          <a:ext cx="4654550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028950" y="1857375"/>
            <a:ext cx="241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434EC14-59E5-4252-A168-B89C25265FF1}" type="datetime'''''''''''''''J''''''''''''''''''''o''''''''''''''''''''b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Job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06539" y="2511425"/>
            <a:ext cx="176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A1BDA48-3843-4E55-B804-EAF9BD4D1E8F}" type="datetime'Pr''''o''''g''ra''m''/w''''''ork locat''''''io''n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Program/work location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1F3039-65A1-716A-7556-5D7A52E36F8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925513" y="3165475"/>
            <a:ext cx="23447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2E3F44F-EB84-4889-A4E5-086FAAB10561}" type="datetime'Em''p''loy''e''e'' p''erf''orman''''''ce ''r''''ati''''ng''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Employee performance ratings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1EF484E-BD9A-7871-6C47-5AD5C68172B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77913" y="3821113"/>
            <a:ext cx="21923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3B676D7-4110-4917-B25F-666DA1BBD40B}" type="datetime'''St''af''f sk''ills and q''u''''alif''''''''i''catio''ns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Staff skills and qualifications</a:t>
            </a:fld>
            <a:endParaRPr lang="en-US" sz="1200" b="1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B07ED6-B752-1CB2-E254-50F146881A6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990725" y="4475163"/>
            <a:ext cx="1279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770CF8F-E5BF-47D4-90F7-FF6D53C7C507}" type="datetime'''Ten''u''r''e''/''''''s''''''''enio''''r''''''''''i''ty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Tenure/seniority</a:t>
            </a:fld>
            <a:endParaRPr lang="en-US" sz="1200" b="1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52D84C-8DD9-C2E2-5199-7543688375D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758950" y="5129213"/>
            <a:ext cx="1511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7606DAA-2CCE-4B35-8E24-39080D12E161}" type="datetime'''Dis''ci''''p''''l''''i''nary ''''''r''e''cor''''''''d''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Disciplinary records</a:t>
            </a:fld>
            <a:endParaRPr lang="en-US" sz="1200" b="1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CD7D9BD-3449-96FB-455A-DFD3A5DBE5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822576" y="5783263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13A0C1-47A8-4416-88F5-72F13D7E3C0E}" type="datetime'''''''''''''''''''''''''''''O''''t''''h''e''r''''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058C042-9AC0-2FCA-A3E6-3D78D4ADD02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Criteria used for layoff determination </a:t>
            </a:r>
            <a:r>
              <a:rPr lang="en-US" altLang="en-US" sz="1600" dirty="0">
                <a:effectLst/>
              </a:rPr>
              <a:t>(N=12)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234362" y="1774825"/>
            <a:ext cx="311943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20638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>
                <a:effectLst/>
              </a:rPr>
              <a:t>Job and location are the top criteria used, which makes sense since the impact of cuts varied by location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/>
              <a:t>Employee-specific criteria such as performance or tenure were less important</a:t>
            </a:r>
          </a:p>
        </p:txBody>
      </p:sp>
    </p:spTree>
    <p:extLst>
      <p:ext uri="{BB962C8B-B14F-4D97-AF65-F5344CB8AC3E}">
        <p14:creationId xmlns:p14="http://schemas.microsoft.com/office/powerpoint/2010/main" val="5539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89A0-BAD8-8509-B685-5701E2CA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16D6FA-95A9-18BD-7C1B-2C7835B30D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0871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4" imgH="344" progId="TCLayout.ActiveDocument.1">
                  <p:embed/>
                </p:oleObj>
              </mc:Choice>
              <mc:Fallback>
                <p:oleObj name="think-cell Slide" r:id="rId13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16D6FA-95A9-18BD-7C1B-2C7835B30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872719-19CD-B330-F49A-EFF60E87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366208"/>
            <a:ext cx="10515600" cy="612582"/>
          </a:xfrm>
        </p:spPr>
        <p:txBody>
          <a:bodyPr vert="horz"/>
          <a:lstStyle/>
          <a:p>
            <a:r>
              <a:rPr lang="en-US" dirty="0"/>
              <a:t>Statutory benefits were the most common approach to severance pay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C50AF10A-78C2-A992-88C6-B6EBED704092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373287"/>
              </p:ext>
            </p:extLst>
          </p:nvPr>
        </p:nvGraphicFramePr>
        <p:xfrm>
          <a:off x="4737100" y="1347788"/>
          <a:ext cx="6797675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964F72-ED76-82E1-A1AC-634D356BDFF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00188" y="1857375"/>
            <a:ext cx="3217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66A340-9415-492D-BC22-8FFADBE95FBF}" type="datetime'Statu''tory se''v''eran''ce pay ''and'' b''ene''fits'' only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Statutory severance pay and benefits only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3EDACB1-3205-42F4-C106-235A8580D40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787650" y="2511425"/>
            <a:ext cx="1930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DC1442-A454-48DE-AF34-34D11E5AEE3C}" type="datetime'Ou''t''pl''a''ce''''''m''''''e''''nt ''a''''''ssistan''c''e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Outplacement assistance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A751C4E-8471-E540-F01E-C2EB38CB5B4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25538" y="3165475"/>
            <a:ext cx="3592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E1AB454-EA59-4F2E-9BC6-D54FC05CF636}" type="datetime'Conti''nuatio''n of emplo''yer-spon''s''''ored in''sura''nce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Continuation of employer-sponsored insurance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96EBA7A-8EDA-0F2D-4515-3531324D58F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727325" y="3821113"/>
            <a:ext cx="19907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524406-48FA-471B-BF82-734E4C5B3A93}" type="datetime'Refe''''''rra''''''''''l''s'' to a''i''d'''' j''o''b search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Referrals to aid job search</a:t>
            </a:fld>
            <a:endParaRPr lang="en-US" sz="1200" b="1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34A34E7-2598-31F9-BA6B-A7DCBA440C5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84363" y="4475163"/>
            <a:ext cx="2833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BAA3EF3-8000-4677-98F9-E6777359E1FB}" type="datetime'Vo''l''''u''ntary Ea''rl''y ''Retirement I''n''cent''''''ive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Voluntary Early Retirement Incentive</a:t>
            </a:fld>
            <a:endParaRPr lang="en-US" sz="1200" b="1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A544675-1F15-930B-E06E-8899218EBF6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795463" y="5129213"/>
            <a:ext cx="2922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2A277FA-5E59-46E2-A760-69386045A1A4}" type="datetime'Ma''ndator''y Early Ret''''i''re''ment'''' Incent''''i''ve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Mandatory Early Retirement Incentive</a:t>
            </a:fld>
            <a:endParaRPr lang="en-US" sz="1200" b="1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5D1F65D-F76A-3A00-E7B0-91EE6C0E39E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270375" y="5783263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13A0C1-47A8-4416-88F5-72F13D7E3C0E}" type="datetime'''''''''''''''''''''''''''''O''''t''''h''e''r''''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200" b="1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845050" y="5129213"/>
            <a:ext cx="131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580A302-962C-4879-A0A0-7BA6BB622DD8}" type="datetime'''''''''''''''''''''''''''''''''''''''''''''''''0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C82E143-E88B-C5FE-EF9C-93DE3B78828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Severance pay approaches </a:t>
            </a:r>
            <a:r>
              <a:rPr lang="en-US" altLang="en-US" sz="1600" dirty="0">
                <a:effectLst/>
              </a:rPr>
              <a:t>(N=12)</a:t>
            </a:r>
          </a:p>
        </p:txBody>
      </p:sp>
    </p:spTree>
    <p:extLst>
      <p:ext uri="{BB962C8B-B14F-4D97-AF65-F5344CB8AC3E}">
        <p14:creationId xmlns:p14="http://schemas.microsoft.com/office/powerpoint/2010/main" val="86752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6F5E-85EE-40CB-C6EB-A780F1E84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47D3F53-E12A-B2B5-2C53-9CA66BDE1E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1166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7D3F53-E12A-B2B5-2C53-9CA66BDE1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C6B9B6-C48F-A914-69A2-EF7DC6F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Workforce Management</a:t>
            </a:r>
          </a:p>
        </p:txBody>
      </p:sp>
    </p:spTree>
    <p:extLst>
      <p:ext uri="{BB962C8B-B14F-4D97-AF65-F5344CB8AC3E}">
        <p14:creationId xmlns:p14="http://schemas.microsoft.com/office/powerpoint/2010/main" val="273364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4B2F-74A1-5A89-0424-CD3BAE752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063FE97-E68A-7339-5748-4A4ADF62BC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1182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63FE97-E68A-7339-5748-4A4ADF62B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A70B33-34A5-57ED-8196-D6D4B6DB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346365"/>
            <a:ext cx="10515600" cy="612582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Most </a:t>
            </a:r>
            <a:r>
              <a:rPr lang="en-US" dirty="0" err="1"/>
              <a:t>organisations</a:t>
            </a:r>
            <a:r>
              <a:rPr lang="en-US" dirty="0"/>
              <a:t> were forced to make adjustments to compensation or benefits</a:t>
            </a: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FA076E51-ADE7-ACEE-141B-51BCB8A6CD4C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effectLst/>
              </a:rPr>
              <a:t>Organisations</a:t>
            </a:r>
            <a:r>
              <a:rPr lang="en-US" altLang="en-US" sz="1600" b="1" dirty="0">
                <a:effectLst/>
              </a:rPr>
              <a:t> reporting compensation and benefits changes </a:t>
            </a:r>
            <a:r>
              <a:rPr lang="en-US" altLang="en-US" sz="1600" dirty="0">
                <a:effectLst/>
              </a:rPr>
              <a:t>(N=15)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664924A-E342-0DF3-8C37-CE3C842C2EF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9983630"/>
              </p:ext>
            </p:extLst>
          </p:nvPr>
        </p:nvGraphicFramePr>
        <p:xfrm>
          <a:off x="1670050" y="1882775"/>
          <a:ext cx="30226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214938" y="1965325"/>
            <a:ext cx="305276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1588" bIns="481013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effectLst/>
              </a:rPr>
              <a:t>Thirteen of the fifteen responding </a:t>
            </a:r>
            <a:r>
              <a:rPr lang="en-US" altLang="en-US" sz="1400" dirty="0" err="1">
                <a:effectLst/>
              </a:rPr>
              <a:t>organisations</a:t>
            </a:r>
            <a:r>
              <a:rPr lang="en-US" altLang="en-US" sz="1400" dirty="0">
                <a:effectLst/>
              </a:rPr>
              <a:t> (86.7%) were forced to freeze or reduce </a:t>
            </a:r>
            <a:fld id="{21F4F059-7EBE-4C59-8189-5061FF25A14C}" type="datetime' '">
              <a:rPr lang="en-US" altLang="en-US" sz="1400" smtClean="0"/>
              <a:pPr/>
              <a:t> </a:t>
            </a:fld>
            <a:br>
              <a:rPr lang="en-US" altLang="en-US" sz="1400" dirty="0"/>
            </a:br>
            <a:r>
              <a:rPr lang="en-US" altLang="en-US" sz="1400" dirty="0">
                <a:effectLst/>
              </a:rPr>
              <a:t>compensation and benefits for staff </a:t>
            </a:r>
            <a:endParaRPr lang="en-US" sz="1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35263" y="3257550"/>
            <a:ext cx="849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160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effectLst/>
              </a:rPr>
              <a:t>86.7%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687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F12E-4F75-2D04-5869-978E89CC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0E36871-882A-5C47-581A-714C71395D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620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44" imgH="344" progId="TCLayout.ActiveDocument.1">
                  <p:embed/>
                </p:oleObj>
              </mc:Choice>
              <mc:Fallback>
                <p:oleObj name="think-cell Slide" r:id="rId15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E36871-882A-5C47-581A-714C71395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E05532-9D52-FD34-2A0B-76FAB717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Salary and benefits actions were applied equitably across the </a:t>
            </a:r>
            <a:r>
              <a:rPr lang="en-US" dirty="0" err="1"/>
              <a:t>Organisation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E053243-FA32-538D-C69E-2DA59331BCB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5107404"/>
              </p:ext>
            </p:extLst>
          </p:nvPr>
        </p:nvGraphicFramePr>
        <p:xfrm>
          <a:off x="3289300" y="1347788"/>
          <a:ext cx="4654550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0A9C76C-C228-F577-2B0F-36A07D1F0E3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259013" y="1857375"/>
            <a:ext cx="1011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0FE97D3-4219-477A-A586-D093BB2F1368}" type="datetime'S''''''''al''''''a''''''''r''''y'' ''Fr''''''e''''eze''''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Salary Freeze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33FECD-A8F0-6B88-70FF-9827EB62DB0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827213" y="2511425"/>
            <a:ext cx="14430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6A68BB-2E82-4D75-ADFD-A06FE7B0434E}" type="datetime'B''''e''ne''f''''''i''''''''ts'''' ''R''e''''''du''ctio''n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Benefits Reduction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F08EB7E-8227-0D92-AC46-57210CFE741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365250" y="3165475"/>
            <a:ext cx="1905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D92405A-C7EA-4278-BE2D-8885A803FCF2}" type="datetime'''''R''ed''''u''ct''''ion ''''''of Wor''''k ''H''o''ur''s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Reduction of Work Hours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0D9D8E-299B-AF39-6517-F191EF82508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87550" y="3821113"/>
            <a:ext cx="1282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7D8E88C-1B28-45CF-B8CA-40C2A8F47531}" type="datetime'S''al''''''a''''''ry'''' Red''''uc''''''''''tion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Salary Reduction</a:t>
            </a:fld>
            <a:endParaRPr lang="en-US" sz="1200" b="1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5B380A6-43DD-C187-2F54-CDB07837B92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949449" y="4475163"/>
            <a:ext cx="1320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E26B9D3-9000-4E55-ABBB-379199A8C19D}" type="datetime'Al''l''''''''''o''wa''''''n''c''''e ''''Fr''e''''''e''ze''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Allowance Freeze</a:t>
            </a:fld>
            <a:endParaRPr lang="en-US" sz="1200" b="1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989C23-9A51-E9C9-8891-0A3FDE75485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985963" y="5129213"/>
            <a:ext cx="12842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96099AF-CE93-4B24-9915-73B5CCCA4799}" type="datetime'''''''''B''o''n''''''''us'' ''Red''uc''ti''''''o''''''''n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Bonus Reduction</a:t>
            </a:fld>
            <a:endParaRPr lang="en-US" sz="1200" b="1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3DF908C-6CCF-8C08-4FC0-4B157D41193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85949" y="5783263"/>
            <a:ext cx="1384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FBC642F-65E6-4BE5-B530-5360C09E8685}" type="datetime'B''''o''''''nu''''s'' ''''''''''Elim''i''n''''a''ti''''''on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Bonus Elimination</a:t>
            </a:fld>
            <a:endParaRPr lang="en-US" sz="1200" b="1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397250" y="5129213"/>
            <a:ext cx="131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948AD4D-CA2B-4680-962C-42DD956C5A4C}" type="datetime'''''''''0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b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397250" y="5783263"/>
            <a:ext cx="131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9CEF875-2EEF-48FB-8DB8-CD4DF7A841A4}" type="datetime'''''''''''''''''''''0''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CCE33F7-A7D7-CD31-A44A-75E23B5AB54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Types of salary and benefit actions taken </a:t>
            </a:r>
            <a:r>
              <a:rPr lang="en-US" altLang="en-US" sz="1400" dirty="0">
                <a:effectLst/>
              </a:rPr>
              <a:t>(N=13)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4FD6E965-A0CA-D4A3-45C1-AF4F3054477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234362" y="1774825"/>
            <a:ext cx="31194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1427163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effectLst/>
              </a:rPr>
              <a:t>Salary freezes (54%) and benefits reduction (31%) were the most common actions taken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There was little or no variation in different parts of the </a:t>
            </a:r>
            <a:r>
              <a:rPr lang="en-US" sz="1400" dirty="0" err="1"/>
              <a:t>Organisation</a:t>
            </a:r>
            <a:endParaRPr lang="en-US" sz="1400" dirty="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Actions were applied to different employee groups uniformly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Grade level was not considered in the application of adjustments</a:t>
            </a:r>
          </a:p>
        </p:txBody>
      </p:sp>
    </p:spTree>
    <p:extLst>
      <p:ext uri="{BB962C8B-B14F-4D97-AF65-F5344CB8AC3E}">
        <p14:creationId xmlns:p14="http://schemas.microsoft.com/office/powerpoint/2010/main" val="42726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8751-0F37-E3CA-3369-13CA238C4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E26ADFE-0480-5922-D61D-023C37143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26ADFE-0480-5922-D61D-023C37143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E9BEC74-DC94-885F-DBE8-CEDF39A6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Workforce Structure</a:t>
            </a:r>
          </a:p>
        </p:txBody>
      </p:sp>
    </p:spTree>
    <p:extLst>
      <p:ext uri="{BB962C8B-B14F-4D97-AF65-F5344CB8AC3E}">
        <p14:creationId xmlns:p14="http://schemas.microsoft.com/office/powerpoint/2010/main" val="138780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9B25E-98D5-36B6-B472-73BFFF125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1A1F8C1-D403-0CE2-DA8F-3A6050619C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4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4" progId="TCLayout.ActiveDocument.1">
                  <p:embed/>
                </p:oleObj>
              </mc:Choice>
              <mc:Fallback>
                <p:oleObj name="think-cell Slide" r:id="rId10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A1F8C1-D403-0CE2-DA8F-3A6050619C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C068DD-4590-32C6-EAEE-5A8857AA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351031"/>
            <a:ext cx="10515600" cy="612582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Two-thirds of </a:t>
            </a:r>
            <a:r>
              <a:rPr lang="en-US" dirty="0" err="1"/>
              <a:t>Organisations</a:t>
            </a:r>
            <a:r>
              <a:rPr lang="en-US" dirty="0"/>
              <a:t> have or plan to freeze employee development programs and promotions</a:t>
            </a: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83B1AAE8-CBBA-E950-7290-9352F111E16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8002668"/>
              </p:ext>
            </p:extLst>
          </p:nvPr>
        </p:nvGraphicFramePr>
        <p:xfrm>
          <a:off x="3965575" y="1976438"/>
          <a:ext cx="6140450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34186-6B35-7DA3-5C0A-B6BA9FB5EC4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87413" y="2486025"/>
            <a:ext cx="3059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0759F22-7453-47B2-B561-FBA66237E36F}" type="datetime'Staff Le''arn''in''''g &amp; De''ve''''l''op''m''e''nt Program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Staff Learning &amp; Development Programs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CBDA1D8-5230-6B4E-EBF5-44FEC705CC5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660650" y="3141663"/>
            <a:ext cx="12858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213524-08A3-460E-B7C2-A10620962130}" type="datetime'''S''taff'''''' ''pr''''''o''mo''t''i''''''''''''''''ons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Staff promotions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645A3A-9B58-426A-8950-70F0BDB2333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095500" y="3795713"/>
            <a:ext cx="1851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AD68E4B-5996-47A2-AB05-CFA7355323EE}" type="datetime'Move''''me''n''''t'''' ''''''''''''w''i''''thin'' Gr''a''de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Movement within Grade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99CE102-0C8A-EDFC-8BE9-711A82DB89F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498850" y="4449763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8DC0E8F-6818-41C9-A101-7BC7CA25D817}" type="datetime'''''''''''''Ot''''''''''''h''''''e''''''''r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312BBEE-B868-03B6-B05B-E66E9150406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38200" y="1628775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effectLst/>
              </a:rPr>
              <a:t>Actions related to employee development and promotions (N=10)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AE84F678-DE21-9B3B-F4DE-F12C9ED11AD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8199" y="5291139"/>
            <a:ext cx="105156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612775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i="1" dirty="0">
                <a:effectLst/>
              </a:rPr>
              <a:t>Half of the 10 </a:t>
            </a:r>
            <a:r>
              <a:rPr lang="en-US" altLang="en-US" sz="1400" b="1" i="1" dirty="0" err="1">
                <a:effectLst/>
              </a:rPr>
              <a:t>Organisations</a:t>
            </a:r>
            <a:r>
              <a:rPr lang="en-US" altLang="en-US" sz="1400" b="1" i="1" dirty="0">
                <a:effectLst/>
              </a:rPr>
              <a:t> that took action halted learning and development programs or promotions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8187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B3128-229E-A5B9-3481-C9AA091AF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A73F6CC-9299-F5AA-1CFB-72FBA5D2E3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3018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73F6CC-9299-F5AA-1CFB-72FBA5D2E3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139593-00D9-EE30-709B-44803258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74146"/>
            <a:ext cx="10515600" cy="612582"/>
          </a:xfrm>
        </p:spPr>
        <p:txBody>
          <a:bodyPr vert="horz">
            <a:normAutofit/>
          </a:bodyPr>
          <a:lstStyle/>
          <a:p>
            <a:r>
              <a:rPr lang="en-US" dirty="0" err="1"/>
              <a:t>Organisations</a:t>
            </a:r>
            <a:r>
              <a:rPr lang="en-US" dirty="0"/>
              <a:t> are trying to maintain employee engagement activities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6E39CBB4-A521-E0AF-A1F1-57FAB605203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621955"/>
              </p:ext>
            </p:extLst>
          </p:nvPr>
        </p:nvGraphicFramePr>
        <p:xfrm>
          <a:off x="5289550" y="1870075"/>
          <a:ext cx="6140450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1B2E50F-A146-8611-F575-E8D5F6482EF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77888" y="2297113"/>
            <a:ext cx="43926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2877B6B-62A9-4296-8C22-410478C500F0}" type="thinkcell&lt;?xml version=&quot;1.0&quot; encoding=&quot;UTF-16&quot; standalone=&quot;yes&quot;?&gt;&lt;root reqver=&quot;28224&quot;&gt;&lt;version val=&quot;35788&quot;/&gt;&lt;PersistentType&gt;&lt;m_guid val=&quot;787ba9f5-57b6-44ea-9c47-61be7985bc17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We have retained engagement activities related to health
and well-being but scaled back on entertainment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1AF9C58-FA35-E930-7C08-177CC281EBB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870075" y="2952750"/>
            <a:ext cx="34004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A935885-EAD3-4E79-AC1C-8D8445D990CF}" type="thinkcell&lt;?xml version=&quot;1.0&quot; encoding=&quot;UTF-16&quot; standalone=&quot;yes&quot;?&gt;&lt;root reqver=&quot;28224&quot;&gt;&lt;version val=&quot;35788&quot;/&gt;&lt;PersistentType&gt;&lt;m_guid val=&quot;c2e5d296-263e-4312-9736-c8b927cc1046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We are not implementing any changes in the
staff engagement program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913C5A-E302-D884-CECB-390B688DEAE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417638" y="3606800"/>
            <a:ext cx="38528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5F6912-972C-4E1D-9E53-06D88DDDD347}" type="thinkcell&lt;?xml version=&quot;1.0&quot; encoding=&quot;UTF-16&quot; standalone=&quot;yes&quot;?&gt;&lt;root reqver=&quot;28224&quot;&gt;&lt;version val=&quot;35788&quot;/&gt;&lt;PersistentType&gt;&lt;m_guid val=&quot;dd01611d-3e9a-4720-a339-537b5f9030b6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We have eliminated all staff engagement activities
for the current year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4B401B-7685-EC41-55D7-40C6CB5BE12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822825" y="4343400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8DC0E8F-6818-41C9-A101-7BC7CA25D817}" type="datetime'''''''''''''Ot''''''''''''h''''''e''''''''r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200" b="1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397500" y="3689350"/>
            <a:ext cx="131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A25CBE4-9B92-46A5-A0A4-B5345BCA2634}" type="datetime'''''''''''''''''''''''''''''''0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C1D5A81-CF5A-6B84-AEB7-EC3F963A5F6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8200" y="1628775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Status of employee engagement activities </a:t>
            </a:r>
            <a:r>
              <a:rPr lang="en-US" altLang="en-US" sz="1600" dirty="0">
                <a:effectLst/>
              </a:rPr>
              <a:t>(N=13)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E43E8D5-2FBC-31B7-26B3-24F76060B26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38199" y="5291139"/>
            <a:ext cx="105156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344488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No </a:t>
            </a:r>
            <a:r>
              <a:rPr lang="en-US" altLang="en-US" sz="1400" dirty="0" err="1">
                <a:effectLst/>
              </a:rPr>
              <a:t>Organisation</a:t>
            </a:r>
            <a:r>
              <a:rPr lang="en-US" altLang="en-US" sz="1400" dirty="0">
                <a:effectLst/>
              </a:rPr>
              <a:t> has eliminated activities entirely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 dirty="0"/>
              <a:t>Most </a:t>
            </a:r>
            <a:r>
              <a:rPr lang="en-US" sz="1400" dirty="0" err="1"/>
              <a:t>Organisations</a:t>
            </a:r>
            <a:r>
              <a:rPr lang="en-US" sz="1400" dirty="0"/>
              <a:t> applied only partial cutbacks</a:t>
            </a:r>
          </a:p>
        </p:txBody>
      </p:sp>
    </p:spTree>
    <p:extLst>
      <p:ext uri="{BB962C8B-B14F-4D97-AF65-F5344CB8AC3E}">
        <p14:creationId xmlns:p14="http://schemas.microsoft.com/office/powerpoint/2010/main" val="291122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68E7-AD96-88F5-124E-2C5D210C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903D3C1-59E5-9FC0-BEA0-C0BE5E057B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147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44" imgH="344" progId="TCLayout.ActiveDocument.1">
                  <p:embed/>
                </p:oleObj>
              </mc:Choice>
              <mc:Fallback>
                <p:oleObj name="think-cell Slide" r:id="rId20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03D3C1-59E5-9FC0-BEA0-C0BE5E057B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2F28F6-BA51-4A40-A256-408CF39A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/>
              <a:t>Communication, counseling and peer support are the most common approaches to preventing burnout, demoralization and weakened team dynamics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38C16060-A177-A69A-9D03-DCA637080A0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9723366"/>
              </p:ext>
            </p:extLst>
          </p:nvPr>
        </p:nvGraphicFramePr>
        <p:xfrm>
          <a:off x="5508625" y="1422400"/>
          <a:ext cx="3770313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CF5E8D-EC9B-FEB1-4410-D00D8FFB9B1E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44550" y="1790700"/>
            <a:ext cx="4645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4FFA0DE-AD52-46A5-ADF0-AD608161ADA8}" type="thinkcell&lt;?xml version=&quot;1.0&quot; encoding=&quot;UTF-16&quot; standalone=&quot;yes&quot;?&gt;&lt;root reqver=&quot;28224&quot;&gt;&lt;version val=&quot;35788&quot;/&gt;&lt;PersistentType&gt;&lt;m_guid val=&quot;787ba9f5-57b6-44ea-9c47-61be7985bc17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Regular leadership communication (e.g., town halls, updates)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0D6704-3E49-AF1F-4838-8AA12246CC6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600200" y="2159000"/>
            <a:ext cx="3889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96CD5F-15DA-401B-93A1-CA5B9D655C63}" type="datetime'Tr''a''nsparent explanation of restru''''cturing dec''ision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Transparent explanation of restructuring decisions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09D150-70C9-3205-E34A-F91E656422D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06563" y="2528888"/>
            <a:ext cx="37830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FCBA8E5-922A-4413-B542-0878CBAA0F79}" type="datetime'Reaf''firma''tion ''o''f organizational mission and g''oals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Reaffirmation of organizational mission and goals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CD76BEA-26C5-9782-13FD-62EB49B7278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31988" y="2897188"/>
            <a:ext cx="3557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0BE0BD6-E1C4-47BD-A5BA-15A1742F5D1D}" type="datetime'Employee counse''''li''n''''g or'' mental heal''th supp''ort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Employee counseling or mental health support</a:t>
            </a:fld>
            <a:endParaRPr lang="en-US" sz="1200" b="1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4BC38EE-8A19-FD4B-0BB3-F79FE364678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425575" y="3267075"/>
            <a:ext cx="4064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9392605-EF1B-4EDF-A8B0-FD2FED297104}" type="datetime'I''ncreased ''man''ager check-ins ''or ''one-on-one meeting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Increased manager check-ins or one-on-one meetings</a:t>
            </a:fld>
            <a:endParaRPr lang="en-US" sz="1200" b="1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C250EC4-C391-F37D-4B44-46CA5DCFCAA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366963" y="3635375"/>
            <a:ext cx="312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385FC89-7620-4EF0-8641-BE25094424CF}" type="datetime'Revised job descripti''ons or c''''larif''i''ed'' role''''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Revised job descriptions or clarified roles</a:t>
            </a:fld>
            <a:endParaRPr lang="en-US" sz="1200" b="1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3980CC2-CA0D-E453-2079-AA96CD519B9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41350" y="4005263"/>
            <a:ext cx="4848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E7AADB0-4217-4130-A238-45F9E96181A1}" type="thinkcell&lt;?xml version=&quot;1.0&quot; encoding=&quot;UTF-16&quot; standalone=&quot;yes&quot;?&gt;&lt;root reqver=&quot;28224&quot;&gt;&lt;version val=&quot;35788&quot;/&gt;&lt;PersistentType&gt;&lt;m_guid val=&quot;6bc84a96-f2cd-4f67-a197-efc2f543df97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Flexible work arrangements (e.g., remote work, adjusted hours)</a:t>
            </a:fld>
            <a:endParaRPr lang="en-US" sz="1200" b="1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2DE98AC-4DBD-85FF-232F-17AB4B4F019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844675" y="4375150"/>
            <a:ext cx="3644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B84D9CF-5711-4250-8C54-3EEE9FC623F5}" type="datetime'''Ano''nymou''s feedback cha''nnels or p''u''ls''e ''survey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Anonymous feedback channels or pulse surveys</a:t>
            </a:fld>
            <a:endParaRPr lang="en-US" sz="1200" b="1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EA4833F-074A-02C0-D524-88D5116CA6C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592388" y="4743450"/>
            <a:ext cx="289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9FDAAE9-CB1C-44B9-BF17-7DDE2BB85AA2}" type="datetime'Team-''bu''ilding act''ivit''''ies o''r'' w''''o''rkshops''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Team-building activities or workshops</a:t>
            </a:fld>
            <a:endParaRPr lang="en-US" sz="1200" b="1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67DE158-5BE5-3069-4210-DC901AE23D3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322388" y="5113338"/>
            <a:ext cx="416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DF29BC5-71D0-41D5-971C-472EF7F2E6DF}" type="datetime'Temporary workload redi''stribution or'' support staff''i''ng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Temporary workload redistribution or support staffing</a:t>
            </a:fld>
            <a:endParaRPr lang="en-US" sz="1200" b="1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6D421ED-BC41-DDC5-D6FE-99C9D1ACE23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243013" y="5481638"/>
            <a:ext cx="4246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3F6F4BB-B37C-45C0-B294-D46C2FF7B5B6}" type="datetime'Recognition and ''appre''''ciation programs (non-monetar''y)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Recognition and appreciation programs (non-monetary)</a:t>
            </a:fld>
            <a:endParaRPr lang="en-US" sz="1200" b="1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E89813E-020B-015C-4950-1C751E9B474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149350" y="5851525"/>
            <a:ext cx="4340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CE782E7-A9BE-458C-B23B-B7EF6B917518}" type="datetime'Opportunities for professional d''evelopment or upskilli''ng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Opportunities for professional development or upskilling</a:t>
            </a:fld>
            <a:endParaRPr lang="en-US" sz="1200" b="1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7E3E408-1F31-631C-807F-D5E98CC5B5B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598738" y="6219825"/>
            <a:ext cx="2890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400A1AD-EF35-4394-8A14-5114B3063594}" type="datetime'Peer s''upp''ort'' o''r m''ento''''''rs''hip p''ro''''''gram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Peer support or mentorship programs</a:t>
            </a:fld>
            <a:endParaRPr lang="en-US" sz="1200" b="1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90E7F0E-C31E-FBE0-1B9B-1DE5AC66578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832225" y="6589713"/>
            <a:ext cx="165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B161BAF-7624-4158-971D-F2DD6F1A69B9}" type="datetime'''''''Oth''er'' ''(ple''''a''''se sp''e''''c''i''''fy)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 (please specify)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53AEB7E-5E5E-2E13-033E-5F8CA8283A6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38200" y="1343025"/>
            <a:ext cx="50244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Approaches to support staff and prevent burnout </a:t>
            </a:r>
            <a:r>
              <a:rPr lang="en-US" altLang="en-US" sz="1600" dirty="0">
                <a:effectLst/>
              </a:rPr>
              <a:t>(N=15)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448800" y="1822450"/>
            <a:ext cx="202692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246063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effectLst/>
              </a:rPr>
              <a:t>All but two </a:t>
            </a:r>
            <a:r>
              <a:rPr lang="en-US" altLang="en-US" sz="1400" dirty="0" err="1">
                <a:effectLst/>
              </a:rPr>
              <a:t>Organisations</a:t>
            </a:r>
            <a:r>
              <a:rPr lang="en-US" altLang="en-US" sz="1400" dirty="0">
                <a:effectLst/>
              </a:rPr>
              <a:t> cited regular leadership communication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effectLst/>
              </a:rPr>
              <a:t>The top five approaches all emphasize communication between the </a:t>
            </a:r>
            <a:r>
              <a:rPr lang="en-US" altLang="en-US" sz="1400" dirty="0" err="1">
                <a:effectLst/>
              </a:rPr>
              <a:t>Organisation</a:t>
            </a:r>
            <a:r>
              <a:rPr lang="en-US" altLang="en-US" sz="1400" dirty="0">
                <a:effectLst/>
              </a:rPr>
              <a:t> and staff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Employee counseling was also mentioned frequently</a:t>
            </a:r>
          </a:p>
        </p:txBody>
      </p:sp>
    </p:spTree>
    <p:extLst>
      <p:ext uri="{BB962C8B-B14F-4D97-AF65-F5344CB8AC3E}">
        <p14:creationId xmlns:p14="http://schemas.microsoft.com/office/powerpoint/2010/main" val="412906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40E4-1F41-40D1-1B3C-636F188C8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5C59072-ACB8-9DDA-19EC-C8920B9101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1374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44" imgH="344" progId="TCLayout.ActiveDocument.1">
                  <p:embed/>
                </p:oleObj>
              </mc:Choice>
              <mc:Fallback>
                <p:oleObj name="think-cell Slide" r:id="rId18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C59072-ACB8-9DDA-19EC-C8920B910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E8464-B043-BC8C-D064-910505FA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60652"/>
            <a:ext cx="10515600" cy="612582"/>
          </a:xfrm>
        </p:spPr>
        <p:txBody>
          <a:bodyPr vert="horz">
            <a:normAutofit fontScale="90000"/>
          </a:bodyPr>
          <a:lstStyle/>
          <a:p>
            <a:r>
              <a:rPr lang="en-US" dirty="0" err="1"/>
              <a:t>Organisations</a:t>
            </a:r>
            <a:r>
              <a:rPr lang="en-US" dirty="0"/>
              <a:t> have taken steps to ensure continuing services despite financial and operational challenges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E4AD5D-4B2E-6817-8B03-15299A20C8C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905079"/>
              </p:ext>
            </p:extLst>
          </p:nvPr>
        </p:nvGraphicFramePr>
        <p:xfrm>
          <a:off x="6280150" y="1422400"/>
          <a:ext cx="5341938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2DFA87-F8AF-5EE1-7CEA-53BADEFECFE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27175" y="1820863"/>
            <a:ext cx="47339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3A84F6-1BF9-4B31-9A7F-438D73BCBFF7}" type="thinkcell&lt;?xml version=&quot;1.0&quot; encoding=&quot;UTF-16&quot; standalone=&quot;yes&quot;?&gt;&lt;root reqver=&quot;28224&quot;&gt;&lt;version val=&quot;35788&quot;/&gt;&lt;PersistentType&gt;&lt;m_guid val=&quot;787ba9f5-57b6-44ea-9c47-61be7985bc17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Restructured teams to ensure  capacity for key program areas</a:t>
            </a:fld>
            <a:endParaRPr lang="en-US" sz="1200" b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D642CB2-925B-5BFB-95D2-270A73EFC6E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00475" y="2252663"/>
            <a:ext cx="24606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45E3AE-9E14-4CF0-8C0F-C43B0CCCB68B}" type="datetime'''Rep''r''''iori''tiza''''tion of the ''''''progr''a''m''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Reprioritization of the programs</a:t>
            </a:fld>
            <a:endParaRPr lang="en-US" sz="1200" b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36A7C4-754C-31FD-4C7C-B85492D1E0C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655763" y="2682875"/>
            <a:ext cx="46053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7CE9C5E-6B03-4A5A-A466-9D78D80F0BE2}" type="thinkcell&lt;?xml version=&quot;1.0&quot; encoding=&quot;UTF-16&quot; standalone=&quot;yes&quot;?&gt;&lt;root reqver=&quot;28224&quot;&gt;&lt;version val=&quot;35788&quot;/&gt;&lt;PersistentType&gt;&lt;m_guid val=&quot;dd01611d-3e9a-4720-a339-537b5f9030b6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Review of  compensation strategy, salary scales, and policies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B2BDBC2-4F26-4DE6-C1E9-62624DE729E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605213" y="3113088"/>
            <a:ext cx="2655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61362E8-9C7B-41F2-B36E-A3D1052FEDE7}" type="datetime'Reduction in co''mpe''n''sati''o''n'' ''''''''''bud''g''et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Reduction in compensation budget</a:t>
            </a:fld>
            <a:endParaRPr lang="en-US" sz="1200" b="1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F725BC0-9402-812A-7327-45C92740DB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02000" y="3544888"/>
            <a:ext cx="2959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9CCC14F-3987-41FE-BC08-B17009F1F375}" type="datetime'Tap int''''o p''artne''rs''hips'' wit''h other'' ''NGO''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Tap into partnerships with other NGOs</a:t>
            </a:fld>
            <a:endParaRPr lang="en-US" sz="1200" b="1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8F0C3FA-BF67-BE07-1C1B-1550C23251A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985963" y="3975100"/>
            <a:ext cx="427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1E0B5F5-9E45-471A-8DC3-4F7860778A74}" type="datetime'Adopt new too''ls and technologi''e''s to maintain efficiency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Adopt new tools and technologies to maintain efficiency</a:t>
            </a:fld>
            <a:endParaRPr lang="en-US" sz="1200" b="1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A91B83E-F256-16F9-6D3D-39C6010641F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228975" y="4405313"/>
            <a:ext cx="30321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9BEC91B-60AD-48F7-B31F-B1EDB22F5C7C}" type="datetime'Adopt flexible ''and ''''re''m''o''te'' w''o''rk pol''icies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Adopt flexible and remote work policies</a:t>
            </a:fld>
            <a:endParaRPr lang="en-US" sz="1200" b="1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DEC814D-171A-B099-D785-65AD52B71D6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851025" y="4754563"/>
            <a:ext cx="44100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7753C23-8F61-436E-8065-17486375E34B}" type="thinkcell&lt;?xml version=&quot;1.0&quot; encoding=&quot;UTF-16&quot; standalone=&quot;yes&quot;?&gt;&lt;root reqver=&quot;28224&quot;&gt;&lt;version val=&quot;35788&quot;/&gt;&lt;PersistentType&gt;&lt;m_guid val=&quot;060091ad-5400-4962-9740-45b082ea55df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Change the employment status of selected staff members
to contractual, fractional or part-time</a:t>
            </a:fld>
            <a:endParaRPr lang="en-US" sz="1200" b="1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81060A4-FCEA-DCA0-FA90-D9CDAD9E9C5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44550" y="5267325"/>
            <a:ext cx="5416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D30DF91-2CE2-40C6-8B1D-2480826D8286}" type="thinkcell&lt;?xml version=&quot;1.0&quot; encoding=&quot;UTF-16&quot; standalone=&quot;yes&quot;?&gt;&lt;root reqver=&quot;28224&quot;&gt;&lt;version val=&quot;35788&quot;/&gt;&lt;PersistentType&gt;&lt;m_guid val=&quot;34c7861e-48b5-4360-9d9e-b412de7b12e8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Full review of  grading structure, job descriptions, and job classification</a:t>
            </a:fld>
            <a:endParaRPr lang="en-US" sz="1200" b="1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BE42329-CB2D-1023-57C2-AF7F407987F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778125" y="5614988"/>
            <a:ext cx="34829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CAD1618-1B49-40EF-9776-220B72971263}" type="thinkcell&lt;?xml version=&quot;1.0&quot; encoding=&quot;UTF-16&quot; standalone=&quot;yes&quot;?&gt;&lt;root reqver=&quot;28224&quot;&gt;&lt;version val=&quot;35788&quot;/&gt;&lt;PersistentType&gt;&lt;m_guid val=&quot;cb3a5d41-525d-45c5-9e16-a1015958cf5a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/>
              <a:pPr/>
              <a:t>Implementation of learning and development
activities to build back expertise and capacity</a:t>
            </a:fld>
            <a:endParaRPr lang="en-US" sz="1200" b="1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26A6647-6522-941A-05FA-4395D7A0B8C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009900" y="6129338"/>
            <a:ext cx="3251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5564812-D357-4391-A286-DEB18549FE2E}" type="datetime'T''ap volunte''e''r'' netwo''rks'' to fil''l capacity'' g''ap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Tap volunteer networks to fill capacity gap</a:t>
            </a:fld>
            <a:endParaRPr lang="en-US" sz="1200" b="1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C536F9A-A489-A5DD-29C9-85312F3BC7B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603750" y="6559550"/>
            <a:ext cx="165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EFB7B0F-3027-410C-9928-AF4D4B07E6B2}" type="datetime'''''O''''''''t''''h''er'' (plea''se'''' s''''pec''i''''fy)'''">
              <a:rPr lang="en-US" altLang="en-US" sz="12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 (please specify)</a:t>
            </a:fld>
            <a:endParaRPr lang="en-US" sz="1200" b="1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388100" y="6129338"/>
            <a:ext cx="131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9FB4EE9-8ADA-42B0-B6C7-8AAD3FE2EBDE}" type="datetime'''''''''''''''0''''''''''''''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576B58E-3932-9201-611F-64F50F29CAD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38200" y="1343025"/>
            <a:ext cx="50244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Approaches to support staff and prevent burnout </a:t>
            </a:r>
            <a:r>
              <a:rPr lang="en-US" altLang="en-US" sz="1600" dirty="0">
                <a:effectLst/>
              </a:rPr>
              <a:t>(N=15)</a:t>
            </a:r>
          </a:p>
        </p:txBody>
      </p:sp>
    </p:spTree>
    <p:extLst>
      <p:ext uri="{BB962C8B-B14F-4D97-AF65-F5344CB8AC3E}">
        <p14:creationId xmlns:p14="http://schemas.microsoft.com/office/powerpoint/2010/main" val="215758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134F-1426-E338-535A-3541B965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D5298-BDE3-3CD2-0136-6DE290499C5C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838199" y="1231328"/>
            <a:ext cx="10828867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917575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>
                <a:effectLst/>
              </a:rPr>
              <a:t>Introduction</a:t>
            </a: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/>
              <a:t>Pulse Survey Results: How Charities and NGOs Are Managing Workforce and Pay</a:t>
            </a: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/>
              <a:t>Managing Compensation in Volatile Economic Conditions</a:t>
            </a: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/>
              <a:t>Wrap Up</a:t>
            </a: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00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A69CC-48EA-27DC-9FED-9A6F324A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6ABF9A9-D813-FF44-8553-422B654003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ABF9A9-D813-FF44-8553-422B65400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4BBBFF-A5D8-B823-C4FC-2DDB23DDAB31}"/>
              </a:ext>
            </a:extLst>
          </p:cNvPr>
          <p:cNvSpPr/>
          <p:nvPr/>
        </p:nvSpPr>
        <p:spPr>
          <a:xfrm>
            <a:off x="1901952" y="1890549"/>
            <a:ext cx="8433816" cy="2392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3016A-D63F-9E1D-A551-DB357475F6A4}"/>
              </a:ext>
            </a:extLst>
          </p:cNvPr>
          <p:cNvSpPr txBox="1"/>
          <p:nvPr/>
        </p:nvSpPr>
        <p:spPr>
          <a:xfrm>
            <a:off x="1985772" y="2107294"/>
            <a:ext cx="8266176" cy="291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>
                <a:solidFill>
                  <a:srgbClr val="22522C"/>
                </a:solidFill>
                <a:latin typeface="Georgia"/>
                <a:ea typeface="+mj-ea"/>
              </a:rPr>
              <a:t>Next Birches Group Pulse Survey </a:t>
            </a:r>
            <a:r>
              <a:rPr lang="en-US" sz="3600" i="1" dirty="0">
                <a:solidFill>
                  <a:srgbClr val="22522C"/>
                </a:solidFill>
                <a:latin typeface="Georgia"/>
                <a:ea typeface="+mj-ea"/>
              </a:rPr>
              <a:t>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i="1" dirty="0">
                <a:solidFill>
                  <a:srgbClr val="22522C"/>
                </a:solidFill>
                <a:latin typeface="Georgia"/>
                <a:ea typeface="+mj-ea"/>
              </a:rPr>
              <a:t>‘how </a:t>
            </a:r>
            <a:r>
              <a:rPr lang="en-US" sz="3600" i="1" dirty="0" err="1">
                <a:solidFill>
                  <a:srgbClr val="22522C"/>
                </a:solidFill>
                <a:latin typeface="Georgia"/>
                <a:ea typeface="+mj-ea"/>
              </a:rPr>
              <a:t>organisations</a:t>
            </a:r>
            <a:r>
              <a:rPr lang="en-US" sz="3600" i="1" dirty="0">
                <a:solidFill>
                  <a:srgbClr val="22522C"/>
                </a:solidFill>
                <a:latin typeface="Georgia"/>
                <a:ea typeface="+mj-ea"/>
              </a:rPr>
              <a:t> </a:t>
            </a:r>
            <a:r>
              <a:rPr lang="en-US" altLang="en-US" sz="3600" i="1" dirty="0">
                <a:solidFill>
                  <a:srgbClr val="22522C"/>
                </a:solidFill>
                <a:latin typeface="Georgia"/>
                <a:ea typeface="+mj-ea"/>
              </a:rPr>
              <a:t>are adapting to the current challenges in the sector’…</a:t>
            </a:r>
            <a:endParaRPr lang="en-US" sz="3600" i="1" dirty="0">
              <a:solidFill>
                <a:srgbClr val="22522C"/>
              </a:solidFill>
              <a:latin typeface="Georgia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600" i="1" dirty="0">
              <a:solidFill>
                <a:srgbClr val="22522C"/>
              </a:solidFill>
              <a:latin typeface="Georgia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22522C"/>
                </a:solidFill>
                <a:latin typeface="Georgia"/>
                <a:ea typeface="+mj-ea"/>
              </a:rPr>
              <a:t>info@birchesgroup.com</a:t>
            </a:r>
            <a:endParaRPr lang="en-GB" sz="2400" i="1" dirty="0">
              <a:solidFill>
                <a:srgbClr val="22522C"/>
              </a:solidFill>
              <a:latin typeface="Georgi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970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FD1EB31-7F68-B52E-8DD6-D01D569B26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5454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D1EB31-7F68-B52E-8DD6-D01D569B2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BD2752-57EA-42DB-3C4C-A138B433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Adapting to Disruption in International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F9D57-E93A-F337-C336-C9A13811BAB7}"/>
              </a:ext>
            </a:extLst>
          </p:cNvPr>
          <p:cNvSpPr txBox="1"/>
          <p:nvPr/>
        </p:nvSpPr>
        <p:spPr>
          <a:xfrm>
            <a:off x="838200" y="1334690"/>
            <a:ext cx="10515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development sector is facing 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disruptions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due to:</a:t>
            </a:r>
          </a:p>
          <a:p>
            <a:pPr lvl="1"/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Donor funding cuts</a:t>
            </a:r>
          </a:p>
          <a:p>
            <a:pPr lvl="1"/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Shifting priorities</a:t>
            </a:r>
          </a:p>
          <a:p>
            <a:pPr>
              <a:buNone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changes are forcing organisations to make 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tough decisions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around: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Workforce Structure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steps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taken to restructure their workforce</a:t>
            </a: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Workforce Management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changes in pay and/or benefits</a:t>
            </a: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Development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cost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rationalisation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training programs/ career development</a:t>
            </a: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Engagement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scaled-back employee engagement initiatives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Mitigation of Changes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measures adopted to mitigate impact of changes on staff to maintain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organisational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effectiveness and resilience </a:t>
            </a:r>
          </a:p>
          <a:p>
            <a:pPr>
              <a:buNone/>
            </a:pP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Birches Group Pulse Survey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asked organisations how they are 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responding or planning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these key areas to stay resilient and mission-focused.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total of fifteen (15)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participated in the survey.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5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A3C5-F89A-680C-7D81-000F104D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FBFD83C-BF96-3472-C4DA-1046D07F6A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8461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BFD83C-BF96-3472-C4DA-1046D07F6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A4CD02-6E40-EF93-CB36-29B1F9C9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374270"/>
            <a:ext cx="10515600" cy="612582"/>
          </a:xfrm>
        </p:spPr>
        <p:txBody>
          <a:bodyPr vert="horz"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7A6E7-0D5B-3FF5-4514-8B6BC9742366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902208" y="1332929"/>
            <a:ext cx="105156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917575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600" dirty="0">
                <a:effectLst/>
              </a:rPr>
              <a:t>2025 has been an extremely challenging year for international development </a:t>
            </a:r>
            <a:r>
              <a:rPr lang="en-US" altLang="en-US" sz="1600" dirty="0" err="1">
                <a:effectLst/>
              </a:rPr>
              <a:t>organisations</a:t>
            </a:r>
            <a:r>
              <a:rPr lang="en-US" altLang="en-US" sz="1600" dirty="0">
                <a:effectLst/>
              </a:rPr>
              <a:t>.  The survey results show:</a:t>
            </a: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600" dirty="0"/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1" i="1" dirty="0">
                <a:effectLst/>
              </a:rPr>
              <a:t>86%</a:t>
            </a:r>
            <a:r>
              <a:rPr lang="en-US" altLang="en-US" sz="1600" dirty="0">
                <a:effectLst/>
              </a:rPr>
              <a:t> of the respondents have implemented some level of restructuring, including position elimination, layoff, reclassification or redesign of roles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i="1" dirty="0"/>
              <a:t>53%</a:t>
            </a:r>
            <a:r>
              <a:rPr lang="en-US" sz="1600" dirty="0"/>
              <a:t> of the respondents have made changes in compensation and/or benefits, including freezing or reduction of salaries, allowances, benefits and reduced work hours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Similarly, </a:t>
            </a:r>
            <a:r>
              <a:rPr lang="en-US" sz="1600" b="1" i="1" dirty="0"/>
              <a:t>53%</a:t>
            </a:r>
            <a:r>
              <a:rPr lang="en-US" sz="1600" dirty="0"/>
              <a:t> of </a:t>
            </a:r>
            <a:r>
              <a:rPr lang="en-US" sz="1600" dirty="0" err="1"/>
              <a:t>Organisations</a:t>
            </a:r>
            <a:r>
              <a:rPr lang="en-US" sz="1600" dirty="0"/>
              <a:t> have paused promotions and learning and development activities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6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The changes are broadly consistent across location (e.g., headquarters, regional office, country office), employee groups (e.g., local and international staff) and grade level. 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In the following slides, we present a more detailed summary of the survey results.</a:t>
            </a:r>
          </a:p>
        </p:txBody>
      </p:sp>
    </p:spTree>
    <p:extLst>
      <p:ext uri="{BB962C8B-B14F-4D97-AF65-F5344CB8AC3E}">
        <p14:creationId xmlns:p14="http://schemas.microsoft.com/office/powerpoint/2010/main" val="382862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9689EFD-E71D-B921-E3E6-15FE6C8924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627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689EFD-E71D-B921-E3E6-15FE6C892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57E9B8-EC8B-D08E-DF7D-C554A3D0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Workforce Structure</a:t>
            </a:r>
          </a:p>
        </p:txBody>
      </p:sp>
    </p:spTree>
    <p:extLst>
      <p:ext uri="{BB962C8B-B14F-4D97-AF65-F5344CB8AC3E}">
        <p14:creationId xmlns:p14="http://schemas.microsoft.com/office/powerpoint/2010/main" val="384148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2BAE5-3381-697B-FEBB-64BD5352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57BC30F-0F1C-9DCC-B31F-1CF3F45462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1702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44" imgH="344" progId="TCLayout.ActiveDocument.1">
                  <p:embed/>
                </p:oleObj>
              </mc:Choice>
              <mc:Fallback>
                <p:oleObj name="think-cell Slide" r:id="rId27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7BC30F-0F1C-9DCC-B31F-1CF3F4546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55B7AD-A7ED-FF31-8953-EFBA99E9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366082"/>
            <a:ext cx="10515600" cy="612582"/>
          </a:xfrm>
        </p:spPr>
        <p:txBody>
          <a:bodyPr vert="horz"/>
          <a:lstStyle/>
          <a:p>
            <a:r>
              <a:rPr lang="en-US" dirty="0"/>
              <a:t>Layoffs and </a:t>
            </a:r>
            <a:r>
              <a:rPr lang="en-US" dirty="0" err="1"/>
              <a:t>organisation</a:t>
            </a:r>
            <a:r>
              <a:rPr lang="en-US" dirty="0"/>
              <a:t> or job redesign initiatives are widespread</a:t>
            </a:r>
          </a:p>
        </p:txBody>
      </p:sp>
      <p:graphicFrame>
        <p:nvGraphicFramePr>
          <p:cNvPr id="274" name="Chart 273">
            <a:extLst>
              <a:ext uri="{FF2B5EF4-FFF2-40B4-BE49-F238E27FC236}">
                <a16:creationId xmlns:a16="http://schemas.microsoft.com/office/drawing/2014/main" id="{74571247-66D4-C39A-2650-B640DD08404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7321932"/>
              </p:ext>
            </p:extLst>
          </p:nvPr>
        </p:nvGraphicFramePr>
        <p:xfrm>
          <a:off x="2155825" y="2180971"/>
          <a:ext cx="5965825" cy="278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27150" y="2495296"/>
            <a:ext cx="793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0C2CAB4-5722-4D15-ACD2-BA4254B822E4}" type="datetime'F''''''''''''''''u''r''l''o''''''''''''u''''g''h''''''''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Furlough</a:t>
            </a:fld>
            <a:endParaRPr lang="en-US" sz="1400" b="1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65275" y="3149346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4359FEB-EA4E-4E9D-8F58-D9391A22D256}" type="datetime'''''''''''''''''''''''''L''''''a''''y''''of''''''''f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Layoff</a:t>
            </a:fld>
            <a:endParaRPr lang="en-US" sz="1400" b="1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952500" y="3804984"/>
            <a:ext cx="1168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D7717C8-D67B-49E1-AD78-7CA93A15523B}" type="datetime'''Or''g'''''''' ''''''R''''ed''''e''''''s''''i''''''gn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Org Redesign</a:t>
            </a:fld>
            <a:endParaRPr lang="en-US" sz="1400" b="1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34971476-728A-386E-6178-F2F1813EC45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93775" y="4459034"/>
            <a:ext cx="1127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26D903F-3CE0-414F-8A80-60C41CE7FCE8}" type="datetime'''J''o''''''b'''' ''''''''''Re''''d''''''''es''''i''''g''''n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Job Redesign</a:t>
            </a:fld>
            <a:endParaRPr lang="en-US" sz="1400" b="1"/>
          </a:p>
        </p:txBody>
      </p:sp>
      <p:sp>
        <p:nvSpPr>
          <p:cNvPr id="26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387976" y="2334959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AA12AAB-3293-463A-9CF2-A2B8EA0D326F}" type="datetime'''''''''''''''''''4''6''.''''7%''''''''''''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en-US" sz="1200" b="1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940301" y="2507996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D8180AF-705A-4C5E-8F1E-D55F76810B81}" type="datetime'''4''''''''0''''''''''''''''''.''''''''''''0''%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lang="en-US" sz="1200" b="1"/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155951" y="2679446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F7FD866-639D-4560-A5C6-BF32E91111AA}" type="datetime'''''1''''''''''''''3''''''''.''3''''''''''''''''''''%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en-US" sz="1200" b="1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618414" y="2989009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9C1143A-E9CC-4A37-B7BE-0A51C16E2FDC}" type="datetime'''''''''''''8''''0.''''''''''''''''''''''''''''''''''''''0%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80.0%</a:t>
            </a:fld>
            <a:endParaRPr lang="en-US" sz="1200" b="1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155951" y="3162046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136871A-5972-42A9-9C02-04C819872486}" type="datetime'''''''''''''''''''''1''3''''''.3''''''''''''''''''%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en-US" sz="1200" b="1"/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709864" y="3335084"/>
            <a:ext cx="398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D82A890-4F79-4337-BCF4-7A437F030CE4}" type="datetime'''''''''''''''''6''''''''''''''''''''''''''''.7''''''%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6.7%</a:t>
            </a:fld>
            <a:endParaRPr lang="en-US" sz="1200" b="1"/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064501" y="3644646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57F0097-4069-40EF-9988-ACC017198308}" type="datetime'''''''''''86''''.''''''''''''7''''''''''''''%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86.7%</a:t>
            </a:fld>
            <a:endParaRPr lang="en-US" sz="1200" b="1"/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709864" y="3817684"/>
            <a:ext cx="398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EFBCCCE-F559-4327-BDD9-5879042C8DA4}" type="datetime'''''''''''''''''6''''''''''.''7%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6.7%</a:t>
            </a:fld>
            <a:endParaRPr lang="en-US" sz="1200" b="1"/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709864" y="3989134"/>
            <a:ext cx="398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1024E4C-BFF3-4591-8F3A-71AC79D6F5B1}" type="datetime'''''''''''''''6.''''''7''''''''''''''''''%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6.7%</a:t>
            </a:fld>
            <a:endParaRPr lang="en-US" sz="1200" b="1"/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618414" y="4298696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4F3E029-0E11-41C2-B8AA-B156FB9F66EF}" type="datetime'''80''''''''''''.''''''''''''''''''''''''0''''''%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80.0%</a:t>
            </a:fld>
            <a:endParaRPr lang="en-US" sz="1200" b="1"/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155951" y="4471734"/>
            <a:ext cx="485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41C4EF0-D371-4CD4-A72C-602141A30E07}" type="datetime'''''''''''''13''''''''''''''''.3''%''''''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en-US" sz="1200" b="1"/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709864" y="4643184"/>
            <a:ext cx="398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FD76465-D0A8-4329-8302-1C919CBE08B2}" type="datetime'''6''''''''''''.''''7%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6.7%</a:t>
            </a:fld>
            <a:endParaRPr lang="en-US" sz="1200" b="1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CA1CB56-7AF7-3835-4EF8-F39CEAAE3EC2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898525" y="1809496"/>
            <a:ext cx="214313" cy="160338"/>
          </a:xfrm>
          <a:prstGeom prst="rect">
            <a:avLst/>
          </a:prstGeom>
          <a:solidFill>
            <a:srgbClr val="2C5E2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59A08E1-BAF9-4543-4546-6494B443C80F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527175" y="1809496"/>
            <a:ext cx="214313" cy="160338"/>
          </a:xfrm>
          <a:prstGeom prst="rect">
            <a:avLst/>
          </a:prstGeom>
          <a:solidFill>
            <a:srgbClr val="5CBD6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7C9D6B8-EB0E-B891-6EB1-6B6236FA8734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2111375" y="1809496"/>
            <a:ext cx="214313" cy="160338"/>
          </a:xfrm>
          <a:prstGeom prst="rect">
            <a:avLst/>
          </a:prstGeom>
          <a:solidFill>
            <a:srgbClr val="C0C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163638" y="1817434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C703B15-0DD4-4CC7-8688-78465F99375F}" type="datetime'''''''''''''''''''''''''''''Ye''''''''''s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Yes</a:t>
            </a:fld>
            <a:endParaRPr lang="en-US" sz="1200" b="1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2EFFED2D-ACDB-EBDF-E65D-501AC1B9F01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792288" y="1817434"/>
            <a:ext cx="217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4CE135F-04DD-417E-A6E6-8ABED7736793}" type="datetime'''''''''''''''''''''''''''''N''''''''''''''''o'''''''''">
              <a:rPr lang="en-US" altLang="en-US" sz="12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No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FDEB99AD-E3B5-0446-35AB-2A6262C088D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376489" y="1817434"/>
            <a:ext cx="9810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D561380-C6C1-4A8A-8211-AE32EED00EBF}" type="datetime'''''''No'''''' ''''R''''''''''''''''''e''''spon''''''''''se'">
              <a:rPr lang="en-US" altLang="en-US" sz="12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No Response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Number of </a:t>
            </a:r>
            <a:r>
              <a:rPr lang="en-US" altLang="en-US" sz="1600" b="1" dirty="0" err="1">
                <a:effectLst/>
              </a:rPr>
              <a:t>Organisations</a:t>
            </a:r>
            <a:r>
              <a:rPr lang="en-US" altLang="en-US" sz="1600" b="1" dirty="0">
                <a:effectLst/>
              </a:rPr>
              <a:t> reporting restructuring initiatives (N=15)</a:t>
            </a:r>
          </a:p>
        </p:txBody>
      </p:sp>
    </p:spTree>
    <p:extLst>
      <p:ext uri="{BB962C8B-B14F-4D97-AF65-F5344CB8AC3E}">
        <p14:creationId xmlns:p14="http://schemas.microsoft.com/office/powerpoint/2010/main" val="12180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DD1FE-5B6B-FE9C-41EA-773605644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0D3C006-3EFA-2D4F-D8E4-AD19AFBF5E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3502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44" imgH="344" progId="TCLayout.ActiveDocument.1">
                  <p:embed/>
                </p:oleObj>
              </mc:Choice>
              <mc:Fallback>
                <p:oleObj name="think-cell Slide" r:id="rId19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D3C006-3EFA-2D4F-D8E4-AD19AFBF5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B16D37-EBCA-D398-10E0-2CC7D3BE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Implementation of restructuring initiatives are still </a:t>
            </a:r>
            <a:r>
              <a:rPr lang="en-US" i="1"/>
              <a:t>in process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8FBAD68-B9B1-CC9C-AEC6-62EBDA8249A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558428"/>
              </p:ext>
            </p:extLst>
          </p:nvPr>
        </p:nvGraphicFramePr>
        <p:xfrm>
          <a:off x="2717800" y="2054733"/>
          <a:ext cx="5232400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3206E73-1B20-21C5-3808-EDCDE6B3956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74775" y="2551621"/>
            <a:ext cx="1308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40B13B6-5A29-4CBA-B107-127D786F275E}" type="datetime'F''''u''''r''''lou''''g''''''''''''''''h'' (''''''N=''''7)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Furlough (N=7)</a:t>
            </a:fld>
            <a:endParaRPr lang="en-US" sz="1400" b="1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6F0A763D-0CD7-C0BE-2CA8-1F5E681FC47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150100" y="3219958"/>
            <a:ext cx="485775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793676-853C-4FBC-AE21-1EA7D4E294B6}" type="datetime'''''''''''''''2''''''''''''3''.''''''''''''''''''1''%'''">
              <a:rPr lang="en-US" altLang="en-US" sz="12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23.1%</a:t>
            </a:fld>
            <a:endParaRPr lang="en-US" sz="12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2EB130-AA45-4052-DABF-A538F05EDF4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11300" y="3207258"/>
            <a:ext cx="11715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7E1746B-3B87-42C8-B8EA-48B957D89F45}" type="datetime'L''a''''''''''''yoff'''''''' (''''''''''''''N''=''1''''3)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Layoff (N=13)</a:t>
            </a:fld>
            <a:endParaRPr lang="en-US" sz="1400" b="1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F127FCD8-9E21-688D-7E1B-A1B191D7365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561138" y="3874008"/>
            <a:ext cx="398463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777CA35-144A-4E84-B675-81F131BF0BAB}" type="datetime'7''''''''''''''''''''''''''''.''''7''''''''''''''''''''''''%'">
              <a:rPr lang="en-US" altLang="en-US" sz="12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7.7%</a:t>
            </a:fld>
            <a:endParaRPr lang="en-US" sz="1200" b="1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F18DAC-8CF3-93AE-0C9A-D6CC7C251E9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98525" y="3861308"/>
            <a:ext cx="1784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6124CF6-9EE2-4680-AF12-B9B6A91408B7}" type="datetime'''''''''''Or''g ''''R''ed''esi''''''''''gn'''' (N=''1''''3)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Org Redesign (N=13)</a:t>
            </a:fld>
            <a:endParaRPr lang="en-US" sz="1400" b="1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BE4F1A34-5826-7CBE-5871-E10F08285B9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30950" y="4528058"/>
            <a:ext cx="485775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7B96A8-85CE-4C48-AABF-A3760658C617}" type="datetime'''''''''''''''16.7''''%'''">
              <a:rPr lang="en-US" altLang="en-US" sz="12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16.7%</a:t>
            </a:fld>
            <a:endParaRPr lang="en-US" sz="1200" b="1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23FC1CC-A04D-9F35-92F8-83D16C84707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39800" y="4515358"/>
            <a:ext cx="1743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8CA9ED8-B203-44E6-89EC-E8DF67A160F9}" type="datetime'J''''''o''b ''''R''''''ed''''''e''s''''ign'' (''''N=12'''')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Job Redesign (N=12)</a:t>
            </a:fld>
            <a:endParaRPr lang="en-US" sz="1400" b="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D2FC36-5AA3-3AB8-3725-54A39A3C6EF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98525" y="1838833"/>
            <a:ext cx="214313" cy="160338"/>
          </a:xfrm>
          <a:prstGeom prst="rect">
            <a:avLst/>
          </a:prstGeom>
          <a:solidFill>
            <a:srgbClr val="2C5E2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F3C7CF-52CC-AC64-AC2C-449312E2D87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995488" y="183883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7E8AB31-B6BA-F33B-5E0C-D46D945D766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143250" y="1838833"/>
            <a:ext cx="214313" cy="160338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24C7D3A-9803-C5DD-9F7E-08FB471C092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163638" y="1846771"/>
            <a:ext cx="730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3E3E6BD-D8CA-4924-A1D1-79F01C65BB78}" type="datetime'C''''o''''mp''l''''''''''''''''''''''''''''''''et''''''''e'''">
              <a:rPr lang="en-US" altLang="en-US" sz="1200" b="1" smtClean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Complete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3F38AD0-CA8C-8827-A95E-D1563B1FA3D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260600" y="1846771"/>
            <a:ext cx="781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89B07CE-66EC-4AC9-9C9E-073700C434AC}" type="datetime'''''I''''n''''-p''''''''''''r''o''''''cess'">
              <a:rPr lang="en-US" altLang="en-US" sz="1200" b="1" smtClean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In-process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07109E8-C667-BA46-B7CC-B6BB7134CDE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408364" y="1846771"/>
            <a:ext cx="620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4AB5D3E-B68C-41F5-B198-1F41464935AF}" type="datetime'''''''''''''''''''''''P''''la''''n''''n''''''''ed'''''''''''">
              <a:rPr lang="en-US" altLang="en-US" sz="1200" b="1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Planned</a:t>
            </a:fld>
            <a:endParaRPr lang="en-US" sz="12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BB59AD-3B7B-1697-E21E-BE729DD0566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Status of restructuring initiatives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615362" y="2390775"/>
            <a:ext cx="273843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Furloughs (85.7%) and layoffs (61.5%) are closest to completion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 dirty="0"/>
              <a:t>Broader </a:t>
            </a:r>
            <a:r>
              <a:rPr lang="en-US" sz="1400" dirty="0" err="1"/>
              <a:t>Organisation</a:t>
            </a:r>
            <a:r>
              <a:rPr lang="en-US" sz="1400" dirty="0"/>
              <a:t> and job redesign initiatives are progressing more slowly</a:t>
            </a:r>
          </a:p>
        </p:txBody>
      </p:sp>
    </p:spTree>
    <p:extLst>
      <p:ext uri="{BB962C8B-B14F-4D97-AF65-F5344CB8AC3E}">
        <p14:creationId xmlns:p14="http://schemas.microsoft.com/office/powerpoint/2010/main" val="262119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44EA1-3CFC-B791-B86D-0BC38989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D3DB28-5F9D-74A3-4363-4FECA9383D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561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44" imgH="344" progId="TCLayout.ActiveDocument.1">
                  <p:embed/>
                </p:oleObj>
              </mc:Choice>
              <mc:Fallback>
                <p:oleObj name="think-cell Slide" r:id="rId20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D3DB28-5F9D-74A3-4363-4FECA9383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C6879D-E39C-5A2C-D13D-0B9A584A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82685"/>
            <a:ext cx="10515600" cy="612582"/>
          </a:xfrm>
        </p:spPr>
        <p:txBody>
          <a:bodyPr vert="horz">
            <a:normAutofit/>
          </a:bodyPr>
          <a:lstStyle/>
          <a:p>
            <a:r>
              <a:rPr lang="en-US" dirty="0"/>
              <a:t>Restructuring is impacting all parts of the </a:t>
            </a:r>
            <a:r>
              <a:rPr lang="en-US" dirty="0" err="1"/>
              <a:t>organisation</a:t>
            </a:r>
            <a:endParaRPr lang="en-US" dirty="0"/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4999B3AA-9E4A-F7F6-C6C8-CB38353093F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542808"/>
              </p:ext>
            </p:extLst>
          </p:nvPr>
        </p:nvGraphicFramePr>
        <p:xfrm>
          <a:off x="2717800" y="1990725"/>
          <a:ext cx="5232400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CC4AA03-5B76-1FA5-718F-EF40EFDEFAF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74775" y="2487613"/>
            <a:ext cx="1308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40B13B6-5A29-4CBA-B107-127D786F275E}" type="datetime'F''''u''''r''''lou''''g''''''''''''''''h'' (''''''N=''''7)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Furlough (N=7)</a:t>
            </a:fld>
            <a:endParaRPr lang="en-US" sz="1400" b="1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FA53A5-30F2-F0D8-EF74-C035128446A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11300" y="3143250"/>
            <a:ext cx="11715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2445A6-A424-4531-B957-074A10FE4A6A}" type="datetime'''''''La''y''o''''''ff'''' (''N=1''''''''2'''''''''')''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Layoff (N=12)</a:t>
            </a:fld>
            <a:endParaRPr lang="en-US" sz="1400" b="1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DE6392-0229-B23D-5D89-4826957EB85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98525" y="3797300"/>
            <a:ext cx="1784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826F506-F6AB-4DF5-877A-2BA0A90FB27C}" type="datetime'''''''O''''''r''g ''''''''''Redes''i''''gn'''''' (N=11'')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Org Redesign (N=11)</a:t>
            </a:fld>
            <a:endParaRPr lang="en-US" sz="1400" b="1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6920F38-CC2B-10CB-D7AB-E65C1F19AB9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39800" y="4451350"/>
            <a:ext cx="1743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AAB0066-7680-4F3E-A163-FCA3592F0412}" type="datetime'''''J''ob ''''''''''R''e''de''''si''''gn'' ''''(N''=''1''''1)'">
              <a:rPr lang="en-US" altLang="en-US" sz="14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Job Redesign (N=11)</a:t>
            </a:fld>
            <a:endParaRPr lang="en-US" sz="1400" b="1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157913" y="2500313"/>
            <a:ext cx="485775" cy="165100"/>
          </a:xfrm>
          <a:prstGeom prst="rect">
            <a:avLst/>
          </a:prstGeom>
          <a:solidFill>
            <a:srgbClr val="F49A8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A287BA-5255-4B5E-9AE5-22370A28BBC3}" type="datetime'''2''''8.''''''6%'''''''''''''''''''''''''''''''''''''''">
              <a:rPr lang="en-US" altLang="en-US" sz="1200" b="1" smtClean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DBD5F8-D536-C23E-5D45-A3B6DD4A912E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898525" y="1774825"/>
            <a:ext cx="214313" cy="16033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789679-6BE1-F2F9-D28D-A0017A0B77D5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501775" y="1774825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3CCCE1-9872-B68D-2C83-709AC7E3444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2522538" y="1774825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0BA813-2127-E442-9128-106031E6BD7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503613" y="1774824"/>
            <a:ext cx="214313" cy="160338"/>
          </a:xfrm>
          <a:prstGeom prst="rect">
            <a:avLst/>
          </a:prstGeom>
          <a:solidFill>
            <a:srgbClr val="F49A8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3F5DEBF-2654-92E6-8841-3865049CFA8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63638" y="1782763"/>
            <a:ext cx="2365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2B97FCB-92C7-4422-9EAD-7D2F88F65C47}" type="datetime'''''''''''''''H''''''''''Q''''''''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HQ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3B4DAA3-375F-42E3-0374-45493A5AD7E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766888" y="1782763"/>
            <a:ext cx="654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A986E4A-AB0A-4CCD-BB9B-75A66977D490}" type="datetime'''''''R''''''e''''g''''i''''o''''''''''''n''''a''''''''''''l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Regional</a:t>
            </a:fld>
            <a:endParaRPr lang="en-US" sz="12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41E9C87-8810-4DAE-70A1-A6DE783E9F5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787650" y="1782763"/>
            <a:ext cx="6143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E956D4E-E488-4026-9004-634059CAE87B}" type="datetime'''''C''''''o''''''u''''n''t''''''''ry''''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Country</a:t>
            </a:fld>
            <a:endParaRPr lang="en-US" sz="1200" b="1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F08341B-83C0-E0A0-B2D5-997DBAC1771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768725" y="1782763"/>
            <a:ext cx="3635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9F1D4BA-429F-4D1F-9AD8-B2C81379A406}" type="datetime'''''F''''i''''''''''''''e''''''''''''''''''''''''''''''''ld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Field</a:t>
            </a:fld>
            <a:endParaRPr lang="en-US" sz="1200" b="1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1009217-6E66-CF6B-0A8D-CC228A51DDE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Impact of restructuring initiatives on different parts of the </a:t>
            </a:r>
            <a:r>
              <a:rPr lang="en-US" altLang="en-US" sz="1600" b="1" dirty="0" err="1">
                <a:effectLst/>
              </a:rPr>
              <a:t>organisation</a:t>
            </a:r>
            <a:endParaRPr lang="en-US" altLang="en-US" sz="1600" b="1" dirty="0">
              <a:effectLst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A7C4003-9943-4459-CB9D-D59197E8989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615362" y="2390775"/>
            <a:ext cx="273843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1428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>
                <a:effectLst/>
              </a:rPr>
              <a:t>Impact of initiatives is broad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/>
              <a:t>HQ and regional offices are impacted the most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/>
              <a:t>The highest level of layoffs are at the HQ, regional and country office levels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8608152-3385-AB03-4AC4-1F2312A39C7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38200" y="5141913"/>
            <a:ext cx="7150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Notes: 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effectLst/>
              </a:rPr>
              <a:t>Organisations</a:t>
            </a:r>
            <a:r>
              <a:rPr lang="en-US" altLang="en-US" sz="1400" dirty="0">
                <a:effectLst/>
              </a:rPr>
              <a:t> implemented initiatives in multiple parts of their </a:t>
            </a:r>
            <a:r>
              <a:rPr lang="en-US" altLang="en-US" sz="1400" dirty="0" err="1">
                <a:effectLst/>
              </a:rPr>
              <a:t>Organisation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Initiatives apply equally to local and international (expat) staff</a:t>
            </a:r>
            <a:endParaRPr lang="en-US" alt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089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82042-6930-887A-748C-A0A05CFD4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39F58F0-E79E-94B1-9B39-BB7D93C3F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8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44" imgH="344" progId="TCLayout.ActiveDocument.1">
                  <p:embed/>
                </p:oleObj>
              </mc:Choice>
              <mc:Fallback>
                <p:oleObj name="think-cell Slide" r:id="rId33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9F58F0-E79E-94B1-9B39-BB7D93C3F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92CA08-5677-3F7E-54C0-6B2C3E93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/>
              <a:t>All employee groups except </a:t>
            </a:r>
            <a:r>
              <a:rPr lang="en-US" i="1"/>
              <a:t>General</a:t>
            </a:r>
            <a:r>
              <a:rPr lang="en-US"/>
              <a:t> </a:t>
            </a:r>
            <a:r>
              <a:rPr lang="en-US" sz="1800"/>
              <a:t>(BG-1 – BG-3) </a:t>
            </a:r>
            <a:r>
              <a:rPr lang="en-US"/>
              <a:t>are impacted by at least 50%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8BC38-E0FA-F3EC-1FF8-11F5D6C64A32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0" y="1352550"/>
            <a:ext cx="1051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effectLst/>
              </a:rPr>
              <a:t>Impact of restructuring initiatives on different levels of the </a:t>
            </a:r>
            <a:r>
              <a:rPr lang="en-US" altLang="en-US" sz="1600" b="1" dirty="0" err="1">
                <a:effectLst/>
              </a:rPr>
              <a:t>organisation</a:t>
            </a:r>
            <a:endParaRPr lang="en-US" altLang="en-US" sz="1600" b="1" dirty="0">
              <a:effectLst/>
            </a:endParaRPr>
          </a:p>
        </p:txBody>
      </p:sp>
      <p:graphicFrame>
        <p:nvGraphicFramePr>
          <p:cNvPr id="245" name="Chart 244">
            <a:extLst>
              <a:ext uri="{FF2B5EF4-FFF2-40B4-BE49-F238E27FC236}">
                <a16:creationId xmlns:a16="http://schemas.microsoft.com/office/drawing/2014/main" id="{2BD8A088-F375-8D13-84B0-321E7606747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57965"/>
              </p:ext>
            </p:extLst>
          </p:nvPr>
        </p:nvGraphicFramePr>
        <p:xfrm>
          <a:off x="755650" y="2860675"/>
          <a:ext cx="9375775" cy="326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41463" y="6097588"/>
            <a:ext cx="895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F49432-3C8F-4A42-9936-ED1396985C9B}" type="datetime'''''''''F''ur''''l''''o''''''''''''ug''''''''h''''''s'''''''">
              <a:rPr lang="en-US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Furloughs</a:t>
            </a:fld>
            <a:endParaRPr lang="en-US" sz="1400" b="1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8D33291-2156-F8A1-25FD-177E32FC413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962400" y="6097588"/>
            <a:ext cx="6572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E49CDC-0C13-41A2-9224-8C9B92E221A9}" type="datetime'''''''''''''''L''a''''y''''''of''''''''''''f''''''''''s'">
              <a:rPr lang="en-US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Layoffs</a:t>
            </a:fld>
            <a:endParaRPr lang="en-US" sz="1400" b="1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D637A1-BEEC-D826-C3A4-6D48629F248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003925" y="6097588"/>
            <a:ext cx="1181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27512E-2577-4F55-B2D5-47EF0056C1FB}" type="datetime'O''''rg'' ''''''''''''''''''''''''Redes''''''''''i''''gn'''">
              <a:rPr lang="en-US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Org Redesign</a:t>
            </a:fld>
            <a:endParaRPr lang="en-US" sz="1400" b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FABA90-7B9E-8840-1D7F-F0676E1F05D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326438" y="6097588"/>
            <a:ext cx="1139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309E24F-53C5-4E5D-8CAA-03755FA900C3}" type="datetime'''''''''Job Re''d''''''''''''''''es''''i''''''''''''g''''n'">
              <a:rPr lang="en-US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Job Redesign</a:t>
            </a:fld>
            <a:endParaRPr lang="en-US" sz="1400" b="1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019175" y="5189538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643DD8-4BBE-4ABC-89F2-DEC977A12E02}" type="datetime'''''''''''''22.''''''''''''''''''''''''''''''2''''''''%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22.2%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531938" y="3813175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2ECDC5C-4918-433A-AE6A-43454EFD5785}" type="datetime'''''''66''''''''.''''''''''''''''''''''''''''''''''''7''%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66.7%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043113" y="3468688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20A161-4625-488E-A043-E1D952A20356}" type="datetime'''''''''7''''''7''''''''''.''''''''8''''''''''''%''''''''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77.8%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555875" y="4157663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4A411D-8CE2-48FC-85D5-F65775D13E2F}" type="datetime'''''5''''''''''''''''''''5''''''''.''''6''''''''''''''''%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55.6%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322638" y="3040063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4D2744-5659-40FE-AD8B-A4A3AF534CFE}" type="datetime'9''''''''1''''''''''''''''''.''''''''''''''''7%'''''''''''''">
              <a:rPr lang="en-US" altLang="en-US" sz="10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91.7%</a:t>
            </a:fld>
            <a:endParaRPr lang="en-US" sz="1000" b="1"/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797300" y="2781300"/>
            <a:ext cx="4778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6D422A-0A48-48EA-8AA5-2D6FFF673ADB}" type="datetime'''''1''00''''''''''''''''''''''''''''.''0''''''''''%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310063" y="2781300"/>
            <a:ext cx="4778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7BB0E6-DAB9-4B06-A643-84A951011C8D}" type="datetime'1''''''0''0''''''''''''.0''%''''''''''''''''''''''''''''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857750" y="3813175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69CB5F-727A-4387-8113-0B5FD72AF478}" type="datetime'6''''''6''''''''.''''''''7''''''''''''''''%''''''''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66.7%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624513" y="4071938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A0EBC0-57C0-4EFD-8915-F239A5FED08E}" type="datetime'''''''''''''5''''''''''''''''''8''''''''''.''''''3''''''''%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58.3%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137275" y="3040063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2E57DA-E1A9-4BA0-9EFF-D18FEFA87991}" type="datetime'''''''9''''1''''''.''''7''''''''%''''''''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91.7%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611938" y="2781300"/>
            <a:ext cx="4778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BD0C90-A6A2-49F5-B5FA-4A38BFE8ABCE}" type="datetime'''''''''''''''''''''10''''''''''0''''''.''0%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161213" y="3297238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79E8C96-0CED-43C1-A690-04FB24F6306F}" type="datetime'''''''''83.''''''''''''3''''''''''''''''''''''''''''%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83.3%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295F0102-632B-F4B1-9907-ADDD68183E9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927975" y="4587875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A06BC8-876A-44C8-9EEE-137FC7617EB3}" type="datetime'''''''''''''4''1.7''''''''''''''''''%''''''''''''''''''''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41.7%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439150" y="3556000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52C86A-4E26-4B70-81F5-B5079F48A1B0}" type="datetime'''''''''''''''''''7''5''.''0''''''''''''''''''''''''%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75.0%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951913" y="3040063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E8810D-4CD9-4023-B0E6-1C40D6D30DB6}" type="datetime'''''''''9''''''''''''''''''''''''''''''1''''''''''''.''7''%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91.7%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463088" y="3297238"/>
            <a:ext cx="404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9212281-9064-4D17-BF24-90B284455A1A}" type="datetime'''8''3.''''''''''''''''''''''''''3''''''''''''''%'''''''''">
              <a:rPr lang="en-US" altLang="en-US" sz="1000" b="1" smtClean="0">
                <a:latin typeface="Open Sans" panose="020B0606030504020204" pitchFamily="34" charset="0"/>
                <a:cs typeface="Open Sans" panose="020B0606030504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83.3%</a:t>
            </a:fld>
            <a:endParaRPr lang="en-US" sz="1000" b="1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05BC2A-756A-1284-A979-85219DE997E2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98525" y="1914525"/>
            <a:ext cx="214313" cy="160338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20054F-E3C0-4D70-EC2D-C7552F01D808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2200275" y="1914525"/>
            <a:ext cx="214313" cy="160338"/>
          </a:xfrm>
          <a:prstGeom prst="rect">
            <a:avLst/>
          </a:prstGeom>
          <a:solidFill>
            <a:srgbClr val="C864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B5B129E-8986-D43E-4347-0718D216ED29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3502025" y="1914525"/>
            <a:ext cx="214313" cy="160338"/>
          </a:xfrm>
          <a:prstGeom prst="rect">
            <a:avLst/>
          </a:prstGeom>
          <a:solidFill>
            <a:srgbClr val="32CD3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2690EE6-E8AB-8E59-3177-92A8D47E0251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4891088" y="1914525"/>
            <a:ext cx="214313" cy="160338"/>
          </a:xfrm>
          <a:prstGeom prst="rect">
            <a:avLst/>
          </a:prstGeom>
          <a:solidFill>
            <a:srgbClr val="FF1E3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63637" y="1922463"/>
            <a:ext cx="9350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BC7B9E5-6590-4FAF-B038-71A72ED987FB}" type="datetime'''Gen''e''ra''l''''&#10;''(BG''-1'' -'''' B''''''G''''''-''''3)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General
(BG-1 - BG-3)</a:t>
            </a:fld>
            <a:endParaRPr lang="en-US" sz="1200" b="1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0145FB8-C0C0-074D-D232-C736A240BF63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465388" y="1922463"/>
            <a:ext cx="9350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0D7CB58-28A9-446B-BCF4-A28C57DD5D6C}" type="datetime'''Proc''ess&#10;''(BG''-''''''4'''' -'' B''''''''G''-''7'''')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Process
(BG-4 - BG-7)</a:t>
            </a:fld>
            <a:endParaRPr lang="en-US" sz="1200" b="1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A3890CD-9763-D367-CBC5-D36E4391C17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767138" y="1922463"/>
            <a:ext cx="10223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246E5AD-3B7C-433B-BCDF-91CD5A4212A1}" type="datetime'''De''''''s''''''i''gn''&#10;''(B''G-8'''' ''''- BG-11)''''''''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Design
(BG-8 - BG-11)</a:t>
            </a:fld>
            <a:endParaRPr lang="en-US" sz="1200" b="1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9E63867D-B955-5BE8-CFF9-B30B4789F403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156200" y="1922463"/>
            <a:ext cx="11096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083DA4E-1AB7-4119-B1D0-AA5E5A412FFF}" type="datetime'Le''ader''ship&#10;(''''''''B''''G''''''''-12 ''''''- BG''-1''4)'">
              <a:rPr lang="en-US" altLang="en-US" sz="1200" b="1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Leadership
(BG-12 - BG-14)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4220396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/%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3.81654099999999996129E+00&quot;&gt;&lt;m_msothmcolidx val=&quot;0&quot;/&gt;&lt;m_rgb r=&quot;32&quot; g=&quot;CD&quot; b=&quot;32&quot;/&gt;&lt;/elem&gt;&lt;elem m_fUsage=&quot;1.40624013257100011209E+00&quot;&gt;&lt;m_msothmcolidx val=&quot;0&quot;/&gt;&lt;m_rgb r=&quot;2C&quot; g=&quot;5E&quot; b=&quot;28&quot;/&gt;&lt;/elem&gt;&lt;elem m_fUsage=&quot;5.90490000000000181402E-01&quot;&gt;&lt;m_msothmcolidx val=&quot;0&quot;/&gt;&lt;m_rgb r=&quot;FF&quot; g=&quot;1E&quot; b=&quot;32&quot;/&gt;&lt;/elem&gt;&lt;elem m_fUsage=&quot;4.78296900000000135833E-01&quot;&gt;&lt;m_msothmcolidx val=&quot;0&quot;/&gt;&lt;m_rgb r=&quot;C8&quot; g=&quot;64&quot; b=&quot;FF&quot;/&gt;&lt;/elem&gt;&lt;elem m_fUsage=&quot;4.30467210000000155556E-01&quot;&gt;&lt;m_msothmcolidx val=&quot;0&quot;/&gt;&lt;m_rgb r=&quot;99&quot; g=&quot;66&quot; b=&quot;33&quot;/&gt;&lt;/elem&gt;&lt;elem m_fUsage=&quot;3.87420489000000145552E-01&quot;&gt;&lt;m_msothmcolidx val=&quot;0&quot;/&gt;&lt;m_rgb r=&quot;F4&quot; g=&quot;9A&quot; b=&quot;82&quot;/&gt;&lt;/elem&gt;&lt;elem m_fUsage=&quot;3.48678440100000153201E-01&quot;&gt;&lt;m_msothmcolidx val=&quot;0&quot;/&gt;&lt;m_rgb r=&quot;5C&quot; g=&quot;BD&quot; b=&quot;65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b0U2vUCXuvCLYhhvw6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2oinv0Ab4vY2USB1ple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gZwLUn632P.LR_9riU_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19PLMfrjjKyVze1CHI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x.9IeiOeXK_AnnOT3rB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vuNcX8F8PVDzr7HZnA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gZwLUn632P.LR_9riU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uHZE9HsCcu5IypZc0Xz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19PLMfrjjKyVze1CHIB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x.9IeiOeXK_AnnOT3rB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Kb6TV59dOvXmTrYgANm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AjbV5eWOqHAbphV5qaU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f1Y2_OKECg_TEjPzhXh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0fX07JzmNL9JYZrAjpW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HjTtAY8qtkAPvZQV4.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nFYjhHtirgx31Stso3G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gZwLUn632P.LR_9riU_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19PLMfrjjKyVze1CHI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x.9IeiOeXK_AnnOT3rB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Kb6TV59dOvXmTrYgAN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lvkdfVhTxbHS8TWXrY_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6YNqQuPoqdvs5dnYnTgn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vuNcX8F8PVDzr7HZnAt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_R.qLFAS3z64ehBT07K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vuNcX8F8PVDzr7HZnA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yv_H0IGB92qbDHUxf5L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Wcy8wtTBUiz.k9juAfh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vuNcX8F8PVDzr7HZnA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MJVxh9T1ePL.Oe2zM9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TMpu3dYSnFzNxkHudB1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UelT9O1l3IboqB9iVx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TN4dJrZU9AMe_3iA3dS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ECbAVvNi.O65bKqC.O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twpbfkTiacqetfYBx.y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HdB8uVBC6WltyIu3RfH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Z3jydlxpQx_oRyzA1Aq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olHrFBUNtxxrGSJ885h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tVdkr.QBjL5rzlXPQVo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pPt4XB66Mgd5UtqF_Y7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0PtGKk7zisW1w8BmmKI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whsTm6jKBkmA6cLpGlD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3587fvXDwkNfrz5VnQ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Ac7DEMwyS2fS1Ep7HxH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uEMcQwPKA1Sif85UN34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AYkvANS92G_wmItT6O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JLbKM7EmfK9L9jySOi9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MJVxh9T1ePL.Oe2zM9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TMpu3dYSnFzNxkHudB1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UelT9O1l3IboqB9iVxB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ECbAVvNi.O65bKqC.O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twpbfkTiacqetfYBx.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Oxcn15042wDT2_jf1bG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HdB8uVBC6WltyIu3RfH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Z3jydlxpQx_oRyzA1Aq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olHrFBUNtxxrGSJ885h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Ln83Dg3TEDUjDnAHko6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fHdj1dnEO545T_CqRXm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3UAhfgg_4RrbBsdQT5E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Y__9pHT3tBHwY9qrum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LovboLIYVIFgPdRSix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KOEKz9OipOM0pIX8x2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XkeUlyxNnFVJUAKrFT7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0yNdBe8yiAtw_PImXI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Vi3u9cP5bkfTlQLta9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Uf8jwJsIWoauz4cllJu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mugYyxjBGIIQ9qg2wM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MSkgqgBw70eQAQ0KDn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hutOc2ScmEDmNhdLwM6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PfTRI4IUhbEBlxci0Jc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4QJF3vaPsydTkccF2pW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_b3rNqTYZRa.reRVOt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fv3QNibXf6UoMirCxM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AjbV5eWOqHAbphV5qa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hrtIyiItVT2Oqd8GoH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tZmMyC6EDCvXj68x2.5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bNQjIPSDePDgLOCRex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A0ui5aAyN52w4ku.Vv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mlbdOvdvCxdLB3PuL4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jv1xrCdMVa6XtA_YS03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C0cMWuU_6rc3iL.1Ie4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lsj0hnj8RX7gU3rMUYL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J2NaWiuX0syOBXKesA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e6O_QgAOC_bOPXU4Bv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TdYxXy2h0A_cJkqa9lR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fvdCSZGtVhYzdAfb81B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fMInTYWiObmxyNeazj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2OvNEx7wqnwOJI1jOYH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KWsZ6U7uCML3YsOjHR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z0ZX5LRmRY_JNP8QdAp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hrtIyiItVT2Oqd8GoH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tZmMyC6EDCvXj68x2.5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A0ui5aAyN52w4ku.Vv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jv1xrCdMVa6XtA_YS03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lsj0hnj8RX7gU3rMUY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CjdHESBTmThJUk0tan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77B8XnBM1H_Aphg8wcJ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J2NaWiuX0syOBXKesA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e6O_QgAOC_bOPXU4Bv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TdYxXy2h0A_cJkqa9lR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MvonvZqkRuMd1JCzeUx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fvdCSZGtVhYzdAfb81B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fMInTYWiObmxyNeazjC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2OvNEx7wqnwOJI1jOYH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V1o_53oz4OBQMOZkTfl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KWsZ6U7uCML3YsOjHRB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z0ZX5LRmRY_JNP8QdA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7QI5nyJhLw2yegUVBri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KWsZ6U7uCML3YsOjHRB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ztDUI3cLpHQGlUTe40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4jb475KcWdZ7TbdjawJ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OzY8SZqy0dYwSwGjOO4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xkv0nDk2ERtYWyhkRk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B9DeHE6qJujutQ6k7eH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5ZT0ADdVR0RWi76awzU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VpubiyAMOpGbvNfsMa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Tnw72FFO_ergNI0nUzz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dgyljliWSg.Tbv8B8cd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lxH3ret_bhIsxuQss8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Wg4KXJKingJUIG3om69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HWGEq8EquVlqibWqGxJ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yffH9rNTcMYWXaEhggU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C0IEVKatuv5jSVbkWhB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JRpxaz6cDIjXILtpNlE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T5PljazRYF1uXt7QoE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zvKEBkA9Ga32z.ea8O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77B8XnBM1H_Aphg8wc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ZVUFYkcpRUNExUYjCfl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3HyWMDP8eaVtmB8_..w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z8ltywSVh7MCyu4.HD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gCaN7s4uur74sitczB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2K7iPspcFbPslR.8hIC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RX0h7j7qljZQDgvwgwy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dJ6ICOw905frO.llunL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XgG0bNx7Q7i_qwZnguu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r1gmLIvVGTPxKHHu.4S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Lbp1F55LXm2sGymx7sTw"/>
</p:tagLst>
</file>

<file path=ppt/theme/theme1.xml><?xml version="1.0" encoding="utf-8"?>
<a:theme xmlns:a="http://schemas.openxmlformats.org/drawingml/2006/main" name="Presentation to Management Team - December 16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81AE26-A341-4044-8C6A-B6D65060B18E}" vid="{18AF7876-F961-429D-AF5D-49A13819A1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Type xmlns="016d81e3-b586-48a6-bff8-251e5d5a4adb" xsi:nil="true"/>
    <Account_x0020_Number xmlns="016d81e3-b586-48a6-bff8-251e5d5a4adb" xsi:nil="true"/>
    <_Flow_SignoffStatus xmlns="016d81e3-b586-48a6-bff8-251e5d5a4adb" xsi:nil="true"/>
    <lcf76f155ced4ddcb4097134ff3c332f xmlns="016d81e3-b586-48a6-bff8-251e5d5a4adb">
      <Terms xmlns="http://schemas.microsoft.com/office/infopath/2007/PartnerControls"/>
    </lcf76f155ced4ddcb4097134ff3c332f>
    <Notes xmlns="016d81e3-b586-48a6-bff8-251e5d5a4adb" xsi:nil="true"/>
    <TaxCatchAll xmlns="d9766030-629f-4b6c-93a1-7eaa154ea93f" xsi:nil="true"/>
    <Sector xmlns="016d81e3-b586-48a6-bff8-251e5d5a4a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8772C6B1FAC4CA273A4384409D42F" ma:contentTypeVersion="28" ma:contentTypeDescription="Create a new document." ma:contentTypeScope="" ma:versionID="dc43c43678f04ec0fee6a2e66732c3dc">
  <xsd:schema xmlns:xsd="http://www.w3.org/2001/XMLSchema" xmlns:xs="http://www.w3.org/2001/XMLSchema" xmlns:p="http://schemas.microsoft.com/office/2006/metadata/properties" xmlns:ns2="016d81e3-b586-48a6-bff8-251e5d5a4adb" xmlns:ns3="d9766030-629f-4b6c-93a1-7eaa154ea93f" targetNamespace="http://schemas.microsoft.com/office/2006/metadata/properties" ma:root="true" ma:fieldsID="bcb8c5ad7baa9f1e1c97cb4a523feb0c" ns2:_="" ns3:_="">
    <xsd:import namespace="016d81e3-b586-48a6-bff8-251e5d5a4adb"/>
    <xsd:import namespace="d9766030-629f-4b6c-93a1-7eaa154ea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ector" minOccurs="0"/>
                <xsd:element ref="ns2:Client_x0020_Type" minOccurs="0"/>
                <xsd:element ref="ns2:MediaLengthInSeconds" minOccurs="0"/>
                <xsd:element ref="ns2:MediaServiceDateTaken" minOccurs="0"/>
                <xsd:element ref="ns2:Account_x0020_Number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d81e3-b586-48a6-bff8-251e5d5a4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ector" ma:index="14" nillable="true" ma:displayName="Sector" ma:format="Dropdown" ma:internalName="Sect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lateral"/>
                    <xsd:enumeration value="CDO"/>
                    <xsd:enumeration value="IO"/>
                    <xsd:enumeration value="NGO"/>
                    <xsd:enumeration value="Private Sector"/>
                  </xsd:restriction>
                </xsd:simpleType>
              </xsd:element>
            </xsd:sequence>
          </xsd:extension>
        </xsd:complexContent>
      </xsd:complexType>
    </xsd:element>
    <xsd:element name="Client_x0020_Type" ma:index="15" nillable="true" ma:displayName="Client Type" ma:format="Dropdown" ma:internalName="Cli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hoc Non-Paying"/>
                    <xsd:enumeration value="Adhoc Paying"/>
                    <xsd:enumeration value="Preferred Partner"/>
                    <xsd:enumeration value="Sustaining Contributor"/>
                    <xsd:enumeration value="Sustaining Partner"/>
                    <xsd:enumeration value="TCM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Account_x0020_Number" ma:index="18" nillable="true" ma:displayName="Account Number" ma:indexed="true" ma:internalName="Account_x0020_Number">
      <xsd:simpleType>
        <xsd:restriction base="dms:Text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a3851ac-dcc0-4fc5-b26d-4dacd2f88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8" nillable="true" ma:displayName="Notes" ma:description="Descriptive notes re document" ma:format="Dropdown" ma:internalName="Notes">
      <xsd:simpleType>
        <xsd:restriction base="dms:Text">
          <xsd:maxLength value="255"/>
        </xsd:restriction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66030-629f-4b6c-93a1-7eaa154ea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c4f4867-68e8-40d2-9496-9f6fd58b0b2b}" ma:internalName="TaxCatchAll" ma:showField="CatchAllData" ma:web="d9766030-629f-4b6c-93a1-7eaa154ea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B5C99-079F-4B2A-A93F-AD1A686A1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3B0A2-E56B-47B6-BA63-9E99A552B968}">
  <ds:schemaRefs>
    <ds:schemaRef ds:uri="016d81e3-b586-48a6-bff8-251e5d5a4adb"/>
    <ds:schemaRef ds:uri="d9766030-629f-4b6c-93a1-7eaa154ea9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D3F493-72D1-4242-BDC3-0A2A86200371}">
  <ds:schemaRefs>
    <ds:schemaRef ds:uri="016d81e3-b586-48a6-bff8-251e5d5a4adb"/>
    <ds:schemaRef ds:uri="d9766030-629f-4b6c-93a1-7eaa154ea9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BG Presentation Template</Template>
  <TotalTime>169</TotalTime>
  <Words>955</Words>
  <Application>Microsoft Office PowerPoint</Application>
  <PresentationFormat>Widescreen</PresentationFormat>
  <Paragraphs>209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Georgia</vt:lpstr>
      <vt:lpstr>Open Sans</vt:lpstr>
      <vt:lpstr>Times</vt:lpstr>
      <vt:lpstr>Wingdings</vt:lpstr>
      <vt:lpstr>Presentation to Management Team - December 16 2020</vt:lpstr>
      <vt:lpstr>think-cell Slide</vt:lpstr>
      <vt:lpstr>Responding to Crisis:  Pulse Survey Results - How Charities and NGOs  Managing Workforce and Pay  </vt:lpstr>
      <vt:lpstr>Agenda</vt:lpstr>
      <vt:lpstr>Adapting to Disruption in International Development</vt:lpstr>
      <vt:lpstr>Executive Summary</vt:lpstr>
      <vt:lpstr>Workforce Structure</vt:lpstr>
      <vt:lpstr>Layoffs and organisation or job redesign initiatives are widespread</vt:lpstr>
      <vt:lpstr>Implementation of restructuring initiatives are still in process</vt:lpstr>
      <vt:lpstr>Restructuring is impacting all parts of the organisation</vt:lpstr>
      <vt:lpstr>All employee groups except General (BG-1 – BG-3) are impacted by at least 50%</vt:lpstr>
      <vt:lpstr>A wide range of criteria were used to determine layoffs</vt:lpstr>
      <vt:lpstr>Statutory benefits were the most common approach to severance pay</vt:lpstr>
      <vt:lpstr>Workforce Management</vt:lpstr>
      <vt:lpstr>Most organisations were forced to make adjustments to compensation or benefits</vt:lpstr>
      <vt:lpstr>Salary and benefits actions were applied equitably across the Organisation</vt:lpstr>
      <vt:lpstr>Workforce Structure</vt:lpstr>
      <vt:lpstr>Two-thirds of Organisations have or plan to freeze employee development programs and promotions</vt:lpstr>
      <vt:lpstr>Organisations are trying to maintain employee engagement activities</vt:lpstr>
      <vt:lpstr>Communication, counseling and peer support are the most common approaches to preventing burnout, demoralization and weakened team dynamics</vt:lpstr>
      <vt:lpstr>Organisations have taken steps to ensure continuing services despite financial and operational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Warren Heaps</dc:creator>
  <cp:lastModifiedBy>Bianca Valencia</cp:lastModifiedBy>
  <cp:revision>4</cp:revision>
  <dcterms:created xsi:type="dcterms:W3CDTF">2025-10-01T13:34:27Z</dcterms:created>
  <dcterms:modified xsi:type="dcterms:W3CDTF">2025-10-09T00:34:23Z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0x010100E6B8772C6B1FAC4CA273A4384409D42F</vt:lpwstr>
  </property>
  <property fmtid="{D5CDD505-2E9C-101B-9397-08002B2CF9AE}" pid="3" name="MediaServiceImageTags">
    <vt:lpwstr/>
  </property>
</Properties>
</file>