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Lst>
  <p:sldSz cx="18288000" cy="10287000"/>
  <p:notesSz cx="6858000" cy="9144000"/>
  <p:embeddedFontLst>
    <p:embeddedFont>
      <p:font typeface="Inter" panose="020B0604020202020204" charset="0"/>
      <p:regular r:id="rId23"/>
      <p:bold r:id="rId24"/>
      <p:italic r:id="rId25"/>
      <p:boldItalic r:id="rId26"/>
    </p:embeddedFont>
    <p:embeddedFont>
      <p:font typeface="Inter Black" panose="020B0604020202020204" charset="0"/>
      <p:bold r:id="rId27"/>
      <p:boldItalic r:id="rId28"/>
    </p:embeddedFont>
    <p:embeddedFont>
      <p:font typeface="Roboto" panose="02000000000000000000" pitchFamily="2" charset="0"/>
      <p:regular r:id="rId29"/>
      <p:bold r:id="rId30"/>
      <p:italic r:id="rId31"/>
      <p:boldItalic r:id="rId3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000000"/>
          </p15:clr>
        </p15:guide>
        <p15:guide id="2" pos="2880">
          <p15:clr>
            <a:srgbClr val="000000"/>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6" roundtripDataSignature="AMtx7mg2BNSJxPT2ufIecpCskWQxxJhpG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51" d="100"/>
          <a:sy n="51" d="100"/>
        </p:scale>
        <p:origin x="898" y="43"/>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9" Type="http://schemas.openxmlformats.org/officeDocument/2006/relationships/theme" Target="theme/theme1.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36" Type="http://customschemas.google.com/relationships/presentationmetadata" Target="meta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1200">
                <a:solidFill>
                  <a:schemeClr val="dk1"/>
                </a:solidFill>
                <a:latin typeface="Calibri"/>
                <a:ea typeface="Calibri"/>
                <a:cs typeface="Calibri"/>
                <a:sym typeface="Calibri"/>
              </a:rPr>
              <a:t>The Foreign Office’s budget for humanitarian aid is also set to be more than halved by 2026.</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1200">
                <a:solidFill>
                  <a:schemeClr val="dk1"/>
                </a:solidFill>
                <a:latin typeface="Calibri"/>
                <a:ea typeface="Calibri"/>
                <a:cs typeface="Calibri"/>
                <a:sym typeface="Calibri"/>
              </a:rPr>
              <a:t>German Grant Funding is Scarce: The availability of direct grant funding from BMZ and AA is decreasing. This means NGOs will face increased competition for fewer, but likely larger and more selective, grants.</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1200">
                <a:solidFill>
                  <a:schemeClr val="dk1"/>
                </a:solidFill>
                <a:latin typeface="Calibri"/>
                <a:ea typeface="Calibri"/>
                <a:cs typeface="Calibri"/>
                <a:sym typeface="Calibri"/>
              </a:rPr>
              <a:t>Financial Prudence is Paramount: NGOs must demonstrate impeccable financial management. This includes robust internal controls, transparent accounting, and clear audit trails to prove efficient and responsible use of funds. German donors will scrutinize financial practices heavily to ensure value for money.</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1200">
                <a:solidFill>
                  <a:schemeClr val="dk1"/>
                </a:solidFill>
                <a:latin typeface="Calibri"/>
                <a:ea typeface="Calibri"/>
                <a:cs typeface="Calibri"/>
                <a:sym typeface="Calibri"/>
              </a:rPr>
              <a:t>Adherence to Key Standards is Essential:</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1200">
                <a:solidFill>
                  <a:schemeClr val="dk1"/>
                </a:solidFill>
                <a:latin typeface="Calibri"/>
                <a:ea typeface="Calibri"/>
                <a:cs typeface="Calibri"/>
                <a:sym typeface="Calibri"/>
              </a:rPr>
              <a:t>Safeguarding: NGOs need to have strong policies and practices in place to protect beneficiaries, staff, and communities from harm, exploitation, and abuse. This is a non-negotiable requirement.</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1200">
                <a:solidFill>
                  <a:schemeClr val="dk1"/>
                </a:solidFill>
                <a:latin typeface="Calibri"/>
                <a:ea typeface="Calibri"/>
                <a:cs typeface="Calibri"/>
                <a:sym typeface="Calibri"/>
              </a:rPr>
              <a:t>Climate Baselines: Given Germany's emphasis on climate action, NGOs must demonstrate how their projects contribute to climate goals or at least operate in an environmentally responsible manner. This might involve setting baselines, measuring environmental impact, and integrating climate considerations into their operations.</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1200">
                <a:solidFill>
                  <a:schemeClr val="dk1"/>
                </a:solidFill>
                <a:latin typeface="Calibri"/>
                <a:ea typeface="Calibri"/>
                <a:cs typeface="Calibri"/>
                <a:sym typeface="Calibri"/>
              </a:rPr>
              <a:t>EU Alignment is Crucial for Access: NGOs must ensure their strategies, operations, and proposed projects are aligned with broader EU guidelines and policies. This suggests that German funding, especially for larger initiatives, is increasingly linked to or influenced by EU priorities and frameworks, requiring NGOs to understand and adapt to these broader European directives.</a:t>
            </a: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a:p>
        </p:txBody>
      </p:sp>
      <p:sp>
        <p:nvSpPr>
          <p:cNvPr id="274" name="Google Shape;274;p10: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p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US" sz="1200">
                <a:solidFill>
                  <a:schemeClr val="dk1"/>
                </a:solidFill>
                <a:latin typeface="Calibri"/>
                <a:ea typeface="Calibri"/>
                <a:cs typeface="Calibri"/>
                <a:sym typeface="Calibri"/>
              </a:rPr>
              <a:t>These philanthropies are stepping in to buy time and support diversification—but cannot replicate USAID scale quickly especially especially in global health infrastructure, workforce, and technical leadership. </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400"/>
              <a:buFont typeface="Arial"/>
              <a:buNone/>
            </a:pP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400"/>
              <a:buFont typeface="Arial"/>
              <a:buNone/>
            </a:pPr>
            <a:r>
              <a:rPr lang="en-US" sz="1200">
                <a:solidFill>
                  <a:schemeClr val="dk1"/>
                </a:solidFill>
                <a:latin typeface="Calibri"/>
                <a:ea typeface="Calibri"/>
                <a:cs typeface="Calibri"/>
                <a:sym typeface="Calibri"/>
              </a:rPr>
              <a:t>The boundary between philanthropy &amp; impact investing/venture philanthropy continues to blur as donors seek both social and financial return in their giving. Philanthropic and business practices are increasingly converging, potentially redefining the expectations of donors regarding the returns on their contributions.</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400"/>
              <a:buFont typeface="Arial"/>
              <a:buNone/>
            </a:pP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400"/>
              <a:buFont typeface="Arial"/>
              <a:buNone/>
            </a:pPr>
            <a:r>
              <a:rPr lang="en-US" sz="1200">
                <a:solidFill>
                  <a:schemeClr val="dk1"/>
                </a:solidFill>
                <a:latin typeface="Calibri"/>
                <a:ea typeface="Calibri"/>
                <a:cs typeface="Calibri"/>
                <a:sym typeface="Calibri"/>
              </a:rPr>
              <a:t>More competition for high-impact, values-aligned projects</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400"/>
              <a:buFont typeface="Arial"/>
              <a:buNone/>
            </a:pPr>
            <a:r>
              <a:rPr lang="en-US" sz="1200">
                <a:solidFill>
                  <a:schemeClr val="dk1"/>
                </a:solidFill>
                <a:latin typeface="Calibri"/>
                <a:ea typeface="Calibri"/>
                <a:cs typeface="Calibri"/>
                <a:sym typeface="Calibri"/>
              </a:rPr>
              <a:t>Faster decision cycles and preference for deep partnerships</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400"/>
              <a:buFont typeface="Arial"/>
              <a:buNone/>
            </a:pPr>
            <a:r>
              <a:rPr lang="en-US" sz="1200">
                <a:solidFill>
                  <a:schemeClr val="dk1"/>
                </a:solidFill>
                <a:latin typeface="Calibri"/>
                <a:ea typeface="Calibri"/>
                <a:cs typeface="Calibri"/>
                <a:sym typeface="Calibri"/>
              </a:rPr>
              <a:t>Greater scope for flexible, multiyear support</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400"/>
              <a:buFont typeface="Arial"/>
              <a:buNone/>
            </a:pPr>
            <a:endParaRPr sz="1200">
              <a:solidFill>
                <a:schemeClr val="dk1"/>
              </a:solidFill>
              <a:latin typeface="Calibri"/>
              <a:ea typeface="Calibri"/>
              <a:cs typeface="Calibri"/>
              <a:sym typeface="Calibri"/>
            </a:endParaRPr>
          </a:p>
          <a:p>
            <a:pPr marL="457200" lvl="0" indent="-295275" algn="l" rtl="0">
              <a:lnSpc>
                <a:spcPct val="115000"/>
              </a:lnSpc>
              <a:spcBef>
                <a:spcPts val="1200"/>
              </a:spcBef>
              <a:spcAft>
                <a:spcPts val="0"/>
              </a:spcAft>
              <a:buClr>
                <a:srgbClr val="1F1F1F"/>
              </a:buClr>
              <a:buSzPts val="1050"/>
              <a:buFont typeface="Roboto"/>
              <a:buChar char="●"/>
            </a:pPr>
            <a:r>
              <a:rPr lang="en-US" sz="1050" b="1">
                <a:solidFill>
                  <a:srgbClr val="1F1F1F"/>
                </a:solidFill>
                <a:highlight>
                  <a:schemeClr val="lt1"/>
                </a:highlight>
                <a:latin typeface="Roboto"/>
                <a:ea typeface="Roboto"/>
                <a:cs typeface="Roboto"/>
                <a:sym typeface="Roboto"/>
              </a:rPr>
              <a:t>Propose flexible funding models:</a:t>
            </a:r>
            <a:r>
              <a:rPr lang="en-US" sz="1050">
                <a:solidFill>
                  <a:srgbClr val="1F1F1F"/>
                </a:solidFill>
                <a:highlight>
                  <a:schemeClr val="lt1"/>
                </a:highlight>
                <a:latin typeface="Roboto"/>
                <a:ea typeface="Roboto"/>
                <a:cs typeface="Roboto"/>
                <a:sym typeface="Roboto"/>
              </a:rPr>
              <a:t> This implies that NGOs should be open to and perhaps even initiate discussions about funding structures that are adaptable and less restrictive than traditional project-specific grants. This could include core operating support, unrestricted funding, or multi-year commitments, allowing NGOs greater agility in how they use the funds to achieve their mission.</a:t>
            </a:r>
            <a:endParaRPr sz="1050">
              <a:solidFill>
                <a:srgbClr val="1F1F1F"/>
              </a:solidFill>
              <a:highlight>
                <a:schemeClr val="lt1"/>
              </a:highlight>
              <a:latin typeface="Roboto"/>
              <a:ea typeface="Roboto"/>
              <a:cs typeface="Roboto"/>
              <a:sym typeface="Roboto"/>
            </a:endParaRPr>
          </a:p>
          <a:p>
            <a:pPr marL="0" lvl="0" indent="0" algn="l" rtl="0">
              <a:spcBef>
                <a:spcPts val="1200"/>
              </a:spcBef>
              <a:spcAft>
                <a:spcPts val="0"/>
              </a:spcAft>
              <a:buClr>
                <a:schemeClr val="dk1"/>
              </a:buClr>
              <a:buSzPts val="1400"/>
              <a:buFont typeface="Arial"/>
              <a:buNone/>
            </a:pPr>
            <a:r>
              <a:rPr lang="en-US" sz="1200">
                <a:solidFill>
                  <a:schemeClr val="dk1"/>
                </a:solidFill>
                <a:latin typeface="Calibri"/>
                <a:ea typeface="Calibri"/>
                <a:cs typeface="Calibri"/>
                <a:sym typeface="Calibri"/>
              </a:rPr>
              <a:t>For nonprofits, securing funding can be greatly enhanced by using two key strategies: match-funding and leveraging collective platforms. Match-funding is a strategy where a large donor, like a foundation, agrees to donate money only if the organization can raise a specific amount from other sources. This approach makes the foundation's investment go further and shows that the nonprofit has a broad base of support. Another effective strategy is to engage with collective platforms, such as giving circles, crowdfunding sites, and philanthropic consortia. By participating in these groups, nonprofits can access wider networks of donors, connect with new supporters, and take part in larger, more impactful projects that might otherwise be out of reach.</a:t>
            </a: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a:p>
        </p:txBody>
      </p:sp>
      <p:sp>
        <p:nvSpPr>
          <p:cNvPr id="305" name="Google Shape;305;p1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p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37" name="Google Shape;337;p1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p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45" name="Google Shape;345;p1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g348db7fc7a2_0_3:notes"/>
          <p:cNvSpPr txBox="1">
            <a:spLocks noGrp="1"/>
          </p:cNvSpPr>
          <p:nvPr>
            <p:ph type="body" idx="1"/>
          </p:nvPr>
        </p:nvSpPr>
        <p:spPr>
          <a:xfrm>
            <a:off x="914400" y="3251200"/>
            <a:ext cx="7315200" cy="3081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78" name="Google Shape;378;g348db7fc7a2_0_3:notes"/>
          <p:cNvSpPr>
            <a:spLocks noGrp="1" noRot="1" noChangeAspect="1"/>
          </p:cNvSpPr>
          <p:nvPr>
            <p:ph type="sldImg" idx="2"/>
          </p:nvPr>
        </p:nvSpPr>
        <p:spPr>
          <a:xfrm>
            <a:off x="2857500" y="512763"/>
            <a:ext cx="3429000" cy="2567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g37cd29b4fac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07" name="Google Shape;407;g37cd29b4fac_0_6: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Google Shape;421;p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22" name="Google Shape;422;p1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g37cd29b4fac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27" name="Google Shape;427;g37cd29b4fac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Google Shape;431;p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32" name="Google Shape;432;p1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Google Shape;447;p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48" name="Google Shape;448;p17: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2" name="Google Shape;122;p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p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53" name="Google Shape;453;p18: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7" name="Google Shape;137;p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7" name="Google Shape;157;p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1" name="Google Shape;171;p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2" name="Google Shape;192;p9: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US" sz="1050">
                <a:solidFill>
                  <a:schemeClr val="dk1"/>
                </a:solidFill>
                <a:highlight>
                  <a:schemeClr val="lt1"/>
                </a:highlight>
                <a:latin typeface="Inter"/>
                <a:ea typeface="Inter"/>
                <a:cs typeface="Inter"/>
                <a:sym typeface="Inter"/>
              </a:rPr>
              <a:t>Like USAID before, the EU is also slowly moving towards using its limited funds to raise more private capital.  Expect future EU programming to be less grants and more impact investments in future. </a:t>
            </a:r>
            <a:br>
              <a:rPr lang="en-US" sz="1050">
                <a:solidFill>
                  <a:schemeClr val="dk1"/>
                </a:solidFill>
                <a:highlight>
                  <a:schemeClr val="lt1"/>
                </a:highlight>
                <a:latin typeface="Inter"/>
                <a:ea typeface="Inter"/>
                <a:cs typeface="Inter"/>
                <a:sym typeface="Inter"/>
              </a:rPr>
            </a:br>
            <a:br>
              <a:rPr lang="en-US" sz="1050">
                <a:solidFill>
                  <a:schemeClr val="dk1"/>
                </a:solidFill>
                <a:highlight>
                  <a:schemeClr val="lt1"/>
                </a:highlight>
                <a:latin typeface="Inter"/>
                <a:ea typeface="Inter"/>
                <a:cs typeface="Inter"/>
                <a:sym typeface="Inter"/>
              </a:rPr>
            </a:br>
            <a:r>
              <a:rPr lang="en-US" sz="1050">
                <a:solidFill>
                  <a:schemeClr val="dk1"/>
                </a:solidFill>
                <a:highlight>
                  <a:schemeClr val="lt1"/>
                </a:highlight>
                <a:latin typeface="Inter"/>
                <a:ea typeface="Inter"/>
                <a:cs typeface="Inter"/>
                <a:sym typeface="Inter"/>
              </a:rPr>
              <a:t>The "Foster education and democratic values" section of the EU budget 2028-2034 emphasizes increased investment in skills, education, and civic engagement to empower students, workers, and citizens. It commits to a stronger Erasmus+ programme as the backbone of a “Union of Skills,” supporting education mobility, solidarity, and inclusiveness. Additionally, the budget will bolster initiatives like the AgoraEU programme to promote democratic values, equality, the rule of law, media freedom, cultural diversity, and civil society involvement, ensuring these core principles are at the heart of the EU’s future development</a:t>
            </a:r>
            <a:endParaRPr sz="1050">
              <a:solidFill>
                <a:schemeClr val="dk1"/>
              </a:solidFill>
              <a:highlight>
                <a:schemeClr val="lt1"/>
              </a:highlight>
              <a:latin typeface="Inter"/>
              <a:ea typeface="Inter"/>
              <a:cs typeface="Inter"/>
              <a:sym typeface="Inter"/>
            </a:endParaRPr>
          </a:p>
          <a:p>
            <a:pPr marL="0" lvl="0" indent="0" algn="l" rtl="0">
              <a:spcBef>
                <a:spcPts val="0"/>
              </a:spcBef>
              <a:spcAft>
                <a:spcPts val="0"/>
              </a:spcAft>
              <a:buClr>
                <a:schemeClr val="dk1"/>
              </a:buClr>
              <a:buSzPts val="1400"/>
              <a:buFont typeface="Arial"/>
              <a:buNone/>
            </a:pPr>
            <a:endParaRPr sz="1050">
              <a:solidFill>
                <a:schemeClr val="dk1"/>
              </a:solidFill>
              <a:highlight>
                <a:schemeClr val="lt1"/>
              </a:highlight>
              <a:latin typeface="Inter"/>
              <a:ea typeface="Inter"/>
              <a:cs typeface="Inter"/>
              <a:sym typeface="Inter"/>
            </a:endParaRPr>
          </a:p>
          <a:p>
            <a:pPr marL="0" lvl="0" indent="0" algn="l" rtl="0">
              <a:spcBef>
                <a:spcPts val="0"/>
              </a:spcBef>
              <a:spcAft>
                <a:spcPts val="0"/>
              </a:spcAft>
              <a:buClr>
                <a:schemeClr val="dk1"/>
              </a:buClr>
              <a:buSzPts val="1400"/>
              <a:buFont typeface="Arial"/>
              <a:buNone/>
            </a:pPr>
            <a:endParaRPr sz="1050">
              <a:solidFill>
                <a:schemeClr val="dk1"/>
              </a:solidFill>
              <a:highlight>
                <a:schemeClr val="lt1"/>
              </a:highlight>
              <a:latin typeface="Inter"/>
              <a:ea typeface="Inter"/>
              <a:cs typeface="Inter"/>
              <a:sym typeface="Inter"/>
            </a:endParaRPr>
          </a:p>
          <a:p>
            <a:pPr marL="0" lvl="0" indent="0" algn="l" rtl="0">
              <a:spcBef>
                <a:spcPts val="0"/>
              </a:spcBef>
              <a:spcAft>
                <a:spcPts val="0"/>
              </a:spcAft>
              <a:buClr>
                <a:schemeClr val="dk1"/>
              </a:buClr>
              <a:buSzPts val="1400"/>
              <a:buFont typeface="Arial"/>
              <a:buNone/>
            </a:pPr>
            <a:r>
              <a:rPr lang="en-US" sz="1050">
                <a:solidFill>
                  <a:schemeClr val="dk1"/>
                </a:solidFill>
                <a:highlight>
                  <a:schemeClr val="lt1"/>
                </a:highlight>
                <a:latin typeface="Inter"/>
                <a:ea typeface="Inter"/>
                <a:cs typeface="Inter"/>
                <a:sym typeface="Inter"/>
              </a:rPr>
              <a:t>The Competitiveness Fund will not only streamline funding but also maximize the impact of every euro by leveraging private investment and working in close connection with the Horizon Europe research programme. This approach supports projects from conception to market scale-up, reduces administrative burdens, and fosters technological independence and leadership for the EU</a:t>
            </a:r>
            <a:endParaRPr sz="1050">
              <a:solidFill>
                <a:schemeClr val="dk1"/>
              </a:solidFill>
              <a:highlight>
                <a:schemeClr val="lt1"/>
              </a:highlight>
              <a:latin typeface="Inter"/>
              <a:ea typeface="Inter"/>
              <a:cs typeface="Inter"/>
              <a:sym typeface="Inter"/>
            </a:endParaRPr>
          </a:p>
          <a:p>
            <a:pPr marL="0" lvl="0" indent="0" algn="l" rtl="0">
              <a:spcBef>
                <a:spcPts val="0"/>
              </a:spcBef>
              <a:spcAft>
                <a:spcPts val="0"/>
              </a:spcAft>
              <a:buNone/>
            </a:pPr>
            <a:endParaRPr/>
          </a:p>
        </p:txBody>
      </p:sp>
      <p:sp>
        <p:nvSpPr>
          <p:cNvPr id="207" name="Google Shape;207;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US" sz="1050">
                <a:solidFill>
                  <a:schemeClr val="dk1"/>
                </a:solidFill>
                <a:highlight>
                  <a:schemeClr val="lt1"/>
                </a:highlight>
                <a:latin typeface="Inter"/>
                <a:ea typeface="Inter"/>
                <a:cs typeface="Inter"/>
                <a:sym typeface="Inter"/>
              </a:rPr>
              <a:t>The plan also significantly increases resources for military mobility, cybersecurity, border protection, and migration management, including tripling funds for migration and borders to EUR 34 billion. Investments will support both civilian and military infrastructure, improve law enforcement capabilities, and ensure a fair and robust migration system, focusing on maintaining Europe’s security and preparedness</a:t>
            </a:r>
            <a:endParaRPr sz="1050">
              <a:solidFill>
                <a:schemeClr val="dk1"/>
              </a:solidFill>
              <a:highlight>
                <a:schemeClr val="lt1"/>
              </a:highlight>
              <a:latin typeface="Inter"/>
              <a:ea typeface="Inter"/>
              <a:cs typeface="Inter"/>
              <a:sym typeface="Inter"/>
            </a:endParaRPr>
          </a:p>
          <a:p>
            <a:pPr marL="0" lvl="0" indent="0" algn="l" rtl="0">
              <a:spcBef>
                <a:spcPts val="0"/>
              </a:spcBef>
              <a:spcAft>
                <a:spcPts val="0"/>
              </a:spcAft>
              <a:buClr>
                <a:schemeClr val="dk1"/>
              </a:buClr>
              <a:buSzPts val="1400"/>
              <a:buFont typeface="Arial"/>
              <a:buNone/>
            </a:pPr>
            <a:endParaRPr sz="1050">
              <a:solidFill>
                <a:schemeClr val="dk1"/>
              </a:solidFill>
              <a:highlight>
                <a:schemeClr val="lt1"/>
              </a:highlight>
              <a:latin typeface="Inter"/>
              <a:ea typeface="Inter"/>
              <a:cs typeface="Inter"/>
              <a:sym typeface="Inter"/>
            </a:endParaRPr>
          </a:p>
          <a:p>
            <a:pPr marL="0" lvl="0" indent="0" algn="l" rtl="0">
              <a:spcBef>
                <a:spcPts val="0"/>
              </a:spcBef>
              <a:spcAft>
                <a:spcPts val="0"/>
              </a:spcAft>
              <a:buClr>
                <a:schemeClr val="dk1"/>
              </a:buClr>
              <a:buSzPts val="1400"/>
              <a:buFont typeface="Arial"/>
              <a:buNone/>
            </a:pPr>
            <a:r>
              <a:rPr lang="en-US" sz="1050">
                <a:solidFill>
                  <a:schemeClr val="dk1"/>
                </a:solidFill>
                <a:highlight>
                  <a:schemeClr val="lt1"/>
                </a:highlight>
                <a:latin typeface="Inter"/>
                <a:ea typeface="Inter"/>
                <a:cs typeface="Inter"/>
                <a:sym typeface="Inter"/>
              </a:rPr>
              <a:t>The Global Europe Instrument seeks to usher in a</a:t>
            </a:r>
            <a:r>
              <a:rPr lang="en-US" sz="1450">
                <a:solidFill>
                  <a:srgbClr val="222030"/>
                </a:solidFill>
              </a:rPr>
              <a:t> </a:t>
            </a:r>
            <a:r>
              <a:rPr lang="en-US" sz="1050">
                <a:solidFill>
                  <a:srgbClr val="222030"/>
                </a:solidFill>
              </a:rPr>
              <a:t>new ‘dual objective’: to foster partnerships that contribute “simultaneously to the sustainable development of partner countries and to the strategic interests of the Union” (Article 5). This represents a deliberate pivot towards a more assertive geoeconomic approach, explicitly positioning the Global Europe instrument as a tool to advance EU competitiveness, economic security, and open strategic autonomy. The Global Gateway strategy is now formally designated as the main vehicle of this economic foreign policy. </a:t>
            </a:r>
            <a:r>
              <a:rPr lang="en-US" sz="1050">
                <a:solidFill>
                  <a:schemeClr val="dk1"/>
                </a:solidFill>
                <a:highlight>
                  <a:schemeClr val="lt1"/>
                </a:highlight>
                <a:latin typeface="Inter"/>
                <a:ea typeface="Inter"/>
                <a:cs typeface="Inter"/>
                <a:sym typeface="Inter"/>
              </a:rPr>
              <a:t>Overall, it seeks to align the EU’s international funding with strategic interests, values, and effective crisis response </a:t>
            </a:r>
            <a:endParaRPr sz="650">
              <a:solidFill>
                <a:schemeClr val="dk1"/>
              </a:solidFill>
              <a:highlight>
                <a:schemeClr val="lt1"/>
              </a:highlight>
              <a:latin typeface="Inter"/>
              <a:ea typeface="Inter"/>
              <a:cs typeface="Inter"/>
              <a:sym typeface="Inter"/>
            </a:endParaRPr>
          </a:p>
          <a:p>
            <a:pPr marL="0" lvl="0" indent="0" algn="l" rtl="0">
              <a:spcBef>
                <a:spcPts val="0"/>
              </a:spcBef>
              <a:spcAft>
                <a:spcPts val="0"/>
              </a:spcAft>
              <a:buClr>
                <a:schemeClr val="dk1"/>
              </a:buClr>
              <a:buSzPts val="1400"/>
              <a:buFont typeface="Arial"/>
              <a:buNone/>
            </a:pPr>
            <a:endParaRPr sz="650">
              <a:solidFill>
                <a:schemeClr val="dk1"/>
              </a:solidFill>
              <a:highlight>
                <a:schemeClr val="lt1"/>
              </a:highlight>
              <a:latin typeface="Inter"/>
              <a:ea typeface="Inter"/>
              <a:cs typeface="Inter"/>
              <a:sym typeface="Inter"/>
            </a:endParaRPr>
          </a:p>
          <a:p>
            <a:pPr marL="0" lvl="0" indent="0" algn="l" rtl="0">
              <a:spcBef>
                <a:spcPts val="0"/>
              </a:spcBef>
              <a:spcAft>
                <a:spcPts val="0"/>
              </a:spcAft>
              <a:buClr>
                <a:schemeClr val="dk1"/>
              </a:buClr>
              <a:buSzPts val="1400"/>
              <a:buFont typeface="Arial"/>
              <a:buNone/>
            </a:pPr>
            <a:endParaRPr sz="650">
              <a:solidFill>
                <a:schemeClr val="dk1"/>
              </a:solidFill>
              <a:highlight>
                <a:schemeClr val="lt1"/>
              </a:highlight>
              <a:latin typeface="Inter"/>
              <a:ea typeface="Inter"/>
              <a:cs typeface="Inter"/>
              <a:sym typeface="Inter"/>
            </a:endParaRPr>
          </a:p>
          <a:p>
            <a:pPr marL="0" lvl="0" indent="0" algn="l" rtl="0">
              <a:spcBef>
                <a:spcPts val="0"/>
              </a:spcBef>
              <a:spcAft>
                <a:spcPts val="0"/>
              </a:spcAft>
              <a:buNone/>
            </a:pPr>
            <a:endParaRPr/>
          </a:p>
        </p:txBody>
      </p:sp>
      <p:sp>
        <p:nvSpPr>
          <p:cNvPr id="238" name="Google Shape;238;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US" sz="1200">
                <a:solidFill>
                  <a:schemeClr val="dk1"/>
                </a:solidFill>
                <a:latin typeface="Calibri"/>
                <a:ea typeface="Calibri"/>
                <a:cs typeface="Calibri"/>
                <a:sym typeface="Calibri"/>
              </a:rPr>
              <a:t>This new approach is backed by deep spending cuts. The UK is reducing its Official Development Assistance (ODA) to 0.3% of GNI by 2027 - its lowest level in 25 years - with an immediate budget reduction of £0.5 billion.</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400"/>
              <a:buFont typeface="Arial"/>
              <a:buNone/>
            </a:pP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400"/>
              <a:buFont typeface="Arial"/>
              <a:buNone/>
            </a:pPr>
            <a:r>
              <a:rPr lang="en-US" sz="1200">
                <a:solidFill>
                  <a:schemeClr val="dk1"/>
                </a:solidFill>
                <a:latin typeface="Calibri"/>
                <a:ea typeface="Calibri"/>
                <a:cs typeface="Calibri"/>
                <a:sym typeface="Calibri"/>
              </a:rPr>
              <a:t>Of the 1 billion disbursed, about 65% went to development focused work which is a substantial increase of over 20%  from the previous year</a:t>
            </a: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a:p>
        </p:txBody>
      </p:sp>
      <p:sp>
        <p:nvSpPr>
          <p:cNvPr id="256" name="Google Shape;256;p8: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
        <p:cNvGrpSpPr/>
        <p:nvPr/>
      </p:nvGrpSpPr>
      <p:grpSpPr>
        <a:xfrm>
          <a:off x="0" y="0"/>
          <a:ext cx="0" cy="0"/>
          <a:chOff x="0" y="0"/>
          <a:chExt cx="0" cy="0"/>
        </a:xfrm>
      </p:grpSpPr>
      <p:sp>
        <p:nvSpPr>
          <p:cNvPr id="12" name="Google Shape;12;p2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 name="Google Shape;13;p2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 name="Google Shape;14;p2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2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29"/>
          <p:cNvSpPr txBox="1">
            <a:spLocks noGrp="1"/>
          </p:cNvSpPr>
          <p:nvPr>
            <p:ph type="body" idx="1"/>
          </p:nvPr>
        </p:nvSpPr>
        <p:spPr>
          <a:xfrm rot="5400000">
            <a:off x="2309019" y="-251618"/>
            <a:ext cx="4525963"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1" name="Google Shape;71;p2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2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2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30"/>
          <p:cNvSpPr txBox="1">
            <a:spLocks noGrp="1"/>
          </p:cNvSpPr>
          <p:nvPr>
            <p:ph type="title"/>
          </p:nvPr>
        </p:nvSpPr>
        <p:spPr>
          <a:xfrm rot="5400000">
            <a:off x="4732338" y="2171701"/>
            <a:ext cx="5851525"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30"/>
          <p:cNvSpPr txBox="1">
            <a:spLocks noGrp="1"/>
          </p:cNvSpPr>
          <p:nvPr>
            <p:ph type="body" idx="1"/>
          </p:nvPr>
        </p:nvSpPr>
        <p:spPr>
          <a:xfrm rot="5400000">
            <a:off x="541338" y="190500"/>
            <a:ext cx="5851525"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7" name="Google Shape;77;p3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3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3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21"/>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1"/>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18" name="Google Shape;18;p2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2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2"/>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4" name="Google Shape;24;p2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23"/>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3"/>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30" name="Google Shape;30;p2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2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4"/>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6" name="Google Shape;36;p24"/>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7" name="Google Shape;37;p2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2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5"/>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3" name="Google Shape;43;p25"/>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4" name="Google Shape;44;p25"/>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5" name="Google Shape;45;p25"/>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6" name="Google Shape;46;p2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2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27"/>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27"/>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57" name="Google Shape;57;p27"/>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58" name="Google Shape;58;p2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2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2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28"/>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28"/>
          <p:cNvSpPr>
            <a:spLocks noGrp="1"/>
          </p:cNvSpPr>
          <p:nvPr>
            <p:ph type="pic" idx="2"/>
          </p:nvPr>
        </p:nvSpPr>
        <p:spPr>
          <a:xfrm>
            <a:off x="1792288" y="612775"/>
            <a:ext cx="5486400" cy="4114800"/>
          </a:xfrm>
          <a:prstGeom prst="rect">
            <a:avLst/>
          </a:prstGeom>
          <a:noFill/>
          <a:ln>
            <a:noFill/>
          </a:ln>
        </p:spPr>
      </p:sp>
      <p:sp>
        <p:nvSpPr>
          <p:cNvPr id="64" name="Google Shape;64;p28"/>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5" name="Google Shape;65;p2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2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2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9"/>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 name="Google Shape;8;p1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12.png"/><Relationship Id="rId7"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30.jpg"/><Relationship Id="rId4" Type="http://schemas.openxmlformats.org/officeDocument/2006/relationships/image" Target="../media/image29.png"/><Relationship Id="rId9" Type="http://schemas.openxmlformats.org/officeDocument/2006/relationships/image" Target="../media/image33.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31.png"/><Relationship Id="rId4" Type="http://schemas.openxmlformats.org/officeDocument/2006/relationships/image" Target="../media/image34.jpg"/></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hyperlink" Target="https://ai.mzninternational.com/#agents" TargetMode="External"/><Relationship Id="rId5" Type="http://schemas.openxmlformats.org/officeDocument/2006/relationships/image" Target="../media/image37.png"/><Relationship Id="rId4" Type="http://schemas.openxmlformats.org/officeDocument/2006/relationships/image" Target="../media/image36.jpg"/></Relationships>
</file>

<file path=ppt/slides/_rels/slide14.xml.rels><?xml version="1.0" encoding="UTF-8" standalone="yes"?>
<Relationships xmlns="http://schemas.openxmlformats.org/package/2006/relationships"><Relationship Id="rId3" Type="http://schemas.openxmlformats.org/officeDocument/2006/relationships/image" Target="../media/image38.jpg"/><Relationship Id="rId7" Type="http://schemas.openxmlformats.org/officeDocument/2006/relationships/image" Target="../media/image42.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1.jpg"/><Relationship Id="rId7"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hyperlink" Target="https://www.linkedin.com/in/meyerzunatrup/overlay/about-this-profile/" TargetMode="External"/><Relationship Id="rId5" Type="http://schemas.openxmlformats.org/officeDocument/2006/relationships/image" Target="../media/image13.jpg"/><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9.png"/><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1.jpg"/><Relationship Id="rId7"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hyperlink" Target="https://www.linkedin.com/in/meyerzunatrup/overlay/about-this-profile/" TargetMode="External"/><Relationship Id="rId5" Type="http://schemas.openxmlformats.org/officeDocument/2006/relationships/image" Target="../media/image13.jpg"/><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56.png"/><Relationship Id="rId3" Type="http://schemas.openxmlformats.org/officeDocument/2006/relationships/image" Target="../media/image47.jpg"/><Relationship Id="rId7" Type="http://schemas.openxmlformats.org/officeDocument/2006/relationships/image" Target="../media/image50.png"/><Relationship Id="rId12" Type="http://schemas.openxmlformats.org/officeDocument/2006/relationships/image" Target="../media/image55.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49.jpg"/><Relationship Id="rId11" Type="http://schemas.openxmlformats.org/officeDocument/2006/relationships/image" Target="../media/image54.png"/><Relationship Id="rId5" Type="http://schemas.openxmlformats.org/officeDocument/2006/relationships/image" Target="../media/image48.png"/><Relationship Id="rId15" Type="http://schemas.openxmlformats.org/officeDocument/2006/relationships/image" Target="../media/image58.png"/><Relationship Id="rId10" Type="http://schemas.openxmlformats.org/officeDocument/2006/relationships/image" Target="../media/image53.png"/><Relationship Id="rId4" Type="http://schemas.openxmlformats.org/officeDocument/2006/relationships/image" Target="../media/image12.png"/><Relationship Id="rId9" Type="http://schemas.openxmlformats.org/officeDocument/2006/relationships/image" Target="../media/image52.png"/><Relationship Id="rId14" Type="http://schemas.openxmlformats.org/officeDocument/2006/relationships/image" Target="../media/image57.pn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1.jpg"/><Relationship Id="rId7" Type="http://schemas.openxmlformats.org/officeDocument/2006/relationships/image" Target="../media/image16.jp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3.jpg"/><Relationship Id="rId5" Type="http://schemas.openxmlformats.org/officeDocument/2006/relationships/image" Target="../media/image15.jpg"/><Relationship Id="rId4" Type="http://schemas.openxmlformats.org/officeDocument/2006/relationships/image" Target="../media/image12.png"/><Relationship Id="rId9" Type="http://schemas.openxmlformats.org/officeDocument/2006/relationships/hyperlink" Target="https://www.linkedin.com/in/meyerzunatrup/overlay/about-this-profile/"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9.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18.jp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7"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9.jp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8" Type="http://schemas.openxmlformats.org/officeDocument/2006/relationships/image" Target="../media/image23.jpg"/><Relationship Id="rId3" Type="http://schemas.openxmlformats.org/officeDocument/2006/relationships/image" Target="../media/image20.jpg"/><Relationship Id="rId7" Type="http://schemas.openxmlformats.org/officeDocument/2006/relationships/image" Target="../media/image22.png"/><Relationship Id="rId12"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1.png"/><Relationship Id="rId11" Type="http://schemas.openxmlformats.org/officeDocument/2006/relationships/image" Target="../media/image6.png"/><Relationship Id="rId5" Type="http://schemas.openxmlformats.org/officeDocument/2006/relationships/image" Target="../media/image2.png"/><Relationship Id="rId10" Type="http://schemas.openxmlformats.org/officeDocument/2006/relationships/image" Target="../media/image25.png"/><Relationship Id="rId4" Type="http://schemas.openxmlformats.org/officeDocument/2006/relationships/image" Target="../media/image12.png"/><Relationship Id="rId9" Type="http://schemas.openxmlformats.org/officeDocument/2006/relationships/image" Target="../media/image24.jp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12.png"/><Relationship Id="rId7"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25.png"/><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
          <p:cNvSpPr/>
          <p:nvPr/>
        </p:nvSpPr>
        <p:spPr>
          <a:xfrm rot="2486411">
            <a:off x="-3736473" y="7527737"/>
            <a:ext cx="15613996" cy="4079156"/>
          </a:xfrm>
          <a:custGeom>
            <a:avLst/>
            <a:gdLst/>
            <a:ahLst/>
            <a:cxnLst/>
            <a:rect l="l" t="t" r="r" b="b"/>
            <a:pathLst>
              <a:path w="15613996" h="4079156" extrusionOk="0">
                <a:moveTo>
                  <a:pt x="0" y="0"/>
                </a:moveTo>
                <a:lnTo>
                  <a:pt x="15613996" y="0"/>
                </a:lnTo>
                <a:lnTo>
                  <a:pt x="15613996" y="4079157"/>
                </a:lnTo>
                <a:lnTo>
                  <a:pt x="0" y="4079157"/>
                </a:lnTo>
                <a:lnTo>
                  <a:pt x="0" y="0"/>
                </a:lnTo>
                <a:close/>
              </a:path>
            </a:pathLst>
          </a:custGeom>
          <a:blipFill rotWithShape="1">
            <a:blip r:embed="rId3">
              <a:alphaModFix amt="4000"/>
            </a:blip>
            <a:stretch>
              <a:fillRect/>
            </a:stretch>
          </a:blipFill>
          <a:ln>
            <a:noFill/>
          </a:ln>
        </p:spPr>
        <p:txBody>
          <a:bodyPr/>
          <a:lstStyle/>
          <a:p>
            <a:endParaRPr lang="en-GB"/>
          </a:p>
        </p:txBody>
      </p:sp>
      <p:sp>
        <p:nvSpPr>
          <p:cNvPr id="85" name="Google Shape;85;p1"/>
          <p:cNvSpPr/>
          <p:nvPr/>
        </p:nvSpPr>
        <p:spPr>
          <a:xfrm rot="2700000">
            <a:off x="5259331" y="-784732"/>
            <a:ext cx="7315200" cy="3904488"/>
          </a:xfrm>
          <a:custGeom>
            <a:avLst/>
            <a:gdLst/>
            <a:ahLst/>
            <a:cxnLst/>
            <a:rect l="l" t="t" r="r" b="b"/>
            <a:pathLst>
              <a:path w="7315200" h="3904488" extrusionOk="0">
                <a:moveTo>
                  <a:pt x="0" y="0"/>
                </a:moveTo>
                <a:lnTo>
                  <a:pt x="7315200" y="0"/>
                </a:lnTo>
                <a:lnTo>
                  <a:pt x="7315200" y="3904488"/>
                </a:lnTo>
                <a:lnTo>
                  <a:pt x="0" y="3904488"/>
                </a:lnTo>
                <a:lnTo>
                  <a:pt x="0" y="0"/>
                </a:lnTo>
                <a:close/>
              </a:path>
            </a:pathLst>
          </a:custGeom>
          <a:blipFill rotWithShape="1">
            <a:blip r:embed="rId4">
              <a:alphaModFix amt="2000"/>
            </a:blip>
            <a:stretch>
              <a:fillRect/>
            </a:stretch>
          </a:blipFill>
          <a:ln>
            <a:noFill/>
          </a:ln>
        </p:spPr>
        <p:txBody>
          <a:bodyPr/>
          <a:lstStyle/>
          <a:p>
            <a:endParaRPr lang="en-GB"/>
          </a:p>
        </p:txBody>
      </p:sp>
      <p:sp>
        <p:nvSpPr>
          <p:cNvPr id="86" name="Google Shape;86;p1"/>
          <p:cNvSpPr/>
          <p:nvPr/>
        </p:nvSpPr>
        <p:spPr>
          <a:xfrm>
            <a:off x="6364403" y="-182097"/>
            <a:ext cx="12223109" cy="10651152"/>
          </a:xfrm>
          <a:custGeom>
            <a:avLst/>
            <a:gdLst/>
            <a:ahLst/>
            <a:cxnLst/>
            <a:rect l="l" t="t" r="r" b="b"/>
            <a:pathLst>
              <a:path w="9398000" h="8189367" extrusionOk="0">
                <a:moveTo>
                  <a:pt x="9398000" y="0"/>
                </a:moveTo>
                <a:lnTo>
                  <a:pt x="0" y="8189367"/>
                </a:lnTo>
                <a:lnTo>
                  <a:pt x="9398000" y="8189367"/>
                </a:lnTo>
                <a:lnTo>
                  <a:pt x="9398000" y="0"/>
                </a:lnTo>
                <a:close/>
              </a:path>
            </a:pathLst>
          </a:custGeom>
          <a:blipFill rotWithShape="1">
            <a:blip r:embed="rId5">
              <a:alphaModFix/>
            </a:blip>
            <a:stretch>
              <a:fillRect l="-44339" r="-44339"/>
            </a:stretch>
          </a:blipFill>
          <a:ln>
            <a:noFill/>
          </a:ln>
        </p:spPr>
        <p:txBody>
          <a:bodyPr/>
          <a:lstStyle/>
          <a:p>
            <a:endParaRPr lang="en-GB"/>
          </a:p>
        </p:txBody>
      </p:sp>
      <p:grpSp>
        <p:nvGrpSpPr>
          <p:cNvPr id="87" name="Google Shape;87;p1"/>
          <p:cNvGrpSpPr/>
          <p:nvPr/>
        </p:nvGrpSpPr>
        <p:grpSpPr>
          <a:xfrm rot="2911606">
            <a:off x="8335926" y="-4858054"/>
            <a:ext cx="2410021" cy="23792144"/>
            <a:chOff x="0" y="-38100"/>
            <a:chExt cx="634738" cy="6266244"/>
          </a:xfrm>
        </p:grpSpPr>
        <p:sp>
          <p:nvSpPr>
            <p:cNvPr id="88" name="Google Shape;88;p1"/>
            <p:cNvSpPr/>
            <p:nvPr/>
          </p:nvSpPr>
          <p:spPr>
            <a:xfrm>
              <a:off x="0" y="0"/>
              <a:ext cx="634738" cy="6228143"/>
            </a:xfrm>
            <a:custGeom>
              <a:avLst/>
              <a:gdLst/>
              <a:ahLst/>
              <a:cxnLst/>
              <a:rect l="l" t="t" r="r" b="b"/>
              <a:pathLst>
                <a:path w="634738" h="6228143" extrusionOk="0">
                  <a:moveTo>
                    <a:pt x="0" y="0"/>
                  </a:moveTo>
                  <a:lnTo>
                    <a:pt x="634738" y="0"/>
                  </a:lnTo>
                  <a:lnTo>
                    <a:pt x="634738" y="6228143"/>
                  </a:lnTo>
                  <a:lnTo>
                    <a:pt x="0" y="6228143"/>
                  </a:lnTo>
                  <a:close/>
                </a:path>
              </a:pathLst>
            </a:custGeom>
            <a:gradFill>
              <a:gsLst>
                <a:gs pos="0">
                  <a:srgbClr val="B81809"/>
                </a:gs>
                <a:gs pos="50000">
                  <a:srgbClr val="0B5285">
                    <a:alpha val="70980"/>
                  </a:srgbClr>
                </a:gs>
                <a:gs pos="100000">
                  <a:srgbClr val="0B51AE">
                    <a:alpha val="0"/>
                  </a:srgbClr>
                </a:gs>
              </a:gsLst>
              <a:lin ang="5400000" scaled="0"/>
            </a:gradFill>
            <a:ln>
              <a:noFill/>
            </a:ln>
          </p:spPr>
          <p:txBody>
            <a:bodyPr/>
            <a:lstStyle/>
            <a:p>
              <a:endParaRPr lang="en-GB"/>
            </a:p>
          </p:txBody>
        </p:sp>
        <p:sp>
          <p:nvSpPr>
            <p:cNvPr id="89" name="Google Shape;89;p1"/>
            <p:cNvSpPr txBox="1"/>
            <p:nvPr/>
          </p:nvSpPr>
          <p:spPr>
            <a:xfrm>
              <a:off x="0" y="-38100"/>
              <a:ext cx="634738" cy="6266244"/>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90" name="Google Shape;90;p1"/>
          <p:cNvSpPr/>
          <p:nvPr/>
        </p:nvSpPr>
        <p:spPr>
          <a:xfrm>
            <a:off x="8495114" y="1334992"/>
            <a:ext cx="7617015" cy="7617015"/>
          </a:xfrm>
          <a:custGeom>
            <a:avLst/>
            <a:gdLst/>
            <a:ahLst/>
            <a:cxnLst/>
            <a:rect l="l" t="t" r="r" b="b"/>
            <a:pathLst>
              <a:path w="7617015" h="7617015" extrusionOk="0">
                <a:moveTo>
                  <a:pt x="0" y="0"/>
                </a:moveTo>
                <a:lnTo>
                  <a:pt x="7617016" y="0"/>
                </a:lnTo>
                <a:lnTo>
                  <a:pt x="7617016" y="7617016"/>
                </a:lnTo>
                <a:lnTo>
                  <a:pt x="0" y="7617016"/>
                </a:lnTo>
                <a:lnTo>
                  <a:pt x="0" y="0"/>
                </a:lnTo>
                <a:close/>
              </a:path>
            </a:pathLst>
          </a:custGeom>
          <a:blipFill rotWithShape="1">
            <a:blip r:embed="rId6">
              <a:alphaModFix amt="52999"/>
            </a:blip>
            <a:stretch>
              <a:fillRect/>
            </a:stretch>
          </a:blipFill>
          <a:ln>
            <a:noFill/>
          </a:ln>
        </p:spPr>
        <p:txBody>
          <a:bodyPr/>
          <a:lstStyle/>
          <a:p>
            <a:endParaRPr lang="en-GB"/>
          </a:p>
        </p:txBody>
      </p:sp>
      <p:sp>
        <p:nvSpPr>
          <p:cNvPr id="91" name="Google Shape;91;p1"/>
          <p:cNvSpPr/>
          <p:nvPr/>
        </p:nvSpPr>
        <p:spPr>
          <a:xfrm>
            <a:off x="9451245" y="1929995"/>
            <a:ext cx="6049424" cy="6427011"/>
          </a:xfrm>
          <a:custGeom>
            <a:avLst/>
            <a:gdLst/>
            <a:ahLst/>
            <a:cxnLst/>
            <a:rect l="l" t="t" r="r" b="b"/>
            <a:pathLst>
              <a:path w="6049424" h="6427011" extrusionOk="0">
                <a:moveTo>
                  <a:pt x="0" y="0"/>
                </a:moveTo>
                <a:lnTo>
                  <a:pt x="6049424" y="0"/>
                </a:lnTo>
                <a:lnTo>
                  <a:pt x="6049424" y="6427010"/>
                </a:lnTo>
                <a:lnTo>
                  <a:pt x="0" y="6427010"/>
                </a:lnTo>
                <a:lnTo>
                  <a:pt x="0" y="0"/>
                </a:lnTo>
                <a:close/>
              </a:path>
            </a:pathLst>
          </a:custGeom>
          <a:blipFill rotWithShape="1">
            <a:blip r:embed="rId7">
              <a:alphaModFix/>
            </a:blip>
            <a:stretch>
              <a:fillRect/>
            </a:stretch>
          </a:blipFill>
          <a:ln>
            <a:noFill/>
          </a:ln>
        </p:spPr>
        <p:txBody>
          <a:bodyPr/>
          <a:lstStyle/>
          <a:p>
            <a:endParaRPr lang="en-GB"/>
          </a:p>
        </p:txBody>
      </p:sp>
      <p:grpSp>
        <p:nvGrpSpPr>
          <p:cNvPr id="92" name="Google Shape;92;p1"/>
          <p:cNvGrpSpPr/>
          <p:nvPr/>
        </p:nvGrpSpPr>
        <p:grpSpPr>
          <a:xfrm>
            <a:off x="-3617754" y="8592575"/>
            <a:ext cx="11806576" cy="1694425"/>
            <a:chOff x="0" y="-38100"/>
            <a:chExt cx="1508702" cy="216522"/>
          </a:xfrm>
        </p:grpSpPr>
        <p:sp>
          <p:nvSpPr>
            <p:cNvPr id="93" name="Google Shape;93;p1"/>
            <p:cNvSpPr/>
            <p:nvPr/>
          </p:nvSpPr>
          <p:spPr>
            <a:xfrm>
              <a:off x="0" y="0"/>
              <a:ext cx="1508702" cy="178422"/>
            </a:xfrm>
            <a:custGeom>
              <a:avLst/>
              <a:gdLst/>
              <a:ahLst/>
              <a:cxnLst/>
              <a:rect l="l" t="t" r="r" b="b"/>
              <a:pathLst>
                <a:path w="1508702" h="178422" extrusionOk="0">
                  <a:moveTo>
                    <a:pt x="203200" y="178422"/>
                  </a:moveTo>
                  <a:lnTo>
                    <a:pt x="1305502" y="178422"/>
                  </a:lnTo>
                  <a:lnTo>
                    <a:pt x="1508702" y="0"/>
                  </a:lnTo>
                  <a:lnTo>
                    <a:pt x="0" y="0"/>
                  </a:lnTo>
                  <a:lnTo>
                    <a:pt x="203200" y="178422"/>
                  </a:lnTo>
                  <a:close/>
                </a:path>
              </a:pathLst>
            </a:custGeom>
            <a:solidFill>
              <a:srgbClr val="E83643"/>
            </a:solidFill>
            <a:ln>
              <a:noFill/>
            </a:ln>
          </p:spPr>
          <p:txBody>
            <a:bodyPr/>
            <a:lstStyle/>
            <a:p>
              <a:endParaRPr lang="en-GB"/>
            </a:p>
          </p:txBody>
        </p:sp>
        <p:sp>
          <p:nvSpPr>
            <p:cNvPr id="94" name="Google Shape;94;p1"/>
            <p:cNvSpPr txBox="1"/>
            <p:nvPr/>
          </p:nvSpPr>
          <p:spPr>
            <a:xfrm>
              <a:off x="127000" y="-38100"/>
              <a:ext cx="1254702" cy="216522"/>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95" name="Google Shape;95;p1"/>
          <p:cNvGrpSpPr/>
          <p:nvPr/>
        </p:nvGrpSpPr>
        <p:grpSpPr>
          <a:xfrm rot="8100000">
            <a:off x="14927341" y="-4799850"/>
            <a:ext cx="4584947" cy="10032306"/>
            <a:chOff x="0" y="-38100"/>
            <a:chExt cx="1207558" cy="2642253"/>
          </a:xfrm>
        </p:grpSpPr>
        <p:sp>
          <p:nvSpPr>
            <p:cNvPr id="96" name="Google Shape;96;p1"/>
            <p:cNvSpPr/>
            <p:nvPr/>
          </p:nvSpPr>
          <p:spPr>
            <a:xfrm>
              <a:off x="0" y="0"/>
              <a:ext cx="1207558" cy="2604153"/>
            </a:xfrm>
            <a:custGeom>
              <a:avLst/>
              <a:gdLst/>
              <a:ahLst/>
              <a:cxnLst/>
              <a:rect l="l" t="t" r="r" b="b"/>
              <a:pathLst>
                <a:path w="1207558" h="2604153" extrusionOk="0">
                  <a:moveTo>
                    <a:pt x="0" y="0"/>
                  </a:moveTo>
                  <a:lnTo>
                    <a:pt x="1207558" y="0"/>
                  </a:lnTo>
                  <a:lnTo>
                    <a:pt x="1207558" y="2604153"/>
                  </a:lnTo>
                  <a:lnTo>
                    <a:pt x="0" y="2604153"/>
                  </a:lnTo>
                  <a:close/>
                </a:path>
              </a:pathLst>
            </a:custGeom>
            <a:gradFill>
              <a:gsLst>
                <a:gs pos="0">
                  <a:srgbClr val="B81809"/>
                </a:gs>
                <a:gs pos="50000">
                  <a:srgbClr val="0B5285">
                    <a:alpha val="70980"/>
                  </a:srgbClr>
                </a:gs>
                <a:gs pos="100000">
                  <a:srgbClr val="0B51AE">
                    <a:alpha val="0"/>
                  </a:srgbClr>
                </a:gs>
              </a:gsLst>
              <a:lin ang="5400000" scaled="0"/>
            </a:gradFill>
            <a:ln>
              <a:noFill/>
            </a:ln>
          </p:spPr>
          <p:txBody>
            <a:bodyPr/>
            <a:lstStyle/>
            <a:p>
              <a:endParaRPr lang="en-GB"/>
            </a:p>
          </p:txBody>
        </p:sp>
        <p:sp>
          <p:nvSpPr>
            <p:cNvPr id="97" name="Google Shape;97;p1"/>
            <p:cNvSpPr txBox="1"/>
            <p:nvPr/>
          </p:nvSpPr>
          <p:spPr>
            <a:xfrm>
              <a:off x="0" y="-38100"/>
              <a:ext cx="1207558" cy="2642253"/>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98" name="Google Shape;98;p1"/>
          <p:cNvGrpSpPr/>
          <p:nvPr/>
        </p:nvGrpSpPr>
        <p:grpSpPr>
          <a:xfrm rot="8100000">
            <a:off x="7790177" y="6944474"/>
            <a:ext cx="4584947" cy="10032306"/>
            <a:chOff x="0" y="-38100"/>
            <a:chExt cx="1207558" cy="2642253"/>
          </a:xfrm>
        </p:grpSpPr>
        <p:sp>
          <p:nvSpPr>
            <p:cNvPr id="99" name="Google Shape;99;p1"/>
            <p:cNvSpPr/>
            <p:nvPr/>
          </p:nvSpPr>
          <p:spPr>
            <a:xfrm>
              <a:off x="0" y="0"/>
              <a:ext cx="1207558" cy="2604153"/>
            </a:xfrm>
            <a:custGeom>
              <a:avLst/>
              <a:gdLst/>
              <a:ahLst/>
              <a:cxnLst/>
              <a:rect l="l" t="t" r="r" b="b"/>
              <a:pathLst>
                <a:path w="1207558" h="2604153" extrusionOk="0">
                  <a:moveTo>
                    <a:pt x="0" y="0"/>
                  </a:moveTo>
                  <a:lnTo>
                    <a:pt x="1207558" y="0"/>
                  </a:lnTo>
                  <a:lnTo>
                    <a:pt x="1207558" y="2604153"/>
                  </a:lnTo>
                  <a:lnTo>
                    <a:pt x="0" y="2604153"/>
                  </a:lnTo>
                  <a:close/>
                </a:path>
              </a:pathLst>
            </a:custGeom>
            <a:solidFill>
              <a:srgbClr val="E83643"/>
            </a:solidFill>
            <a:ln>
              <a:noFill/>
            </a:ln>
          </p:spPr>
          <p:txBody>
            <a:bodyPr/>
            <a:lstStyle/>
            <a:p>
              <a:endParaRPr lang="en-GB"/>
            </a:p>
          </p:txBody>
        </p:sp>
        <p:sp>
          <p:nvSpPr>
            <p:cNvPr id="100" name="Google Shape;100;p1"/>
            <p:cNvSpPr txBox="1"/>
            <p:nvPr/>
          </p:nvSpPr>
          <p:spPr>
            <a:xfrm>
              <a:off x="0" y="-38100"/>
              <a:ext cx="1207558" cy="2642253"/>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01" name="Google Shape;101;p1"/>
          <p:cNvSpPr/>
          <p:nvPr/>
        </p:nvSpPr>
        <p:spPr>
          <a:xfrm>
            <a:off x="9079893" y="882821"/>
            <a:ext cx="742704" cy="742704"/>
          </a:xfrm>
          <a:custGeom>
            <a:avLst/>
            <a:gdLst/>
            <a:ahLst/>
            <a:cxnLst/>
            <a:rect l="l" t="t" r="r" b="b"/>
            <a:pathLst>
              <a:path w="742704" h="742704" extrusionOk="0">
                <a:moveTo>
                  <a:pt x="0" y="0"/>
                </a:moveTo>
                <a:lnTo>
                  <a:pt x="742704" y="0"/>
                </a:lnTo>
                <a:lnTo>
                  <a:pt x="742704" y="742704"/>
                </a:lnTo>
                <a:lnTo>
                  <a:pt x="0" y="742704"/>
                </a:lnTo>
                <a:lnTo>
                  <a:pt x="0" y="0"/>
                </a:lnTo>
                <a:close/>
              </a:path>
            </a:pathLst>
          </a:custGeom>
          <a:blipFill rotWithShape="1">
            <a:blip r:embed="rId8">
              <a:alphaModFix/>
            </a:blip>
            <a:stretch>
              <a:fillRect/>
            </a:stretch>
          </a:blipFill>
          <a:ln>
            <a:noFill/>
          </a:ln>
        </p:spPr>
        <p:txBody>
          <a:bodyPr/>
          <a:lstStyle/>
          <a:p>
            <a:endParaRPr lang="en-GB"/>
          </a:p>
        </p:txBody>
      </p:sp>
      <p:grpSp>
        <p:nvGrpSpPr>
          <p:cNvPr id="102" name="Google Shape;102;p1"/>
          <p:cNvGrpSpPr/>
          <p:nvPr/>
        </p:nvGrpSpPr>
        <p:grpSpPr>
          <a:xfrm rot="8100000">
            <a:off x="17528281" y="-2610801"/>
            <a:ext cx="3158636" cy="6631841"/>
            <a:chOff x="0" y="-38100"/>
            <a:chExt cx="831904" cy="1746658"/>
          </a:xfrm>
        </p:grpSpPr>
        <p:sp>
          <p:nvSpPr>
            <p:cNvPr id="103" name="Google Shape;103;p1"/>
            <p:cNvSpPr/>
            <p:nvPr/>
          </p:nvSpPr>
          <p:spPr>
            <a:xfrm>
              <a:off x="0" y="0"/>
              <a:ext cx="831904" cy="1708558"/>
            </a:xfrm>
            <a:custGeom>
              <a:avLst/>
              <a:gdLst/>
              <a:ahLst/>
              <a:cxnLst/>
              <a:rect l="l" t="t" r="r" b="b"/>
              <a:pathLst>
                <a:path w="831904" h="1708558" extrusionOk="0">
                  <a:moveTo>
                    <a:pt x="0" y="0"/>
                  </a:moveTo>
                  <a:lnTo>
                    <a:pt x="831904" y="0"/>
                  </a:lnTo>
                  <a:lnTo>
                    <a:pt x="831904" y="1708558"/>
                  </a:lnTo>
                  <a:lnTo>
                    <a:pt x="0" y="1708558"/>
                  </a:lnTo>
                  <a:close/>
                </a:path>
              </a:pathLst>
            </a:custGeom>
            <a:gradFill>
              <a:gsLst>
                <a:gs pos="0">
                  <a:srgbClr val="FFFFFF"/>
                </a:gs>
                <a:gs pos="50000">
                  <a:srgbClr val="FFFFFF">
                    <a:alpha val="70980"/>
                  </a:srgbClr>
                </a:gs>
                <a:gs pos="100000">
                  <a:srgbClr val="0B51AE">
                    <a:alpha val="0"/>
                  </a:srgbClr>
                </a:gs>
              </a:gsLst>
              <a:lin ang="5400000" scaled="0"/>
            </a:gradFill>
            <a:ln>
              <a:noFill/>
            </a:ln>
          </p:spPr>
          <p:txBody>
            <a:bodyPr/>
            <a:lstStyle/>
            <a:p>
              <a:endParaRPr lang="en-GB"/>
            </a:p>
          </p:txBody>
        </p:sp>
        <p:sp>
          <p:nvSpPr>
            <p:cNvPr id="104" name="Google Shape;104;p1"/>
            <p:cNvSpPr txBox="1"/>
            <p:nvPr/>
          </p:nvSpPr>
          <p:spPr>
            <a:xfrm>
              <a:off x="0" y="-38100"/>
              <a:ext cx="831904" cy="1746658"/>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05" name="Google Shape;105;p1"/>
          <p:cNvGrpSpPr/>
          <p:nvPr/>
        </p:nvGrpSpPr>
        <p:grpSpPr>
          <a:xfrm rot="8287351">
            <a:off x="5494313" y="8722856"/>
            <a:ext cx="4645285" cy="6043238"/>
            <a:chOff x="0" y="-38100"/>
            <a:chExt cx="1223450" cy="1591635"/>
          </a:xfrm>
        </p:grpSpPr>
        <p:sp>
          <p:nvSpPr>
            <p:cNvPr id="106" name="Google Shape;106;p1"/>
            <p:cNvSpPr/>
            <p:nvPr/>
          </p:nvSpPr>
          <p:spPr>
            <a:xfrm>
              <a:off x="0" y="0"/>
              <a:ext cx="1223450" cy="1553535"/>
            </a:xfrm>
            <a:custGeom>
              <a:avLst/>
              <a:gdLst/>
              <a:ahLst/>
              <a:cxnLst/>
              <a:rect l="l" t="t" r="r" b="b"/>
              <a:pathLst>
                <a:path w="1223450" h="1553535" extrusionOk="0">
                  <a:moveTo>
                    <a:pt x="0" y="0"/>
                  </a:moveTo>
                  <a:lnTo>
                    <a:pt x="1223450" y="0"/>
                  </a:lnTo>
                  <a:lnTo>
                    <a:pt x="1223450" y="1553535"/>
                  </a:lnTo>
                  <a:lnTo>
                    <a:pt x="0" y="1553535"/>
                  </a:lnTo>
                  <a:close/>
                </a:path>
              </a:pathLst>
            </a:custGeom>
            <a:gradFill>
              <a:gsLst>
                <a:gs pos="0">
                  <a:srgbClr val="FFFFFF"/>
                </a:gs>
                <a:gs pos="50000">
                  <a:srgbClr val="FFFFFF">
                    <a:alpha val="70980"/>
                  </a:srgbClr>
                </a:gs>
                <a:gs pos="100000">
                  <a:srgbClr val="0B51AE">
                    <a:alpha val="0"/>
                  </a:srgbClr>
                </a:gs>
              </a:gsLst>
              <a:lin ang="5400000" scaled="0"/>
            </a:gradFill>
            <a:ln>
              <a:noFill/>
            </a:ln>
          </p:spPr>
          <p:txBody>
            <a:bodyPr/>
            <a:lstStyle/>
            <a:p>
              <a:endParaRPr lang="en-GB"/>
            </a:p>
          </p:txBody>
        </p:sp>
        <p:sp>
          <p:nvSpPr>
            <p:cNvPr id="107" name="Google Shape;107;p1"/>
            <p:cNvSpPr txBox="1"/>
            <p:nvPr/>
          </p:nvSpPr>
          <p:spPr>
            <a:xfrm>
              <a:off x="0" y="-38100"/>
              <a:ext cx="1223450" cy="1591635"/>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08" name="Google Shape;108;p1"/>
          <p:cNvSpPr/>
          <p:nvPr/>
        </p:nvSpPr>
        <p:spPr>
          <a:xfrm>
            <a:off x="1465775" y="1482096"/>
            <a:ext cx="374773" cy="432638"/>
          </a:xfrm>
          <a:custGeom>
            <a:avLst/>
            <a:gdLst/>
            <a:ahLst/>
            <a:cxnLst/>
            <a:rect l="l" t="t" r="r" b="b"/>
            <a:pathLst>
              <a:path w="374773" h="432638" extrusionOk="0">
                <a:moveTo>
                  <a:pt x="0" y="0"/>
                </a:moveTo>
                <a:lnTo>
                  <a:pt x="374774" y="0"/>
                </a:lnTo>
                <a:lnTo>
                  <a:pt x="374774" y="432638"/>
                </a:lnTo>
                <a:lnTo>
                  <a:pt x="0" y="432638"/>
                </a:lnTo>
                <a:lnTo>
                  <a:pt x="0" y="0"/>
                </a:lnTo>
                <a:close/>
              </a:path>
            </a:pathLst>
          </a:custGeom>
          <a:blipFill rotWithShape="1">
            <a:blip r:embed="rId9">
              <a:alphaModFix/>
            </a:blip>
            <a:stretch>
              <a:fillRect/>
            </a:stretch>
          </a:blipFill>
          <a:ln>
            <a:noFill/>
          </a:ln>
        </p:spPr>
        <p:txBody>
          <a:bodyPr/>
          <a:lstStyle/>
          <a:p>
            <a:endParaRPr lang="en-GB"/>
          </a:p>
        </p:txBody>
      </p:sp>
      <p:cxnSp>
        <p:nvCxnSpPr>
          <p:cNvPr id="109" name="Google Shape;109;p1"/>
          <p:cNvCxnSpPr/>
          <p:nvPr/>
        </p:nvCxnSpPr>
        <p:spPr>
          <a:xfrm>
            <a:off x="1047750" y="6180218"/>
            <a:ext cx="0" cy="1127799"/>
          </a:xfrm>
          <a:prstGeom prst="straightConnector1">
            <a:avLst/>
          </a:prstGeom>
          <a:noFill/>
          <a:ln w="38100" cap="flat" cmpd="sng">
            <a:solidFill>
              <a:srgbClr val="000000"/>
            </a:solidFill>
            <a:prstDash val="solid"/>
            <a:round/>
            <a:headEnd type="none" w="sm" len="sm"/>
            <a:tailEnd type="none" w="sm" len="sm"/>
          </a:ln>
        </p:spPr>
      </p:cxnSp>
      <p:sp>
        <p:nvSpPr>
          <p:cNvPr id="110" name="Google Shape;110;p1"/>
          <p:cNvSpPr/>
          <p:nvPr/>
        </p:nvSpPr>
        <p:spPr>
          <a:xfrm>
            <a:off x="13556140" y="2122829"/>
            <a:ext cx="2595839" cy="2592594"/>
          </a:xfrm>
          <a:custGeom>
            <a:avLst/>
            <a:gdLst/>
            <a:ahLst/>
            <a:cxnLst/>
            <a:rect l="l" t="t" r="r" b="b"/>
            <a:pathLst>
              <a:path w="2595839" h="2592594" extrusionOk="0">
                <a:moveTo>
                  <a:pt x="0" y="0"/>
                </a:moveTo>
                <a:lnTo>
                  <a:pt x="2595839" y="0"/>
                </a:lnTo>
                <a:lnTo>
                  <a:pt x="2595839" y="2592594"/>
                </a:lnTo>
                <a:lnTo>
                  <a:pt x="0" y="2592594"/>
                </a:lnTo>
                <a:lnTo>
                  <a:pt x="0" y="0"/>
                </a:lnTo>
                <a:close/>
              </a:path>
            </a:pathLst>
          </a:custGeom>
          <a:blipFill rotWithShape="1">
            <a:blip r:embed="rId10">
              <a:alphaModFix/>
            </a:blip>
            <a:stretch>
              <a:fillRect/>
            </a:stretch>
          </a:blipFill>
          <a:ln>
            <a:noFill/>
          </a:ln>
        </p:spPr>
        <p:txBody>
          <a:bodyPr/>
          <a:lstStyle/>
          <a:p>
            <a:endParaRPr lang="en-GB"/>
          </a:p>
        </p:txBody>
      </p:sp>
      <p:sp>
        <p:nvSpPr>
          <p:cNvPr id="111" name="Google Shape;111;p1"/>
          <p:cNvSpPr/>
          <p:nvPr/>
        </p:nvSpPr>
        <p:spPr>
          <a:xfrm>
            <a:off x="8188822" y="4715423"/>
            <a:ext cx="2595839" cy="2592594"/>
          </a:xfrm>
          <a:custGeom>
            <a:avLst/>
            <a:gdLst/>
            <a:ahLst/>
            <a:cxnLst/>
            <a:rect l="l" t="t" r="r" b="b"/>
            <a:pathLst>
              <a:path w="2595839" h="2592594" extrusionOk="0">
                <a:moveTo>
                  <a:pt x="0" y="0"/>
                </a:moveTo>
                <a:lnTo>
                  <a:pt x="2595839" y="0"/>
                </a:lnTo>
                <a:lnTo>
                  <a:pt x="2595839" y="2592594"/>
                </a:lnTo>
                <a:lnTo>
                  <a:pt x="0" y="2592594"/>
                </a:lnTo>
                <a:lnTo>
                  <a:pt x="0" y="0"/>
                </a:lnTo>
                <a:close/>
              </a:path>
            </a:pathLst>
          </a:custGeom>
          <a:blipFill rotWithShape="1">
            <a:blip r:embed="rId10">
              <a:alphaModFix/>
            </a:blip>
            <a:stretch>
              <a:fillRect/>
            </a:stretch>
          </a:blipFill>
          <a:ln>
            <a:noFill/>
          </a:ln>
        </p:spPr>
        <p:txBody>
          <a:bodyPr/>
          <a:lstStyle/>
          <a:p>
            <a:endParaRPr lang="en-GB"/>
          </a:p>
        </p:txBody>
      </p:sp>
      <p:sp>
        <p:nvSpPr>
          <p:cNvPr id="112" name="Google Shape;112;p1"/>
          <p:cNvSpPr/>
          <p:nvPr/>
        </p:nvSpPr>
        <p:spPr>
          <a:xfrm>
            <a:off x="6855407" y="7594435"/>
            <a:ext cx="2595839" cy="2592594"/>
          </a:xfrm>
          <a:custGeom>
            <a:avLst/>
            <a:gdLst/>
            <a:ahLst/>
            <a:cxnLst/>
            <a:rect l="l" t="t" r="r" b="b"/>
            <a:pathLst>
              <a:path w="2595839" h="2592594" extrusionOk="0">
                <a:moveTo>
                  <a:pt x="0" y="0"/>
                </a:moveTo>
                <a:lnTo>
                  <a:pt x="2595838" y="0"/>
                </a:lnTo>
                <a:lnTo>
                  <a:pt x="2595838" y="2592594"/>
                </a:lnTo>
                <a:lnTo>
                  <a:pt x="0" y="2592594"/>
                </a:lnTo>
                <a:lnTo>
                  <a:pt x="0" y="0"/>
                </a:lnTo>
                <a:close/>
              </a:path>
            </a:pathLst>
          </a:custGeom>
          <a:blipFill rotWithShape="1">
            <a:blip r:embed="rId10">
              <a:alphaModFix/>
            </a:blip>
            <a:stretch>
              <a:fillRect/>
            </a:stretch>
          </a:blipFill>
          <a:ln>
            <a:noFill/>
          </a:ln>
        </p:spPr>
        <p:txBody>
          <a:bodyPr/>
          <a:lstStyle/>
          <a:p>
            <a:endParaRPr lang="en-GB"/>
          </a:p>
        </p:txBody>
      </p:sp>
      <p:sp>
        <p:nvSpPr>
          <p:cNvPr id="113" name="Google Shape;113;p1"/>
          <p:cNvSpPr/>
          <p:nvPr/>
        </p:nvSpPr>
        <p:spPr>
          <a:xfrm>
            <a:off x="996994" y="427648"/>
            <a:ext cx="2178402" cy="1160860"/>
          </a:xfrm>
          <a:custGeom>
            <a:avLst/>
            <a:gdLst/>
            <a:ahLst/>
            <a:cxnLst/>
            <a:rect l="l" t="t" r="r" b="b"/>
            <a:pathLst>
              <a:path w="2178402" h="1160860" extrusionOk="0">
                <a:moveTo>
                  <a:pt x="0" y="0"/>
                </a:moveTo>
                <a:lnTo>
                  <a:pt x="2178402" y="0"/>
                </a:lnTo>
                <a:lnTo>
                  <a:pt x="2178402" y="1160860"/>
                </a:lnTo>
                <a:lnTo>
                  <a:pt x="0" y="1160860"/>
                </a:lnTo>
                <a:lnTo>
                  <a:pt x="0" y="0"/>
                </a:lnTo>
                <a:close/>
              </a:path>
            </a:pathLst>
          </a:custGeom>
          <a:blipFill rotWithShape="1">
            <a:blip r:embed="rId11">
              <a:alphaModFix/>
            </a:blip>
            <a:stretch>
              <a:fillRect l="-6491" t="-12833" r="-4220" b="-14991"/>
            </a:stretch>
          </a:blipFill>
          <a:ln>
            <a:noFill/>
          </a:ln>
        </p:spPr>
        <p:txBody>
          <a:bodyPr/>
          <a:lstStyle/>
          <a:p>
            <a:endParaRPr lang="en-GB"/>
          </a:p>
        </p:txBody>
      </p:sp>
      <p:cxnSp>
        <p:nvCxnSpPr>
          <p:cNvPr id="114" name="Google Shape;114;p1"/>
          <p:cNvCxnSpPr/>
          <p:nvPr/>
        </p:nvCxnSpPr>
        <p:spPr>
          <a:xfrm>
            <a:off x="756000" y="9931237"/>
            <a:ext cx="6048000" cy="0"/>
          </a:xfrm>
          <a:prstGeom prst="straightConnector1">
            <a:avLst/>
          </a:prstGeom>
          <a:noFill/>
          <a:ln w="9525" cap="flat" cmpd="sng">
            <a:solidFill>
              <a:srgbClr val="FFFFFF"/>
            </a:solidFill>
            <a:prstDash val="solid"/>
            <a:round/>
            <a:headEnd type="none" w="sm" len="sm"/>
            <a:tailEnd type="none" w="sm" len="sm"/>
          </a:ln>
        </p:spPr>
      </p:cxnSp>
      <p:sp>
        <p:nvSpPr>
          <p:cNvPr id="115" name="Google Shape;115;p1"/>
          <p:cNvSpPr txBox="1"/>
          <p:nvPr/>
        </p:nvSpPr>
        <p:spPr>
          <a:xfrm>
            <a:off x="1231003" y="6242593"/>
            <a:ext cx="5573100" cy="784200"/>
          </a:xfrm>
          <a:prstGeom prst="rect">
            <a:avLst/>
          </a:prstGeom>
          <a:noFill/>
          <a:ln>
            <a:noFill/>
          </a:ln>
        </p:spPr>
        <p:txBody>
          <a:bodyPr spcFirstLastPara="1" wrap="square" lIns="0" tIns="0" rIns="0" bIns="0" anchor="t" anchorCtr="0">
            <a:spAutoFit/>
          </a:bodyPr>
          <a:lstStyle/>
          <a:p>
            <a:pPr marL="0" marR="0" lvl="0" indent="0" algn="l" rtl="0">
              <a:lnSpc>
                <a:spcPct val="139991"/>
              </a:lnSpc>
              <a:spcBef>
                <a:spcPts val="0"/>
              </a:spcBef>
              <a:spcAft>
                <a:spcPts val="0"/>
              </a:spcAft>
              <a:buNone/>
            </a:pPr>
            <a:r>
              <a:rPr lang="en-US" sz="2123" b="0" i="1" u="none" strike="noStrike" cap="none">
                <a:solidFill>
                  <a:srgbClr val="000000"/>
                </a:solidFill>
                <a:latin typeface="Inter"/>
                <a:ea typeface="Inter"/>
                <a:cs typeface="Inter"/>
                <a:sym typeface="Inter"/>
              </a:rPr>
              <a:t>Presented by </a:t>
            </a:r>
            <a:r>
              <a:rPr lang="en-US" sz="2123" b="1" i="1" u="none" strike="noStrike" cap="none">
                <a:solidFill>
                  <a:srgbClr val="000000"/>
                </a:solidFill>
                <a:latin typeface="Inter"/>
                <a:ea typeface="Inter"/>
                <a:cs typeface="Inter"/>
                <a:sym typeface="Inter"/>
              </a:rPr>
              <a:t>BOND</a:t>
            </a:r>
            <a:r>
              <a:rPr lang="en-US" sz="2123" b="0" i="1" u="none" strike="noStrike" cap="none">
                <a:solidFill>
                  <a:srgbClr val="000000"/>
                </a:solidFill>
                <a:latin typeface="Inter"/>
                <a:ea typeface="Inter"/>
                <a:cs typeface="Inter"/>
                <a:sym typeface="Inter"/>
              </a:rPr>
              <a:t> in collaboration with MzN and HP Formerly </a:t>
            </a:r>
            <a:r>
              <a:rPr lang="en-US" sz="2123" b="1" i="1" u="none" strike="noStrike" cap="none">
                <a:solidFill>
                  <a:srgbClr val="000000"/>
                </a:solidFill>
                <a:latin typeface="Inter"/>
                <a:ea typeface="Inter"/>
                <a:cs typeface="Inter"/>
                <a:sym typeface="Inter"/>
              </a:rPr>
              <a:t>KOIS</a:t>
            </a:r>
            <a:r>
              <a:rPr lang="en-US" sz="2123" b="0" i="1" u="none" strike="noStrike" cap="none">
                <a:solidFill>
                  <a:srgbClr val="000000"/>
                </a:solidFill>
                <a:latin typeface="Inter"/>
                <a:ea typeface="Inter"/>
                <a:cs typeface="Inter"/>
                <a:sym typeface="Inter"/>
              </a:rPr>
              <a:t> Advisory.</a:t>
            </a:r>
            <a:endParaRPr sz="1100"/>
          </a:p>
        </p:txBody>
      </p:sp>
      <p:sp>
        <p:nvSpPr>
          <p:cNvPr id="116" name="Google Shape;116;p1"/>
          <p:cNvSpPr txBox="1"/>
          <p:nvPr/>
        </p:nvSpPr>
        <p:spPr>
          <a:xfrm>
            <a:off x="1047751" y="2122825"/>
            <a:ext cx="7617000" cy="3365700"/>
          </a:xfrm>
          <a:prstGeom prst="rect">
            <a:avLst/>
          </a:prstGeom>
          <a:noFill/>
          <a:ln>
            <a:noFill/>
          </a:ln>
        </p:spPr>
        <p:txBody>
          <a:bodyPr spcFirstLastPara="1" wrap="square" lIns="0" tIns="0" rIns="0" bIns="0" anchor="t" anchorCtr="0">
            <a:spAutoFit/>
          </a:bodyPr>
          <a:lstStyle/>
          <a:p>
            <a:pPr marL="0" marR="0" lvl="0" indent="0" algn="l" rtl="0">
              <a:lnSpc>
                <a:spcPct val="119997"/>
              </a:lnSpc>
              <a:spcBef>
                <a:spcPts val="0"/>
              </a:spcBef>
              <a:spcAft>
                <a:spcPts val="0"/>
              </a:spcAft>
              <a:buNone/>
            </a:pPr>
            <a:r>
              <a:rPr lang="en-US" sz="6431" b="1">
                <a:solidFill>
                  <a:srgbClr val="E83643"/>
                </a:solidFill>
                <a:latin typeface="Inter Black"/>
                <a:ea typeface="Inter Black"/>
                <a:cs typeface="Inter Black"/>
                <a:sym typeface="Inter Black"/>
              </a:rPr>
              <a:t>Donor trends in mid 2025 &amp; AI use in fundraising</a:t>
            </a:r>
            <a:endParaRPr sz="600"/>
          </a:p>
        </p:txBody>
      </p:sp>
      <p:sp>
        <p:nvSpPr>
          <p:cNvPr id="117" name="Google Shape;117;p1"/>
          <p:cNvSpPr txBox="1"/>
          <p:nvPr/>
        </p:nvSpPr>
        <p:spPr>
          <a:xfrm>
            <a:off x="1231003" y="7906099"/>
            <a:ext cx="4953000" cy="412750"/>
          </a:xfrm>
          <a:prstGeom prst="rect">
            <a:avLst/>
          </a:prstGeom>
          <a:noFill/>
          <a:ln>
            <a:noFill/>
          </a:ln>
        </p:spPr>
        <p:txBody>
          <a:bodyPr spcFirstLastPara="1" wrap="square" lIns="0" tIns="0" rIns="0" bIns="0" anchor="t" anchorCtr="0">
            <a:spAutoFit/>
          </a:bodyPr>
          <a:lstStyle/>
          <a:p>
            <a:pPr marL="0" marR="0" lvl="0" indent="0" algn="l" rtl="0">
              <a:lnSpc>
                <a:spcPct val="140016"/>
              </a:lnSpc>
              <a:spcBef>
                <a:spcPts val="0"/>
              </a:spcBef>
              <a:spcAft>
                <a:spcPts val="0"/>
              </a:spcAft>
              <a:buNone/>
            </a:pPr>
            <a:r>
              <a:rPr lang="en-US" sz="2499" b="1" i="0" u="none" strike="noStrike" cap="none">
                <a:solidFill>
                  <a:srgbClr val="E83643"/>
                </a:solidFill>
                <a:latin typeface="Inter"/>
                <a:ea typeface="Inter"/>
                <a:cs typeface="Inter"/>
                <a:sym typeface="Inter"/>
              </a:rPr>
              <a:t>Live Webinar</a:t>
            </a:r>
            <a:endParaRPr/>
          </a:p>
        </p:txBody>
      </p:sp>
      <p:sp>
        <p:nvSpPr>
          <p:cNvPr id="118" name="Google Shape;118;p1"/>
          <p:cNvSpPr txBox="1"/>
          <p:nvPr/>
        </p:nvSpPr>
        <p:spPr>
          <a:xfrm>
            <a:off x="756000" y="9995375"/>
            <a:ext cx="3100500" cy="153900"/>
          </a:xfrm>
          <a:prstGeom prst="rect">
            <a:avLst/>
          </a:prstGeom>
          <a:noFill/>
          <a:ln>
            <a:noFill/>
          </a:ln>
        </p:spPr>
        <p:txBody>
          <a:bodyPr spcFirstLastPara="1" wrap="square" lIns="0" tIns="0" rIns="0" bIns="0" anchor="t" anchorCtr="0">
            <a:spAutoFit/>
          </a:bodyPr>
          <a:lstStyle/>
          <a:p>
            <a:pPr marL="0" lvl="0" indent="0" algn="l" rtl="0">
              <a:lnSpc>
                <a:spcPct val="140000"/>
              </a:lnSpc>
              <a:spcBef>
                <a:spcPts val="0"/>
              </a:spcBef>
              <a:spcAft>
                <a:spcPts val="0"/>
              </a:spcAft>
              <a:buNone/>
            </a:pPr>
            <a:r>
              <a:rPr lang="en-US" sz="1000">
                <a:solidFill>
                  <a:srgbClr val="061324"/>
                </a:solidFill>
                <a:latin typeface="Inter"/>
                <a:ea typeface="Inter"/>
                <a:cs typeface="Inter"/>
                <a:sym typeface="Inter"/>
              </a:rPr>
              <a:t>© 2025 MzN International, All rights reserved.</a:t>
            </a:r>
            <a:endParaRPr sz="1000">
              <a:solidFill>
                <a:srgbClr val="FFFFFF"/>
              </a:solidFill>
              <a:latin typeface="Inter"/>
              <a:ea typeface="Inter"/>
              <a:cs typeface="Inter"/>
              <a:sym typeface="Inter"/>
            </a:endParaRPr>
          </a:p>
        </p:txBody>
      </p:sp>
      <p:pic>
        <p:nvPicPr>
          <p:cNvPr id="119" name="Google Shape;119;p1"/>
          <p:cNvPicPr preferRelativeResize="0"/>
          <p:nvPr/>
        </p:nvPicPr>
        <p:blipFill>
          <a:blip r:embed="rId12">
            <a:alphaModFix/>
          </a:blip>
          <a:stretch>
            <a:fillRect/>
          </a:stretch>
        </p:blipFill>
        <p:spPr>
          <a:xfrm>
            <a:off x="9689412" y="3826300"/>
            <a:ext cx="5573098" cy="263434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76" name="Google Shape;276;p10"/>
          <p:cNvSpPr/>
          <p:nvPr/>
        </p:nvSpPr>
        <p:spPr>
          <a:xfrm>
            <a:off x="-344930" y="1568856"/>
            <a:ext cx="18598706" cy="8718144"/>
          </a:xfrm>
          <a:custGeom>
            <a:avLst/>
            <a:gdLst/>
            <a:ahLst/>
            <a:cxnLst/>
            <a:rect l="l" t="t" r="r" b="b"/>
            <a:pathLst>
              <a:path w="18598706" h="8718144" extrusionOk="0">
                <a:moveTo>
                  <a:pt x="0" y="0"/>
                </a:moveTo>
                <a:lnTo>
                  <a:pt x="18598706" y="0"/>
                </a:lnTo>
                <a:lnTo>
                  <a:pt x="18598706" y="8718144"/>
                </a:lnTo>
                <a:lnTo>
                  <a:pt x="0" y="8718144"/>
                </a:lnTo>
                <a:lnTo>
                  <a:pt x="0" y="0"/>
                </a:lnTo>
                <a:close/>
              </a:path>
            </a:pathLst>
          </a:custGeom>
          <a:blipFill rotWithShape="1">
            <a:blip r:embed="rId3">
              <a:alphaModFix amt="15000"/>
            </a:blip>
            <a:stretch>
              <a:fillRect/>
            </a:stretch>
          </a:blipFill>
          <a:ln>
            <a:noFill/>
          </a:ln>
        </p:spPr>
        <p:txBody>
          <a:bodyPr/>
          <a:lstStyle/>
          <a:p>
            <a:endParaRPr lang="en-GB"/>
          </a:p>
        </p:txBody>
      </p:sp>
      <p:grpSp>
        <p:nvGrpSpPr>
          <p:cNvPr id="277" name="Google Shape;277;p10"/>
          <p:cNvGrpSpPr/>
          <p:nvPr/>
        </p:nvGrpSpPr>
        <p:grpSpPr>
          <a:xfrm>
            <a:off x="14250882" y="-178801"/>
            <a:ext cx="4459119" cy="10643871"/>
            <a:chOff x="0" y="0"/>
            <a:chExt cx="1174418" cy="2803324"/>
          </a:xfrm>
        </p:grpSpPr>
        <p:sp>
          <p:nvSpPr>
            <p:cNvPr id="278" name="Google Shape;278;p10"/>
            <p:cNvSpPr/>
            <p:nvPr/>
          </p:nvSpPr>
          <p:spPr>
            <a:xfrm>
              <a:off x="0" y="0"/>
              <a:ext cx="1174418" cy="2803324"/>
            </a:xfrm>
            <a:custGeom>
              <a:avLst/>
              <a:gdLst/>
              <a:ahLst/>
              <a:cxnLst/>
              <a:rect l="l" t="t" r="r" b="b"/>
              <a:pathLst>
                <a:path w="1174418" h="2803324" extrusionOk="0">
                  <a:moveTo>
                    <a:pt x="88546" y="0"/>
                  </a:moveTo>
                  <a:lnTo>
                    <a:pt x="1085872" y="0"/>
                  </a:lnTo>
                  <a:cubicBezTo>
                    <a:pt x="1134775" y="0"/>
                    <a:pt x="1174418" y="39643"/>
                    <a:pt x="1174418" y="88546"/>
                  </a:cubicBezTo>
                  <a:lnTo>
                    <a:pt x="1174418" y="2714778"/>
                  </a:lnTo>
                  <a:cubicBezTo>
                    <a:pt x="1174418" y="2738262"/>
                    <a:pt x="1165089" y="2760784"/>
                    <a:pt x="1148484" y="2777389"/>
                  </a:cubicBezTo>
                  <a:cubicBezTo>
                    <a:pt x="1131878" y="2793995"/>
                    <a:pt x="1109356" y="2803324"/>
                    <a:pt x="1085872" y="2803324"/>
                  </a:cubicBezTo>
                  <a:lnTo>
                    <a:pt x="88546" y="2803324"/>
                  </a:lnTo>
                  <a:cubicBezTo>
                    <a:pt x="65062" y="2803324"/>
                    <a:pt x="42540" y="2793995"/>
                    <a:pt x="25935" y="2777389"/>
                  </a:cubicBezTo>
                  <a:cubicBezTo>
                    <a:pt x="9329" y="2760784"/>
                    <a:pt x="0" y="2738262"/>
                    <a:pt x="0" y="2714778"/>
                  </a:cubicBezTo>
                  <a:lnTo>
                    <a:pt x="0" y="88546"/>
                  </a:lnTo>
                  <a:cubicBezTo>
                    <a:pt x="0" y="65062"/>
                    <a:pt x="9329" y="42540"/>
                    <a:pt x="25935" y="25935"/>
                  </a:cubicBezTo>
                  <a:cubicBezTo>
                    <a:pt x="42540" y="9329"/>
                    <a:pt x="65062" y="0"/>
                    <a:pt x="88546" y="0"/>
                  </a:cubicBezTo>
                  <a:close/>
                </a:path>
              </a:pathLst>
            </a:custGeom>
            <a:solidFill>
              <a:srgbClr val="E836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10"/>
            <p:cNvSpPr txBox="1"/>
            <p:nvPr/>
          </p:nvSpPr>
          <p:spPr>
            <a:xfrm>
              <a:off x="0" y="47625"/>
              <a:ext cx="1174418" cy="2755699"/>
            </a:xfrm>
            <a:prstGeom prst="rect">
              <a:avLst/>
            </a:prstGeom>
            <a:noFill/>
            <a:ln>
              <a:noFill/>
            </a:ln>
          </p:spPr>
          <p:txBody>
            <a:bodyPr spcFirstLastPara="1" wrap="square" lIns="50800" tIns="50800" rIns="50800" bIns="50800" anchor="ctr" anchorCtr="0">
              <a:noAutofit/>
            </a:bodyPr>
            <a:lstStyle/>
            <a:p>
              <a:pPr marL="0" marR="0" lvl="0" indent="0" algn="ctr" rtl="0">
                <a:lnSpc>
                  <a:spcPct val="77055"/>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280" name="Google Shape;280;p10"/>
          <p:cNvSpPr/>
          <p:nvPr/>
        </p:nvSpPr>
        <p:spPr>
          <a:xfrm>
            <a:off x="1028700" y="7357896"/>
            <a:ext cx="12984727" cy="2256096"/>
          </a:xfrm>
          <a:custGeom>
            <a:avLst/>
            <a:gdLst/>
            <a:ahLst/>
            <a:cxnLst/>
            <a:rect l="l" t="t" r="r" b="b"/>
            <a:pathLst>
              <a:path w="12984727" h="2256096" extrusionOk="0">
                <a:moveTo>
                  <a:pt x="0" y="0"/>
                </a:moveTo>
                <a:lnTo>
                  <a:pt x="12984727" y="0"/>
                </a:lnTo>
                <a:lnTo>
                  <a:pt x="12984727" y="2256096"/>
                </a:lnTo>
                <a:lnTo>
                  <a:pt x="0" y="2256096"/>
                </a:lnTo>
                <a:lnTo>
                  <a:pt x="0" y="0"/>
                </a:lnTo>
                <a:close/>
              </a:path>
            </a:pathLst>
          </a:custGeom>
          <a:blipFill rotWithShape="1">
            <a:blip r:embed="rId4">
              <a:alphaModFix/>
            </a:blip>
            <a:stretch>
              <a:fillRect/>
            </a:stretch>
          </a:blipFill>
          <a:ln>
            <a:noFill/>
          </a:ln>
        </p:spPr>
        <p:txBody>
          <a:bodyPr/>
          <a:lstStyle/>
          <a:p>
            <a:endParaRPr lang="en-GB"/>
          </a:p>
        </p:txBody>
      </p:sp>
      <p:sp>
        <p:nvSpPr>
          <p:cNvPr id="281" name="Google Shape;281;p10"/>
          <p:cNvSpPr/>
          <p:nvPr/>
        </p:nvSpPr>
        <p:spPr>
          <a:xfrm>
            <a:off x="1028700" y="2837806"/>
            <a:ext cx="12984727" cy="2256096"/>
          </a:xfrm>
          <a:custGeom>
            <a:avLst/>
            <a:gdLst/>
            <a:ahLst/>
            <a:cxnLst/>
            <a:rect l="l" t="t" r="r" b="b"/>
            <a:pathLst>
              <a:path w="12984727" h="2256096" extrusionOk="0">
                <a:moveTo>
                  <a:pt x="0" y="0"/>
                </a:moveTo>
                <a:lnTo>
                  <a:pt x="12984727" y="0"/>
                </a:lnTo>
                <a:lnTo>
                  <a:pt x="12984727" y="2256096"/>
                </a:lnTo>
                <a:lnTo>
                  <a:pt x="0" y="2256096"/>
                </a:lnTo>
                <a:lnTo>
                  <a:pt x="0" y="0"/>
                </a:lnTo>
                <a:close/>
              </a:path>
            </a:pathLst>
          </a:custGeom>
          <a:blipFill rotWithShape="1">
            <a:blip r:embed="rId4">
              <a:alphaModFix/>
            </a:blip>
            <a:stretch>
              <a:fillRect/>
            </a:stretch>
          </a:blipFill>
          <a:ln>
            <a:noFill/>
          </a:ln>
        </p:spPr>
        <p:txBody>
          <a:bodyPr/>
          <a:lstStyle/>
          <a:p>
            <a:endParaRPr lang="en-GB"/>
          </a:p>
        </p:txBody>
      </p:sp>
      <p:sp>
        <p:nvSpPr>
          <p:cNvPr id="282" name="Google Shape;282;p10"/>
          <p:cNvSpPr/>
          <p:nvPr/>
        </p:nvSpPr>
        <p:spPr>
          <a:xfrm>
            <a:off x="10459625" y="551355"/>
            <a:ext cx="6799675" cy="9356070"/>
          </a:xfrm>
          <a:custGeom>
            <a:avLst/>
            <a:gdLst/>
            <a:ahLst/>
            <a:cxnLst/>
            <a:rect l="l" t="t" r="r" b="b"/>
            <a:pathLst>
              <a:path w="693887" h="954760" extrusionOk="0">
                <a:moveTo>
                  <a:pt x="40989" y="0"/>
                </a:moveTo>
                <a:lnTo>
                  <a:pt x="652899" y="0"/>
                </a:lnTo>
                <a:cubicBezTo>
                  <a:pt x="675536" y="0"/>
                  <a:pt x="693887" y="18351"/>
                  <a:pt x="693887" y="40989"/>
                </a:cubicBezTo>
                <a:lnTo>
                  <a:pt x="693887" y="913772"/>
                </a:lnTo>
                <a:cubicBezTo>
                  <a:pt x="693887" y="936409"/>
                  <a:pt x="675536" y="954760"/>
                  <a:pt x="652899" y="954760"/>
                </a:cubicBezTo>
                <a:lnTo>
                  <a:pt x="40989" y="954760"/>
                </a:lnTo>
                <a:cubicBezTo>
                  <a:pt x="18351" y="954760"/>
                  <a:pt x="0" y="936409"/>
                  <a:pt x="0" y="913772"/>
                </a:cubicBezTo>
                <a:lnTo>
                  <a:pt x="0" y="40989"/>
                </a:lnTo>
                <a:cubicBezTo>
                  <a:pt x="0" y="18351"/>
                  <a:pt x="18351" y="0"/>
                  <a:pt x="40989" y="0"/>
                </a:cubicBezTo>
                <a:close/>
              </a:path>
            </a:pathLst>
          </a:custGeom>
          <a:blipFill rotWithShape="1">
            <a:blip r:embed="rId5">
              <a:alphaModFix/>
            </a:blip>
            <a:stretch>
              <a:fillRect l="-44832" r="-44830"/>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3" name="Google Shape;283;p10"/>
          <p:cNvGrpSpPr/>
          <p:nvPr/>
        </p:nvGrpSpPr>
        <p:grpSpPr>
          <a:xfrm>
            <a:off x="1028700" y="3154965"/>
            <a:ext cx="14595214" cy="5154886"/>
            <a:chOff x="0" y="0"/>
            <a:chExt cx="3722539" cy="1314764"/>
          </a:xfrm>
        </p:grpSpPr>
        <p:sp>
          <p:nvSpPr>
            <p:cNvPr id="284" name="Google Shape;284;p10"/>
            <p:cNvSpPr/>
            <p:nvPr/>
          </p:nvSpPr>
          <p:spPr>
            <a:xfrm>
              <a:off x="0" y="0"/>
              <a:ext cx="3722539" cy="1314764"/>
            </a:xfrm>
            <a:custGeom>
              <a:avLst/>
              <a:gdLst/>
              <a:ahLst/>
              <a:cxnLst/>
              <a:rect l="l" t="t" r="r" b="b"/>
              <a:pathLst>
                <a:path w="3722539" h="1314764" extrusionOk="0">
                  <a:moveTo>
                    <a:pt x="27053" y="0"/>
                  </a:moveTo>
                  <a:lnTo>
                    <a:pt x="3695486" y="0"/>
                  </a:lnTo>
                  <a:cubicBezTo>
                    <a:pt x="3702661" y="0"/>
                    <a:pt x="3709542" y="2850"/>
                    <a:pt x="3714616" y="7924"/>
                  </a:cubicBezTo>
                  <a:cubicBezTo>
                    <a:pt x="3719689" y="12997"/>
                    <a:pt x="3722539" y="19878"/>
                    <a:pt x="3722539" y="27053"/>
                  </a:cubicBezTo>
                  <a:lnTo>
                    <a:pt x="3722539" y="1287712"/>
                  </a:lnTo>
                  <a:cubicBezTo>
                    <a:pt x="3722539" y="1302652"/>
                    <a:pt x="3710427" y="1314764"/>
                    <a:pt x="3695486" y="1314764"/>
                  </a:cubicBezTo>
                  <a:lnTo>
                    <a:pt x="27053" y="1314764"/>
                  </a:lnTo>
                  <a:cubicBezTo>
                    <a:pt x="12112" y="1314764"/>
                    <a:pt x="0" y="1302652"/>
                    <a:pt x="0" y="1287712"/>
                  </a:cubicBezTo>
                  <a:lnTo>
                    <a:pt x="0" y="27053"/>
                  </a:lnTo>
                  <a:cubicBezTo>
                    <a:pt x="0" y="12112"/>
                    <a:pt x="12112" y="0"/>
                    <a:pt x="2705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10"/>
            <p:cNvSpPr txBox="1"/>
            <p:nvPr/>
          </p:nvSpPr>
          <p:spPr>
            <a:xfrm>
              <a:off x="0" y="47625"/>
              <a:ext cx="3722539" cy="1267139"/>
            </a:xfrm>
            <a:prstGeom prst="rect">
              <a:avLst/>
            </a:prstGeom>
            <a:noFill/>
            <a:ln>
              <a:noFill/>
            </a:ln>
          </p:spPr>
          <p:txBody>
            <a:bodyPr spcFirstLastPara="1" wrap="square" lIns="50800" tIns="50800" rIns="50800" bIns="50800" anchor="ctr" anchorCtr="0">
              <a:noAutofit/>
            </a:bodyPr>
            <a:lstStyle/>
            <a:p>
              <a:pPr marL="0" marR="0" lvl="0" indent="0" algn="ctr" rtl="0">
                <a:lnSpc>
                  <a:spcPct val="77055"/>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286" name="Google Shape;286;p10"/>
          <p:cNvSpPr/>
          <p:nvPr/>
        </p:nvSpPr>
        <p:spPr>
          <a:xfrm>
            <a:off x="1323243" y="3440757"/>
            <a:ext cx="522841" cy="496046"/>
          </a:xfrm>
          <a:custGeom>
            <a:avLst/>
            <a:gdLst/>
            <a:ahLst/>
            <a:cxnLst/>
            <a:rect l="l" t="t" r="r" b="b"/>
            <a:pathLst>
              <a:path w="522841" h="496046" extrusionOk="0">
                <a:moveTo>
                  <a:pt x="0" y="0"/>
                </a:moveTo>
                <a:lnTo>
                  <a:pt x="522841" y="0"/>
                </a:lnTo>
                <a:lnTo>
                  <a:pt x="522841" y="496046"/>
                </a:lnTo>
                <a:lnTo>
                  <a:pt x="0" y="496046"/>
                </a:lnTo>
                <a:lnTo>
                  <a:pt x="0" y="0"/>
                </a:lnTo>
                <a:close/>
              </a:path>
            </a:pathLst>
          </a:custGeom>
          <a:blipFill rotWithShape="1">
            <a:blip r:embed="rId6">
              <a:alphaModFix/>
            </a:blip>
            <a:stretch>
              <a:fillRect/>
            </a:stretch>
          </a:blipFill>
          <a:ln>
            <a:noFill/>
          </a:ln>
        </p:spPr>
        <p:txBody>
          <a:bodyPr/>
          <a:lstStyle/>
          <a:p>
            <a:endParaRPr lang="en-GB"/>
          </a:p>
        </p:txBody>
      </p:sp>
      <p:sp>
        <p:nvSpPr>
          <p:cNvPr id="287" name="Google Shape;287;p10"/>
          <p:cNvSpPr txBox="1"/>
          <p:nvPr/>
        </p:nvSpPr>
        <p:spPr>
          <a:xfrm>
            <a:off x="1028700" y="1774006"/>
            <a:ext cx="7845605" cy="933560"/>
          </a:xfrm>
          <a:prstGeom prst="rect">
            <a:avLst/>
          </a:prstGeom>
          <a:noFill/>
          <a:ln>
            <a:noFill/>
          </a:ln>
        </p:spPr>
        <p:txBody>
          <a:bodyPr spcFirstLastPara="1" wrap="square" lIns="0" tIns="0" rIns="0" bIns="0" anchor="t" anchorCtr="0">
            <a:spAutoFit/>
          </a:bodyPr>
          <a:lstStyle/>
          <a:p>
            <a:pPr marL="0" marR="0" lvl="0" indent="0" algn="l" rtl="0">
              <a:lnSpc>
                <a:spcPct val="113012"/>
              </a:lnSpc>
              <a:spcBef>
                <a:spcPts val="0"/>
              </a:spcBef>
              <a:spcAft>
                <a:spcPts val="0"/>
              </a:spcAft>
              <a:buNone/>
            </a:pPr>
            <a:r>
              <a:rPr lang="en-US" sz="6440" b="1" i="0" u="none" strike="noStrike" cap="none">
                <a:solidFill>
                  <a:srgbClr val="E83643"/>
                </a:solidFill>
                <a:latin typeface="Inter"/>
                <a:ea typeface="Inter"/>
                <a:cs typeface="Inter"/>
                <a:sym typeface="Inter"/>
              </a:rPr>
              <a:t>Germany</a:t>
            </a:r>
            <a:endParaRPr/>
          </a:p>
        </p:txBody>
      </p:sp>
      <p:sp>
        <p:nvSpPr>
          <p:cNvPr id="288" name="Google Shape;288;p10"/>
          <p:cNvSpPr txBox="1"/>
          <p:nvPr/>
        </p:nvSpPr>
        <p:spPr>
          <a:xfrm>
            <a:off x="1948972" y="3577864"/>
            <a:ext cx="3575869" cy="434500"/>
          </a:xfrm>
          <a:prstGeom prst="rect">
            <a:avLst/>
          </a:prstGeom>
          <a:noFill/>
          <a:ln>
            <a:noFill/>
          </a:ln>
        </p:spPr>
        <p:txBody>
          <a:bodyPr spcFirstLastPara="1" wrap="square" lIns="0" tIns="0" rIns="0" bIns="0" anchor="t" anchorCtr="0">
            <a:spAutoFit/>
          </a:bodyPr>
          <a:lstStyle/>
          <a:p>
            <a:pPr marL="0" marR="0" lvl="0" indent="0" algn="just" rtl="0">
              <a:lnSpc>
                <a:spcPct val="140023"/>
              </a:lnSpc>
              <a:spcBef>
                <a:spcPts val="0"/>
              </a:spcBef>
              <a:spcAft>
                <a:spcPts val="0"/>
              </a:spcAft>
              <a:buNone/>
            </a:pPr>
            <a:r>
              <a:rPr lang="en-US" sz="2581" b="1" i="0" u="none" strike="noStrike" cap="none">
                <a:solidFill>
                  <a:srgbClr val="E83643"/>
                </a:solidFill>
                <a:latin typeface="Inter"/>
                <a:ea typeface="Inter"/>
                <a:cs typeface="Inter"/>
                <a:sym typeface="Inter"/>
              </a:rPr>
              <a:t>BMZ and AA </a:t>
            </a:r>
            <a:endParaRPr/>
          </a:p>
        </p:txBody>
      </p:sp>
      <p:sp>
        <p:nvSpPr>
          <p:cNvPr id="289" name="Google Shape;289;p10"/>
          <p:cNvSpPr txBox="1"/>
          <p:nvPr/>
        </p:nvSpPr>
        <p:spPr>
          <a:xfrm>
            <a:off x="1948972" y="4026472"/>
            <a:ext cx="5327700" cy="1327500"/>
          </a:xfrm>
          <a:prstGeom prst="rect">
            <a:avLst/>
          </a:prstGeom>
          <a:noFill/>
          <a:ln>
            <a:noFill/>
          </a:ln>
        </p:spPr>
        <p:txBody>
          <a:bodyPr spcFirstLastPara="1" wrap="square" lIns="0" tIns="0" rIns="0" bIns="0" anchor="t" anchorCtr="0">
            <a:spAutoFit/>
          </a:bodyPr>
          <a:lstStyle/>
          <a:p>
            <a:pPr marL="0" marR="0" lvl="0" indent="0" algn="l" rtl="0">
              <a:lnSpc>
                <a:spcPct val="140043"/>
              </a:lnSpc>
              <a:spcBef>
                <a:spcPts val="0"/>
              </a:spcBef>
              <a:spcAft>
                <a:spcPts val="0"/>
              </a:spcAft>
              <a:buNone/>
            </a:pPr>
            <a:r>
              <a:rPr lang="en-US" sz="1658" b="0" i="0" u="none" strike="noStrike" cap="none">
                <a:solidFill>
                  <a:srgbClr val="000000"/>
                </a:solidFill>
                <a:latin typeface="Inter"/>
                <a:ea typeface="Inter"/>
                <a:cs typeface="Inter"/>
                <a:sym typeface="Inter"/>
              </a:rPr>
              <a:t>Both BMZ and AA humanitarian aid funding are decreasing, leading to fewer, larger, and more selective funding lines with a greater emphasis on value for money and measurable results.</a:t>
            </a:r>
            <a:endParaRPr sz="1200"/>
          </a:p>
        </p:txBody>
      </p:sp>
      <p:sp>
        <p:nvSpPr>
          <p:cNvPr id="290" name="Google Shape;290;p10"/>
          <p:cNvSpPr txBox="1"/>
          <p:nvPr/>
        </p:nvSpPr>
        <p:spPr>
          <a:xfrm>
            <a:off x="8374925" y="3577864"/>
            <a:ext cx="4995600" cy="969900"/>
          </a:xfrm>
          <a:prstGeom prst="rect">
            <a:avLst/>
          </a:prstGeom>
          <a:noFill/>
          <a:ln>
            <a:noFill/>
          </a:ln>
        </p:spPr>
        <p:txBody>
          <a:bodyPr spcFirstLastPara="1" wrap="square" lIns="0" tIns="0" rIns="0" bIns="0" anchor="t" anchorCtr="0">
            <a:spAutoFit/>
          </a:bodyPr>
          <a:lstStyle/>
          <a:p>
            <a:pPr marL="0" marR="0" lvl="0" indent="0" algn="l" rtl="0">
              <a:lnSpc>
                <a:spcPct val="140043"/>
              </a:lnSpc>
              <a:spcBef>
                <a:spcPts val="0"/>
              </a:spcBef>
              <a:spcAft>
                <a:spcPts val="0"/>
              </a:spcAft>
              <a:buNone/>
            </a:pPr>
            <a:r>
              <a:rPr lang="en-US" sz="1658" b="0" i="0" u="none" strike="noStrike" cap="none">
                <a:solidFill>
                  <a:srgbClr val="000000"/>
                </a:solidFill>
                <a:latin typeface="Inter"/>
                <a:ea typeface="Inter"/>
                <a:cs typeface="Inter"/>
                <a:sym typeface="Inter"/>
              </a:rPr>
              <a:t>GIZ anticipates a volume decrease in 2025 after a flat 2024, indicating increased competition for commissions and more program bundling.</a:t>
            </a:r>
            <a:endParaRPr sz="1200"/>
          </a:p>
        </p:txBody>
      </p:sp>
      <p:sp>
        <p:nvSpPr>
          <p:cNvPr id="291" name="Google Shape;291;p10"/>
          <p:cNvSpPr txBox="1"/>
          <p:nvPr/>
        </p:nvSpPr>
        <p:spPr>
          <a:xfrm>
            <a:off x="1948972" y="5907938"/>
            <a:ext cx="5327700" cy="1327500"/>
          </a:xfrm>
          <a:prstGeom prst="rect">
            <a:avLst/>
          </a:prstGeom>
          <a:noFill/>
          <a:ln>
            <a:noFill/>
          </a:ln>
        </p:spPr>
        <p:txBody>
          <a:bodyPr spcFirstLastPara="1" wrap="square" lIns="0" tIns="0" rIns="0" bIns="0" anchor="t" anchorCtr="0">
            <a:spAutoFit/>
          </a:bodyPr>
          <a:lstStyle/>
          <a:p>
            <a:pPr marL="0" marR="0" lvl="0" indent="0" algn="l" rtl="0">
              <a:lnSpc>
                <a:spcPct val="140043"/>
              </a:lnSpc>
              <a:spcBef>
                <a:spcPts val="0"/>
              </a:spcBef>
              <a:spcAft>
                <a:spcPts val="0"/>
              </a:spcAft>
              <a:buNone/>
            </a:pPr>
            <a:r>
              <a:rPr lang="en-US" sz="1658" b="0" i="0" u="none" strike="noStrike" cap="none">
                <a:solidFill>
                  <a:srgbClr val="000000"/>
                </a:solidFill>
                <a:latin typeface="Inter"/>
                <a:ea typeface="Inter"/>
                <a:cs typeface="Inter"/>
                <a:sym typeface="Inter"/>
              </a:rPr>
              <a:t>Due to reduced grant funding, financing is shifting towards KfW loan-based operations and blended structures for partner countries with fiscal capacity, as evidenced by KfW's 2024 commitments.</a:t>
            </a:r>
            <a:endParaRPr sz="1200"/>
          </a:p>
        </p:txBody>
      </p:sp>
      <p:sp>
        <p:nvSpPr>
          <p:cNvPr id="292" name="Google Shape;292;p10"/>
          <p:cNvSpPr txBox="1"/>
          <p:nvPr/>
        </p:nvSpPr>
        <p:spPr>
          <a:xfrm>
            <a:off x="8374925" y="5387650"/>
            <a:ext cx="6048000" cy="964200"/>
          </a:xfrm>
          <a:prstGeom prst="rect">
            <a:avLst/>
          </a:prstGeom>
          <a:noFill/>
          <a:ln>
            <a:noFill/>
          </a:ln>
        </p:spPr>
        <p:txBody>
          <a:bodyPr spcFirstLastPara="1" wrap="square" lIns="0" tIns="0" rIns="0" bIns="0" anchor="t" anchorCtr="0">
            <a:spAutoFit/>
          </a:bodyPr>
          <a:lstStyle/>
          <a:p>
            <a:pPr marL="334419" marR="0" lvl="1" indent="-173560" algn="l" rtl="0">
              <a:lnSpc>
                <a:spcPct val="140051"/>
              </a:lnSpc>
              <a:spcBef>
                <a:spcPts val="0"/>
              </a:spcBef>
              <a:spcAft>
                <a:spcPts val="0"/>
              </a:spcAft>
              <a:buClr>
                <a:srgbClr val="000000"/>
              </a:buClr>
              <a:buSzPts val="1648"/>
              <a:buFont typeface="Arial"/>
              <a:buChar char="•"/>
            </a:pPr>
            <a:r>
              <a:rPr lang="en-US" sz="1648" b="0" i="0" u="none" strike="noStrike" cap="none">
                <a:solidFill>
                  <a:srgbClr val="000000"/>
                </a:solidFill>
                <a:latin typeface="Inter"/>
                <a:ea typeface="Inter"/>
                <a:cs typeface="Inter"/>
                <a:sym typeface="Inter"/>
              </a:rPr>
              <a:t>Organisations must: prioritise strong financial controls</a:t>
            </a:r>
            <a:endParaRPr sz="1500"/>
          </a:p>
          <a:p>
            <a:pPr marL="334419" marR="0" lvl="1" indent="-173560" algn="l" rtl="0">
              <a:lnSpc>
                <a:spcPct val="140051"/>
              </a:lnSpc>
              <a:spcBef>
                <a:spcPts val="0"/>
              </a:spcBef>
              <a:spcAft>
                <a:spcPts val="0"/>
              </a:spcAft>
              <a:buClr>
                <a:srgbClr val="000000"/>
              </a:buClr>
              <a:buSzPts val="1648"/>
              <a:buFont typeface="Arial"/>
              <a:buChar char="•"/>
            </a:pPr>
            <a:r>
              <a:rPr lang="en-US" sz="1648" b="0" i="0" u="none" strike="noStrike" cap="none">
                <a:solidFill>
                  <a:srgbClr val="000000"/>
                </a:solidFill>
                <a:latin typeface="Inter"/>
                <a:ea typeface="Inter"/>
                <a:cs typeface="Inter"/>
                <a:sym typeface="Inter"/>
              </a:rPr>
              <a:t>Safeguarding and climate baselines </a:t>
            </a:r>
            <a:endParaRPr sz="1500"/>
          </a:p>
          <a:p>
            <a:pPr marL="334419" marR="0" lvl="1" indent="-173560" algn="l" rtl="0">
              <a:lnSpc>
                <a:spcPct val="140051"/>
              </a:lnSpc>
              <a:spcBef>
                <a:spcPts val="0"/>
              </a:spcBef>
              <a:spcAft>
                <a:spcPts val="0"/>
              </a:spcAft>
              <a:buClr>
                <a:srgbClr val="000000"/>
              </a:buClr>
              <a:buSzPts val="1648"/>
              <a:buFont typeface="Arial"/>
              <a:buChar char="•"/>
            </a:pPr>
            <a:r>
              <a:rPr lang="en-US" sz="1648" b="0" i="0" u="none" strike="noStrike" cap="none">
                <a:solidFill>
                  <a:srgbClr val="000000"/>
                </a:solidFill>
                <a:latin typeface="Inter"/>
                <a:ea typeface="Inter"/>
                <a:cs typeface="Inter"/>
                <a:sym typeface="Inter"/>
              </a:rPr>
              <a:t>Ensure alignment with EU guidelines</a:t>
            </a:r>
            <a:endParaRPr sz="1500"/>
          </a:p>
        </p:txBody>
      </p:sp>
      <p:sp>
        <p:nvSpPr>
          <p:cNvPr id="293" name="Google Shape;293;p10"/>
          <p:cNvSpPr/>
          <p:nvPr/>
        </p:nvSpPr>
        <p:spPr>
          <a:xfrm>
            <a:off x="1323243" y="5955563"/>
            <a:ext cx="522841" cy="496046"/>
          </a:xfrm>
          <a:custGeom>
            <a:avLst/>
            <a:gdLst/>
            <a:ahLst/>
            <a:cxnLst/>
            <a:rect l="l" t="t" r="r" b="b"/>
            <a:pathLst>
              <a:path w="522841" h="496046" extrusionOk="0">
                <a:moveTo>
                  <a:pt x="0" y="0"/>
                </a:moveTo>
                <a:lnTo>
                  <a:pt x="522841" y="0"/>
                </a:lnTo>
                <a:lnTo>
                  <a:pt x="522841" y="496046"/>
                </a:lnTo>
                <a:lnTo>
                  <a:pt x="0" y="496046"/>
                </a:lnTo>
                <a:lnTo>
                  <a:pt x="0" y="0"/>
                </a:lnTo>
                <a:close/>
              </a:path>
            </a:pathLst>
          </a:custGeom>
          <a:blipFill rotWithShape="1">
            <a:blip r:embed="rId6">
              <a:alphaModFix/>
            </a:blip>
            <a:stretch>
              <a:fillRect/>
            </a:stretch>
          </a:blipFill>
          <a:ln>
            <a:noFill/>
          </a:ln>
        </p:spPr>
        <p:txBody>
          <a:bodyPr/>
          <a:lstStyle/>
          <a:p>
            <a:endParaRPr lang="en-GB"/>
          </a:p>
        </p:txBody>
      </p:sp>
      <p:sp>
        <p:nvSpPr>
          <p:cNvPr id="294" name="Google Shape;294;p10"/>
          <p:cNvSpPr/>
          <p:nvPr/>
        </p:nvSpPr>
        <p:spPr>
          <a:xfrm>
            <a:off x="7623951" y="3469808"/>
            <a:ext cx="522841" cy="496046"/>
          </a:xfrm>
          <a:custGeom>
            <a:avLst/>
            <a:gdLst/>
            <a:ahLst/>
            <a:cxnLst/>
            <a:rect l="l" t="t" r="r" b="b"/>
            <a:pathLst>
              <a:path w="522841" h="496046" extrusionOk="0">
                <a:moveTo>
                  <a:pt x="0" y="0"/>
                </a:moveTo>
                <a:lnTo>
                  <a:pt x="522842" y="0"/>
                </a:lnTo>
                <a:lnTo>
                  <a:pt x="522842" y="496046"/>
                </a:lnTo>
                <a:lnTo>
                  <a:pt x="0" y="496046"/>
                </a:lnTo>
                <a:lnTo>
                  <a:pt x="0" y="0"/>
                </a:lnTo>
                <a:close/>
              </a:path>
            </a:pathLst>
          </a:custGeom>
          <a:blipFill rotWithShape="1">
            <a:blip r:embed="rId6">
              <a:alphaModFix/>
            </a:blip>
            <a:stretch>
              <a:fillRect/>
            </a:stretch>
          </a:blipFill>
          <a:ln>
            <a:noFill/>
          </a:ln>
        </p:spPr>
        <p:txBody>
          <a:bodyPr/>
          <a:lstStyle/>
          <a:p>
            <a:endParaRPr lang="en-GB"/>
          </a:p>
        </p:txBody>
      </p:sp>
      <p:sp>
        <p:nvSpPr>
          <p:cNvPr id="295" name="Google Shape;295;p10"/>
          <p:cNvSpPr txBox="1"/>
          <p:nvPr/>
        </p:nvSpPr>
        <p:spPr>
          <a:xfrm>
            <a:off x="8355253" y="4902333"/>
            <a:ext cx="5671200" cy="320400"/>
          </a:xfrm>
          <a:prstGeom prst="rect">
            <a:avLst/>
          </a:prstGeom>
          <a:noFill/>
          <a:ln>
            <a:noFill/>
          </a:ln>
        </p:spPr>
        <p:txBody>
          <a:bodyPr spcFirstLastPara="1" wrap="square" lIns="0" tIns="0" rIns="0" bIns="0" anchor="t" anchorCtr="0">
            <a:spAutoFit/>
          </a:bodyPr>
          <a:lstStyle/>
          <a:p>
            <a:pPr marL="0" marR="0" lvl="0" indent="0" algn="l" rtl="0">
              <a:lnSpc>
                <a:spcPct val="119992"/>
              </a:lnSpc>
              <a:spcBef>
                <a:spcPts val="0"/>
              </a:spcBef>
              <a:spcAft>
                <a:spcPts val="0"/>
              </a:spcAft>
              <a:buNone/>
            </a:pPr>
            <a:r>
              <a:rPr lang="en-US" sz="2081" b="1" i="0" u="none" strike="noStrike" cap="none">
                <a:solidFill>
                  <a:srgbClr val="E72929"/>
                </a:solidFill>
                <a:latin typeface="Inter"/>
                <a:ea typeface="Inter"/>
                <a:cs typeface="Inter"/>
                <a:sym typeface="Inter"/>
              </a:rPr>
              <a:t>BMZ &amp; AA grants are limited: </a:t>
            </a:r>
            <a:endParaRPr sz="900">
              <a:latin typeface="Inter"/>
              <a:ea typeface="Inter"/>
              <a:cs typeface="Inter"/>
              <a:sym typeface="Inter"/>
            </a:endParaRPr>
          </a:p>
        </p:txBody>
      </p:sp>
      <p:sp>
        <p:nvSpPr>
          <p:cNvPr id="296" name="Google Shape;296;p10"/>
          <p:cNvSpPr txBox="1"/>
          <p:nvPr/>
        </p:nvSpPr>
        <p:spPr>
          <a:xfrm>
            <a:off x="8481751" y="6578900"/>
            <a:ext cx="6672900" cy="1327500"/>
          </a:xfrm>
          <a:prstGeom prst="rect">
            <a:avLst/>
          </a:prstGeom>
          <a:noFill/>
          <a:ln>
            <a:noFill/>
          </a:ln>
        </p:spPr>
        <p:txBody>
          <a:bodyPr spcFirstLastPara="1" wrap="square" lIns="0" tIns="0" rIns="0" bIns="0" anchor="t" anchorCtr="0">
            <a:spAutoFit/>
          </a:bodyPr>
          <a:lstStyle/>
          <a:p>
            <a:pPr marL="0" marR="0" lvl="0" indent="0" algn="l" rtl="0">
              <a:lnSpc>
                <a:spcPct val="140043"/>
              </a:lnSpc>
              <a:spcBef>
                <a:spcPts val="0"/>
              </a:spcBef>
              <a:spcAft>
                <a:spcPts val="0"/>
              </a:spcAft>
              <a:buNone/>
            </a:pPr>
            <a:r>
              <a:rPr lang="en-US" sz="1658" b="1" i="0" u="none" strike="noStrike" cap="none">
                <a:solidFill>
                  <a:srgbClr val="000000"/>
                </a:solidFill>
                <a:latin typeface="Inter"/>
                <a:ea typeface="Inter"/>
                <a:cs typeface="Inter"/>
                <a:sym typeface="Inter"/>
              </a:rPr>
              <a:t>Position with KfW operations by offering outcome measurement, safeguards, and local implementation to join loan-financed programs in high-commitment regions like Sub-Saharan Africa and MENA.</a:t>
            </a:r>
            <a:endParaRPr sz="1200"/>
          </a:p>
        </p:txBody>
      </p:sp>
      <p:sp>
        <p:nvSpPr>
          <p:cNvPr id="297" name="Google Shape;297;p10"/>
          <p:cNvSpPr/>
          <p:nvPr/>
        </p:nvSpPr>
        <p:spPr>
          <a:xfrm>
            <a:off x="996994" y="427648"/>
            <a:ext cx="2178402" cy="1160860"/>
          </a:xfrm>
          <a:custGeom>
            <a:avLst/>
            <a:gdLst/>
            <a:ahLst/>
            <a:cxnLst/>
            <a:rect l="l" t="t" r="r" b="b"/>
            <a:pathLst>
              <a:path w="2178402" h="1160860" extrusionOk="0">
                <a:moveTo>
                  <a:pt x="0" y="0"/>
                </a:moveTo>
                <a:lnTo>
                  <a:pt x="2178402" y="0"/>
                </a:lnTo>
                <a:lnTo>
                  <a:pt x="2178402" y="1160860"/>
                </a:lnTo>
                <a:lnTo>
                  <a:pt x="0" y="1160860"/>
                </a:lnTo>
                <a:lnTo>
                  <a:pt x="0" y="0"/>
                </a:lnTo>
                <a:close/>
              </a:path>
            </a:pathLst>
          </a:custGeom>
          <a:blipFill rotWithShape="1">
            <a:blip r:embed="rId7">
              <a:alphaModFix/>
            </a:blip>
            <a:stretch>
              <a:fillRect l="-6491" t="-12833" r="-4220" b="-14991"/>
            </a:stretch>
          </a:blipFill>
          <a:ln>
            <a:noFill/>
          </a:ln>
        </p:spPr>
        <p:txBody>
          <a:bodyPr/>
          <a:lstStyle/>
          <a:p>
            <a:endParaRPr lang="en-GB"/>
          </a:p>
        </p:txBody>
      </p:sp>
      <p:grpSp>
        <p:nvGrpSpPr>
          <p:cNvPr id="298" name="Google Shape;298;p10"/>
          <p:cNvGrpSpPr/>
          <p:nvPr/>
        </p:nvGrpSpPr>
        <p:grpSpPr>
          <a:xfrm>
            <a:off x="756000" y="9931238"/>
            <a:ext cx="6048000" cy="225182"/>
            <a:chOff x="0" y="6350"/>
            <a:chExt cx="8064000" cy="300242"/>
          </a:xfrm>
        </p:grpSpPr>
        <p:sp>
          <p:nvSpPr>
            <p:cNvPr id="299" name="Google Shape;299;p10"/>
            <p:cNvSpPr txBox="1"/>
            <p:nvPr/>
          </p:nvSpPr>
          <p:spPr>
            <a:xfrm>
              <a:off x="0" y="101392"/>
              <a:ext cx="4134000" cy="2052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1000" b="0" i="0" u="none" strike="noStrike" cap="none">
                  <a:solidFill>
                    <a:srgbClr val="061324"/>
                  </a:solidFill>
                  <a:latin typeface="Inter"/>
                  <a:ea typeface="Inter"/>
                  <a:cs typeface="Inter"/>
                  <a:sym typeface="Inter"/>
                </a:rPr>
                <a:t>© 2025 MzN International, All rights reserved.</a:t>
              </a:r>
              <a:endParaRPr/>
            </a:p>
          </p:txBody>
        </p:sp>
        <p:cxnSp>
          <p:nvCxnSpPr>
            <p:cNvPr id="300" name="Google Shape;300;p10"/>
            <p:cNvCxnSpPr/>
            <p:nvPr/>
          </p:nvCxnSpPr>
          <p:spPr>
            <a:xfrm>
              <a:off x="0" y="6350"/>
              <a:ext cx="8064000" cy="0"/>
            </a:xfrm>
            <a:prstGeom prst="straightConnector1">
              <a:avLst/>
            </a:prstGeom>
            <a:noFill/>
            <a:ln w="12700" cap="flat" cmpd="sng">
              <a:solidFill>
                <a:srgbClr val="E83643"/>
              </a:solidFill>
              <a:prstDash val="solid"/>
              <a:round/>
              <a:headEnd type="none" w="sm" len="sm"/>
              <a:tailEnd type="none" w="sm" len="sm"/>
            </a:ln>
          </p:spPr>
        </p:cxnSp>
      </p:grpSp>
      <p:sp>
        <p:nvSpPr>
          <p:cNvPr id="301" name="Google Shape;301;p10"/>
          <p:cNvSpPr/>
          <p:nvPr/>
        </p:nvSpPr>
        <p:spPr>
          <a:xfrm>
            <a:off x="13713274" y="3625489"/>
            <a:ext cx="1722364" cy="802501"/>
          </a:xfrm>
          <a:custGeom>
            <a:avLst/>
            <a:gdLst/>
            <a:ahLst/>
            <a:cxnLst/>
            <a:rect l="l" t="t" r="r" b="b"/>
            <a:pathLst>
              <a:path w="7468235" h="3479673" extrusionOk="0">
                <a:moveTo>
                  <a:pt x="7468235" y="0"/>
                </a:moveTo>
                <a:lnTo>
                  <a:pt x="0" y="0"/>
                </a:lnTo>
                <a:lnTo>
                  <a:pt x="0" y="3479673"/>
                </a:lnTo>
                <a:lnTo>
                  <a:pt x="7468235" y="3479673"/>
                </a:lnTo>
                <a:close/>
              </a:path>
            </a:pathLst>
          </a:custGeom>
          <a:blipFill rotWithShape="1">
            <a:blip r:embed="rId8">
              <a:alphaModFix/>
            </a:blip>
            <a:stretch>
              <a:fillRect l="-14462" r="-14461"/>
            </a:stretch>
          </a:blipFill>
          <a:ln>
            <a:noFill/>
          </a:ln>
        </p:spPr>
        <p:txBody>
          <a:bodyPr/>
          <a:lstStyle/>
          <a:p>
            <a:endParaRPr lang="en-GB"/>
          </a:p>
        </p:txBody>
      </p:sp>
      <p:sp>
        <p:nvSpPr>
          <p:cNvPr id="302" name="Google Shape;302;p10"/>
          <p:cNvSpPr/>
          <p:nvPr/>
        </p:nvSpPr>
        <p:spPr>
          <a:xfrm>
            <a:off x="13641698" y="4582494"/>
            <a:ext cx="1793953" cy="881102"/>
          </a:xfrm>
          <a:custGeom>
            <a:avLst/>
            <a:gdLst/>
            <a:ahLst/>
            <a:cxnLst/>
            <a:rect l="l" t="t" r="r" b="b"/>
            <a:pathLst>
              <a:path w="5689390" h="2794351" extrusionOk="0">
                <a:moveTo>
                  <a:pt x="0" y="0"/>
                </a:moveTo>
                <a:lnTo>
                  <a:pt x="5689390" y="0"/>
                </a:lnTo>
                <a:lnTo>
                  <a:pt x="5689390" y="2794351"/>
                </a:lnTo>
                <a:lnTo>
                  <a:pt x="0" y="2794351"/>
                </a:lnTo>
                <a:close/>
              </a:path>
            </a:pathLst>
          </a:custGeom>
          <a:blipFill rotWithShape="1">
            <a:blip r:embed="rId9">
              <a:alphaModFix/>
            </a:blip>
            <a:stretch>
              <a:fillRect t="-4012" r="-67392" b="-4012"/>
            </a:stretch>
          </a:blipFill>
          <a:ln>
            <a:noFill/>
          </a:ln>
        </p:spPr>
        <p:txBody>
          <a:bodyPr/>
          <a:lstStyle/>
          <a:p>
            <a:endParaRPr lang="en-GB"/>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sp>
        <p:nvSpPr>
          <p:cNvPr id="307" name="Google Shape;307;p11"/>
          <p:cNvSpPr/>
          <p:nvPr/>
        </p:nvSpPr>
        <p:spPr>
          <a:xfrm>
            <a:off x="-344930" y="1568856"/>
            <a:ext cx="18598706" cy="8718144"/>
          </a:xfrm>
          <a:custGeom>
            <a:avLst/>
            <a:gdLst/>
            <a:ahLst/>
            <a:cxnLst/>
            <a:rect l="l" t="t" r="r" b="b"/>
            <a:pathLst>
              <a:path w="18598706" h="8718144" extrusionOk="0">
                <a:moveTo>
                  <a:pt x="0" y="0"/>
                </a:moveTo>
                <a:lnTo>
                  <a:pt x="18598706" y="0"/>
                </a:lnTo>
                <a:lnTo>
                  <a:pt x="18598706" y="8718144"/>
                </a:lnTo>
                <a:lnTo>
                  <a:pt x="0" y="8718144"/>
                </a:lnTo>
                <a:lnTo>
                  <a:pt x="0" y="0"/>
                </a:lnTo>
                <a:close/>
              </a:path>
            </a:pathLst>
          </a:custGeom>
          <a:blipFill rotWithShape="1">
            <a:blip r:embed="rId3">
              <a:alphaModFix amt="15000"/>
            </a:blip>
            <a:stretch>
              <a:fillRect/>
            </a:stretch>
          </a:blipFill>
          <a:ln>
            <a:noFill/>
          </a:ln>
        </p:spPr>
        <p:txBody>
          <a:bodyPr/>
          <a:lstStyle/>
          <a:p>
            <a:endParaRPr lang="en-GB"/>
          </a:p>
        </p:txBody>
      </p:sp>
      <p:grpSp>
        <p:nvGrpSpPr>
          <p:cNvPr id="308" name="Google Shape;308;p11"/>
          <p:cNvGrpSpPr/>
          <p:nvPr/>
        </p:nvGrpSpPr>
        <p:grpSpPr>
          <a:xfrm>
            <a:off x="1028700" y="1753010"/>
            <a:ext cx="17681301" cy="2852178"/>
            <a:chOff x="0" y="0"/>
            <a:chExt cx="4656804" cy="751191"/>
          </a:xfrm>
        </p:grpSpPr>
        <p:sp>
          <p:nvSpPr>
            <p:cNvPr id="309" name="Google Shape;309;p11"/>
            <p:cNvSpPr/>
            <p:nvPr/>
          </p:nvSpPr>
          <p:spPr>
            <a:xfrm>
              <a:off x="0" y="0"/>
              <a:ext cx="4656803" cy="751191"/>
            </a:xfrm>
            <a:custGeom>
              <a:avLst/>
              <a:gdLst/>
              <a:ahLst/>
              <a:cxnLst/>
              <a:rect l="l" t="t" r="r" b="b"/>
              <a:pathLst>
                <a:path w="4656803" h="751191" extrusionOk="0">
                  <a:moveTo>
                    <a:pt x="22331" y="0"/>
                  </a:moveTo>
                  <a:lnTo>
                    <a:pt x="4634473" y="0"/>
                  </a:lnTo>
                  <a:cubicBezTo>
                    <a:pt x="4640395" y="0"/>
                    <a:pt x="4646075" y="2353"/>
                    <a:pt x="4650263" y="6541"/>
                  </a:cubicBezTo>
                  <a:cubicBezTo>
                    <a:pt x="4654451" y="10728"/>
                    <a:pt x="4656803" y="16408"/>
                    <a:pt x="4656803" y="22331"/>
                  </a:cubicBezTo>
                  <a:lnTo>
                    <a:pt x="4656803" y="728860"/>
                  </a:lnTo>
                  <a:cubicBezTo>
                    <a:pt x="4656803" y="734783"/>
                    <a:pt x="4654451" y="740463"/>
                    <a:pt x="4650263" y="744650"/>
                  </a:cubicBezTo>
                  <a:cubicBezTo>
                    <a:pt x="4646075" y="748838"/>
                    <a:pt x="4640395" y="751191"/>
                    <a:pt x="4634473" y="751191"/>
                  </a:cubicBezTo>
                  <a:lnTo>
                    <a:pt x="22331" y="751191"/>
                  </a:lnTo>
                  <a:cubicBezTo>
                    <a:pt x="9998" y="751191"/>
                    <a:pt x="0" y="741193"/>
                    <a:pt x="0" y="728860"/>
                  </a:cubicBezTo>
                  <a:lnTo>
                    <a:pt x="0" y="22331"/>
                  </a:lnTo>
                  <a:cubicBezTo>
                    <a:pt x="0" y="16408"/>
                    <a:pt x="2353" y="10728"/>
                    <a:pt x="6541" y="6541"/>
                  </a:cubicBezTo>
                  <a:cubicBezTo>
                    <a:pt x="10728" y="2353"/>
                    <a:pt x="16408" y="0"/>
                    <a:pt x="22331" y="0"/>
                  </a:cubicBezTo>
                  <a:close/>
                </a:path>
              </a:pathLst>
            </a:custGeom>
            <a:solidFill>
              <a:srgbClr val="E836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11"/>
            <p:cNvSpPr txBox="1"/>
            <p:nvPr/>
          </p:nvSpPr>
          <p:spPr>
            <a:xfrm>
              <a:off x="0" y="47625"/>
              <a:ext cx="4656804" cy="703566"/>
            </a:xfrm>
            <a:prstGeom prst="rect">
              <a:avLst/>
            </a:prstGeom>
            <a:noFill/>
            <a:ln>
              <a:noFill/>
            </a:ln>
          </p:spPr>
          <p:txBody>
            <a:bodyPr spcFirstLastPara="1" wrap="square" lIns="50800" tIns="50800" rIns="50800" bIns="50800" anchor="ctr" anchorCtr="0">
              <a:noAutofit/>
            </a:bodyPr>
            <a:lstStyle/>
            <a:p>
              <a:pPr marL="0" marR="0" lvl="0" indent="0" algn="ctr" rtl="0">
                <a:lnSpc>
                  <a:spcPct val="77055"/>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311" name="Google Shape;311;p11"/>
          <p:cNvSpPr/>
          <p:nvPr/>
        </p:nvSpPr>
        <p:spPr>
          <a:xfrm>
            <a:off x="10982536" y="0"/>
            <a:ext cx="6276764" cy="10874036"/>
          </a:xfrm>
          <a:custGeom>
            <a:avLst/>
            <a:gdLst/>
            <a:ahLst/>
            <a:cxnLst/>
            <a:rect l="l" t="t" r="r" b="b"/>
            <a:pathLst>
              <a:path w="640526" h="1109664" extrusionOk="0">
                <a:moveTo>
                  <a:pt x="44403" y="0"/>
                </a:moveTo>
                <a:lnTo>
                  <a:pt x="596122" y="0"/>
                </a:lnTo>
                <a:cubicBezTo>
                  <a:pt x="607899" y="0"/>
                  <a:pt x="619193" y="4678"/>
                  <a:pt x="627520" y="13005"/>
                </a:cubicBezTo>
                <a:cubicBezTo>
                  <a:pt x="635848" y="21333"/>
                  <a:pt x="640526" y="32627"/>
                  <a:pt x="640526" y="44403"/>
                </a:cubicBezTo>
                <a:lnTo>
                  <a:pt x="640526" y="1065261"/>
                </a:lnTo>
                <a:cubicBezTo>
                  <a:pt x="640526" y="1077038"/>
                  <a:pt x="635848" y="1088332"/>
                  <a:pt x="627520" y="1096659"/>
                </a:cubicBezTo>
                <a:cubicBezTo>
                  <a:pt x="619193" y="1104986"/>
                  <a:pt x="607899" y="1109664"/>
                  <a:pt x="596122" y="1109664"/>
                </a:cubicBezTo>
                <a:lnTo>
                  <a:pt x="44403" y="1109664"/>
                </a:lnTo>
                <a:cubicBezTo>
                  <a:pt x="32627" y="1109664"/>
                  <a:pt x="21333" y="1104986"/>
                  <a:pt x="13005" y="1096659"/>
                </a:cubicBezTo>
                <a:cubicBezTo>
                  <a:pt x="4678" y="1088332"/>
                  <a:pt x="0" y="1077038"/>
                  <a:pt x="0" y="1065261"/>
                </a:cubicBezTo>
                <a:lnTo>
                  <a:pt x="0" y="44403"/>
                </a:lnTo>
                <a:cubicBezTo>
                  <a:pt x="0" y="32627"/>
                  <a:pt x="4678" y="21333"/>
                  <a:pt x="13005" y="13005"/>
                </a:cubicBezTo>
                <a:cubicBezTo>
                  <a:pt x="21333" y="4678"/>
                  <a:pt x="32627" y="0"/>
                  <a:pt x="44403" y="0"/>
                </a:cubicBezTo>
                <a:close/>
              </a:path>
            </a:pathLst>
          </a:custGeom>
          <a:blipFill rotWithShape="1">
            <a:blip r:embed="rId4">
              <a:alphaModFix/>
            </a:blip>
            <a:stretch>
              <a:fillRect l="-54579" r="-105742"/>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2" name="Google Shape;312;p11"/>
          <p:cNvGrpSpPr/>
          <p:nvPr/>
        </p:nvGrpSpPr>
        <p:grpSpPr>
          <a:xfrm>
            <a:off x="1777963" y="3052858"/>
            <a:ext cx="3292919" cy="228454"/>
            <a:chOff x="0" y="0"/>
            <a:chExt cx="867271" cy="60168"/>
          </a:xfrm>
        </p:grpSpPr>
        <p:sp>
          <p:nvSpPr>
            <p:cNvPr id="313" name="Google Shape;313;p11"/>
            <p:cNvSpPr/>
            <p:nvPr/>
          </p:nvSpPr>
          <p:spPr>
            <a:xfrm>
              <a:off x="0" y="0"/>
              <a:ext cx="867271" cy="12543"/>
            </a:xfrm>
            <a:custGeom>
              <a:avLst/>
              <a:gdLst/>
              <a:ahLst/>
              <a:cxnLst/>
              <a:rect l="l" t="t" r="r" b="b"/>
              <a:pathLst>
                <a:path w="867271" h="12543" extrusionOk="0">
                  <a:moveTo>
                    <a:pt x="6272" y="0"/>
                  </a:moveTo>
                  <a:lnTo>
                    <a:pt x="860999" y="0"/>
                  </a:lnTo>
                  <a:cubicBezTo>
                    <a:pt x="862663" y="0"/>
                    <a:pt x="864258" y="661"/>
                    <a:pt x="865434" y="1837"/>
                  </a:cubicBezTo>
                  <a:cubicBezTo>
                    <a:pt x="866610" y="3013"/>
                    <a:pt x="867271" y="4608"/>
                    <a:pt x="867271" y="6272"/>
                  </a:cubicBezTo>
                  <a:lnTo>
                    <a:pt x="867271" y="6272"/>
                  </a:lnTo>
                  <a:cubicBezTo>
                    <a:pt x="867271" y="7935"/>
                    <a:pt x="866610" y="9530"/>
                    <a:pt x="865434" y="10706"/>
                  </a:cubicBezTo>
                  <a:cubicBezTo>
                    <a:pt x="864258" y="11882"/>
                    <a:pt x="862663" y="12543"/>
                    <a:pt x="860999" y="12543"/>
                  </a:cubicBezTo>
                  <a:lnTo>
                    <a:pt x="6272" y="12543"/>
                  </a:lnTo>
                  <a:cubicBezTo>
                    <a:pt x="4608" y="12543"/>
                    <a:pt x="3013" y="11882"/>
                    <a:pt x="1837" y="10706"/>
                  </a:cubicBezTo>
                  <a:cubicBezTo>
                    <a:pt x="661" y="9530"/>
                    <a:pt x="0" y="7935"/>
                    <a:pt x="0" y="6272"/>
                  </a:cubicBezTo>
                  <a:lnTo>
                    <a:pt x="0" y="6272"/>
                  </a:lnTo>
                  <a:cubicBezTo>
                    <a:pt x="0" y="4608"/>
                    <a:pt x="661" y="3013"/>
                    <a:pt x="1837" y="1837"/>
                  </a:cubicBezTo>
                  <a:cubicBezTo>
                    <a:pt x="3013" y="661"/>
                    <a:pt x="4608" y="0"/>
                    <a:pt x="627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11"/>
            <p:cNvSpPr txBox="1"/>
            <p:nvPr/>
          </p:nvSpPr>
          <p:spPr>
            <a:xfrm>
              <a:off x="0" y="47625"/>
              <a:ext cx="867271" cy="12543"/>
            </a:xfrm>
            <a:prstGeom prst="rect">
              <a:avLst/>
            </a:prstGeom>
            <a:noFill/>
            <a:ln>
              <a:noFill/>
            </a:ln>
          </p:spPr>
          <p:txBody>
            <a:bodyPr spcFirstLastPara="1" wrap="square" lIns="50800" tIns="50800" rIns="50800" bIns="50800" anchor="ctr" anchorCtr="0">
              <a:noAutofit/>
            </a:bodyPr>
            <a:lstStyle/>
            <a:p>
              <a:pPr marL="0" marR="0" lvl="0" indent="0" algn="ctr" rtl="0">
                <a:lnSpc>
                  <a:spcPct val="77055"/>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315" name="Google Shape;315;p11"/>
          <p:cNvSpPr/>
          <p:nvPr/>
        </p:nvSpPr>
        <p:spPr>
          <a:xfrm>
            <a:off x="1271643" y="5043338"/>
            <a:ext cx="506320" cy="480371"/>
          </a:xfrm>
          <a:custGeom>
            <a:avLst/>
            <a:gdLst/>
            <a:ahLst/>
            <a:cxnLst/>
            <a:rect l="l" t="t" r="r" b="b"/>
            <a:pathLst>
              <a:path w="506320" h="480371" extrusionOk="0">
                <a:moveTo>
                  <a:pt x="0" y="0"/>
                </a:moveTo>
                <a:lnTo>
                  <a:pt x="506320" y="0"/>
                </a:lnTo>
                <a:lnTo>
                  <a:pt x="506320" y="480371"/>
                </a:lnTo>
                <a:lnTo>
                  <a:pt x="0" y="480371"/>
                </a:lnTo>
                <a:lnTo>
                  <a:pt x="0" y="0"/>
                </a:lnTo>
                <a:close/>
              </a:path>
            </a:pathLst>
          </a:custGeom>
          <a:blipFill rotWithShape="1">
            <a:blip r:embed="rId5">
              <a:alphaModFix/>
            </a:blip>
            <a:stretch>
              <a:fillRect/>
            </a:stretch>
          </a:blipFill>
          <a:ln>
            <a:noFill/>
          </a:ln>
        </p:spPr>
        <p:txBody>
          <a:bodyPr/>
          <a:lstStyle/>
          <a:p>
            <a:endParaRPr lang="en-GB"/>
          </a:p>
        </p:txBody>
      </p:sp>
      <p:sp>
        <p:nvSpPr>
          <p:cNvPr id="316" name="Google Shape;316;p11"/>
          <p:cNvSpPr txBox="1"/>
          <p:nvPr/>
        </p:nvSpPr>
        <p:spPr>
          <a:xfrm>
            <a:off x="1733142" y="2145723"/>
            <a:ext cx="6675479" cy="907227"/>
          </a:xfrm>
          <a:prstGeom prst="rect">
            <a:avLst/>
          </a:prstGeom>
          <a:noFill/>
          <a:ln>
            <a:noFill/>
          </a:ln>
        </p:spPr>
        <p:txBody>
          <a:bodyPr spcFirstLastPara="1" wrap="square" lIns="0" tIns="0" rIns="0" bIns="0" anchor="t" anchorCtr="0">
            <a:spAutoFit/>
          </a:bodyPr>
          <a:lstStyle/>
          <a:p>
            <a:pPr marL="0" marR="0" lvl="0" indent="0" algn="l" rtl="0">
              <a:lnSpc>
                <a:spcPct val="87998"/>
              </a:lnSpc>
              <a:spcBef>
                <a:spcPts val="0"/>
              </a:spcBef>
              <a:spcAft>
                <a:spcPts val="0"/>
              </a:spcAft>
              <a:buNone/>
            </a:pPr>
            <a:r>
              <a:rPr lang="en-US" sz="7549" b="1" i="0" u="none" strike="noStrike" cap="none">
                <a:solidFill>
                  <a:srgbClr val="FFFFFF"/>
                </a:solidFill>
                <a:latin typeface="Inter"/>
                <a:ea typeface="Inter"/>
                <a:cs typeface="Inter"/>
                <a:sym typeface="Inter"/>
              </a:rPr>
              <a:t>Foundations</a:t>
            </a:r>
            <a:endParaRPr/>
          </a:p>
        </p:txBody>
      </p:sp>
      <p:sp>
        <p:nvSpPr>
          <p:cNvPr id="317" name="Google Shape;317;p11"/>
          <p:cNvSpPr txBox="1"/>
          <p:nvPr/>
        </p:nvSpPr>
        <p:spPr>
          <a:xfrm>
            <a:off x="1860622" y="4886997"/>
            <a:ext cx="2888100" cy="307800"/>
          </a:xfrm>
          <a:prstGeom prst="rect">
            <a:avLst/>
          </a:prstGeom>
          <a:noFill/>
          <a:ln>
            <a:noFill/>
          </a:ln>
        </p:spPr>
        <p:txBody>
          <a:bodyPr spcFirstLastPara="1" wrap="square" lIns="0" tIns="0" rIns="0" bIns="0" anchor="t" anchorCtr="0">
            <a:spAutoFit/>
          </a:bodyPr>
          <a:lstStyle/>
          <a:p>
            <a:pPr marL="0" marR="0" lvl="0" indent="0" algn="just" rtl="0">
              <a:lnSpc>
                <a:spcPct val="140020"/>
              </a:lnSpc>
              <a:spcBef>
                <a:spcPts val="0"/>
              </a:spcBef>
              <a:spcAft>
                <a:spcPts val="0"/>
              </a:spcAft>
              <a:buNone/>
            </a:pPr>
            <a:r>
              <a:rPr lang="en-US" sz="1999" b="1" i="0" u="none" strike="noStrike" cap="none">
                <a:solidFill>
                  <a:srgbClr val="771F28"/>
                </a:solidFill>
                <a:latin typeface="Inter"/>
                <a:ea typeface="Inter"/>
                <a:cs typeface="Inter"/>
                <a:sym typeface="Inter"/>
              </a:rPr>
              <a:t>The Gates Foundation</a:t>
            </a:r>
            <a:endParaRPr/>
          </a:p>
        </p:txBody>
      </p:sp>
      <p:sp>
        <p:nvSpPr>
          <p:cNvPr id="318" name="Google Shape;318;p11"/>
          <p:cNvSpPr txBox="1"/>
          <p:nvPr/>
        </p:nvSpPr>
        <p:spPr>
          <a:xfrm>
            <a:off x="1860622" y="5280677"/>
            <a:ext cx="8799300" cy="14406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1800" b="0" i="0" u="none" strike="noStrike" cap="none">
                <a:solidFill>
                  <a:srgbClr val="000000"/>
                </a:solidFill>
                <a:latin typeface="Inter"/>
                <a:ea typeface="Inter"/>
                <a:cs typeface="Inter"/>
                <a:sym typeface="Inter"/>
              </a:rPr>
              <a:t>The Gates Foundation has committed to doubling its spending over the next 20 years. </a:t>
            </a:r>
            <a:r>
              <a:rPr lang="en-US" sz="1800" b="1" i="0" u="none" strike="noStrike" cap="none">
                <a:solidFill>
                  <a:srgbClr val="000000"/>
                </a:solidFill>
                <a:latin typeface="Inter"/>
                <a:ea typeface="Inter"/>
                <a:cs typeface="Inter"/>
                <a:sym typeface="Inter"/>
              </a:rPr>
              <a:t>By 2045, $200 billion will have be spent on improving the safety and quality of lives around the world </a:t>
            </a:r>
            <a:r>
              <a:rPr lang="en-US" sz="1800" b="0" i="0" u="none" strike="noStrike" cap="none">
                <a:solidFill>
                  <a:srgbClr val="000000"/>
                </a:solidFill>
                <a:latin typeface="Inter"/>
                <a:ea typeface="Inter"/>
                <a:cs typeface="Inter"/>
                <a:sym typeface="Inter"/>
              </a:rPr>
              <a:t>- the largest philanthropic commitment in modern history. </a:t>
            </a:r>
            <a:endParaRPr sz="1800"/>
          </a:p>
        </p:txBody>
      </p:sp>
      <p:sp>
        <p:nvSpPr>
          <p:cNvPr id="319" name="Google Shape;319;p11"/>
          <p:cNvSpPr txBox="1"/>
          <p:nvPr/>
        </p:nvSpPr>
        <p:spPr>
          <a:xfrm>
            <a:off x="1733142" y="3487917"/>
            <a:ext cx="7886375" cy="621030"/>
          </a:xfrm>
          <a:prstGeom prst="rect">
            <a:avLst/>
          </a:prstGeom>
          <a:noFill/>
          <a:ln>
            <a:noFill/>
          </a:ln>
        </p:spPr>
        <p:txBody>
          <a:bodyPr spcFirstLastPara="1" wrap="square" lIns="0" tIns="0" rIns="0" bIns="0" anchor="t" anchorCtr="0">
            <a:spAutoFit/>
          </a:bodyPr>
          <a:lstStyle/>
          <a:p>
            <a:pPr marL="0" marR="0" lvl="0" indent="0" algn="just" rtl="0">
              <a:lnSpc>
                <a:spcPct val="140000"/>
              </a:lnSpc>
              <a:spcBef>
                <a:spcPts val="0"/>
              </a:spcBef>
              <a:spcAft>
                <a:spcPts val="0"/>
              </a:spcAft>
              <a:buNone/>
            </a:pPr>
            <a:r>
              <a:rPr lang="en-US" sz="1800" b="0" i="0" u="none" strike="noStrike" cap="none">
                <a:solidFill>
                  <a:srgbClr val="FFFFFF"/>
                </a:solidFill>
                <a:latin typeface="Inter"/>
                <a:ea typeface="Inter"/>
                <a:cs typeface="Inter"/>
                <a:sym typeface="Inter"/>
              </a:rPr>
              <a:t>These donors are playing their part in covering the gap and facilitate the continuation of important projects globally. </a:t>
            </a:r>
            <a:endParaRPr/>
          </a:p>
        </p:txBody>
      </p:sp>
      <p:sp>
        <p:nvSpPr>
          <p:cNvPr id="320" name="Google Shape;320;p11"/>
          <p:cNvSpPr/>
          <p:nvPr/>
        </p:nvSpPr>
        <p:spPr>
          <a:xfrm>
            <a:off x="1226822" y="6864686"/>
            <a:ext cx="506320" cy="480371"/>
          </a:xfrm>
          <a:custGeom>
            <a:avLst/>
            <a:gdLst/>
            <a:ahLst/>
            <a:cxnLst/>
            <a:rect l="l" t="t" r="r" b="b"/>
            <a:pathLst>
              <a:path w="506320" h="480371" extrusionOk="0">
                <a:moveTo>
                  <a:pt x="0" y="0"/>
                </a:moveTo>
                <a:lnTo>
                  <a:pt x="506320" y="0"/>
                </a:lnTo>
                <a:lnTo>
                  <a:pt x="506320" y="480370"/>
                </a:lnTo>
                <a:lnTo>
                  <a:pt x="0" y="480370"/>
                </a:lnTo>
                <a:lnTo>
                  <a:pt x="0" y="0"/>
                </a:lnTo>
                <a:close/>
              </a:path>
            </a:pathLst>
          </a:custGeom>
          <a:blipFill rotWithShape="1">
            <a:blip r:embed="rId5">
              <a:alphaModFix/>
            </a:blip>
            <a:stretch>
              <a:fillRect/>
            </a:stretch>
          </a:blipFill>
          <a:ln>
            <a:noFill/>
          </a:ln>
        </p:spPr>
        <p:txBody>
          <a:bodyPr/>
          <a:lstStyle/>
          <a:p>
            <a:endParaRPr lang="en-GB"/>
          </a:p>
        </p:txBody>
      </p:sp>
      <p:sp>
        <p:nvSpPr>
          <p:cNvPr id="321" name="Google Shape;321;p11"/>
          <p:cNvSpPr txBox="1"/>
          <p:nvPr/>
        </p:nvSpPr>
        <p:spPr>
          <a:xfrm>
            <a:off x="1791218" y="6942508"/>
            <a:ext cx="2957400" cy="307800"/>
          </a:xfrm>
          <a:prstGeom prst="rect">
            <a:avLst/>
          </a:prstGeom>
          <a:noFill/>
          <a:ln>
            <a:noFill/>
          </a:ln>
        </p:spPr>
        <p:txBody>
          <a:bodyPr spcFirstLastPara="1" wrap="square" lIns="0" tIns="0" rIns="0" bIns="0" anchor="t" anchorCtr="0">
            <a:spAutoFit/>
          </a:bodyPr>
          <a:lstStyle/>
          <a:p>
            <a:pPr marL="0" marR="0" lvl="0" indent="0" algn="just" rtl="0">
              <a:lnSpc>
                <a:spcPct val="140020"/>
              </a:lnSpc>
              <a:spcBef>
                <a:spcPts val="0"/>
              </a:spcBef>
              <a:spcAft>
                <a:spcPts val="0"/>
              </a:spcAft>
              <a:buNone/>
            </a:pPr>
            <a:r>
              <a:rPr lang="en-US" sz="1999" b="1" i="0" u="none" strike="noStrike" cap="none">
                <a:solidFill>
                  <a:srgbClr val="771F28"/>
                </a:solidFill>
                <a:latin typeface="Inter"/>
                <a:ea typeface="Inter"/>
                <a:cs typeface="Inter"/>
                <a:sym typeface="Inter"/>
              </a:rPr>
              <a:t>MacArthur Foundation</a:t>
            </a:r>
            <a:endParaRPr/>
          </a:p>
        </p:txBody>
      </p:sp>
      <p:sp>
        <p:nvSpPr>
          <p:cNvPr id="322" name="Google Shape;322;p11"/>
          <p:cNvSpPr txBox="1"/>
          <p:nvPr/>
        </p:nvSpPr>
        <p:spPr>
          <a:xfrm>
            <a:off x="1791218" y="7281576"/>
            <a:ext cx="8542800" cy="6651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1800" b="0" i="0" u="none" strike="noStrike" cap="none">
                <a:solidFill>
                  <a:srgbClr val="000000"/>
                </a:solidFill>
                <a:latin typeface="Inter"/>
                <a:ea typeface="Inter"/>
                <a:cs typeface="Inter"/>
                <a:sym typeface="Inter"/>
              </a:rPr>
              <a:t>MacArthur Foundation raises giving rate to</a:t>
            </a:r>
            <a:r>
              <a:rPr lang="en-US" sz="1800" b="1" i="0" u="none" strike="noStrike" cap="none">
                <a:solidFill>
                  <a:srgbClr val="000000"/>
                </a:solidFill>
                <a:latin typeface="Inter"/>
                <a:ea typeface="Inter"/>
                <a:cs typeface="Inter"/>
                <a:sym typeface="Inter"/>
              </a:rPr>
              <a:t> 6% of its US $8.7 bn endowment (+~US $150 m)</a:t>
            </a:r>
            <a:endParaRPr/>
          </a:p>
        </p:txBody>
      </p:sp>
      <p:sp>
        <p:nvSpPr>
          <p:cNvPr id="323" name="Google Shape;323;p11"/>
          <p:cNvSpPr/>
          <p:nvPr/>
        </p:nvSpPr>
        <p:spPr>
          <a:xfrm>
            <a:off x="1226822" y="8134116"/>
            <a:ext cx="506320" cy="480371"/>
          </a:xfrm>
          <a:custGeom>
            <a:avLst/>
            <a:gdLst/>
            <a:ahLst/>
            <a:cxnLst/>
            <a:rect l="l" t="t" r="r" b="b"/>
            <a:pathLst>
              <a:path w="506320" h="480371" extrusionOk="0">
                <a:moveTo>
                  <a:pt x="0" y="0"/>
                </a:moveTo>
                <a:lnTo>
                  <a:pt x="506320" y="0"/>
                </a:lnTo>
                <a:lnTo>
                  <a:pt x="506320" y="480371"/>
                </a:lnTo>
                <a:lnTo>
                  <a:pt x="0" y="480371"/>
                </a:lnTo>
                <a:lnTo>
                  <a:pt x="0" y="0"/>
                </a:lnTo>
                <a:close/>
              </a:path>
            </a:pathLst>
          </a:custGeom>
          <a:blipFill rotWithShape="1">
            <a:blip r:embed="rId5">
              <a:alphaModFix/>
            </a:blip>
            <a:stretch>
              <a:fillRect/>
            </a:stretch>
          </a:blipFill>
          <a:ln>
            <a:noFill/>
          </a:ln>
        </p:spPr>
        <p:txBody>
          <a:bodyPr/>
          <a:lstStyle/>
          <a:p>
            <a:endParaRPr lang="en-GB"/>
          </a:p>
        </p:txBody>
      </p:sp>
      <p:sp>
        <p:nvSpPr>
          <p:cNvPr id="324" name="Google Shape;324;p11"/>
          <p:cNvSpPr txBox="1"/>
          <p:nvPr/>
        </p:nvSpPr>
        <p:spPr>
          <a:xfrm>
            <a:off x="1791218" y="8233964"/>
            <a:ext cx="8634900" cy="307800"/>
          </a:xfrm>
          <a:prstGeom prst="rect">
            <a:avLst/>
          </a:prstGeom>
          <a:noFill/>
          <a:ln>
            <a:noFill/>
          </a:ln>
        </p:spPr>
        <p:txBody>
          <a:bodyPr spcFirstLastPara="1" wrap="square" lIns="0" tIns="0" rIns="0" bIns="0" anchor="t" anchorCtr="0">
            <a:spAutoFit/>
          </a:bodyPr>
          <a:lstStyle/>
          <a:p>
            <a:pPr marL="0" marR="0" lvl="0" indent="0" algn="just" rtl="0">
              <a:lnSpc>
                <a:spcPct val="140020"/>
              </a:lnSpc>
              <a:spcBef>
                <a:spcPts val="0"/>
              </a:spcBef>
              <a:spcAft>
                <a:spcPts val="0"/>
              </a:spcAft>
              <a:buNone/>
            </a:pPr>
            <a:r>
              <a:rPr lang="en-US" sz="1999" b="1" i="0" u="none" strike="noStrike" cap="none">
                <a:solidFill>
                  <a:srgbClr val="771F28"/>
                </a:solidFill>
                <a:latin typeface="Inter"/>
                <a:ea typeface="Inter"/>
                <a:cs typeface="Inter"/>
                <a:sym typeface="Inter"/>
              </a:rPr>
              <a:t>Growth of collective giving and giving circles</a:t>
            </a:r>
            <a:endParaRPr/>
          </a:p>
        </p:txBody>
      </p:sp>
      <p:sp>
        <p:nvSpPr>
          <p:cNvPr id="325" name="Google Shape;325;p11"/>
          <p:cNvSpPr txBox="1"/>
          <p:nvPr/>
        </p:nvSpPr>
        <p:spPr>
          <a:xfrm>
            <a:off x="1791218" y="8668282"/>
            <a:ext cx="8542800" cy="6651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1800" b="0" i="0" u="none" strike="noStrike" cap="none">
                <a:solidFill>
                  <a:srgbClr val="000000"/>
                </a:solidFill>
                <a:latin typeface="Inter"/>
                <a:ea typeface="Inter"/>
                <a:cs typeface="Inter"/>
                <a:sym typeface="Inter"/>
              </a:rPr>
              <a:t>Rise in trust-based philanthropy with unrestricted, multi-year grants shift toward strategic, values driven funding &amp; capacity building </a:t>
            </a:r>
            <a:endParaRPr/>
          </a:p>
        </p:txBody>
      </p:sp>
      <p:sp>
        <p:nvSpPr>
          <p:cNvPr id="326" name="Google Shape;326;p11"/>
          <p:cNvSpPr/>
          <p:nvPr/>
        </p:nvSpPr>
        <p:spPr>
          <a:xfrm>
            <a:off x="996994" y="427648"/>
            <a:ext cx="2178402" cy="1160860"/>
          </a:xfrm>
          <a:custGeom>
            <a:avLst/>
            <a:gdLst/>
            <a:ahLst/>
            <a:cxnLst/>
            <a:rect l="l" t="t" r="r" b="b"/>
            <a:pathLst>
              <a:path w="2178402" h="1160860" extrusionOk="0">
                <a:moveTo>
                  <a:pt x="0" y="0"/>
                </a:moveTo>
                <a:lnTo>
                  <a:pt x="2178402" y="0"/>
                </a:lnTo>
                <a:lnTo>
                  <a:pt x="2178402" y="1160860"/>
                </a:lnTo>
                <a:lnTo>
                  <a:pt x="0" y="1160860"/>
                </a:lnTo>
                <a:lnTo>
                  <a:pt x="0" y="0"/>
                </a:lnTo>
                <a:close/>
              </a:path>
            </a:pathLst>
          </a:custGeom>
          <a:blipFill rotWithShape="1">
            <a:blip r:embed="rId6">
              <a:alphaModFix/>
            </a:blip>
            <a:stretch>
              <a:fillRect l="-6491" t="-12833" r="-4220" b="-14991"/>
            </a:stretch>
          </a:blipFill>
          <a:ln>
            <a:noFill/>
          </a:ln>
        </p:spPr>
        <p:txBody>
          <a:bodyPr/>
          <a:lstStyle/>
          <a:p>
            <a:endParaRPr lang="en-GB"/>
          </a:p>
        </p:txBody>
      </p:sp>
      <p:grpSp>
        <p:nvGrpSpPr>
          <p:cNvPr id="327" name="Google Shape;327;p11"/>
          <p:cNvGrpSpPr/>
          <p:nvPr/>
        </p:nvGrpSpPr>
        <p:grpSpPr>
          <a:xfrm>
            <a:off x="10831310" y="5958324"/>
            <a:ext cx="7727464" cy="3736586"/>
            <a:chOff x="0" y="0"/>
            <a:chExt cx="2035217" cy="984121"/>
          </a:xfrm>
        </p:grpSpPr>
        <p:sp>
          <p:nvSpPr>
            <p:cNvPr id="328" name="Google Shape;328;p11"/>
            <p:cNvSpPr/>
            <p:nvPr/>
          </p:nvSpPr>
          <p:spPr>
            <a:xfrm>
              <a:off x="0" y="0"/>
              <a:ext cx="2035217" cy="984121"/>
            </a:xfrm>
            <a:custGeom>
              <a:avLst/>
              <a:gdLst/>
              <a:ahLst/>
              <a:cxnLst/>
              <a:rect l="l" t="t" r="r" b="b"/>
              <a:pathLst>
                <a:path w="2035217" h="984121" extrusionOk="0">
                  <a:moveTo>
                    <a:pt x="51095" y="0"/>
                  </a:moveTo>
                  <a:lnTo>
                    <a:pt x="1984122" y="0"/>
                  </a:lnTo>
                  <a:cubicBezTo>
                    <a:pt x="1997673" y="0"/>
                    <a:pt x="2010669" y="5383"/>
                    <a:pt x="2020251" y="14965"/>
                  </a:cubicBezTo>
                  <a:cubicBezTo>
                    <a:pt x="2029834" y="24548"/>
                    <a:pt x="2035217" y="37544"/>
                    <a:pt x="2035217" y="51095"/>
                  </a:cubicBezTo>
                  <a:lnTo>
                    <a:pt x="2035217" y="933026"/>
                  </a:lnTo>
                  <a:cubicBezTo>
                    <a:pt x="2035217" y="946577"/>
                    <a:pt x="2029834" y="959574"/>
                    <a:pt x="2020251" y="969156"/>
                  </a:cubicBezTo>
                  <a:cubicBezTo>
                    <a:pt x="2010669" y="978738"/>
                    <a:pt x="1997673" y="984121"/>
                    <a:pt x="1984122" y="984121"/>
                  </a:cubicBezTo>
                  <a:lnTo>
                    <a:pt x="51095" y="984121"/>
                  </a:lnTo>
                  <a:cubicBezTo>
                    <a:pt x="37544" y="984121"/>
                    <a:pt x="24548" y="978738"/>
                    <a:pt x="14965" y="969156"/>
                  </a:cubicBezTo>
                  <a:cubicBezTo>
                    <a:pt x="5383" y="959574"/>
                    <a:pt x="0" y="946577"/>
                    <a:pt x="0" y="933026"/>
                  </a:cubicBezTo>
                  <a:lnTo>
                    <a:pt x="0" y="51095"/>
                  </a:lnTo>
                  <a:cubicBezTo>
                    <a:pt x="0" y="37544"/>
                    <a:pt x="5383" y="24548"/>
                    <a:pt x="14965" y="14965"/>
                  </a:cubicBezTo>
                  <a:cubicBezTo>
                    <a:pt x="24548" y="5383"/>
                    <a:pt x="37544" y="0"/>
                    <a:pt x="51095" y="0"/>
                  </a:cubicBezTo>
                  <a:close/>
                </a:path>
              </a:pathLst>
            </a:custGeom>
            <a:solidFill>
              <a:srgbClr val="E836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11"/>
            <p:cNvSpPr txBox="1"/>
            <p:nvPr/>
          </p:nvSpPr>
          <p:spPr>
            <a:xfrm>
              <a:off x="0" y="47625"/>
              <a:ext cx="2035217" cy="936496"/>
            </a:xfrm>
            <a:prstGeom prst="rect">
              <a:avLst/>
            </a:prstGeom>
            <a:noFill/>
            <a:ln>
              <a:noFill/>
            </a:ln>
          </p:spPr>
          <p:txBody>
            <a:bodyPr spcFirstLastPara="1" wrap="square" lIns="50800" tIns="50800" rIns="50800" bIns="50800" anchor="ctr" anchorCtr="0">
              <a:noAutofit/>
            </a:bodyPr>
            <a:lstStyle/>
            <a:p>
              <a:pPr marL="0" marR="0" lvl="0" indent="0" algn="ctr" rtl="0">
                <a:lnSpc>
                  <a:spcPct val="77055"/>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330" name="Google Shape;330;p11"/>
          <p:cNvSpPr txBox="1"/>
          <p:nvPr/>
        </p:nvSpPr>
        <p:spPr>
          <a:xfrm>
            <a:off x="11427822" y="6971825"/>
            <a:ext cx="6675600" cy="2461200"/>
          </a:xfrm>
          <a:prstGeom prst="rect">
            <a:avLst/>
          </a:prstGeom>
          <a:noFill/>
          <a:ln>
            <a:noFill/>
          </a:ln>
        </p:spPr>
        <p:txBody>
          <a:bodyPr spcFirstLastPara="1" wrap="square" lIns="0" tIns="0" rIns="0" bIns="0" anchor="t" anchorCtr="0">
            <a:spAutoFit/>
          </a:bodyPr>
          <a:lstStyle/>
          <a:p>
            <a:pPr marL="474811" marR="0" lvl="1" indent="-224704" algn="just" rtl="0">
              <a:lnSpc>
                <a:spcPct val="139972"/>
              </a:lnSpc>
              <a:spcBef>
                <a:spcPts val="0"/>
              </a:spcBef>
              <a:spcAft>
                <a:spcPts val="0"/>
              </a:spcAft>
              <a:buClr>
                <a:srgbClr val="FFFFFF"/>
              </a:buClr>
              <a:buSzPts val="1999"/>
              <a:buFont typeface="Arial"/>
              <a:buChar char="•"/>
            </a:pPr>
            <a:r>
              <a:rPr lang="en-US" sz="1999" b="0" i="0" u="none" strike="noStrike" cap="none">
                <a:solidFill>
                  <a:srgbClr val="FFFFFF"/>
                </a:solidFill>
                <a:latin typeface="Inter"/>
                <a:ea typeface="Inter"/>
                <a:cs typeface="Inter"/>
                <a:sym typeface="Inter"/>
              </a:rPr>
              <a:t>Target impact-aligned capital and high-net-worth donors</a:t>
            </a:r>
            <a:endParaRPr sz="1200"/>
          </a:p>
          <a:p>
            <a:pPr marL="474811" marR="0" lvl="1" indent="-224704" algn="just" rtl="0">
              <a:lnSpc>
                <a:spcPct val="139972"/>
              </a:lnSpc>
              <a:spcBef>
                <a:spcPts val="0"/>
              </a:spcBef>
              <a:spcAft>
                <a:spcPts val="0"/>
              </a:spcAft>
              <a:buClr>
                <a:srgbClr val="FFFFFF"/>
              </a:buClr>
              <a:buSzPts val="1999"/>
              <a:buFont typeface="Arial"/>
              <a:buChar char="•"/>
            </a:pPr>
            <a:r>
              <a:rPr lang="en-US" sz="1999" b="0" i="0" u="none" strike="noStrike" cap="none">
                <a:solidFill>
                  <a:srgbClr val="FFFFFF"/>
                </a:solidFill>
                <a:latin typeface="Inter"/>
                <a:ea typeface="Inter"/>
                <a:cs typeface="Inter"/>
                <a:sym typeface="Inter"/>
              </a:rPr>
              <a:t>Offer flexible funding models and reduced reporting burdens</a:t>
            </a:r>
            <a:endParaRPr sz="1200"/>
          </a:p>
          <a:p>
            <a:pPr marL="474811" marR="0" lvl="1" indent="-224704" algn="just" rtl="0">
              <a:lnSpc>
                <a:spcPct val="139972"/>
              </a:lnSpc>
              <a:spcBef>
                <a:spcPts val="0"/>
              </a:spcBef>
              <a:spcAft>
                <a:spcPts val="0"/>
              </a:spcAft>
              <a:buClr>
                <a:srgbClr val="FFFFFF"/>
              </a:buClr>
              <a:buSzPts val="1999"/>
              <a:buFont typeface="Arial"/>
              <a:buChar char="•"/>
            </a:pPr>
            <a:r>
              <a:rPr lang="en-US" sz="1999" b="0" i="0" u="none" strike="noStrike" cap="none">
                <a:solidFill>
                  <a:srgbClr val="FFFFFF"/>
                </a:solidFill>
                <a:latin typeface="Inter"/>
                <a:ea typeface="Inter"/>
                <a:cs typeface="Inter"/>
                <a:sym typeface="Inter"/>
              </a:rPr>
              <a:t>Use match-funding and collective platforms to expand reach</a:t>
            </a:r>
            <a:endParaRPr sz="1200"/>
          </a:p>
        </p:txBody>
      </p:sp>
      <p:sp>
        <p:nvSpPr>
          <p:cNvPr id="331" name="Google Shape;331;p11"/>
          <p:cNvSpPr txBox="1"/>
          <p:nvPr/>
        </p:nvSpPr>
        <p:spPr>
          <a:xfrm>
            <a:off x="11427822" y="6381300"/>
            <a:ext cx="6544800" cy="470100"/>
          </a:xfrm>
          <a:prstGeom prst="rect">
            <a:avLst/>
          </a:prstGeom>
          <a:noFill/>
          <a:ln>
            <a:noFill/>
          </a:ln>
        </p:spPr>
        <p:txBody>
          <a:bodyPr spcFirstLastPara="1" wrap="square" lIns="0" tIns="0" rIns="0" bIns="0" anchor="t" anchorCtr="0">
            <a:spAutoFit/>
          </a:bodyPr>
          <a:lstStyle/>
          <a:p>
            <a:pPr marL="0" marR="0" lvl="0" indent="0" algn="l" rtl="0">
              <a:lnSpc>
                <a:spcPct val="88014"/>
              </a:lnSpc>
              <a:spcBef>
                <a:spcPts val="0"/>
              </a:spcBef>
              <a:spcAft>
                <a:spcPts val="0"/>
              </a:spcAft>
              <a:buNone/>
            </a:pPr>
            <a:r>
              <a:rPr lang="en-US" sz="3471" b="1" i="0" u="none" strike="noStrike" cap="none">
                <a:solidFill>
                  <a:srgbClr val="FFFFFF"/>
                </a:solidFill>
                <a:latin typeface="Inter"/>
                <a:ea typeface="Inter"/>
                <a:cs typeface="Inter"/>
                <a:sym typeface="Inter"/>
              </a:rPr>
              <a:t>How can NGOs leverage:</a:t>
            </a:r>
            <a:endParaRPr/>
          </a:p>
        </p:txBody>
      </p:sp>
      <p:grpSp>
        <p:nvGrpSpPr>
          <p:cNvPr id="332" name="Google Shape;332;p11"/>
          <p:cNvGrpSpPr/>
          <p:nvPr/>
        </p:nvGrpSpPr>
        <p:grpSpPr>
          <a:xfrm>
            <a:off x="756000" y="9931238"/>
            <a:ext cx="6048000" cy="225182"/>
            <a:chOff x="0" y="6350"/>
            <a:chExt cx="8064000" cy="300242"/>
          </a:xfrm>
        </p:grpSpPr>
        <p:sp>
          <p:nvSpPr>
            <p:cNvPr id="333" name="Google Shape;333;p11"/>
            <p:cNvSpPr txBox="1"/>
            <p:nvPr/>
          </p:nvSpPr>
          <p:spPr>
            <a:xfrm>
              <a:off x="0" y="101392"/>
              <a:ext cx="4134000" cy="2052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1000" b="0" i="0" u="none" strike="noStrike" cap="none">
                  <a:solidFill>
                    <a:srgbClr val="061324"/>
                  </a:solidFill>
                  <a:latin typeface="Inter"/>
                  <a:ea typeface="Inter"/>
                  <a:cs typeface="Inter"/>
                  <a:sym typeface="Inter"/>
                </a:rPr>
                <a:t>© 2025 MzN International, .All rights reserved.</a:t>
              </a:r>
              <a:endParaRPr/>
            </a:p>
          </p:txBody>
        </p:sp>
        <p:cxnSp>
          <p:nvCxnSpPr>
            <p:cNvPr id="334" name="Google Shape;334;p11"/>
            <p:cNvCxnSpPr/>
            <p:nvPr/>
          </p:nvCxnSpPr>
          <p:spPr>
            <a:xfrm>
              <a:off x="0" y="6350"/>
              <a:ext cx="8064000" cy="0"/>
            </a:xfrm>
            <a:prstGeom prst="straightConnector1">
              <a:avLst/>
            </a:prstGeom>
            <a:noFill/>
            <a:ln w="12700" cap="flat" cmpd="sng">
              <a:solidFill>
                <a:srgbClr val="E83643"/>
              </a:solidFill>
              <a:prstDash val="solid"/>
              <a:round/>
              <a:headEnd type="none" w="sm" len="sm"/>
              <a:tailEnd type="none" w="sm" len="sm"/>
            </a:ln>
          </p:spPr>
        </p:cxn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grpSp>
        <p:nvGrpSpPr>
          <p:cNvPr id="339" name="Google Shape;339;p12"/>
          <p:cNvGrpSpPr/>
          <p:nvPr/>
        </p:nvGrpSpPr>
        <p:grpSpPr>
          <a:xfrm>
            <a:off x="996994" y="9885202"/>
            <a:ext cx="6048000" cy="225182"/>
            <a:chOff x="0" y="6350"/>
            <a:chExt cx="8064000" cy="300242"/>
          </a:xfrm>
        </p:grpSpPr>
        <p:sp>
          <p:nvSpPr>
            <p:cNvPr id="340" name="Google Shape;340;p12"/>
            <p:cNvSpPr txBox="1"/>
            <p:nvPr/>
          </p:nvSpPr>
          <p:spPr>
            <a:xfrm>
              <a:off x="0" y="101392"/>
              <a:ext cx="4134000" cy="205200"/>
            </a:xfrm>
            <a:prstGeom prst="rect">
              <a:avLst/>
            </a:prstGeom>
            <a:noFill/>
            <a:ln>
              <a:noFill/>
            </a:ln>
          </p:spPr>
          <p:txBody>
            <a:bodyPr spcFirstLastPara="1" wrap="square" lIns="0" tIns="0" rIns="0" bIns="0" anchor="t" anchorCtr="0">
              <a:spAutoFit/>
            </a:bodyPr>
            <a:lstStyle/>
            <a:p>
              <a:pPr marL="0" lvl="0" indent="0" algn="l" rtl="0">
                <a:lnSpc>
                  <a:spcPct val="140000"/>
                </a:lnSpc>
                <a:spcBef>
                  <a:spcPts val="0"/>
                </a:spcBef>
                <a:spcAft>
                  <a:spcPts val="0"/>
                </a:spcAft>
                <a:buNone/>
              </a:pPr>
              <a:endParaRPr sz="1000">
                <a:solidFill>
                  <a:srgbClr val="061324"/>
                </a:solidFill>
                <a:latin typeface="Inter"/>
                <a:ea typeface="Inter"/>
                <a:cs typeface="Inter"/>
                <a:sym typeface="Inter"/>
              </a:endParaRPr>
            </a:p>
          </p:txBody>
        </p:sp>
        <p:cxnSp>
          <p:nvCxnSpPr>
            <p:cNvPr id="341" name="Google Shape;341;p12"/>
            <p:cNvCxnSpPr/>
            <p:nvPr/>
          </p:nvCxnSpPr>
          <p:spPr>
            <a:xfrm>
              <a:off x="0" y="6350"/>
              <a:ext cx="8064000" cy="0"/>
            </a:xfrm>
            <a:prstGeom prst="straightConnector1">
              <a:avLst/>
            </a:prstGeom>
            <a:noFill/>
            <a:ln w="12700" cap="flat" cmpd="sng">
              <a:solidFill>
                <a:srgbClr val="E83643"/>
              </a:solidFill>
              <a:prstDash val="solid"/>
              <a:round/>
              <a:headEnd type="none" w="sm" len="sm"/>
              <a:tailEnd type="none" w="sm" len="sm"/>
            </a:ln>
          </p:spPr>
        </p:cxnSp>
      </p:grpSp>
      <p:pic>
        <p:nvPicPr>
          <p:cNvPr id="342" name="Google Shape;342;p12" title="Screenshot 2025-09-10 at 11.50.44 am.png"/>
          <p:cNvPicPr preferRelativeResize="0"/>
          <p:nvPr/>
        </p:nvPicPr>
        <p:blipFill>
          <a:blip r:embed="rId3">
            <a:alphaModFix/>
          </a:blip>
          <a:stretch>
            <a:fillRect/>
          </a:stretch>
        </p:blipFill>
        <p:spPr>
          <a:xfrm>
            <a:off x="0" y="2"/>
            <a:ext cx="18288001" cy="10244031"/>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347" name="Google Shape;347;p13"/>
          <p:cNvSpPr/>
          <p:nvPr/>
        </p:nvSpPr>
        <p:spPr>
          <a:xfrm>
            <a:off x="-344930" y="1568856"/>
            <a:ext cx="18598706" cy="8718144"/>
          </a:xfrm>
          <a:custGeom>
            <a:avLst/>
            <a:gdLst/>
            <a:ahLst/>
            <a:cxnLst/>
            <a:rect l="l" t="t" r="r" b="b"/>
            <a:pathLst>
              <a:path w="18598706" h="8718144" extrusionOk="0">
                <a:moveTo>
                  <a:pt x="0" y="0"/>
                </a:moveTo>
                <a:lnTo>
                  <a:pt x="18598706" y="0"/>
                </a:lnTo>
                <a:lnTo>
                  <a:pt x="18598706" y="8718144"/>
                </a:lnTo>
                <a:lnTo>
                  <a:pt x="0" y="8718144"/>
                </a:lnTo>
                <a:lnTo>
                  <a:pt x="0" y="0"/>
                </a:lnTo>
                <a:close/>
              </a:path>
            </a:pathLst>
          </a:custGeom>
          <a:blipFill rotWithShape="1">
            <a:blip r:embed="rId3">
              <a:alphaModFix amt="15000"/>
            </a:blip>
            <a:stretch>
              <a:fillRect/>
            </a:stretch>
          </a:blipFill>
          <a:ln>
            <a:noFill/>
          </a:ln>
        </p:spPr>
        <p:txBody>
          <a:bodyPr/>
          <a:lstStyle/>
          <a:p>
            <a:endParaRPr lang="en-GB"/>
          </a:p>
        </p:txBody>
      </p:sp>
      <p:sp>
        <p:nvSpPr>
          <p:cNvPr id="348" name="Google Shape;348;p13"/>
          <p:cNvSpPr/>
          <p:nvPr/>
        </p:nvSpPr>
        <p:spPr>
          <a:xfrm>
            <a:off x="153355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4">
              <a:alphaModFix/>
            </a:blip>
            <a:stretch>
              <a:fillRect t="-9331" b="-9330"/>
            </a:stretch>
          </a:blipFill>
          <a:ln>
            <a:noFill/>
          </a:ln>
        </p:spPr>
        <p:txBody>
          <a:bodyPr/>
          <a:lstStyle/>
          <a:p>
            <a:endParaRPr lang="en-GB"/>
          </a:p>
        </p:txBody>
      </p:sp>
      <p:grpSp>
        <p:nvGrpSpPr>
          <p:cNvPr id="349" name="Google Shape;349;p13"/>
          <p:cNvGrpSpPr/>
          <p:nvPr/>
        </p:nvGrpSpPr>
        <p:grpSpPr>
          <a:xfrm>
            <a:off x="-315929" y="-146367"/>
            <a:ext cx="9143577" cy="10579804"/>
            <a:chOff x="0" y="0"/>
            <a:chExt cx="2408169" cy="2786432"/>
          </a:xfrm>
        </p:grpSpPr>
        <p:sp>
          <p:nvSpPr>
            <p:cNvPr id="350" name="Google Shape;350;p13"/>
            <p:cNvSpPr/>
            <p:nvPr/>
          </p:nvSpPr>
          <p:spPr>
            <a:xfrm>
              <a:off x="0" y="0"/>
              <a:ext cx="2408169" cy="2786432"/>
            </a:xfrm>
            <a:custGeom>
              <a:avLst/>
              <a:gdLst/>
              <a:ahLst/>
              <a:cxnLst/>
              <a:rect l="l" t="t" r="r" b="b"/>
              <a:pathLst>
                <a:path w="2408169" h="2786432" extrusionOk="0">
                  <a:moveTo>
                    <a:pt x="62657" y="0"/>
                  </a:moveTo>
                  <a:lnTo>
                    <a:pt x="2345512" y="0"/>
                  </a:lnTo>
                  <a:cubicBezTo>
                    <a:pt x="2380117" y="0"/>
                    <a:pt x="2408169" y="28052"/>
                    <a:pt x="2408169" y="62657"/>
                  </a:cubicBezTo>
                  <a:lnTo>
                    <a:pt x="2408169" y="2723775"/>
                  </a:lnTo>
                  <a:cubicBezTo>
                    <a:pt x="2408169" y="2758379"/>
                    <a:pt x="2380117" y="2786432"/>
                    <a:pt x="2345512" y="2786432"/>
                  </a:cubicBezTo>
                  <a:lnTo>
                    <a:pt x="62657" y="2786432"/>
                  </a:lnTo>
                  <a:cubicBezTo>
                    <a:pt x="28052" y="2786432"/>
                    <a:pt x="0" y="2758379"/>
                    <a:pt x="0" y="2723775"/>
                  </a:cubicBezTo>
                  <a:lnTo>
                    <a:pt x="0" y="62657"/>
                  </a:lnTo>
                  <a:cubicBezTo>
                    <a:pt x="0" y="28052"/>
                    <a:pt x="28052" y="0"/>
                    <a:pt x="6265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13"/>
            <p:cNvSpPr txBox="1"/>
            <p:nvPr/>
          </p:nvSpPr>
          <p:spPr>
            <a:xfrm>
              <a:off x="0" y="47625"/>
              <a:ext cx="2408169" cy="2738807"/>
            </a:xfrm>
            <a:prstGeom prst="rect">
              <a:avLst/>
            </a:prstGeom>
            <a:noFill/>
            <a:ln>
              <a:noFill/>
            </a:ln>
          </p:spPr>
          <p:txBody>
            <a:bodyPr spcFirstLastPara="1" wrap="square" lIns="50800" tIns="50800" rIns="50800" bIns="50800" anchor="ctr" anchorCtr="0">
              <a:noAutofit/>
            </a:bodyPr>
            <a:lstStyle/>
            <a:p>
              <a:pPr marL="0" marR="0" lvl="0" indent="0" algn="ctr" rtl="0">
                <a:lnSpc>
                  <a:spcPct val="77055"/>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352" name="Google Shape;352;p13"/>
          <p:cNvGrpSpPr/>
          <p:nvPr/>
        </p:nvGrpSpPr>
        <p:grpSpPr>
          <a:xfrm>
            <a:off x="9427566" y="3266668"/>
            <a:ext cx="2663562" cy="228454"/>
            <a:chOff x="0" y="0"/>
            <a:chExt cx="701514" cy="60168"/>
          </a:xfrm>
        </p:grpSpPr>
        <p:sp>
          <p:nvSpPr>
            <p:cNvPr id="353" name="Google Shape;353;p13"/>
            <p:cNvSpPr/>
            <p:nvPr/>
          </p:nvSpPr>
          <p:spPr>
            <a:xfrm>
              <a:off x="0" y="0"/>
              <a:ext cx="701514" cy="12543"/>
            </a:xfrm>
            <a:custGeom>
              <a:avLst/>
              <a:gdLst/>
              <a:ahLst/>
              <a:cxnLst/>
              <a:rect l="l" t="t" r="r" b="b"/>
              <a:pathLst>
                <a:path w="701514" h="12543" extrusionOk="0">
                  <a:moveTo>
                    <a:pt x="6272" y="0"/>
                  </a:moveTo>
                  <a:lnTo>
                    <a:pt x="695243" y="0"/>
                  </a:lnTo>
                  <a:cubicBezTo>
                    <a:pt x="696906" y="0"/>
                    <a:pt x="698501" y="661"/>
                    <a:pt x="699677" y="1837"/>
                  </a:cubicBezTo>
                  <a:cubicBezTo>
                    <a:pt x="700854" y="3013"/>
                    <a:pt x="701514" y="4608"/>
                    <a:pt x="701514" y="6272"/>
                  </a:cubicBezTo>
                  <a:lnTo>
                    <a:pt x="701514" y="6272"/>
                  </a:lnTo>
                  <a:cubicBezTo>
                    <a:pt x="701514" y="7935"/>
                    <a:pt x="700854" y="9530"/>
                    <a:pt x="699677" y="10706"/>
                  </a:cubicBezTo>
                  <a:cubicBezTo>
                    <a:pt x="698501" y="11882"/>
                    <a:pt x="696906" y="12543"/>
                    <a:pt x="695243" y="12543"/>
                  </a:cubicBezTo>
                  <a:lnTo>
                    <a:pt x="6272" y="12543"/>
                  </a:lnTo>
                  <a:cubicBezTo>
                    <a:pt x="4608" y="12543"/>
                    <a:pt x="3013" y="11882"/>
                    <a:pt x="1837" y="10706"/>
                  </a:cubicBezTo>
                  <a:cubicBezTo>
                    <a:pt x="661" y="9530"/>
                    <a:pt x="0" y="7935"/>
                    <a:pt x="0" y="6272"/>
                  </a:cubicBezTo>
                  <a:lnTo>
                    <a:pt x="0" y="6272"/>
                  </a:lnTo>
                  <a:cubicBezTo>
                    <a:pt x="0" y="4608"/>
                    <a:pt x="661" y="3013"/>
                    <a:pt x="1837" y="1837"/>
                  </a:cubicBezTo>
                  <a:cubicBezTo>
                    <a:pt x="3013" y="661"/>
                    <a:pt x="4608" y="0"/>
                    <a:pt x="627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13"/>
            <p:cNvSpPr txBox="1"/>
            <p:nvPr/>
          </p:nvSpPr>
          <p:spPr>
            <a:xfrm>
              <a:off x="0" y="47625"/>
              <a:ext cx="701514" cy="12543"/>
            </a:xfrm>
            <a:prstGeom prst="rect">
              <a:avLst/>
            </a:prstGeom>
            <a:noFill/>
            <a:ln>
              <a:noFill/>
            </a:ln>
          </p:spPr>
          <p:txBody>
            <a:bodyPr spcFirstLastPara="1" wrap="square" lIns="50800" tIns="50800" rIns="50800" bIns="50800" anchor="ctr" anchorCtr="0">
              <a:noAutofit/>
            </a:bodyPr>
            <a:lstStyle/>
            <a:p>
              <a:pPr marL="0" marR="0" lvl="0" indent="0" algn="ctr" rtl="0">
                <a:lnSpc>
                  <a:spcPct val="77055"/>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355" name="Google Shape;355;p13"/>
          <p:cNvSpPr/>
          <p:nvPr/>
        </p:nvSpPr>
        <p:spPr>
          <a:xfrm>
            <a:off x="997006" y="3948738"/>
            <a:ext cx="506320" cy="480371"/>
          </a:xfrm>
          <a:custGeom>
            <a:avLst/>
            <a:gdLst/>
            <a:ahLst/>
            <a:cxnLst/>
            <a:rect l="l" t="t" r="r" b="b"/>
            <a:pathLst>
              <a:path w="506320" h="480371" extrusionOk="0">
                <a:moveTo>
                  <a:pt x="0" y="0"/>
                </a:moveTo>
                <a:lnTo>
                  <a:pt x="506319" y="0"/>
                </a:lnTo>
                <a:lnTo>
                  <a:pt x="506319" y="480371"/>
                </a:lnTo>
                <a:lnTo>
                  <a:pt x="0" y="480371"/>
                </a:lnTo>
                <a:lnTo>
                  <a:pt x="0" y="0"/>
                </a:lnTo>
                <a:close/>
              </a:path>
            </a:pathLst>
          </a:custGeom>
          <a:blipFill rotWithShape="1">
            <a:blip r:embed="rId5">
              <a:alphaModFix/>
            </a:blip>
            <a:stretch>
              <a:fillRect/>
            </a:stretch>
          </a:blipFill>
          <a:ln>
            <a:noFill/>
          </a:ln>
        </p:spPr>
        <p:txBody>
          <a:bodyPr/>
          <a:lstStyle/>
          <a:p>
            <a:endParaRPr lang="en-GB"/>
          </a:p>
        </p:txBody>
      </p:sp>
      <p:sp>
        <p:nvSpPr>
          <p:cNvPr id="356" name="Google Shape;356;p13"/>
          <p:cNvSpPr/>
          <p:nvPr/>
        </p:nvSpPr>
        <p:spPr>
          <a:xfrm>
            <a:off x="997006" y="4821583"/>
            <a:ext cx="506320" cy="480371"/>
          </a:xfrm>
          <a:custGeom>
            <a:avLst/>
            <a:gdLst/>
            <a:ahLst/>
            <a:cxnLst/>
            <a:rect l="l" t="t" r="r" b="b"/>
            <a:pathLst>
              <a:path w="506320" h="480371" extrusionOk="0">
                <a:moveTo>
                  <a:pt x="0" y="0"/>
                </a:moveTo>
                <a:lnTo>
                  <a:pt x="506319" y="0"/>
                </a:lnTo>
                <a:lnTo>
                  <a:pt x="506319" y="480371"/>
                </a:lnTo>
                <a:lnTo>
                  <a:pt x="0" y="480371"/>
                </a:lnTo>
                <a:lnTo>
                  <a:pt x="0" y="0"/>
                </a:lnTo>
                <a:close/>
              </a:path>
            </a:pathLst>
          </a:custGeom>
          <a:blipFill rotWithShape="1">
            <a:blip r:embed="rId5">
              <a:alphaModFix/>
            </a:blip>
            <a:stretch>
              <a:fillRect/>
            </a:stretch>
          </a:blipFill>
          <a:ln>
            <a:noFill/>
          </a:ln>
        </p:spPr>
        <p:txBody>
          <a:bodyPr/>
          <a:lstStyle/>
          <a:p>
            <a:endParaRPr lang="en-GB"/>
          </a:p>
        </p:txBody>
      </p:sp>
      <p:sp>
        <p:nvSpPr>
          <p:cNvPr id="357" name="Google Shape;357;p13"/>
          <p:cNvSpPr/>
          <p:nvPr/>
        </p:nvSpPr>
        <p:spPr>
          <a:xfrm>
            <a:off x="1027231" y="5907455"/>
            <a:ext cx="506320" cy="480371"/>
          </a:xfrm>
          <a:custGeom>
            <a:avLst/>
            <a:gdLst/>
            <a:ahLst/>
            <a:cxnLst/>
            <a:rect l="l" t="t" r="r" b="b"/>
            <a:pathLst>
              <a:path w="506320" h="480371" extrusionOk="0">
                <a:moveTo>
                  <a:pt x="0" y="0"/>
                </a:moveTo>
                <a:lnTo>
                  <a:pt x="506319" y="0"/>
                </a:lnTo>
                <a:lnTo>
                  <a:pt x="506319" y="480371"/>
                </a:lnTo>
                <a:lnTo>
                  <a:pt x="0" y="480371"/>
                </a:lnTo>
                <a:lnTo>
                  <a:pt x="0" y="0"/>
                </a:lnTo>
                <a:close/>
              </a:path>
            </a:pathLst>
          </a:custGeom>
          <a:blipFill rotWithShape="1">
            <a:blip r:embed="rId5">
              <a:alphaModFix/>
            </a:blip>
            <a:stretch>
              <a:fillRect/>
            </a:stretch>
          </a:blipFill>
          <a:ln>
            <a:noFill/>
          </a:ln>
        </p:spPr>
        <p:txBody>
          <a:bodyPr/>
          <a:lstStyle/>
          <a:p>
            <a:endParaRPr lang="en-GB"/>
          </a:p>
        </p:txBody>
      </p:sp>
      <p:sp>
        <p:nvSpPr>
          <p:cNvPr id="358" name="Google Shape;358;p13"/>
          <p:cNvSpPr txBox="1"/>
          <p:nvPr/>
        </p:nvSpPr>
        <p:spPr>
          <a:xfrm>
            <a:off x="9427576" y="852750"/>
            <a:ext cx="8310600" cy="2113800"/>
          </a:xfrm>
          <a:prstGeom prst="rect">
            <a:avLst/>
          </a:prstGeom>
          <a:noFill/>
          <a:ln>
            <a:noFill/>
          </a:ln>
        </p:spPr>
        <p:txBody>
          <a:bodyPr spcFirstLastPara="1" wrap="square" lIns="0" tIns="0" rIns="0" bIns="0" anchor="t" anchorCtr="0">
            <a:spAutoFit/>
          </a:bodyPr>
          <a:lstStyle/>
          <a:p>
            <a:pPr marL="0" marR="0" lvl="0" indent="0" algn="l" rtl="0">
              <a:lnSpc>
                <a:spcPct val="103992"/>
              </a:lnSpc>
              <a:spcBef>
                <a:spcPts val="0"/>
              </a:spcBef>
              <a:spcAft>
                <a:spcPts val="0"/>
              </a:spcAft>
              <a:buNone/>
            </a:pPr>
            <a:r>
              <a:rPr lang="en-US" sz="4459" b="1" i="0" strike="noStrike" cap="none">
                <a:solidFill>
                  <a:srgbClr val="FFFFFF"/>
                </a:solidFill>
                <a:latin typeface="Inter"/>
                <a:ea typeface="Inter"/>
                <a:cs typeface="Inter"/>
                <a:sym typeface="Inter"/>
              </a:rPr>
              <a:t>The Path to 2026: Critical Challenges &amp; Strategic Imperatives</a:t>
            </a:r>
            <a:endParaRPr sz="1200"/>
          </a:p>
        </p:txBody>
      </p:sp>
      <p:sp>
        <p:nvSpPr>
          <p:cNvPr id="359" name="Google Shape;359;p13"/>
          <p:cNvSpPr txBox="1"/>
          <p:nvPr/>
        </p:nvSpPr>
        <p:spPr>
          <a:xfrm>
            <a:off x="1685950" y="3794465"/>
            <a:ext cx="6493200" cy="706200"/>
          </a:xfrm>
          <a:prstGeom prst="rect">
            <a:avLst/>
          </a:prstGeom>
          <a:noFill/>
          <a:ln>
            <a:noFill/>
          </a:ln>
        </p:spPr>
        <p:txBody>
          <a:bodyPr spcFirstLastPara="1" wrap="square" lIns="0" tIns="0" rIns="0" bIns="0" anchor="t" anchorCtr="0">
            <a:spAutoFit/>
          </a:bodyPr>
          <a:lstStyle/>
          <a:p>
            <a:pPr marL="0" marR="0" lvl="0" indent="0" algn="just" rtl="0">
              <a:lnSpc>
                <a:spcPct val="155027"/>
              </a:lnSpc>
              <a:spcBef>
                <a:spcPts val="0"/>
              </a:spcBef>
              <a:spcAft>
                <a:spcPts val="0"/>
              </a:spcAft>
              <a:buNone/>
            </a:pPr>
            <a:r>
              <a:rPr lang="en-US" sz="1799">
                <a:solidFill>
                  <a:srgbClr val="771F28"/>
                </a:solidFill>
                <a:latin typeface="Inter"/>
                <a:ea typeface="Inter"/>
                <a:cs typeface="Inter"/>
                <a:sym typeface="Inter"/>
              </a:rPr>
              <a:t>Programmes should be able to be replicable and scale. Less one offs. </a:t>
            </a:r>
            <a:endParaRPr sz="1200"/>
          </a:p>
        </p:txBody>
      </p:sp>
      <p:sp>
        <p:nvSpPr>
          <p:cNvPr id="360" name="Google Shape;360;p13"/>
          <p:cNvSpPr txBox="1"/>
          <p:nvPr/>
        </p:nvSpPr>
        <p:spPr>
          <a:xfrm>
            <a:off x="9427566" y="3539251"/>
            <a:ext cx="4491600" cy="492300"/>
          </a:xfrm>
          <a:prstGeom prst="rect">
            <a:avLst/>
          </a:prstGeom>
          <a:noFill/>
          <a:ln>
            <a:noFill/>
          </a:ln>
        </p:spPr>
        <p:txBody>
          <a:bodyPr spcFirstLastPara="1" wrap="square" lIns="0" tIns="0" rIns="0" bIns="0" anchor="t" anchorCtr="0">
            <a:spAutoFit/>
          </a:bodyPr>
          <a:lstStyle/>
          <a:p>
            <a:pPr marL="0" marR="0" lvl="0" indent="0" algn="just" rtl="0">
              <a:lnSpc>
                <a:spcPct val="155022"/>
              </a:lnSpc>
              <a:spcBef>
                <a:spcPts val="0"/>
              </a:spcBef>
              <a:spcAft>
                <a:spcPts val="0"/>
              </a:spcAft>
              <a:buNone/>
            </a:pPr>
            <a:r>
              <a:rPr lang="en-US" sz="3199" b="1" i="0" u="none" strike="noStrike" cap="none">
                <a:solidFill>
                  <a:srgbClr val="FFFFFF"/>
                </a:solidFill>
                <a:latin typeface="Inter"/>
                <a:ea typeface="Inter"/>
                <a:cs typeface="Inter"/>
                <a:sym typeface="Inter"/>
              </a:rPr>
              <a:t>Imminent Challenges:</a:t>
            </a:r>
            <a:endParaRPr sz="2100"/>
          </a:p>
        </p:txBody>
      </p:sp>
      <p:sp>
        <p:nvSpPr>
          <p:cNvPr id="361" name="Google Shape;361;p13"/>
          <p:cNvSpPr/>
          <p:nvPr/>
        </p:nvSpPr>
        <p:spPr>
          <a:xfrm>
            <a:off x="9427566" y="4267645"/>
            <a:ext cx="506320" cy="480371"/>
          </a:xfrm>
          <a:custGeom>
            <a:avLst/>
            <a:gdLst/>
            <a:ahLst/>
            <a:cxnLst/>
            <a:rect l="l" t="t" r="r" b="b"/>
            <a:pathLst>
              <a:path w="506320" h="480371" extrusionOk="0">
                <a:moveTo>
                  <a:pt x="0" y="0"/>
                </a:moveTo>
                <a:lnTo>
                  <a:pt x="506319" y="0"/>
                </a:lnTo>
                <a:lnTo>
                  <a:pt x="506319" y="480371"/>
                </a:lnTo>
                <a:lnTo>
                  <a:pt x="0" y="480371"/>
                </a:lnTo>
                <a:lnTo>
                  <a:pt x="0" y="0"/>
                </a:lnTo>
                <a:close/>
              </a:path>
            </a:pathLst>
          </a:custGeom>
          <a:blipFill rotWithShape="1">
            <a:blip r:embed="rId5">
              <a:alphaModFix/>
            </a:blip>
            <a:stretch>
              <a:fillRect/>
            </a:stretch>
          </a:blipFill>
          <a:ln>
            <a:noFill/>
          </a:ln>
        </p:spPr>
        <p:txBody>
          <a:bodyPr/>
          <a:lstStyle/>
          <a:p>
            <a:endParaRPr lang="en-GB"/>
          </a:p>
        </p:txBody>
      </p:sp>
      <p:sp>
        <p:nvSpPr>
          <p:cNvPr id="362" name="Google Shape;362;p13"/>
          <p:cNvSpPr/>
          <p:nvPr/>
        </p:nvSpPr>
        <p:spPr>
          <a:xfrm>
            <a:off x="9427566" y="5301941"/>
            <a:ext cx="506320" cy="480371"/>
          </a:xfrm>
          <a:custGeom>
            <a:avLst/>
            <a:gdLst/>
            <a:ahLst/>
            <a:cxnLst/>
            <a:rect l="l" t="t" r="r" b="b"/>
            <a:pathLst>
              <a:path w="506320" h="480371" extrusionOk="0">
                <a:moveTo>
                  <a:pt x="0" y="0"/>
                </a:moveTo>
                <a:lnTo>
                  <a:pt x="506319" y="0"/>
                </a:lnTo>
                <a:lnTo>
                  <a:pt x="506319" y="480371"/>
                </a:lnTo>
                <a:lnTo>
                  <a:pt x="0" y="480371"/>
                </a:lnTo>
                <a:lnTo>
                  <a:pt x="0" y="0"/>
                </a:lnTo>
                <a:close/>
              </a:path>
            </a:pathLst>
          </a:custGeom>
          <a:blipFill rotWithShape="1">
            <a:blip r:embed="rId5">
              <a:alphaModFix/>
            </a:blip>
            <a:stretch>
              <a:fillRect/>
            </a:stretch>
          </a:blipFill>
          <a:ln>
            <a:noFill/>
          </a:ln>
        </p:spPr>
        <p:txBody>
          <a:bodyPr/>
          <a:lstStyle/>
          <a:p>
            <a:endParaRPr lang="en-GB"/>
          </a:p>
        </p:txBody>
      </p:sp>
      <p:sp>
        <p:nvSpPr>
          <p:cNvPr id="363" name="Google Shape;363;p13"/>
          <p:cNvSpPr/>
          <p:nvPr/>
        </p:nvSpPr>
        <p:spPr>
          <a:xfrm>
            <a:off x="9427566" y="6387819"/>
            <a:ext cx="506320" cy="480371"/>
          </a:xfrm>
          <a:custGeom>
            <a:avLst/>
            <a:gdLst/>
            <a:ahLst/>
            <a:cxnLst/>
            <a:rect l="l" t="t" r="r" b="b"/>
            <a:pathLst>
              <a:path w="506320" h="480371" extrusionOk="0">
                <a:moveTo>
                  <a:pt x="0" y="0"/>
                </a:moveTo>
                <a:lnTo>
                  <a:pt x="506319" y="0"/>
                </a:lnTo>
                <a:lnTo>
                  <a:pt x="506319" y="480371"/>
                </a:lnTo>
                <a:lnTo>
                  <a:pt x="0" y="480371"/>
                </a:lnTo>
                <a:lnTo>
                  <a:pt x="0" y="0"/>
                </a:lnTo>
                <a:close/>
              </a:path>
            </a:pathLst>
          </a:custGeom>
          <a:blipFill rotWithShape="1">
            <a:blip r:embed="rId5">
              <a:alphaModFix/>
            </a:blip>
            <a:stretch>
              <a:fillRect/>
            </a:stretch>
          </a:blipFill>
          <a:ln>
            <a:noFill/>
          </a:ln>
        </p:spPr>
        <p:txBody>
          <a:bodyPr/>
          <a:lstStyle/>
          <a:p>
            <a:endParaRPr lang="en-GB"/>
          </a:p>
        </p:txBody>
      </p:sp>
      <p:sp>
        <p:nvSpPr>
          <p:cNvPr id="364" name="Google Shape;364;p13"/>
          <p:cNvSpPr txBox="1"/>
          <p:nvPr/>
        </p:nvSpPr>
        <p:spPr>
          <a:xfrm>
            <a:off x="10010085" y="4181920"/>
            <a:ext cx="7325400" cy="706500"/>
          </a:xfrm>
          <a:prstGeom prst="rect">
            <a:avLst/>
          </a:prstGeom>
          <a:noFill/>
          <a:ln>
            <a:noFill/>
          </a:ln>
        </p:spPr>
        <p:txBody>
          <a:bodyPr spcFirstLastPara="1" wrap="square" lIns="0" tIns="0" rIns="0" bIns="0" anchor="t" anchorCtr="0">
            <a:spAutoFit/>
          </a:bodyPr>
          <a:lstStyle/>
          <a:p>
            <a:pPr marL="0" marR="0" lvl="0" indent="0" algn="just" rtl="0">
              <a:lnSpc>
                <a:spcPct val="155000"/>
              </a:lnSpc>
              <a:spcBef>
                <a:spcPts val="0"/>
              </a:spcBef>
              <a:spcAft>
                <a:spcPts val="0"/>
              </a:spcAft>
              <a:buNone/>
            </a:pPr>
            <a:r>
              <a:rPr lang="en-US" sz="1800" b="1">
                <a:solidFill>
                  <a:srgbClr val="FFFCFA"/>
                </a:solidFill>
                <a:latin typeface="Inter"/>
                <a:ea typeface="Inter"/>
                <a:cs typeface="Inter"/>
                <a:sym typeface="Inter"/>
              </a:rPr>
              <a:t>Invest in your Business development to manage the change from grants to innovative finance</a:t>
            </a:r>
            <a:endParaRPr/>
          </a:p>
        </p:txBody>
      </p:sp>
      <p:sp>
        <p:nvSpPr>
          <p:cNvPr id="365" name="Google Shape;365;p13"/>
          <p:cNvSpPr txBox="1"/>
          <p:nvPr/>
        </p:nvSpPr>
        <p:spPr>
          <a:xfrm>
            <a:off x="10086285" y="5301941"/>
            <a:ext cx="7325400" cy="706500"/>
          </a:xfrm>
          <a:prstGeom prst="rect">
            <a:avLst/>
          </a:prstGeom>
          <a:noFill/>
          <a:ln>
            <a:noFill/>
          </a:ln>
        </p:spPr>
        <p:txBody>
          <a:bodyPr spcFirstLastPara="1" wrap="square" lIns="0" tIns="0" rIns="0" bIns="0" anchor="t" anchorCtr="0">
            <a:spAutoFit/>
          </a:bodyPr>
          <a:lstStyle/>
          <a:p>
            <a:pPr marL="0" marR="0" lvl="0" indent="0" algn="just" rtl="0">
              <a:lnSpc>
                <a:spcPct val="155000"/>
              </a:lnSpc>
              <a:spcBef>
                <a:spcPts val="0"/>
              </a:spcBef>
              <a:spcAft>
                <a:spcPts val="0"/>
              </a:spcAft>
              <a:buNone/>
            </a:pPr>
            <a:r>
              <a:rPr lang="en-US" sz="1800" b="1">
                <a:solidFill>
                  <a:srgbClr val="FFFCFA"/>
                </a:solidFill>
                <a:latin typeface="Inter"/>
                <a:ea typeface="Inter"/>
                <a:cs typeface="Inter"/>
                <a:sym typeface="Inter"/>
              </a:rPr>
              <a:t>Invest in AI to take the workload of grant applications. See </a:t>
            </a:r>
            <a:r>
              <a:rPr lang="en-US" sz="1800" b="1" u="sng">
                <a:solidFill>
                  <a:schemeClr val="hlink"/>
                </a:solidFill>
                <a:latin typeface="Inter"/>
                <a:ea typeface="Inter"/>
                <a:cs typeface="Inter"/>
                <a:sym typeface="Inter"/>
                <a:hlinkClick r:id="rId6"/>
              </a:rPr>
              <a:t>here</a:t>
            </a:r>
            <a:r>
              <a:rPr lang="en-US" sz="1800" b="1">
                <a:solidFill>
                  <a:srgbClr val="FFFCFA"/>
                </a:solidFill>
                <a:latin typeface="Inter"/>
                <a:ea typeface="Inter"/>
                <a:cs typeface="Inter"/>
                <a:sym typeface="Inter"/>
              </a:rPr>
              <a:t> for useful AI tools</a:t>
            </a:r>
            <a:endParaRPr/>
          </a:p>
        </p:txBody>
      </p:sp>
      <p:sp>
        <p:nvSpPr>
          <p:cNvPr id="366" name="Google Shape;366;p13"/>
          <p:cNvSpPr txBox="1"/>
          <p:nvPr/>
        </p:nvSpPr>
        <p:spPr>
          <a:xfrm>
            <a:off x="10086285" y="6421983"/>
            <a:ext cx="7325400" cy="706500"/>
          </a:xfrm>
          <a:prstGeom prst="rect">
            <a:avLst/>
          </a:prstGeom>
          <a:noFill/>
          <a:ln>
            <a:noFill/>
          </a:ln>
        </p:spPr>
        <p:txBody>
          <a:bodyPr spcFirstLastPara="1" wrap="square" lIns="0" tIns="0" rIns="0" bIns="0" anchor="t" anchorCtr="0">
            <a:spAutoFit/>
          </a:bodyPr>
          <a:lstStyle/>
          <a:p>
            <a:pPr marL="0" marR="0" lvl="0" indent="0" algn="just" rtl="0">
              <a:lnSpc>
                <a:spcPct val="155000"/>
              </a:lnSpc>
              <a:spcBef>
                <a:spcPts val="0"/>
              </a:spcBef>
              <a:spcAft>
                <a:spcPts val="0"/>
              </a:spcAft>
              <a:buNone/>
            </a:pPr>
            <a:r>
              <a:rPr lang="en-US" sz="1800" b="1">
                <a:solidFill>
                  <a:srgbClr val="FFFCFA"/>
                </a:solidFill>
                <a:latin typeface="Inter"/>
                <a:ea typeface="Inter"/>
                <a:cs typeface="Inter"/>
                <a:sym typeface="Inter"/>
              </a:rPr>
              <a:t>Recognise that there a LOT of change and take care of each other! </a:t>
            </a:r>
            <a:endParaRPr/>
          </a:p>
        </p:txBody>
      </p:sp>
      <p:sp>
        <p:nvSpPr>
          <p:cNvPr id="367" name="Google Shape;367;p13"/>
          <p:cNvSpPr txBox="1"/>
          <p:nvPr/>
        </p:nvSpPr>
        <p:spPr>
          <a:xfrm>
            <a:off x="995998" y="2966538"/>
            <a:ext cx="7152000" cy="477000"/>
          </a:xfrm>
          <a:prstGeom prst="rect">
            <a:avLst/>
          </a:prstGeom>
          <a:noFill/>
          <a:ln>
            <a:noFill/>
          </a:ln>
        </p:spPr>
        <p:txBody>
          <a:bodyPr spcFirstLastPara="1" wrap="square" lIns="0" tIns="0" rIns="0" bIns="0" anchor="t" anchorCtr="0">
            <a:spAutoFit/>
          </a:bodyPr>
          <a:lstStyle/>
          <a:p>
            <a:pPr marL="0" marR="0" lvl="0" indent="0" algn="just" rtl="0">
              <a:lnSpc>
                <a:spcPct val="155022"/>
              </a:lnSpc>
              <a:spcBef>
                <a:spcPts val="0"/>
              </a:spcBef>
              <a:spcAft>
                <a:spcPts val="0"/>
              </a:spcAft>
              <a:buNone/>
            </a:pPr>
            <a:r>
              <a:rPr lang="en-US" sz="3099" b="1" i="0" u="none" strike="noStrike" cap="none">
                <a:solidFill>
                  <a:srgbClr val="3D3934"/>
                </a:solidFill>
                <a:latin typeface="Inter"/>
                <a:ea typeface="Inter"/>
                <a:cs typeface="Inter"/>
                <a:sym typeface="Inter"/>
              </a:rPr>
              <a:t>Strategic Imperatives for </a:t>
            </a:r>
            <a:r>
              <a:rPr lang="en-US" sz="3099" b="1">
                <a:solidFill>
                  <a:srgbClr val="3D3934"/>
                </a:solidFill>
                <a:latin typeface="Inter"/>
                <a:ea typeface="Inter"/>
                <a:cs typeface="Inter"/>
                <a:sym typeface="Inter"/>
              </a:rPr>
              <a:t>Growth</a:t>
            </a:r>
            <a:r>
              <a:rPr lang="en-US" sz="3099" b="1" i="0" u="none" strike="noStrike" cap="none">
                <a:solidFill>
                  <a:srgbClr val="3D3934"/>
                </a:solidFill>
                <a:latin typeface="Inter"/>
                <a:ea typeface="Inter"/>
                <a:cs typeface="Inter"/>
                <a:sym typeface="Inter"/>
              </a:rPr>
              <a:t>:</a:t>
            </a:r>
            <a:endParaRPr sz="2000"/>
          </a:p>
        </p:txBody>
      </p:sp>
      <p:sp>
        <p:nvSpPr>
          <p:cNvPr id="368" name="Google Shape;368;p13"/>
          <p:cNvSpPr txBox="1"/>
          <p:nvPr/>
        </p:nvSpPr>
        <p:spPr>
          <a:xfrm>
            <a:off x="1690006" y="4751521"/>
            <a:ext cx="6493200" cy="672900"/>
          </a:xfrm>
          <a:prstGeom prst="rect">
            <a:avLst/>
          </a:prstGeom>
          <a:noFill/>
          <a:ln>
            <a:noFill/>
          </a:ln>
        </p:spPr>
        <p:txBody>
          <a:bodyPr spcFirstLastPara="1" wrap="square" lIns="0" tIns="0" rIns="0" bIns="0" anchor="t" anchorCtr="0">
            <a:spAutoFit/>
          </a:bodyPr>
          <a:lstStyle/>
          <a:p>
            <a:pPr marL="0" marR="0" lvl="0" indent="0" algn="just" rtl="0">
              <a:lnSpc>
                <a:spcPct val="155015"/>
              </a:lnSpc>
              <a:spcBef>
                <a:spcPts val="0"/>
              </a:spcBef>
              <a:spcAft>
                <a:spcPts val="0"/>
              </a:spcAft>
              <a:buNone/>
            </a:pPr>
            <a:r>
              <a:rPr lang="en-US" sz="1714">
                <a:solidFill>
                  <a:srgbClr val="771F28"/>
                </a:solidFill>
                <a:latin typeface="Inter"/>
                <a:ea typeface="Inter"/>
                <a:cs typeface="Inter"/>
                <a:sym typeface="Inter"/>
              </a:rPr>
              <a:t>From “replying to an RfP”- </a:t>
            </a:r>
            <a:endParaRPr sz="1714">
              <a:solidFill>
                <a:srgbClr val="771F28"/>
              </a:solidFill>
              <a:latin typeface="Inter"/>
              <a:ea typeface="Inter"/>
              <a:cs typeface="Inter"/>
              <a:sym typeface="Inter"/>
            </a:endParaRPr>
          </a:p>
          <a:p>
            <a:pPr marL="0" marR="0" lvl="0" indent="0" algn="just" rtl="0">
              <a:lnSpc>
                <a:spcPct val="155015"/>
              </a:lnSpc>
              <a:spcBef>
                <a:spcPts val="0"/>
              </a:spcBef>
              <a:spcAft>
                <a:spcPts val="0"/>
              </a:spcAft>
              <a:buNone/>
            </a:pPr>
            <a:r>
              <a:rPr lang="en-US" sz="1714">
                <a:solidFill>
                  <a:srgbClr val="771F28"/>
                </a:solidFill>
                <a:latin typeface="Inter"/>
                <a:ea typeface="Inter"/>
                <a:cs typeface="Inter"/>
                <a:sym typeface="Inter"/>
              </a:rPr>
              <a:t>to “designing a programme &amp; sell it”</a:t>
            </a:r>
            <a:endParaRPr sz="1200"/>
          </a:p>
        </p:txBody>
      </p:sp>
      <p:sp>
        <p:nvSpPr>
          <p:cNvPr id="369" name="Google Shape;369;p13"/>
          <p:cNvSpPr txBox="1"/>
          <p:nvPr/>
        </p:nvSpPr>
        <p:spPr>
          <a:xfrm>
            <a:off x="1685950" y="5824737"/>
            <a:ext cx="6493200" cy="706200"/>
          </a:xfrm>
          <a:prstGeom prst="rect">
            <a:avLst/>
          </a:prstGeom>
          <a:noFill/>
          <a:ln>
            <a:noFill/>
          </a:ln>
        </p:spPr>
        <p:txBody>
          <a:bodyPr spcFirstLastPara="1" wrap="square" lIns="0" tIns="0" rIns="0" bIns="0" anchor="t" anchorCtr="0">
            <a:spAutoFit/>
          </a:bodyPr>
          <a:lstStyle/>
          <a:p>
            <a:pPr marL="0" marR="0" lvl="0" indent="0" algn="just" rtl="0">
              <a:lnSpc>
                <a:spcPct val="155027"/>
              </a:lnSpc>
              <a:spcBef>
                <a:spcPts val="0"/>
              </a:spcBef>
              <a:spcAft>
                <a:spcPts val="0"/>
              </a:spcAft>
              <a:buNone/>
            </a:pPr>
            <a:r>
              <a:rPr lang="en-US" sz="1799">
                <a:solidFill>
                  <a:srgbClr val="771F28"/>
                </a:solidFill>
                <a:latin typeface="Inter"/>
                <a:ea typeface="Inter"/>
                <a:cs typeface="Inter"/>
                <a:sym typeface="Inter"/>
              </a:rPr>
              <a:t>Considerable potential for growth and progammes that are longer term</a:t>
            </a:r>
            <a:endParaRPr sz="1200"/>
          </a:p>
        </p:txBody>
      </p:sp>
      <p:sp>
        <p:nvSpPr>
          <p:cNvPr id="370" name="Google Shape;370;p13"/>
          <p:cNvSpPr/>
          <p:nvPr/>
        </p:nvSpPr>
        <p:spPr>
          <a:xfrm>
            <a:off x="997006" y="6993333"/>
            <a:ext cx="506320" cy="480371"/>
          </a:xfrm>
          <a:custGeom>
            <a:avLst/>
            <a:gdLst/>
            <a:ahLst/>
            <a:cxnLst/>
            <a:rect l="l" t="t" r="r" b="b"/>
            <a:pathLst>
              <a:path w="506320" h="480371" extrusionOk="0">
                <a:moveTo>
                  <a:pt x="0" y="0"/>
                </a:moveTo>
                <a:lnTo>
                  <a:pt x="506319" y="0"/>
                </a:lnTo>
                <a:lnTo>
                  <a:pt x="506319" y="480371"/>
                </a:lnTo>
                <a:lnTo>
                  <a:pt x="0" y="480371"/>
                </a:lnTo>
                <a:lnTo>
                  <a:pt x="0" y="0"/>
                </a:lnTo>
                <a:close/>
              </a:path>
            </a:pathLst>
          </a:custGeom>
          <a:blipFill rotWithShape="1">
            <a:blip r:embed="rId5">
              <a:alphaModFix/>
            </a:blip>
            <a:stretch>
              <a:fillRect/>
            </a:stretch>
          </a:blipFill>
          <a:ln>
            <a:noFill/>
          </a:ln>
        </p:spPr>
        <p:txBody>
          <a:bodyPr/>
          <a:lstStyle/>
          <a:p>
            <a:endParaRPr lang="en-GB"/>
          </a:p>
        </p:txBody>
      </p:sp>
      <p:sp>
        <p:nvSpPr>
          <p:cNvPr id="371" name="Google Shape;371;p13"/>
          <p:cNvSpPr txBox="1"/>
          <p:nvPr/>
        </p:nvSpPr>
        <p:spPr>
          <a:xfrm>
            <a:off x="1685950" y="6945802"/>
            <a:ext cx="6493200" cy="706200"/>
          </a:xfrm>
          <a:prstGeom prst="rect">
            <a:avLst/>
          </a:prstGeom>
          <a:noFill/>
          <a:ln>
            <a:noFill/>
          </a:ln>
        </p:spPr>
        <p:txBody>
          <a:bodyPr spcFirstLastPara="1" wrap="square" lIns="0" tIns="0" rIns="0" bIns="0" anchor="t" anchorCtr="0">
            <a:spAutoFit/>
          </a:bodyPr>
          <a:lstStyle/>
          <a:p>
            <a:pPr marL="0" marR="0" lvl="0" indent="0" algn="just" rtl="0">
              <a:lnSpc>
                <a:spcPct val="155027"/>
              </a:lnSpc>
              <a:spcBef>
                <a:spcPts val="0"/>
              </a:spcBef>
              <a:spcAft>
                <a:spcPts val="0"/>
              </a:spcAft>
              <a:buNone/>
            </a:pPr>
            <a:r>
              <a:rPr lang="en-US" sz="1799">
                <a:solidFill>
                  <a:srgbClr val="771F28"/>
                </a:solidFill>
                <a:latin typeface="Inter"/>
                <a:ea typeface="Inter"/>
                <a:cs typeface="Inter"/>
                <a:sym typeface="Inter"/>
              </a:rPr>
              <a:t>Finance and Business Development teams need to change the most. </a:t>
            </a:r>
            <a:endParaRPr sz="1200"/>
          </a:p>
        </p:txBody>
      </p:sp>
      <p:sp>
        <p:nvSpPr>
          <p:cNvPr id="372" name="Google Shape;372;p13"/>
          <p:cNvSpPr/>
          <p:nvPr/>
        </p:nvSpPr>
        <p:spPr>
          <a:xfrm>
            <a:off x="996994" y="427648"/>
            <a:ext cx="2178402" cy="1160860"/>
          </a:xfrm>
          <a:custGeom>
            <a:avLst/>
            <a:gdLst/>
            <a:ahLst/>
            <a:cxnLst/>
            <a:rect l="l" t="t" r="r" b="b"/>
            <a:pathLst>
              <a:path w="2178402" h="1160860" extrusionOk="0">
                <a:moveTo>
                  <a:pt x="0" y="0"/>
                </a:moveTo>
                <a:lnTo>
                  <a:pt x="2178402" y="0"/>
                </a:lnTo>
                <a:lnTo>
                  <a:pt x="2178402" y="1160860"/>
                </a:lnTo>
                <a:lnTo>
                  <a:pt x="0" y="1160860"/>
                </a:lnTo>
                <a:lnTo>
                  <a:pt x="0" y="0"/>
                </a:lnTo>
                <a:close/>
              </a:path>
            </a:pathLst>
          </a:custGeom>
          <a:blipFill rotWithShape="1">
            <a:blip r:embed="rId7">
              <a:alphaModFix/>
            </a:blip>
            <a:stretch>
              <a:fillRect l="-6491" t="-12833" r="-4220" b="-14991"/>
            </a:stretch>
          </a:blipFill>
          <a:ln>
            <a:noFill/>
          </a:ln>
        </p:spPr>
        <p:txBody>
          <a:bodyPr/>
          <a:lstStyle/>
          <a:p>
            <a:endParaRPr lang="en-GB"/>
          </a:p>
        </p:txBody>
      </p:sp>
      <p:grpSp>
        <p:nvGrpSpPr>
          <p:cNvPr id="373" name="Google Shape;373;p13"/>
          <p:cNvGrpSpPr/>
          <p:nvPr/>
        </p:nvGrpSpPr>
        <p:grpSpPr>
          <a:xfrm>
            <a:off x="756000" y="9931238"/>
            <a:ext cx="6048000" cy="286832"/>
            <a:chOff x="0" y="6350"/>
            <a:chExt cx="8064000" cy="382442"/>
          </a:xfrm>
        </p:grpSpPr>
        <p:sp>
          <p:nvSpPr>
            <p:cNvPr id="374" name="Google Shape;374;p13"/>
            <p:cNvSpPr txBox="1"/>
            <p:nvPr/>
          </p:nvSpPr>
          <p:spPr>
            <a:xfrm>
              <a:off x="0" y="101392"/>
              <a:ext cx="4134000" cy="2874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endParaRPr/>
            </a:p>
          </p:txBody>
        </p:sp>
        <p:cxnSp>
          <p:nvCxnSpPr>
            <p:cNvPr id="375" name="Google Shape;375;p13"/>
            <p:cNvCxnSpPr/>
            <p:nvPr/>
          </p:nvCxnSpPr>
          <p:spPr>
            <a:xfrm>
              <a:off x="0" y="6350"/>
              <a:ext cx="8064000" cy="0"/>
            </a:xfrm>
            <a:prstGeom prst="straightConnector1">
              <a:avLst/>
            </a:prstGeom>
            <a:noFill/>
            <a:ln w="12700" cap="flat" cmpd="sng">
              <a:solidFill>
                <a:srgbClr val="E83643"/>
              </a:solidFill>
              <a:prstDash val="solid"/>
              <a:round/>
              <a:headEnd type="none" w="sm" len="sm"/>
              <a:tailEnd type="none" w="sm" len="sm"/>
            </a:ln>
          </p:spPr>
        </p:cxn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3C3933"/>
        </a:solidFill>
        <a:effectLst/>
      </p:bgPr>
    </p:bg>
    <p:spTree>
      <p:nvGrpSpPr>
        <p:cNvPr id="1" name="Shape 379"/>
        <p:cNvGrpSpPr/>
        <p:nvPr/>
      </p:nvGrpSpPr>
      <p:grpSpPr>
        <a:xfrm>
          <a:off x="0" y="0"/>
          <a:ext cx="0" cy="0"/>
          <a:chOff x="0" y="0"/>
          <a:chExt cx="0" cy="0"/>
        </a:xfrm>
      </p:grpSpPr>
      <p:sp>
        <p:nvSpPr>
          <p:cNvPr id="380" name="Google Shape;380;g348db7fc7a2_0_3"/>
          <p:cNvSpPr/>
          <p:nvPr/>
        </p:nvSpPr>
        <p:spPr>
          <a:xfrm>
            <a:off x="12332830" y="0"/>
            <a:ext cx="7503243" cy="10295767"/>
          </a:xfrm>
          <a:custGeom>
            <a:avLst/>
            <a:gdLst/>
            <a:ahLst/>
            <a:cxnLst/>
            <a:rect l="l" t="t" r="r" b="b"/>
            <a:pathLst>
              <a:path w="7503243" h="10295767" extrusionOk="0">
                <a:moveTo>
                  <a:pt x="0" y="0"/>
                </a:moveTo>
                <a:lnTo>
                  <a:pt x="7503243" y="0"/>
                </a:lnTo>
                <a:lnTo>
                  <a:pt x="7503243" y="10295767"/>
                </a:lnTo>
                <a:lnTo>
                  <a:pt x="0" y="10295767"/>
                </a:lnTo>
                <a:lnTo>
                  <a:pt x="0" y="0"/>
                </a:lnTo>
                <a:close/>
              </a:path>
            </a:pathLst>
          </a:custGeom>
          <a:blipFill rotWithShape="1">
            <a:blip r:embed="rId3">
              <a:alphaModFix/>
            </a:blip>
            <a:stretch>
              <a:fillRect l="-99235" r="-6699"/>
            </a:stretch>
          </a:blipFill>
          <a:ln>
            <a:noFill/>
          </a:ln>
        </p:spPr>
        <p:txBody>
          <a:bodyPr/>
          <a:lstStyle/>
          <a:p>
            <a:endParaRPr lang="en-GB"/>
          </a:p>
        </p:txBody>
      </p:sp>
      <p:grpSp>
        <p:nvGrpSpPr>
          <p:cNvPr id="381" name="Google Shape;381;g348db7fc7a2_0_3"/>
          <p:cNvGrpSpPr/>
          <p:nvPr/>
        </p:nvGrpSpPr>
        <p:grpSpPr>
          <a:xfrm>
            <a:off x="0" y="3708302"/>
            <a:ext cx="19292859" cy="6018013"/>
            <a:chOff x="0" y="-38100"/>
            <a:chExt cx="4816592" cy="1502400"/>
          </a:xfrm>
        </p:grpSpPr>
        <p:sp>
          <p:nvSpPr>
            <p:cNvPr id="382" name="Google Shape;382;g348db7fc7a2_0_3"/>
            <p:cNvSpPr/>
            <p:nvPr/>
          </p:nvSpPr>
          <p:spPr>
            <a:xfrm>
              <a:off x="0" y="0"/>
              <a:ext cx="4816592" cy="1464163"/>
            </a:xfrm>
            <a:custGeom>
              <a:avLst/>
              <a:gdLst/>
              <a:ahLst/>
              <a:cxnLst/>
              <a:rect l="l" t="t" r="r" b="b"/>
              <a:pathLst>
                <a:path w="4816592" h="1464163" extrusionOk="0">
                  <a:moveTo>
                    <a:pt x="7197" y="0"/>
                  </a:moveTo>
                  <a:lnTo>
                    <a:pt x="4809396" y="0"/>
                  </a:lnTo>
                  <a:cubicBezTo>
                    <a:pt x="4811304" y="0"/>
                    <a:pt x="4813135" y="758"/>
                    <a:pt x="4814484" y="2108"/>
                  </a:cubicBezTo>
                  <a:cubicBezTo>
                    <a:pt x="4815834" y="3457"/>
                    <a:pt x="4816592" y="5288"/>
                    <a:pt x="4816592" y="7197"/>
                  </a:cubicBezTo>
                  <a:lnTo>
                    <a:pt x="4816592" y="1456966"/>
                  </a:lnTo>
                  <a:cubicBezTo>
                    <a:pt x="4816592" y="1460941"/>
                    <a:pt x="4813371" y="1464163"/>
                    <a:pt x="4809396" y="1464163"/>
                  </a:cubicBezTo>
                  <a:lnTo>
                    <a:pt x="7197" y="1464163"/>
                  </a:lnTo>
                  <a:cubicBezTo>
                    <a:pt x="3222" y="1464163"/>
                    <a:pt x="0" y="1460941"/>
                    <a:pt x="0" y="1456966"/>
                  </a:cubicBezTo>
                  <a:lnTo>
                    <a:pt x="0" y="7197"/>
                  </a:lnTo>
                  <a:cubicBezTo>
                    <a:pt x="0" y="3222"/>
                    <a:pt x="3222" y="0"/>
                    <a:pt x="7197" y="0"/>
                  </a:cubicBezTo>
                  <a:close/>
                </a:path>
              </a:pathLst>
            </a:custGeom>
            <a:solidFill>
              <a:srgbClr val="FDFDFD"/>
            </a:solidFill>
            <a:ln>
              <a:noFill/>
            </a:ln>
          </p:spPr>
          <p:txBody>
            <a:bodyPr spcFirstLastPara="1" wrap="square" lIns="96450" tIns="96450" rIns="96450" bIns="96450" anchor="ctr" anchorCtr="0">
              <a:noAutofit/>
            </a:bodyPr>
            <a:lstStyle/>
            <a:p>
              <a:pPr marL="0" marR="0" lvl="0" indent="0" algn="l" rtl="0">
                <a:lnSpc>
                  <a:spcPct val="100000"/>
                </a:lnSpc>
                <a:spcBef>
                  <a:spcPts val="0"/>
                </a:spcBef>
                <a:spcAft>
                  <a:spcPts val="0"/>
                </a:spcAft>
                <a:buClr>
                  <a:srgbClr val="000000"/>
                </a:buClr>
                <a:buSzPts val="1477"/>
                <a:buFont typeface="Arial"/>
                <a:buNone/>
              </a:pPr>
              <a:endParaRPr sz="1476" b="0" i="0" u="none" strike="noStrike" cap="none">
                <a:solidFill>
                  <a:srgbClr val="000000"/>
                </a:solidFill>
                <a:latin typeface="Arial"/>
                <a:ea typeface="Arial"/>
                <a:cs typeface="Arial"/>
                <a:sym typeface="Arial"/>
              </a:endParaRPr>
            </a:p>
          </p:txBody>
        </p:sp>
        <p:sp>
          <p:nvSpPr>
            <p:cNvPr id="383" name="Google Shape;383;g348db7fc7a2_0_3"/>
            <p:cNvSpPr txBox="1"/>
            <p:nvPr/>
          </p:nvSpPr>
          <p:spPr>
            <a:xfrm>
              <a:off x="0" y="-38100"/>
              <a:ext cx="4816500" cy="1502400"/>
            </a:xfrm>
            <a:prstGeom prst="rect">
              <a:avLst/>
            </a:prstGeom>
            <a:noFill/>
            <a:ln>
              <a:noFill/>
            </a:ln>
          </p:spPr>
          <p:txBody>
            <a:bodyPr spcFirstLastPara="1" wrap="square" lIns="53600" tIns="53600" rIns="53600" bIns="53600" anchor="ctr" anchorCtr="0">
              <a:noAutofit/>
            </a:bodyPr>
            <a:lstStyle/>
            <a:p>
              <a:pPr marL="0" marR="0" lvl="0" indent="0" algn="ctr" rtl="0">
                <a:lnSpc>
                  <a:spcPct val="147722"/>
                </a:lnSpc>
                <a:spcBef>
                  <a:spcPts val="0"/>
                </a:spcBef>
                <a:spcAft>
                  <a:spcPts val="0"/>
                </a:spcAft>
                <a:buClr>
                  <a:srgbClr val="000000"/>
                </a:buClr>
                <a:buSzPts val="1899"/>
                <a:buFont typeface="Arial"/>
                <a:buNone/>
              </a:pPr>
              <a:endParaRPr sz="1898" b="0" i="0" u="none" strike="noStrike" cap="none">
                <a:solidFill>
                  <a:schemeClr val="dk1"/>
                </a:solidFill>
                <a:latin typeface="Calibri"/>
                <a:ea typeface="Calibri"/>
                <a:cs typeface="Calibri"/>
                <a:sym typeface="Calibri"/>
              </a:endParaRPr>
            </a:p>
          </p:txBody>
        </p:sp>
      </p:grpSp>
      <p:grpSp>
        <p:nvGrpSpPr>
          <p:cNvPr id="384" name="Google Shape;384;g348db7fc7a2_0_3"/>
          <p:cNvGrpSpPr/>
          <p:nvPr/>
        </p:nvGrpSpPr>
        <p:grpSpPr>
          <a:xfrm>
            <a:off x="15573718" y="7940477"/>
            <a:ext cx="4693026" cy="4693026"/>
            <a:chOff x="0" y="0"/>
            <a:chExt cx="812800" cy="812800"/>
          </a:xfrm>
        </p:grpSpPr>
        <p:sp>
          <p:nvSpPr>
            <p:cNvPr id="385" name="Google Shape;385;g348db7fc7a2_0_3"/>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cmpd="sng">
              <a:solidFill>
                <a:srgbClr val="FFFFFF">
                  <a:alpha val="14900"/>
                </a:srgbClr>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6" name="Google Shape;386;g348db7fc7a2_0_3"/>
            <p:cNvSpPr txBox="1"/>
            <p:nvPr/>
          </p:nvSpPr>
          <p:spPr>
            <a:xfrm>
              <a:off x="76200" y="38100"/>
              <a:ext cx="660300" cy="6984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cxnSp>
        <p:nvCxnSpPr>
          <p:cNvPr id="387" name="Google Shape;387;g348db7fc7a2_0_3"/>
          <p:cNvCxnSpPr/>
          <p:nvPr/>
        </p:nvCxnSpPr>
        <p:spPr>
          <a:xfrm>
            <a:off x="5124852" y="4286548"/>
            <a:ext cx="0" cy="4410300"/>
          </a:xfrm>
          <a:prstGeom prst="straightConnector1">
            <a:avLst/>
          </a:prstGeom>
          <a:noFill/>
          <a:ln w="38100" cap="flat" cmpd="sng">
            <a:solidFill>
              <a:srgbClr val="F22D36"/>
            </a:solidFill>
            <a:prstDash val="solid"/>
            <a:round/>
            <a:headEnd type="none" w="sm" len="sm"/>
            <a:tailEnd type="none" w="sm" len="sm"/>
          </a:ln>
        </p:spPr>
      </p:cxnSp>
      <p:cxnSp>
        <p:nvCxnSpPr>
          <p:cNvPr id="388" name="Google Shape;388;g348db7fc7a2_0_3"/>
          <p:cNvCxnSpPr/>
          <p:nvPr/>
        </p:nvCxnSpPr>
        <p:spPr>
          <a:xfrm>
            <a:off x="9995017" y="4236333"/>
            <a:ext cx="0" cy="4410300"/>
          </a:xfrm>
          <a:prstGeom prst="straightConnector1">
            <a:avLst/>
          </a:prstGeom>
          <a:noFill/>
          <a:ln w="38100" cap="flat" cmpd="sng">
            <a:solidFill>
              <a:srgbClr val="F22D36"/>
            </a:solidFill>
            <a:prstDash val="solid"/>
            <a:round/>
            <a:headEnd type="none" w="sm" len="sm"/>
            <a:tailEnd type="none" w="sm" len="sm"/>
          </a:ln>
        </p:spPr>
      </p:cxnSp>
      <p:cxnSp>
        <p:nvCxnSpPr>
          <p:cNvPr id="389" name="Google Shape;389;g348db7fc7a2_0_3"/>
          <p:cNvCxnSpPr/>
          <p:nvPr/>
        </p:nvCxnSpPr>
        <p:spPr>
          <a:xfrm>
            <a:off x="14413936" y="4271786"/>
            <a:ext cx="0" cy="4410300"/>
          </a:xfrm>
          <a:prstGeom prst="straightConnector1">
            <a:avLst/>
          </a:prstGeom>
          <a:noFill/>
          <a:ln w="38100" cap="flat" cmpd="sng">
            <a:solidFill>
              <a:srgbClr val="F22D36"/>
            </a:solidFill>
            <a:prstDash val="solid"/>
            <a:round/>
            <a:headEnd type="none" w="sm" len="sm"/>
            <a:tailEnd type="none" w="sm" len="sm"/>
          </a:ln>
        </p:spPr>
      </p:cxnSp>
      <p:sp>
        <p:nvSpPr>
          <p:cNvPr id="390" name="Google Shape;390;g348db7fc7a2_0_3"/>
          <p:cNvSpPr/>
          <p:nvPr/>
        </p:nvSpPr>
        <p:spPr>
          <a:xfrm>
            <a:off x="1842010" y="4236333"/>
            <a:ext cx="1463567" cy="1489636"/>
          </a:xfrm>
          <a:custGeom>
            <a:avLst/>
            <a:gdLst/>
            <a:ahLst/>
            <a:cxnLst/>
            <a:rect l="l" t="t" r="r" b="b"/>
            <a:pathLst>
              <a:path w="1463567" h="1489636" extrusionOk="0">
                <a:moveTo>
                  <a:pt x="0" y="0"/>
                </a:moveTo>
                <a:lnTo>
                  <a:pt x="1463567" y="0"/>
                </a:lnTo>
                <a:lnTo>
                  <a:pt x="1463567" y="1489636"/>
                </a:lnTo>
                <a:lnTo>
                  <a:pt x="0" y="1489636"/>
                </a:lnTo>
                <a:lnTo>
                  <a:pt x="0" y="0"/>
                </a:lnTo>
                <a:close/>
              </a:path>
            </a:pathLst>
          </a:custGeom>
          <a:blipFill rotWithShape="1">
            <a:blip r:embed="rId4">
              <a:alphaModFix/>
            </a:blip>
            <a:stretch>
              <a:fillRect/>
            </a:stretch>
          </a:blipFill>
          <a:ln>
            <a:noFill/>
          </a:ln>
        </p:spPr>
        <p:txBody>
          <a:bodyPr/>
          <a:lstStyle/>
          <a:p>
            <a:endParaRPr lang="en-GB"/>
          </a:p>
        </p:txBody>
      </p:sp>
      <p:sp>
        <p:nvSpPr>
          <p:cNvPr id="391" name="Google Shape;391;g348db7fc7a2_0_3"/>
          <p:cNvSpPr/>
          <p:nvPr/>
        </p:nvSpPr>
        <p:spPr>
          <a:xfrm>
            <a:off x="6786465" y="4286548"/>
            <a:ext cx="1448274" cy="1448274"/>
          </a:xfrm>
          <a:custGeom>
            <a:avLst/>
            <a:gdLst/>
            <a:ahLst/>
            <a:cxnLst/>
            <a:rect l="l" t="t" r="r" b="b"/>
            <a:pathLst>
              <a:path w="1448274" h="1448274" extrusionOk="0">
                <a:moveTo>
                  <a:pt x="0" y="0"/>
                </a:moveTo>
                <a:lnTo>
                  <a:pt x="1448274" y="0"/>
                </a:lnTo>
                <a:lnTo>
                  <a:pt x="1448274" y="1448275"/>
                </a:lnTo>
                <a:lnTo>
                  <a:pt x="0" y="1448275"/>
                </a:lnTo>
                <a:lnTo>
                  <a:pt x="0" y="0"/>
                </a:lnTo>
                <a:close/>
              </a:path>
            </a:pathLst>
          </a:custGeom>
          <a:blipFill rotWithShape="1">
            <a:blip r:embed="rId5">
              <a:alphaModFix/>
            </a:blip>
            <a:stretch>
              <a:fillRect/>
            </a:stretch>
          </a:blipFill>
          <a:ln>
            <a:noFill/>
          </a:ln>
        </p:spPr>
        <p:txBody>
          <a:bodyPr/>
          <a:lstStyle/>
          <a:p>
            <a:endParaRPr lang="en-GB"/>
          </a:p>
        </p:txBody>
      </p:sp>
      <p:sp>
        <p:nvSpPr>
          <p:cNvPr id="392" name="Google Shape;392;g348db7fc7a2_0_3"/>
          <p:cNvSpPr/>
          <p:nvPr/>
        </p:nvSpPr>
        <p:spPr>
          <a:xfrm>
            <a:off x="11373310" y="4179520"/>
            <a:ext cx="1662332" cy="1662332"/>
          </a:xfrm>
          <a:custGeom>
            <a:avLst/>
            <a:gdLst/>
            <a:ahLst/>
            <a:cxnLst/>
            <a:rect l="l" t="t" r="r" b="b"/>
            <a:pathLst>
              <a:path w="1662332" h="1662332" extrusionOk="0">
                <a:moveTo>
                  <a:pt x="0" y="0"/>
                </a:moveTo>
                <a:lnTo>
                  <a:pt x="1662332" y="0"/>
                </a:lnTo>
                <a:lnTo>
                  <a:pt x="1662332" y="1662332"/>
                </a:lnTo>
                <a:lnTo>
                  <a:pt x="0" y="1662332"/>
                </a:lnTo>
                <a:lnTo>
                  <a:pt x="0" y="0"/>
                </a:lnTo>
                <a:close/>
              </a:path>
            </a:pathLst>
          </a:custGeom>
          <a:blipFill rotWithShape="1">
            <a:blip r:embed="rId6">
              <a:alphaModFix/>
            </a:blip>
            <a:stretch>
              <a:fillRect/>
            </a:stretch>
          </a:blipFill>
          <a:ln>
            <a:noFill/>
          </a:ln>
        </p:spPr>
        <p:txBody>
          <a:bodyPr/>
          <a:lstStyle/>
          <a:p>
            <a:endParaRPr lang="en-GB"/>
          </a:p>
        </p:txBody>
      </p:sp>
      <p:sp>
        <p:nvSpPr>
          <p:cNvPr id="393" name="Google Shape;393;g348db7fc7a2_0_3"/>
          <p:cNvSpPr/>
          <p:nvPr/>
        </p:nvSpPr>
        <p:spPr>
          <a:xfrm>
            <a:off x="15795061" y="4286548"/>
            <a:ext cx="1578891" cy="1446659"/>
          </a:xfrm>
          <a:custGeom>
            <a:avLst/>
            <a:gdLst/>
            <a:ahLst/>
            <a:cxnLst/>
            <a:rect l="l" t="t" r="r" b="b"/>
            <a:pathLst>
              <a:path w="1578891" h="1446659" extrusionOk="0">
                <a:moveTo>
                  <a:pt x="0" y="0"/>
                </a:moveTo>
                <a:lnTo>
                  <a:pt x="1578891" y="0"/>
                </a:lnTo>
                <a:lnTo>
                  <a:pt x="1578891" y="1446659"/>
                </a:lnTo>
                <a:lnTo>
                  <a:pt x="0" y="1446659"/>
                </a:lnTo>
                <a:lnTo>
                  <a:pt x="0" y="0"/>
                </a:lnTo>
                <a:close/>
              </a:path>
            </a:pathLst>
          </a:custGeom>
          <a:blipFill rotWithShape="1">
            <a:blip r:embed="rId7">
              <a:alphaModFix/>
            </a:blip>
            <a:stretch>
              <a:fillRect/>
            </a:stretch>
          </a:blipFill>
          <a:ln>
            <a:noFill/>
          </a:ln>
        </p:spPr>
        <p:txBody>
          <a:bodyPr/>
          <a:lstStyle/>
          <a:p>
            <a:endParaRPr lang="en-GB"/>
          </a:p>
        </p:txBody>
      </p:sp>
      <p:sp>
        <p:nvSpPr>
          <p:cNvPr id="394" name="Google Shape;394;g348db7fc7a2_0_3"/>
          <p:cNvSpPr txBox="1"/>
          <p:nvPr/>
        </p:nvSpPr>
        <p:spPr>
          <a:xfrm>
            <a:off x="1175317" y="2017305"/>
            <a:ext cx="10748100" cy="523200"/>
          </a:xfrm>
          <a:prstGeom prst="rect">
            <a:avLst/>
          </a:prstGeom>
          <a:noFill/>
          <a:ln>
            <a:noFill/>
          </a:ln>
        </p:spPr>
        <p:txBody>
          <a:bodyPr spcFirstLastPara="1" wrap="square" lIns="0" tIns="0" rIns="0" bIns="0" anchor="t" anchorCtr="0">
            <a:spAutoFit/>
          </a:bodyPr>
          <a:lstStyle/>
          <a:p>
            <a:pPr marL="0" marR="0" lvl="0" indent="0" algn="l" rtl="0">
              <a:lnSpc>
                <a:spcPct val="84996"/>
              </a:lnSpc>
              <a:spcBef>
                <a:spcPts val="0"/>
              </a:spcBef>
              <a:spcAft>
                <a:spcPts val="0"/>
              </a:spcAft>
              <a:buClr>
                <a:srgbClr val="000000"/>
              </a:buClr>
              <a:buSzPts val="3999"/>
              <a:buFont typeface="Arial"/>
              <a:buNone/>
            </a:pPr>
            <a:r>
              <a:rPr lang="en-US" sz="3999" b="1" i="0" u="none" strike="noStrike" cap="none">
                <a:solidFill>
                  <a:srgbClr val="FDFDFD"/>
                </a:solidFill>
                <a:latin typeface="Inter"/>
                <a:ea typeface="Inter"/>
                <a:cs typeface="Inter"/>
                <a:sym typeface="Inter"/>
              </a:rPr>
              <a:t>Stop reacting! Respond strategically. </a:t>
            </a:r>
            <a:endParaRPr sz="1400" b="0" i="0" u="none" strike="noStrike" cap="none">
              <a:solidFill>
                <a:srgbClr val="000000"/>
              </a:solidFill>
              <a:latin typeface="Arial"/>
              <a:ea typeface="Arial"/>
              <a:cs typeface="Arial"/>
              <a:sym typeface="Arial"/>
            </a:endParaRPr>
          </a:p>
        </p:txBody>
      </p:sp>
      <p:sp>
        <p:nvSpPr>
          <p:cNvPr id="395" name="Google Shape;395;g348db7fc7a2_0_3"/>
          <p:cNvSpPr txBox="1"/>
          <p:nvPr/>
        </p:nvSpPr>
        <p:spPr>
          <a:xfrm>
            <a:off x="1175325" y="2852000"/>
            <a:ext cx="8976900" cy="7389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Clr>
                <a:srgbClr val="000000"/>
              </a:buClr>
              <a:buSzPts val="2000"/>
              <a:buFont typeface="Arial"/>
              <a:buNone/>
            </a:pPr>
            <a:r>
              <a:rPr lang="en-US" sz="2000" b="0" i="0" u="none" strike="noStrike" cap="none">
                <a:solidFill>
                  <a:srgbClr val="FDFDFD"/>
                </a:solidFill>
                <a:latin typeface="Inter"/>
                <a:ea typeface="Inter"/>
                <a:cs typeface="Inter"/>
                <a:sym typeface="Inter"/>
              </a:rPr>
              <a:t>Diversify, Redesign Business Models, Harness AI, and Forge Partnerships to Thrive in the New Funding Landscape</a:t>
            </a:r>
            <a:endParaRPr sz="1400" b="0" i="0" u="none" strike="noStrike" cap="none">
              <a:solidFill>
                <a:srgbClr val="000000"/>
              </a:solidFill>
              <a:latin typeface="Arial"/>
              <a:ea typeface="Arial"/>
              <a:cs typeface="Arial"/>
              <a:sym typeface="Arial"/>
            </a:endParaRPr>
          </a:p>
        </p:txBody>
      </p:sp>
      <p:sp>
        <p:nvSpPr>
          <p:cNvPr id="396" name="Google Shape;396;g348db7fc7a2_0_3"/>
          <p:cNvSpPr txBox="1"/>
          <p:nvPr/>
        </p:nvSpPr>
        <p:spPr>
          <a:xfrm>
            <a:off x="528014" y="6803563"/>
            <a:ext cx="4263600" cy="16008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Clr>
                <a:srgbClr val="000000"/>
              </a:buClr>
              <a:buSzPts val="2000"/>
              <a:buFont typeface="Arial"/>
              <a:buNone/>
            </a:pPr>
            <a:r>
              <a:rPr lang="en-US" sz="2000" b="0" i="0" u="none" strike="noStrike" cap="none">
                <a:solidFill>
                  <a:srgbClr val="201E1E"/>
                </a:solidFill>
                <a:latin typeface="Inter"/>
                <a:ea typeface="Inter"/>
                <a:cs typeface="Inter"/>
                <a:sym typeface="Inter"/>
              </a:rPr>
              <a:t>Reduce reliance on any single donor by actively pursuing EU, Nordic, German, philanthropic, and multilateral opportunities.</a:t>
            </a:r>
            <a:endParaRPr sz="1400" b="0" i="0" u="none" strike="noStrike" cap="none">
              <a:solidFill>
                <a:srgbClr val="000000"/>
              </a:solidFill>
              <a:latin typeface="Arial"/>
              <a:ea typeface="Arial"/>
              <a:cs typeface="Arial"/>
              <a:sym typeface="Arial"/>
            </a:endParaRPr>
          </a:p>
        </p:txBody>
      </p:sp>
      <p:sp>
        <p:nvSpPr>
          <p:cNvPr id="397" name="Google Shape;397;g348db7fc7a2_0_3"/>
          <p:cNvSpPr txBox="1"/>
          <p:nvPr/>
        </p:nvSpPr>
        <p:spPr>
          <a:xfrm>
            <a:off x="851320" y="5719034"/>
            <a:ext cx="3330600" cy="9918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Clr>
                <a:srgbClr val="000000"/>
              </a:buClr>
              <a:buSzPts val="2685"/>
              <a:buFont typeface="Arial"/>
              <a:buNone/>
            </a:pPr>
            <a:r>
              <a:rPr lang="en-US" sz="2685" b="1" i="0" u="none" strike="noStrike" cap="none">
                <a:solidFill>
                  <a:srgbClr val="F22D36"/>
                </a:solidFill>
                <a:latin typeface="Inter"/>
                <a:ea typeface="Inter"/>
                <a:cs typeface="Inter"/>
                <a:sym typeface="Inter"/>
              </a:rPr>
              <a:t>Diversify funding sources</a:t>
            </a:r>
            <a:endParaRPr sz="1400" b="0" i="0" u="none" strike="noStrike" cap="none">
              <a:solidFill>
                <a:srgbClr val="000000"/>
              </a:solidFill>
              <a:latin typeface="Arial"/>
              <a:ea typeface="Arial"/>
              <a:cs typeface="Arial"/>
              <a:sym typeface="Arial"/>
            </a:endParaRPr>
          </a:p>
        </p:txBody>
      </p:sp>
      <p:sp>
        <p:nvSpPr>
          <p:cNvPr id="398" name="Google Shape;398;g348db7fc7a2_0_3"/>
          <p:cNvSpPr txBox="1"/>
          <p:nvPr/>
        </p:nvSpPr>
        <p:spPr>
          <a:xfrm>
            <a:off x="5330987" y="6803563"/>
            <a:ext cx="4359300" cy="20319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Clr>
                <a:srgbClr val="000000"/>
              </a:buClr>
              <a:buSzPts val="2000"/>
              <a:buFont typeface="Arial"/>
              <a:buNone/>
            </a:pPr>
            <a:r>
              <a:rPr lang="en-US" sz="2000" b="0" i="0" u="none" strike="noStrike" cap="none">
                <a:solidFill>
                  <a:srgbClr val="201E1E"/>
                </a:solidFill>
                <a:latin typeface="Inter"/>
                <a:ea typeface="Inter"/>
                <a:cs typeface="Inter"/>
                <a:sym typeface="Inter"/>
              </a:rPr>
              <a:t>Shift from grant-dependency to adaptable models that integrate blended finance, outcome-based funding, impact investment, and technology-driven efficiency.</a:t>
            </a:r>
            <a:endParaRPr sz="1400" b="0" i="0" u="none" strike="noStrike" cap="none">
              <a:solidFill>
                <a:srgbClr val="000000"/>
              </a:solidFill>
              <a:latin typeface="Arial"/>
              <a:ea typeface="Arial"/>
              <a:cs typeface="Arial"/>
              <a:sym typeface="Arial"/>
            </a:endParaRPr>
          </a:p>
        </p:txBody>
      </p:sp>
      <p:sp>
        <p:nvSpPr>
          <p:cNvPr id="399" name="Google Shape;399;g348db7fc7a2_0_3"/>
          <p:cNvSpPr txBox="1"/>
          <p:nvPr/>
        </p:nvSpPr>
        <p:spPr>
          <a:xfrm>
            <a:off x="6293731" y="5719034"/>
            <a:ext cx="2758200" cy="9918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Clr>
                <a:srgbClr val="000000"/>
              </a:buClr>
              <a:buSzPts val="2685"/>
              <a:buFont typeface="Arial"/>
              <a:buNone/>
            </a:pPr>
            <a:r>
              <a:rPr lang="en-US" sz="2685" b="1" i="0" u="none" strike="noStrike" cap="none">
                <a:solidFill>
                  <a:srgbClr val="04B1D2"/>
                </a:solidFill>
                <a:latin typeface="Inter"/>
                <a:ea typeface="Inter"/>
                <a:cs typeface="Inter"/>
                <a:sym typeface="Inter"/>
              </a:rPr>
              <a:t>Evolve your business model</a:t>
            </a:r>
            <a:endParaRPr sz="1400" b="0" i="0" u="none" strike="noStrike" cap="none">
              <a:solidFill>
                <a:srgbClr val="000000"/>
              </a:solidFill>
              <a:latin typeface="Arial"/>
              <a:ea typeface="Arial"/>
              <a:cs typeface="Arial"/>
              <a:sym typeface="Arial"/>
            </a:endParaRPr>
          </a:p>
        </p:txBody>
      </p:sp>
      <p:sp>
        <p:nvSpPr>
          <p:cNvPr id="400" name="Google Shape;400;g348db7fc7a2_0_3"/>
          <p:cNvSpPr txBox="1"/>
          <p:nvPr/>
        </p:nvSpPr>
        <p:spPr>
          <a:xfrm>
            <a:off x="10152179" y="6784294"/>
            <a:ext cx="4116600" cy="19302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Clr>
                <a:srgbClr val="000000"/>
              </a:buClr>
              <a:buSzPts val="1900"/>
              <a:buFont typeface="Arial"/>
              <a:buNone/>
            </a:pPr>
            <a:r>
              <a:rPr lang="en-US" sz="1900" b="0" i="0" u="none" strike="noStrike" cap="none">
                <a:solidFill>
                  <a:srgbClr val="201E1E"/>
                </a:solidFill>
                <a:latin typeface="Inter"/>
                <a:ea typeface="Inter"/>
                <a:cs typeface="Inter"/>
                <a:sym typeface="Inter"/>
              </a:rPr>
              <a:t>Embed AI tools for donor intelligence, proposal development, impact tracking, and operational efficiency to free staff for strategic and relationship-building work.</a:t>
            </a:r>
            <a:endParaRPr sz="1300" b="0" i="0" u="none" strike="noStrike" cap="none">
              <a:solidFill>
                <a:srgbClr val="000000"/>
              </a:solidFill>
              <a:latin typeface="Arial"/>
              <a:ea typeface="Arial"/>
              <a:cs typeface="Arial"/>
              <a:sym typeface="Arial"/>
            </a:endParaRPr>
          </a:p>
        </p:txBody>
      </p:sp>
      <p:sp>
        <p:nvSpPr>
          <p:cNvPr id="401" name="Google Shape;401;g348db7fc7a2_0_3"/>
          <p:cNvSpPr txBox="1"/>
          <p:nvPr/>
        </p:nvSpPr>
        <p:spPr>
          <a:xfrm>
            <a:off x="10939254" y="5719034"/>
            <a:ext cx="2646000" cy="9918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Clr>
                <a:srgbClr val="000000"/>
              </a:buClr>
              <a:buSzPts val="2685"/>
              <a:buFont typeface="Arial"/>
              <a:buNone/>
            </a:pPr>
            <a:r>
              <a:rPr lang="en-US" sz="2685" b="1" i="0" u="none" strike="noStrike" cap="none">
                <a:solidFill>
                  <a:srgbClr val="3C3933"/>
                </a:solidFill>
                <a:latin typeface="Inter"/>
                <a:ea typeface="Inter"/>
                <a:cs typeface="Inter"/>
                <a:sym typeface="Inter"/>
              </a:rPr>
              <a:t>Leverage AI in operations</a:t>
            </a:r>
            <a:endParaRPr sz="1400" b="0" i="0" u="none" strike="noStrike" cap="none">
              <a:solidFill>
                <a:srgbClr val="000000"/>
              </a:solidFill>
              <a:latin typeface="Arial"/>
              <a:ea typeface="Arial"/>
              <a:cs typeface="Arial"/>
              <a:sym typeface="Arial"/>
            </a:endParaRPr>
          </a:p>
        </p:txBody>
      </p:sp>
      <p:sp>
        <p:nvSpPr>
          <p:cNvPr id="402" name="Google Shape;402;g348db7fc7a2_0_3"/>
          <p:cNvSpPr txBox="1"/>
          <p:nvPr/>
        </p:nvSpPr>
        <p:spPr>
          <a:xfrm>
            <a:off x="14551600" y="6793819"/>
            <a:ext cx="3512400" cy="20319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Clr>
                <a:srgbClr val="000000"/>
              </a:buClr>
              <a:buSzPts val="2000"/>
              <a:buFont typeface="Arial"/>
              <a:buNone/>
            </a:pPr>
            <a:r>
              <a:rPr lang="en-US" sz="2000" b="0" i="0" u="none" strike="noStrike" cap="none">
                <a:solidFill>
                  <a:srgbClr val="322E2A"/>
                </a:solidFill>
                <a:latin typeface="Inter"/>
                <a:ea typeface="Inter"/>
                <a:cs typeface="Inter"/>
                <a:sym typeface="Inter"/>
              </a:rPr>
              <a:t>Pre-form strong consortia, position as a technical partner in large programmes, and leverage match-funding or giving circles.</a:t>
            </a:r>
            <a:endParaRPr sz="1400" b="0" i="0" u="none" strike="noStrike" cap="none">
              <a:solidFill>
                <a:srgbClr val="000000"/>
              </a:solidFill>
              <a:latin typeface="Arial"/>
              <a:ea typeface="Arial"/>
              <a:cs typeface="Arial"/>
              <a:sym typeface="Arial"/>
            </a:endParaRPr>
          </a:p>
        </p:txBody>
      </p:sp>
      <p:sp>
        <p:nvSpPr>
          <p:cNvPr id="403" name="Google Shape;403;g348db7fc7a2_0_3"/>
          <p:cNvSpPr txBox="1"/>
          <p:nvPr/>
        </p:nvSpPr>
        <p:spPr>
          <a:xfrm>
            <a:off x="15075151" y="5719034"/>
            <a:ext cx="2679600" cy="9918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Clr>
                <a:srgbClr val="000000"/>
              </a:buClr>
              <a:buSzPts val="2685"/>
              <a:buFont typeface="Arial"/>
              <a:buNone/>
            </a:pPr>
            <a:r>
              <a:rPr lang="en-US" sz="2685" b="1" i="0" u="none" strike="noStrike" cap="none">
                <a:solidFill>
                  <a:srgbClr val="5E17EB"/>
                </a:solidFill>
                <a:latin typeface="Inter"/>
                <a:ea typeface="Inter"/>
                <a:cs typeface="Inter"/>
                <a:sym typeface="Inter"/>
              </a:rPr>
              <a:t>Build strategic partnerships</a:t>
            </a:r>
            <a:endParaRPr sz="1400" b="0" i="0" u="none" strike="noStrike" cap="none">
              <a:solidFill>
                <a:srgbClr val="000000"/>
              </a:solidFill>
              <a:latin typeface="Arial"/>
              <a:ea typeface="Arial"/>
              <a:cs typeface="Arial"/>
              <a:sym typeface="Arial"/>
            </a:endParaRPr>
          </a:p>
        </p:txBody>
      </p:sp>
      <p:sp>
        <p:nvSpPr>
          <p:cNvPr id="404" name="Google Shape;404;g348db7fc7a2_0_3"/>
          <p:cNvSpPr txBox="1"/>
          <p:nvPr/>
        </p:nvSpPr>
        <p:spPr>
          <a:xfrm>
            <a:off x="528014" y="9974186"/>
            <a:ext cx="16449600" cy="153900"/>
          </a:xfrm>
          <a:prstGeom prst="rect">
            <a:avLst/>
          </a:prstGeom>
          <a:noFill/>
          <a:ln>
            <a:noFill/>
          </a:ln>
        </p:spPr>
        <p:txBody>
          <a:bodyPr spcFirstLastPara="1" wrap="square" lIns="0" tIns="0" rIns="0" bIns="0" anchor="t" anchorCtr="0">
            <a:spAutoFit/>
          </a:bodyPr>
          <a:lstStyle/>
          <a:p>
            <a:pPr marL="0" lvl="0" indent="0" algn="l" rtl="0">
              <a:lnSpc>
                <a:spcPct val="140000"/>
              </a:lnSpc>
              <a:spcBef>
                <a:spcPts val="0"/>
              </a:spcBef>
              <a:spcAft>
                <a:spcPts val="0"/>
              </a:spcAft>
              <a:buClr>
                <a:schemeClr val="dk1"/>
              </a:buClr>
              <a:buFont typeface="Arial"/>
              <a:buNone/>
            </a:pPr>
            <a:r>
              <a:rPr lang="en-US" sz="1000">
                <a:solidFill>
                  <a:schemeClr val="lt1"/>
                </a:solidFill>
                <a:latin typeface="Inter"/>
                <a:ea typeface="Inter"/>
                <a:cs typeface="Inter"/>
                <a:sym typeface="Inter"/>
              </a:rPr>
              <a:t>© 2025 MzN International, All rights reserved.</a:t>
            </a:r>
            <a:endParaRPr sz="1200" b="1">
              <a:solidFill>
                <a:schemeClr val="lt1"/>
              </a:solidFill>
              <a:latin typeface="Inter"/>
              <a:ea typeface="Inter"/>
              <a:cs typeface="Inter"/>
              <a:sym typeface="Inte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sp>
        <p:nvSpPr>
          <p:cNvPr id="409" name="Google Shape;409;g37cd29b4fac_0_6"/>
          <p:cNvSpPr/>
          <p:nvPr/>
        </p:nvSpPr>
        <p:spPr>
          <a:xfrm>
            <a:off x="0" y="0"/>
            <a:ext cx="1975104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t="-9328" b="-9328"/>
            </a:stretch>
          </a:blipFill>
          <a:ln>
            <a:noFill/>
          </a:ln>
        </p:spPr>
        <p:txBody>
          <a:bodyPr/>
          <a:lstStyle/>
          <a:p>
            <a:endParaRPr lang="en-GB"/>
          </a:p>
        </p:txBody>
      </p:sp>
      <p:sp>
        <p:nvSpPr>
          <p:cNvPr id="410" name="Google Shape;410;g37cd29b4fac_0_6"/>
          <p:cNvSpPr/>
          <p:nvPr/>
        </p:nvSpPr>
        <p:spPr>
          <a:xfrm>
            <a:off x="-344930" y="1568856"/>
            <a:ext cx="18598706" cy="8718144"/>
          </a:xfrm>
          <a:custGeom>
            <a:avLst/>
            <a:gdLst/>
            <a:ahLst/>
            <a:cxnLst/>
            <a:rect l="l" t="t" r="r" b="b"/>
            <a:pathLst>
              <a:path w="18598706" h="8718144" extrusionOk="0">
                <a:moveTo>
                  <a:pt x="0" y="0"/>
                </a:moveTo>
                <a:lnTo>
                  <a:pt x="18598706" y="0"/>
                </a:lnTo>
                <a:lnTo>
                  <a:pt x="18598706" y="8718144"/>
                </a:lnTo>
                <a:lnTo>
                  <a:pt x="0" y="8718144"/>
                </a:lnTo>
                <a:lnTo>
                  <a:pt x="0" y="0"/>
                </a:lnTo>
                <a:close/>
              </a:path>
            </a:pathLst>
          </a:custGeom>
          <a:blipFill rotWithShape="1">
            <a:blip r:embed="rId4">
              <a:alphaModFix amt="15000"/>
            </a:blip>
            <a:stretch>
              <a:fillRect/>
            </a:stretch>
          </a:blipFill>
          <a:ln>
            <a:noFill/>
          </a:ln>
        </p:spPr>
        <p:txBody>
          <a:bodyPr/>
          <a:lstStyle/>
          <a:p>
            <a:endParaRPr lang="en-GB"/>
          </a:p>
        </p:txBody>
      </p:sp>
      <p:sp>
        <p:nvSpPr>
          <p:cNvPr id="411" name="Google Shape;411;g37cd29b4fac_0_6"/>
          <p:cNvSpPr txBox="1"/>
          <p:nvPr/>
        </p:nvSpPr>
        <p:spPr>
          <a:xfrm>
            <a:off x="2420310" y="914400"/>
            <a:ext cx="13447500" cy="1022100"/>
          </a:xfrm>
          <a:prstGeom prst="rect">
            <a:avLst/>
          </a:prstGeom>
          <a:noFill/>
          <a:ln>
            <a:noFill/>
          </a:ln>
        </p:spPr>
        <p:txBody>
          <a:bodyPr spcFirstLastPara="1" wrap="square" lIns="0" tIns="0" rIns="0" bIns="0" anchor="t" anchorCtr="0">
            <a:spAutoFit/>
          </a:bodyPr>
          <a:lstStyle/>
          <a:p>
            <a:pPr marL="0" marR="0" lvl="0" indent="0" algn="ctr" rtl="0">
              <a:lnSpc>
                <a:spcPct val="140015"/>
              </a:lnSpc>
              <a:spcBef>
                <a:spcPts val="0"/>
              </a:spcBef>
              <a:spcAft>
                <a:spcPts val="0"/>
              </a:spcAft>
              <a:buNone/>
            </a:pPr>
            <a:r>
              <a:rPr lang="en-US" sz="6640" b="1" i="0" u="none" strike="noStrike" cap="none">
                <a:solidFill>
                  <a:srgbClr val="E83643"/>
                </a:solidFill>
                <a:latin typeface="Inter"/>
                <a:ea typeface="Inter"/>
                <a:cs typeface="Inter"/>
                <a:sym typeface="Inter"/>
              </a:rPr>
              <a:t>CHRISTIAN</a:t>
            </a:r>
            <a:endParaRPr/>
          </a:p>
        </p:txBody>
      </p:sp>
      <p:sp>
        <p:nvSpPr>
          <p:cNvPr id="412" name="Google Shape;412;g37cd29b4fac_0_6"/>
          <p:cNvSpPr/>
          <p:nvPr/>
        </p:nvSpPr>
        <p:spPr>
          <a:xfrm>
            <a:off x="6720766" y="2486555"/>
            <a:ext cx="4841875" cy="4841856"/>
          </a:xfrm>
          <a:custGeom>
            <a:avLst/>
            <a:gdLst/>
            <a:ahLst/>
            <a:cxnLst/>
            <a:rect l="l" t="t" r="r" b="b"/>
            <a:pathLst>
              <a:path w="6350000" h="6349975" extrusionOk="0">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rotWithShape="1">
            <a:blip r:embed="rId5">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g37cd29b4fac_0_6"/>
          <p:cNvSpPr txBox="1"/>
          <p:nvPr/>
        </p:nvSpPr>
        <p:spPr>
          <a:xfrm>
            <a:off x="5648374" y="8470621"/>
            <a:ext cx="6991200" cy="1301100"/>
          </a:xfrm>
          <a:prstGeom prst="rect">
            <a:avLst/>
          </a:prstGeom>
          <a:noFill/>
          <a:ln>
            <a:noFill/>
          </a:ln>
        </p:spPr>
        <p:txBody>
          <a:bodyPr spcFirstLastPara="1" wrap="square" lIns="0" tIns="0" rIns="0" bIns="0" anchor="t" anchorCtr="0">
            <a:spAutoFit/>
          </a:bodyPr>
          <a:lstStyle/>
          <a:p>
            <a:pPr marL="0" marR="0" lvl="0" indent="0" algn="ctr" rtl="0">
              <a:lnSpc>
                <a:spcPct val="140005"/>
              </a:lnSpc>
              <a:spcBef>
                <a:spcPts val="0"/>
              </a:spcBef>
              <a:spcAft>
                <a:spcPts val="0"/>
              </a:spcAft>
              <a:buNone/>
            </a:pPr>
            <a:r>
              <a:rPr lang="en-US" sz="3522" b="0" i="0" u="none" strike="noStrike" cap="none">
                <a:solidFill>
                  <a:srgbClr val="000000"/>
                </a:solidFill>
                <a:latin typeface="Inter"/>
                <a:ea typeface="Inter"/>
                <a:cs typeface="Inter"/>
                <a:sym typeface="Inter"/>
              </a:rPr>
              <a:t> Managing Director </a:t>
            </a:r>
            <a:endParaRPr/>
          </a:p>
          <a:p>
            <a:pPr marL="0" marR="0" lvl="0" indent="0" algn="ctr" rtl="0">
              <a:lnSpc>
                <a:spcPct val="140005"/>
              </a:lnSpc>
              <a:spcBef>
                <a:spcPts val="0"/>
              </a:spcBef>
              <a:spcAft>
                <a:spcPts val="0"/>
              </a:spcAft>
              <a:buNone/>
            </a:pPr>
            <a:r>
              <a:rPr lang="en-US" sz="3522" b="0" i="0" u="none" strike="noStrike" cap="none">
                <a:solidFill>
                  <a:srgbClr val="000000"/>
                </a:solidFill>
                <a:latin typeface="Inter"/>
                <a:ea typeface="Inter"/>
                <a:cs typeface="Inter"/>
                <a:sym typeface="Inter"/>
              </a:rPr>
              <a:t>MzN International</a:t>
            </a:r>
            <a:endParaRPr/>
          </a:p>
        </p:txBody>
      </p:sp>
      <p:sp>
        <p:nvSpPr>
          <p:cNvPr id="414" name="Google Shape;414;g37cd29b4fac_0_6"/>
          <p:cNvSpPr txBox="1"/>
          <p:nvPr/>
        </p:nvSpPr>
        <p:spPr>
          <a:xfrm>
            <a:off x="4474621" y="7701418"/>
            <a:ext cx="9338700" cy="722700"/>
          </a:xfrm>
          <a:prstGeom prst="rect">
            <a:avLst/>
          </a:prstGeom>
          <a:noFill/>
          <a:ln>
            <a:noFill/>
          </a:ln>
        </p:spPr>
        <p:txBody>
          <a:bodyPr spcFirstLastPara="1" wrap="square" lIns="0" tIns="0" rIns="0" bIns="0" anchor="t" anchorCtr="0">
            <a:spAutoFit/>
          </a:bodyPr>
          <a:lstStyle/>
          <a:p>
            <a:pPr marL="0" marR="0" lvl="0" indent="0" algn="ctr" rtl="0">
              <a:lnSpc>
                <a:spcPct val="140012"/>
              </a:lnSpc>
              <a:spcBef>
                <a:spcPts val="0"/>
              </a:spcBef>
              <a:spcAft>
                <a:spcPts val="0"/>
              </a:spcAft>
              <a:buNone/>
            </a:pPr>
            <a:r>
              <a:rPr lang="en-US" sz="4696" b="1" i="0" strike="noStrike" cap="none">
                <a:solidFill>
                  <a:srgbClr val="000000"/>
                </a:solidFill>
                <a:uFill>
                  <a:noFill/>
                </a:uFill>
                <a:latin typeface="Inter"/>
                <a:ea typeface="Inter"/>
                <a:cs typeface="Inter"/>
                <a:sym typeface="Inter"/>
                <a:hlinkClick r:id="rId6">
                  <a:extLst>
                    <a:ext uri="{A12FA001-AC4F-418D-AE19-62706E023703}">
                      <ahyp:hlinkClr xmlns:ahyp="http://schemas.microsoft.com/office/drawing/2018/hyperlinkcolor" val="tx"/>
                    </a:ext>
                  </a:extLst>
                </a:hlinkClick>
              </a:rPr>
              <a:t>CHRISTIAN MEYER ZU NATRUP</a:t>
            </a:r>
            <a:endParaRPr/>
          </a:p>
        </p:txBody>
      </p:sp>
      <p:sp>
        <p:nvSpPr>
          <p:cNvPr id="415" name="Google Shape;415;g37cd29b4fac_0_6"/>
          <p:cNvSpPr/>
          <p:nvPr/>
        </p:nvSpPr>
        <p:spPr>
          <a:xfrm rot="-5400000">
            <a:off x="11886443" y="2607948"/>
            <a:ext cx="4817044" cy="5928669"/>
          </a:xfrm>
          <a:custGeom>
            <a:avLst/>
            <a:gdLst/>
            <a:ahLst/>
            <a:cxnLst/>
            <a:rect l="l" t="t" r="r" b="b"/>
            <a:pathLst>
              <a:path w="4817044" h="5928669" extrusionOk="0">
                <a:moveTo>
                  <a:pt x="0" y="0"/>
                </a:moveTo>
                <a:lnTo>
                  <a:pt x="4817044" y="0"/>
                </a:lnTo>
                <a:lnTo>
                  <a:pt x="4817044" y="5928670"/>
                </a:lnTo>
                <a:lnTo>
                  <a:pt x="0" y="5928670"/>
                </a:lnTo>
                <a:lnTo>
                  <a:pt x="0" y="0"/>
                </a:lnTo>
                <a:close/>
              </a:path>
            </a:pathLst>
          </a:custGeom>
          <a:blipFill rotWithShape="1">
            <a:blip r:embed="rId7">
              <a:alphaModFix/>
            </a:blip>
            <a:stretch>
              <a:fillRect/>
            </a:stretch>
          </a:blipFill>
          <a:ln>
            <a:noFill/>
          </a:ln>
        </p:spPr>
        <p:txBody>
          <a:bodyPr/>
          <a:lstStyle/>
          <a:p>
            <a:endParaRPr lang="en-GB"/>
          </a:p>
        </p:txBody>
      </p:sp>
      <p:grpSp>
        <p:nvGrpSpPr>
          <p:cNvPr id="416" name="Google Shape;416;g37cd29b4fac_0_6"/>
          <p:cNvGrpSpPr/>
          <p:nvPr/>
        </p:nvGrpSpPr>
        <p:grpSpPr>
          <a:xfrm>
            <a:off x="756000" y="9931238"/>
            <a:ext cx="6048000" cy="225182"/>
            <a:chOff x="0" y="6350"/>
            <a:chExt cx="8064000" cy="300242"/>
          </a:xfrm>
        </p:grpSpPr>
        <p:sp>
          <p:nvSpPr>
            <p:cNvPr id="417" name="Google Shape;417;g37cd29b4fac_0_6"/>
            <p:cNvSpPr txBox="1"/>
            <p:nvPr/>
          </p:nvSpPr>
          <p:spPr>
            <a:xfrm>
              <a:off x="0" y="101392"/>
              <a:ext cx="4134000" cy="205200"/>
            </a:xfrm>
            <a:prstGeom prst="rect">
              <a:avLst/>
            </a:prstGeom>
            <a:noFill/>
            <a:ln>
              <a:noFill/>
            </a:ln>
          </p:spPr>
          <p:txBody>
            <a:bodyPr spcFirstLastPara="1" wrap="square" lIns="0" tIns="0" rIns="0" bIns="0" anchor="t" anchorCtr="0">
              <a:spAutoFit/>
            </a:bodyPr>
            <a:lstStyle/>
            <a:p>
              <a:pPr marL="0" lvl="0" indent="0" algn="l" rtl="0">
                <a:lnSpc>
                  <a:spcPct val="140000"/>
                </a:lnSpc>
                <a:spcBef>
                  <a:spcPts val="0"/>
                </a:spcBef>
                <a:spcAft>
                  <a:spcPts val="0"/>
                </a:spcAft>
                <a:buNone/>
              </a:pPr>
              <a:r>
                <a:rPr lang="en-US" sz="1000">
                  <a:solidFill>
                    <a:srgbClr val="061324"/>
                  </a:solidFill>
                  <a:latin typeface="Inter"/>
                  <a:ea typeface="Inter"/>
                  <a:cs typeface="Inter"/>
                  <a:sym typeface="Inter"/>
                </a:rPr>
                <a:t>© 2025 MzN International, All rights reserved.</a:t>
              </a:r>
              <a:endParaRPr sz="1000">
                <a:solidFill>
                  <a:srgbClr val="061324"/>
                </a:solidFill>
                <a:latin typeface="Inter"/>
                <a:ea typeface="Inter"/>
                <a:cs typeface="Inter"/>
                <a:sym typeface="Inter"/>
              </a:endParaRPr>
            </a:p>
          </p:txBody>
        </p:sp>
        <p:cxnSp>
          <p:nvCxnSpPr>
            <p:cNvPr id="418" name="Google Shape;418;g37cd29b4fac_0_6"/>
            <p:cNvCxnSpPr/>
            <p:nvPr/>
          </p:nvCxnSpPr>
          <p:spPr>
            <a:xfrm>
              <a:off x="0" y="6350"/>
              <a:ext cx="8064000" cy="0"/>
            </a:xfrm>
            <a:prstGeom prst="straightConnector1">
              <a:avLst/>
            </a:prstGeom>
            <a:noFill/>
            <a:ln w="12700" cap="flat" cmpd="sng">
              <a:solidFill>
                <a:srgbClr val="E83643"/>
              </a:solidFill>
              <a:prstDash val="solid"/>
              <a:round/>
              <a:headEnd type="none" w="sm" len="sm"/>
              <a:tailEnd type="none" w="sm" len="sm"/>
            </a:ln>
          </p:spPr>
        </p:cxnSp>
      </p:grpSp>
      <p:sp>
        <p:nvSpPr>
          <p:cNvPr id="419" name="Google Shape;419;g37cd29b4fac_0_6"/>
          <p:cNvSpPr/>
          <p:nvPr/>
        </p:nvSpPr>
        <p:spPr>
          <a:xfrm>
            <a:off x="996994" y="427648"/>
            <a:ext cx="2178402" cy="1160860"/>
          </a:xfrm>
          <a:custGeom>
            <a:avLst/>
            <a:gdLst/>
            <a:ahLst/>
            <a:cxnLst/>
            <a:rect l="l" t="t" r="r" b="b"/>
            <a:pathLst>
              <a:path w="2178402" h="1160860" extrusionOk="0">
                <a:moveTo>
                  <a:pt x="0" y="0"/>
                </a:moveTo>
                <a:lnTo>
                  <a:pt x="2178402" y="0"/>
                </a:lnTo>
                <a:lnTo>
                  <a:pt x="2178402" y="1160860"/>
                </a:lnTo>
                <a:lnTo>
                  <a:pt x="0" y="1160860"/>
                </a:lnTo>
                <a:lnTo>
                  <a:pt x="0" y="0"/>
                </a:lnTo>
                <a:close/>
              </a:path>
            </a:pathLst>
          </a:custGeom>
          <a:blipFill rotWithShape="1">
            <a:blip r:embed="rId8">
              <a:alphaModFix/>
            </a:blip>
            <a:stretch>
              <a:fillRect l="-6489" t="-12828" r="-4219" b="-14999"/>
            </a:stretch>
          </a:blipFill>
          <a:ln>
            <a:noFill/>
          </a:ln>
        </p:spPr>
        <p:txBody>
          <a:bodyPr/>
          <a:lstStyle/>
          <a:p>
            <a:endParaRPr lang="en-GB"/>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E83643"/>
        </a:solidFill>
        <a:effectLst/>
      </p:bgPr>
    </p:bg>
    <p:spTree>
      <p:nvGrpSpPr>
        <p:cNvPr id="1" name="Shape 423"/>
        <p:cNvGrpSpPr/>
        <p:nvPr/>
      </p:nvGrpSpPr>
      <p:grpSpPr>
        <a:xfrm>
          <a:off x="0" y="0"/>
          <a:ext cx="0" cy="0"/>
          <a:chOff x="0" y="0"/>
          <a:chExt cx="0" cy="0"/>
        </a:xfrm>
      </p:grpSpPr>
      <p:pic>
        <p:nvPicPr>
          <p:cNvPr id="424" name="Google Shape;424;p15" title="Screenshot 2025-09-09 at 11.56.01 am.png"/>
          <p:cNvPicPr preferRelativeResize="0"/>
          <p:nvPr/>
        </p:nvPicPr>
        <p:blipFill>
          <a:blip r:embed="rId3">
            <a:alphaModFix/>
          </a:blip>
          <a:stretch>
            <a:fillRect/>
          </a:stretch>
        </p:blipFill>
        <p:spPr>
          <a:xfrm>
            <a:off x="0" y="-98525"/>
            <a:ext cx="18287999" cy="1038925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E83643"/>
        </a:solidFill>
        <a:effectLst/>
      </p:bgPr>
    </p:bg>
    <p:spTree>
      <p:nvGrpSpPr>
        <p:cNvPr id="1" name="Shape 428"/>
        <p:cNvGrpSpPr/>
        <p:nvPr/>
      </p:nvGrpSpPr>
      <p:grpSpPr>
        <a:xfrm>
          <a:off x="0" y="0"/>
          <a:ext cx="0" cy="0"/>
          <a:chOff x="0" y="0"/>
          <a:chExt cx="0" cy="0"/>
        </a:xfrm>
      </p:grpSpPr>
      <p:pic>
        <p:nvPicPr>
          <p:cNvPr id="429" name="Google Shape;429;g37cd29b4fac_0_2" title="Screenshot 2025-09-09 at 12.24.38 pm.png"/>
          <p:cNvPicPr preferRelativeResize="0"/>
          <p:nvPr/>
        </p:nvPicPr>
        <p:blipFill rotWithShape="1">
          <a:blip r:embed="rId3">
            <a:alphaModFix/>
          </a:blip>
          <a:srcRect l="109" r="99"/>
          <a:stretch/>
        </p:blipFill>
        <p:spPr>
          <a:xfrm>
            <a:off x="0" y="-102250"/>
            <a:ext cx="18288000" cy="1038925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sp>
        <p:nvSpPr>
          <p:cNvPr id="434" name="Google Shape;434;p16"/>
          <p:cNvSpPr/>
          <p:nvPr/>
        </p:nvSpPr>
        <p:spPr>
          <a:xfrm>
            <a:off x="0" y="0"/>
            <a:ext cx="1997964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t="-9149" b="-9150"/>
            </a:stretch>
          </a:blipFill>
          <a:ln>
            <a:noFill/>
          </a:ln>
        </p:spPr>
        <p:txBody>
          <a:bodyPr/>
          <a:lstStyle/>
          <a:p>
            <a:endParaRPr lang="en-GB"/>
          </a:p>
        </p:txBody>
      </p:sp>
      <p:sp>
        <p:nvSpPr>
          <p:cNvPr id="435" name="Google Shape;435;p16"/>
          <p:cNvSpPr/>
          <p:nvPr/>
        </p:nvSpPr>
        <p:spPr>
          <a:xfrm>
            <a:off x="-212121" y="1984290"/>
            <a:ext cx="18500121" cy="3214396"/>
          </a:xfrm>
          <a:custGeom>
            <a:avLst/>
            <a:gdLst/>
            <a:ahLst/>
            <a:cxnLst/>
            <a:rect l="l" t="t" r="r" b="b"/>
            <a:pathLst>
              <a:path w="18500121" h="3214396" extrusionOk="0">
                <a:moveTo>
                  <a:pt x="0" y="0"/>
                </a:moveTo>
                <a:lnTo>
                  <a:pt x="18500121" y="0"/>
                </a:lnTo>
                <a:lnTo>
                  <a:pt x="18500121" y="3214396"/>
                </a:lnTo>
                <a:lnTo>
                  <a:pt x="0" y="3214396"/>
                </a:lnTo>
                <a:lnTo>
                  <a:pt x="0" y="0"/>
                </a:lnTo>
                <a:close/>
              </a:path>
            </a:pathLst>
          </a:custGeom>
          <a:blipFill rotWithShape="1">
            <a:blip r:embed="rId4">
              <a:alphaModFix/>
            </a:blip>
            <a:stretch>
              <a:fillRect/>
            </a:stretch>
          </a:blipFill>
          <a:ln>
            <a:noFill/>
          </a:ln>
        </p:spPr>
        <p:txBody>
          <a:bodyPr/>
          <a:lstStyle/>
          <a:p>
            <a:endParaRPr lang="en-GB"/>
          </a:p>
        </p:txBody>
      </p:sp>
      <p:sp>
        <p:nvSpPr>
          <p:cNvPr id="436" name="Google Shape;436;p16"/>
          <p:cNvSpPr/>
          <p:nvPr/>
        </p:nvSpPr>
        <p:spPr>
          <a:xfrm>
            <a:off x="-106060" y="5132460"/>
            <a:ext cx="18500121" cy="3214396"/>
          </a:xfrm>
          <a:custGeom>
            <a:avLst/>
            <a:gdLst/>
            <a:ahLst/>
            <a:cxnLst/>
            <a:rect l="l" t="t" r="r" b="b"/>
            <a:pathLst>
              <a:path w="18500121" h="3214396" extrusionOk="0">
                <a:moveTo>
                  <a:pt x="0" y="0"/>
                </a:moveTo>
                <a:lnTo>
                  <a:pt x="18500120" y="0"/>
                </a:lnTo>
                <a:lnTo>
                  <a:pt x="18500120" y="3214396"/>
                </a:lnTo>
                <a:lnTo>
                  <a:pt x="0" y="3214396"/>
                </a:lnTo>
                <a:lnTo>
                  <a:pt x="0" y="0"/>
                </a:lnTo>
                <a:close/>
              </a:path>
            </a:pathLst>
          </a:custGeom>
          <a:blipFill rotWithShape="1">
            <a:blip r:embed="rId4">
              <a:alphaModFix/>
            </a:blip>
            <a:stretch>
              <a:fillRect/>
            </a:stretch>
          </a:blipFill>
          <a:ln>
            <a:noFill/>
          </a:ln>
        </p:spPr>
        <p:txBody>
          <a:bodyPr/>
          <a:lstStyle/>
          <a:p>
            <a:endParaRPr lang="en-GB"/>
          </a:p>
        </p:txBody>
      </p:sp>
      <p:grpSp>
        <p:nvGrpSpPr>
          <p:cNvPr id="437" name="Google Shape;437;p16"/>
          <p:cNvGrpSpPr/>
          <p:nvPr/>
        </p:nvGrpSpPr>
        <p:grpSpPr>
          <a:xfrm>
            <a:off x="-1140769" y="3732026"/>
            <a:ext cx="20569537" cy="4419694"/>
            <a:chOff x="0" y="0"/>
            <a:chExt cx="5417491" cy="1164035"/>
          </a:xfrm>
        </p:grpSpPr>
        <p:sp>
          <p:nvSpPr>
            <p:cNvPr id="438" name="Google Shape;438;p16"/>
            <p:cNvSpPr/>
            <p:nvPr/>
          </p:nvSpPr>
          <p:spPr>
            <a:xfrm>
              <a:off x="0" y="0"/>
              <a:ext cx="5417491" cy="1164035"/>
            </a:xfrm>
            <a:custGeom>
              <a:avLst/>
              <a:gdLst/>
              <a:ahLst/>
              <a:cxnLst/>
              <a:rect l="l" t="t" r="r" b="b"/>
              <a:pathLst>
                <a:path w="5417491" h="1164035" extrusionOk="0">
                  <a:moveTo>
                    <a:pt x="19195" y="0"/>
                  </a:moveTo>
                  <a:lnTo>
                    <a:pt x="5398296" y="0"/>
                  </a:lnTo>
                  <a:cubicBezTo>
                    <a:pt x="5408897" y="0"/>
                    <a:pt x="5417491" y="8594"/>
                    <a:pt x="5417491" y="19195"/>
                  </a:cubicBezTo>
                  <a:lnTo>
                    <a:pt x="5417491" y="1144839"/>
                  </a:lnTo>
                  <a:cubicBezTo>
                    <a:pt x="5417491" y="1155441"/>
                    <a:pt x="5408897" y="1164035"/>
                    <a:pt x="5398296" y="1164035"/>
                  </a:cubicBezTo>
                  <a:lnTo>
                    <a:pt x="19195" y="1164035"/>
                  </a:lnTo>
                  <a:cubicBezTo>
                    <a:pt x="8594" y="1164035"/>
                    <a:pt x="0" y="1155441"/>
                    <a:pt x="0" y="1144839"/>
                  </a:cubicBezTo>
                  <a:lnTo>
                    <a:pt x="0" y="19195"/>
                  </a:lnTo>
                  <a:cubicBezTo>
                    <a:pt x="0" y="8594"/>
                    <a:pt x="8594" y="0"/>
                    <a:pt x="191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16"/>
            <p:cNvSpPr txBox="1"/>
            <p:nvPr/>
          </p:nvSpPr>
          <p:spPr>
            <a:xfrm>
              <a:off x="0" y="19050"/>
              <a:ext cx="5417491" cy="1144985"/>
            </a:xfrm>
            <a:prstGeom prst="rect">
              <a:avLst/>
            </a:prstGeom>
            <a:noFill/>
            <a:ln>
              <a:noFill/>
            </a:ln>
          </p:spPr>
          <p:txBody>
            <a:bodyPr spcFirstLastPara="1" wrap="square" lIns="50800" tIns="50800" rIns="50800" bIns="50800" anchor="ctr" anchorCtr="0">
              <a:noAutofit/>
            </a:bodyPr>
            <a:lstStyle/>
            <a:p>
              <a:pPr marL="0" marR="0" lvl="0" indent="0" algn="ctr" rtl="0">
                <a:lnSpc>
                  <a:spcPct val="77055"/>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440" name="Google Shape;440;p16"/>
          <p:cNvSpPr txBox="1"/>
          <p:nvPr/>
        </p:nvSpPr>
        <p:spPr>
          <a:xfrm>
            <a:off x="2042771" y="3994059"/>
            <a:ext cx="14126400" cy="4170000"/>
          </a:xfrm>
          <a:prstGeom prst="rect">
            <a:avLst/>
          </a:prstGeom>
          <a:noFill/>
          <a:ln>
            <a:noFill/>
          </a:ln>
        </p:spPr>
        <p:txBody>
          <a:bodyPr spcFirstLastPara="1" wrap="square" lIns="0" tIns="0" rIns="0" bIns="0" anchor="t" anchorCtr="0">
            <a:spAutoFit/>
          </a:bodyPr>
          <a:lstStyle/>
          <a:p>
            <a:pPr marL="0" marR="0" lvl="0" indent="0" algn="ctr" rtl="0">
              <a:lnSpc>
                <a:spcPct val="104013"/>
              </a:lnSpc>
              <a:spcBef>
                <a:spcPts val="0"/>
              </a:spcBef>
              <a:spcAft>
                <a:spcPts val="0"/>
              </a:spcAft>
              <a:buNone/>
            </a:pPr>
            <a:r>
              <a:rPr lang="en-US" sz="13278" b="1" i="0" u="none" strike="noStrike" cap="none">
                <a:solidFill>
                  <a:srgbClr val="E83643"/>
                </a:solidFill>
                <a:latin typeface="Arial"/>
                <a:ea typeface="Arial"/>
                <a:cs typeface="Arial"/>
                <a:sym typeface="Arial"/>
              </a:rPr>
              <a:t>Watch MzN AI Live DEMO</a:t>
            </a:r>
            <a:endParaRPr sz="400"/>
          </a:p>
        </p:txBody>
      </p:sp>
      <p:grpSp>
        <p:nvGrpSpPr>
          <p:cNvPr id="441" name="Google Shape;441;p16"/>
          <p:cNvGrpSpPr/>
          <p:nvPr/>
        </p:nvGrpSpPr>
        <p:grpSpPr>
          <a:xfrm>
            <a:off x="756000" y="9931238"/>
            <a:ext cx="6048000" cy="225182"/>
            <a:chOff x="0" y="6350"/>
            <a:chExt cx="8064000" cy="300242"/>
          </a:xfrm>
        </p:grpSpPr>
        <p:sp>
          <p:nvSpPr>
            <p:cNvPr id="442" name="Google Shape;442;p16"/>
            <p:cNvSpPr txBox="1"/>
            <p:nvPr/>
          </p:nvSpPr>
          <p:spPr>
            <a:xfrm>
              <a:off x="0" y="101392"/>
              <a:ext cx="4134000" cy="205200"/>
            </a:xfrm>
            <a:prstGeom prst="rect">
              <a:avLst/>
            </a:prstGeom>
            <a:noFill/>
            <a:ln>
              <a:noFill/>
            </a:ln>
          </p:spPr>
          <p:txBody>
            <a:bodyPr spcFirstLastPara="1" wrap="square" lIns="0" tIns="0" rIns="0" bIns="0" anchor="t" anchorCtr="0">
              <a:spAutoFit/>
            </a:bodyPr>
            <a:lstStyle/>
            <a:p>
              <a:pPr marL="0" lvl="0" indent="0" algn="l" rtl="0">
                <a:lnSpc>
                  <a:spcPct val="140000"/>
                </a:lnSpc>
                <a:spcBef>
                  <a:spcPts val="0"/>
                </a:spcBef>
                <a:spcAft>
                  <a:spcPts val="0"/>
                </a:spcAft>
                <a:buNone/>
              </a:pPr>
              <a:r>
                <a:rPr lang="en-US" sz="1000">
                  <a:solidFill>
                    <a:schemeClr val="lt1"/>
                  </a:solidFill>
                  <a:latin typeface="Inter"/>
                  <a:ea typeface="Inter"/>
                  <a:cs typeface="Inter"/>
                  <a:sym typeface="Inter"/>
                </a:rPr>
                <a:t>© 2025 MzN International, All rights reserved.</a:t>
              </a:r>
              <a:endParaRPr sz="1000">
                <a:solidFill>
                  <a:schemeClr val="lt1"/>
                </a:solidFill>
                <a:latin typeface="Inter"/>
                <a:ea typeface="Inter"/>
                <a:cs typeface="Inter"/>
                <a:sym typeface="Inter"/>
              </a:endParaRPr>
            </a:p>
          </p:txBody>
        </p:sp>
        <p:cxnSp>
          <p:nvCxnSpPr>
            <p:cNvPr id="443" name="Google Shape;443;p16"/>
            <p:cNvCxnSpPr/>
            <p:nvPr/>
          </p:nvCxnSpPr>
          <p:spPr>
            <a:xfrm>
              <a:off x="0" y="6350"/>
              <a:ext cx="8064000" cy="0"/>
            </a:xfrm>
            <a:prstGeom prst="straightConnector1">
              <a:avLst/>
            </a:prstGeom>
            <a:noFill/>
            <a:ln w="12700" cap="flat" cmpd="sng">
              <a:solidFill>
                <a:srgbClr val="E83643"/>
              </a:solidFill>
              <a:prstDash val="solid"/>
              <a:round/>
              <a:headEnd type="none" w="sm" len="sm"/>
              <a:tailEnd type="none" w="sm" len="sm"/>
            </a:ln>
          </p:spPr>
        </p:cxnSp>
      </p:grpSp>
      <p:sp>
        <p:nvSpPr>
          <p:cNvPr id="444" name="Google Shape;444;p16"/>
          <p:cNvSpPr/>
          <p:nvPr/>
        </p:nvSpPr>
        <p:spPr>
          <a:xfrm>
            <a:off x="996994" y="427648"/>
            <a:ext cx="2178402" cy="1160860"/>
          </a:xfrm>
          <a:custGeom>
            <a:avLst/>
            <a:gdLst/>
            <a:ahLst/>
            <a:cxnLst/>
            <a:rect l="l" t="t" r="r" b="b"/>
            <a:pathLst>
              <a:path w="2178402" h="1160860" extrusionOk="0">
                <a:moveTo>
                  <a:pt x="0" y="0"/>
                </a:moveTo>
                <a:lnTo>
                  <a:pt x="2178402" y="0"/>
                </a:lnTo>
                <a:lnTo>
                  <a:pt x="2178402" y="1160860"/>
                </a:lnTo>
                <a:lnTo>
                  <a:pt x="0" y="1160860"/>
                </a:lnTo>
                <a:lnTo>
                  <a:pt x="0" y="0"/>
                </a:lnTo>
                <a:close/>
              </a:path>
            </a:pathLst>
          </a:custGeom>
          <a:blipFill rotWithShape="1">
            <a:blip r:embed="rId5">
              <a:alphaModFix/>
            </a:blip>
            <a:stretch>
              <a:fillRect l="-6491" t="-12833" r="-4220" b="-14991"/>
            </a:stretch>
          </a:blipFill>
          <a:ln>
            <a:noFill/>
          </a:ln>
        </p:spPr>
        <p:txBody>
          <a:bodyPr/>
          <a:lstStyle/>
          <a:p>
            <a:endParaRPr lang="en-GB"/>
          </a:p>
        </p:txBody>
      </p:sp>
      <p:sp>
        <p:nvSpPr>
          <p:cNvPr id="445" name="Google Shape;445;p16"/>
          <p:cNvSpPr/>
          <p:nvPr/>
        </p:nvSpPr>
        <p:spPr>
          <a:xfrm>
            <a:off x="-5" y="427656"/>
            <a:ext cx="18598706" cy="8718144"/>
          </a:xfrm>
          <a:custGeom>
            <a:avLst/>
            <a:gdLst/>
            <a:ahLst/>
            <a:cxnLst/>
            <a:rect l="l" t="t" r="r" b="b"/>
            <a:pathLst>
              <a:path w="18598706" h="8718144" extrusionOk="0">
                <a:moveTo>
                  <a:pt x="0" y="0"/>
                </a:moveTo>
                <a:lnTo>
                  <a:pt x="18598706" y="0"/>
                </a:lnTo>
                <a:lnTo>
                  <a:pt x="18598706" y="8718144"/>
                </a:lnTo>
                <a:lnTo>
                  <a:pt x="0" y="8718144"/>
                </a:lnTo>
                <a:lnTo>
                  <a:pt x="0" y="0"/>
                </a:lnTo>
                <a:close/>
              </a:path>
            </a:pathLst>
          </a:custGeom>
          <a:blipFill rotWithShape="1">
            <a:blip r:embed="rId6">
              <a:alphaModFix amt="15000"/>
            </a:blip>
            <a:stretch>
              <a:fillRect/>
            </a:stretch>
          </a:blipFill>
          <a:ln>
            <a:noFill/>
          </a:ln>
        </p:spPr>
        <p:txBody>
          <a:bodyPr/>
          <a:lstStyle/>
          <a:p>
            <a:endParaRPr lang="en-GB"/>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771F28"/>
        </a:solidFill>
        <a:effectLst/>
      </p:bgPr>
    </p:bg>
    <p:spTree>
      <p:nvGrpSpPr>
        <p:cNvPr id="1" name="Shape 449"/>
        <p:cNvGrpSpPr/>
        <p:nvPr/>
      </p:nvGrpSpPr>
      <p:grpSpPr>
        <a:xfrm>
          <a:off x="0" y="0"/>
          <a:ext cx="0" cy="0"/>
          <a:chOff x="0" y="0"/>
          <a:chExt cx="0" cy="0"/>
        </a:xfrm>
      </p:grpSpPr>
      <p:sp>
        <p:nvSpPr>
          <p:cNvPr id="450" name="Google Shape;450;p17"/>
          <p:cNvSpPr/>
          <p:nvPr/>
        </p:nvSpPr>
        <p:spPr>
          <a:xfrm>
            <a:off x="0" y="11425"/>
            <a:ext cx="19933920" cy="10264140"/>
          </a:xfrm>
          <a:custGeom>
            <a:avLst/>
            <a:gdLst/>
            <a:ahLst/>
            <a:cxnLst/>
            <a:rect l="l" t="t" r="r" b="b"/>
            <a:pathLst>
              <a:path w="18288000" h="10264140" extrusionOk="0">
                <a:moveTo>
                  <a:pt x="0" y="0"/>
                </a:moveTo>
                <a:lnTo>
                  <a:pt x="18288000" y="0"/>
                </a:lnTo>
                <a:lnTo>
                  <a:pt x="18288000" y="10264140"/>
                </a:lnTo>
                <a:lnTo>
                  <a:pt x="0" y="10264140"/>
                </a:lnTo>
                <a:lnTo>
                  <a:pt x="0" y="0"/>
                </a:lnTo>
                <a:close/>
              </a:path>
            </a:pathLst>
          </a:custGeom>
          <a:blipFill rotWithShape="1">
            <a:blip r:embed="rId3">
              <a:alphaModFix/>
            </a:blip>
            <a:stretch>
              <a:fillRect/>
            </a:stretch>
          </a:blipFill>
          <a:ln>
            <a:noFill/>
          </a:ln>
        </p:spPr>
        <p:txBody>
          <a:bodyPr/>
          <a:lstStyle/>
          <a:p>
            <a:endParaRPr lang="en-GB"/>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2"/>
          <p:cNvSpPr/>
          <p:nvPr/>
        </p:nvSpPr>
        <p:spPr>
          <a:xfrm>
            <a:off x="0" y="0"/>
            <a:ext cx="1975104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t="-9331" b="-9330"/>
            </a:stretch>
          </a:blipFill>
          <a:ln>
            <a:noFill/>
          </a:ln>
        </p:spPr>
        <p:txBody>
          <a:bodyPr/>
          <a:lstStyle/>
          <a:p>
            <a:endParaRPr lang="en-GB"/>
          </a:p>
        </p:txBody>
      </p:sp>
      <p:sp>
        <p:nvSpPr>
          <p:cNvPr id="125" name="Google Shape;125;p2"/>
          <p:cNvSpPr/>
          <p:nvPr/>
        </p:nvSpPr>
        <p:spPr>
          <a:xfrm>
            <a:off x="-344930" y="1568856"/>
            <a:ext cx="18598706" cy="8718144"/>
          </a:xfrm>
          <a:custGeom>
            <a:avLst/>
            <a:gdLst/>
            <a:ahLst/>
            <a:cxnLst/>
            <a:rect l="l" t="t" r="r" b="b"/>
            <a:pathLst>
              <a:path w="18598706" h="8718144" extrusionOk="0">
                <a:moveTo>
                  <a:pt x="0" y="0"/>
                </a:moveTo>
                <a:lnTo>
                  <a:pt x="18598706" y="0"/>
                </a:lnTo>
                <a:lnTo>
                  <a:pt x="18598706" y="8718144"/>
                </a:lnTo>
                <a:lnTo>
                  <a:pt x="0" y="8718144"/>
                </a:lnTo>
                <a:lnTo>
                  <a:pt x="0" y="0"/>
                </a:lnTo>
                <a:close/>
              </a:path>
            </a:pathLst>
          </a:custGeom>
          <a:blipFill rotWithShape="1">
            <a:blip r:embed="rId4">
              <a:alphaModFix amt="15000"/>
            </a:blip>
            <a:stretch>
              <a:fillRect/>
            </a:stretch>
          </a:blipFill>
          <a:ln>
            <a:noFill/>
          </a:ln>
        </p:spPr>
        <p:txBody>
          <a:bodyPr/>
          <a:lstStyle/>
          <a:p>
            <a:endParaRPr lang="en-GB"/>
          </a:p>
        </p:txBody>
      </p:sp>
      <p:sp>
        <p:nvSpPr>
          <p:cNvPr id="126" name="Google Shape;126;p2"/>
          <p:cNvSpPr txBox="1"/>
          <p:nvPr/>
        </p:nvSpPr>
        <p:spPr>
          <a:xfrm>
            <a:off x="2420310" y="914400"/>
            <a:ext cx="13447380" cy="1117197"/>
          </a:xfrm>
          <a:prstGeom prst="rect">
            <a:avLst/>
          </a:prstGeom>
          <a:noFill/>
          <a:ln>
            <a:noFill/>
          </a:ln>
        </p:spPr>
        <p:txBody>
          <a:bodyPr spcFirstLastPara="1" wrap="square" lIns="0" tIns="0" rIns="0" bIns="0" anchor="t" anchorCtr="0">
            <a:spAutoFit/>
          </a:bodyPr>
          <a:lstStyle/>
          <a:p>
            <a:pPr marL="0" marR="0" lvl="0" indent="0" algn="ctr" rtl="0">
              <a:lnSpc>
                <a:spcPct val="140015"/>
              </a:lnSpc>
              <a:spcBef>
                <a:spcPts val="0"/>
              </a:spcBef>
              <a:spcAft>
                <a:spcPts val="0"/>
              </a:spcAft>
              <a:buNone/>
            </a:pPr>
            <a:r>
              <a:rPr lang="en-US" sz="6640" b="1" i="0" u="none" strike="noStrike" cap="none">
                <a:solidFill>
                  <a:srgbClr val="E83643"/>
                </a:solidFill>
                <a:latin typeface="Inter"/>
                <a:ea typeface="Inter"/>
                <a:cs typeface="Inter"/>
                <a:sym typeface="Inter"/>
              </a:rPr>
              <a:t>CHRISTIAN</a:t>
            </a:r>
            <a:endParaRPr/>
          </a:p>
        </p:txBody>
      </p:sp>
      <p:sp>
        <p:nvSpPr>
          <p:cNvPr id="127" name="Google Shape;127;p2"/>
          <p:cNvSpPr/>
          <p:nvPr/>
        </p:nvSpPr>
        <p:spPr>
          <a:xfrm>
            <a:off x="6720766" y="2486555"/>
            <a:ext cx="4846469" cy="4846449"/>
          </a:xfrm>
          <a:custGeom>
            <a:avLst/>
            <a:gdLst/>
            <a:ahLst/>
            <a:cxnLst/>
            <a:rect l="l" t="t" r="r" b="b"/>
            <a:pathLst>
              <a:path w="6350000" h="6349975" extrusionOk="0">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rotWithShape="1">
            <a:blip r:embed="rId5">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2"/>
          <p:cNvSpPr txBox="1"/>
          <p:nvPr/>
        </p:nvSpPr>
        <p:spPr>
          <a:xfrm>
            <a:off x="5648374" y="8470621"/>
            <a:ext cx="6991251" cy="1207422"/>
          </a:xfrm>
          <a:prstGeom prst="rect">
            <a:avLst/>
          </a:prstGeom>
          <a:noFill/>
          <a:ln>
            <a:noFill/>
          </a:ln>
        </p:spPr>
        <p:txBody>
          <a:bodyPr spcFirstLastPara="1" wrap="square" lIns="0" tIns="0" rIns="0" bIns="0" anchor="t" anchorCtr="0">
            <a:spAutoFit/>
          </a:bodyPr>
          <a:lstStyle/>
          <a:p>
            <a:pPr marL="0" marR="0" lvl="0" indent="0" algn="ctr" rtl="0">
              <a:lnSpc>
                <a:spcPct val="140005"/>
              </a:lnSpc>
              <a:spcBef>
                <a:spcPts val="0"/>
              </a:spcBef>
              <a:spcAft>
                <a:spcPts val="0"/>
              </a:spcAft>
              <a:buNone/>
            </a:pPr>
            <a:r>
              <a:rPr lang="en-US" sz="3522" b="0" i="0" u="none" strike="noStrike" cap="none">
                <a:solidFill>
                  <a:srgbClr val="000000"/>
                </a:solidFill>
                <a:latin typeface="Inter"/>
                <a:ea typeface="Inter"/>
                <a:cs typeface="Inter"/>
                <a:sym typeface="Inter"/>
              </a:rPr>
              <a:t> Managing Director </a:t>
            </a:r>
            <a:endParaRPr/>
          </a:p>
          <a:p>
            <a:pPr marL="0" marR="0" lvl="0" indent="0" algn="ctr" rtl="0">
              <a:lnSpc>
                <a:spcPct val="140005"/>
              </a:lnSpc>
              <a:spcBef>
                <a:spcPts val="0"/>
              </a:spcBef>
              <a:spcAft>
                <a:spcPts val="0"/>
              </a:spcAft>
              <a:buNone/>
            </a:pPr>
            <a:r>
              <a:rPr lang="en-US" sz="3522" b="0" i="0" u="none" strike="noStrike" cap="none">
                <a:solidFill>
                  <a:srgbClr val="000000"/>
                </a:solidFill>
                <a:latin typeface="Inter"/>
                <a:ea typeface="Inter"/>
                <a:cs typeface="Inter"/>
                <a:sym typeface="Inter"/>
              </a:rPr>
              <a:t>MzN International</a:t>
            </a:r>
            <a:endParaRPr/>
          </a:p>
        </p:txBody>
      </p:sp>
      <p:sp>
        <p:nvSpPr>
          <p:cNvPr id="129" name="Google Shape;129;p2"/>
          <p:cNvSpPr txBox="1"/>
          <p:nvPr/>
        </p:nvSpPr>
        <p:spPr>
          <a:xfrm>
            <a:off x="4474621" y="7701418"/>
            <a:ext cx="9338700" cy="722700"/>
          </a:xfrm>
          <a:prstGeom prst="rect">
            <a:avLst/>
          </a:prstGeom>
          <a:noFill/>
          <a:ln>
            <a:noFill/>
          </a:ln>
        </p:spPr>
        <p:txBody>
          <a:bodyPr spcFirstLastPara="1" wrap="square" lIns="0" tIns="0" rIns="0" bIns="0" anchor="t" anchorCtr="0">
            <a:spAutoFit/>
          </a:bodyPr>
          <a:lstStyle/>
          <a:p>
            <a:pPr marL="0" marR="0" lvl="0" indent="0" algn="ctr" rtl="0">
              <a:lnSpc>
                <a:spcPct val="140012"/>
              </a:lnSpc>
              <a:spcBef>
                <a:spcPts val="0"/>
              </a:spcBef>
              <a:spcAft>
                <a:spcPts val="0"/>
              </a:spcAft>
              <a:buNone/>
            </a:pPr>
            <a:r>
              <a:rPr lang="en-US" sz="4696" b="1" i="0" strike="noStrike" cap="none">
                <a:solidFill>
                  <a:srgbClr val="000000"/>
                </a:solidFill>
                <a:uFill>
                  <a:noFill/>
                </a:uFill>
                <a:latin typeface="Inter"/>
                <a:ea typeface="Inter"/>
                <a:cs typeface="Inter"/>
                <a:sym typeface="Inter"/>
                <a:hlinkClick r:id="rId6">
                  <a:extLst>
                    <a:ext uri="{A12FA001-AC4F-418D-AE19-62706E023703}">
                      <ahyp:hlinkClr xmlns:ahyp="http://schemas.microsoft.com/office/drawing/2018/hyperlinkcolor" val="tx"/>
                    </a:ext>
                  </a:extLst>
                </a:hlinkClick>
              </a:rPr>
              <a:t>CHRISTIAN MEYER ZU NATRUP</a:t>
            </a:r>
            <a:endParaRPr/>
          </a:p>
        </p:txBody>
      </p:sp>
      <p:sp>
        <p:nvSpPr>
          <p:cNvPr id="130" name="Google Shape;130;p2"/>
          <p:cNvSpPr/>
          <p:nvPr/>
        </p:nvSpPr>
        <p:spPr>
          <a:xfrm rot="-5400000">
            <a:off x="11886443" y="2607948"/>
            <a:ext cx="4817044" cy="5928669"/>
          </a:xfrm>
          <a:custGeom>
            <a:avLst/>
            <a:gdLst/>
            <a:ahLst/>
            <a:cxnLst/>
            <a:rect l="l" t="t" r="r" b="b"/>
            <a:pathLst>
              <a:path w="4817044" h="5928669" extrusionOk="0">
                <a:moveTo>
                  <a:pt x="0" y="0"/>
                </a:moveTo>
                <a:lnTo>
                  <a:pt x="4817044" y="0"/>
                </a:lnTo>
                <a:lnTo>
                  <a:pt x="4817044" y="5928670"/>
                </a:lnTo>
                <a:lnTo>
                  <a:pt x="0" y="5928670"/>
                </a:lnTo>
                <a:lnTo>
                  <a:pt x="0" y="0"/>
                </a:lnTo>
                <a:close/>
              </a:path>
            </a:pathLst>
          </a:custGeom>
          <a:blipFill rotWithShape="1">
            <a:blip r:embed="rId7">
              <a:alphaModFix/>
            </a:blip>
            <a:stretch>
              <a:fillRect/>
            </a:stretch>
          </a:blipFill>
          <a:ln>
            <a:noFill/>
          </a:ln>
        </p:spPr>
        <p:txBody>
          <a:bodyPr/>
          <a:lstStyle/>
          <a:p>
            <a:endParaRPr lang="en-GB"/>
          </a:p>
        </p:txBody>
      </p:sp>
      <p:grpSp>
        <p:nvGrpSpPr>
          <p:cNvPr id="131" name="Google Shape;131;p2"/>
          <p:cNvGrpSpPr/>
          <p:nvPr/>
        </p:nvGrpSpPr>
        <p:grpSpPr>
          <a:xfrm>
            <a:off x="756000" y="9931238"/>
            <a:ext cx="6048000" cy="225182"/>
            <a:chOff x="0" y="6350"/>
            <a:chExt cx="8064000" cy="300242"/>
          </a:xfrm>
        </p:grpSpPr>
        <p:sp>
          <p:nvSpPr>
            <p:cNvPr id="132" name="Google Shape;132;p2"/>
            <p:cNvSpPr txBox="1"/>
            <p:nvPr/>
          </p:nvSpPr>
          <p:spPr>
            <a:xfrm>
              <a:off x="0" y="101392"/>
              <a:ext cx="4134000" cy="205200"/>
            </a:xfrm>
            <a:prstGeom prst="rect">
              <a:avLst/>
            </a:prstGeom>
            <a:noFill/>
            <a:ln>
              <a:noFill/>
            </a:ln>
          </p:spPr>
          <p:txBody>
            <a:bodyPr spcFirstLastPara="1" wrap="square" lIns="0" tIns="0" rIns="0" bIns="0" anchor="t" anchorCtr="0">
              <a:spAutoFit/>
            </a:bodyPr>
            <a:lstStyle/>
            <a:p>
              <a:pPr marL="0" lvl="0" indent="0" algn="l" rtl="0">
                <a:lnSpc>
                  <a:spcPct val="140000"/>
                </a:lnSpc>
                <a:spcBef>
                  <a:spcPts val="0"/>
                </a:spcBef>
                <a:spcAft>
                  <a:spcPts val="0"/>
                </a:spcAft>
                <a:buNone/>
              </a:pPr>
              <a:r>
                <a:rPr lang="en-US" sz="1000">
                  <a:solidFill>
                    <a:srgbClr val="061324"/>
                  </a:solidFill>
                  <a:latin typeface="Inter"/>
                  <a:ea typeface="Inter"/>
                  <a:cs typeface="Inter"/>
                  <a:sym typeface="Inter"/>
                </a:rPr>
                <a:t>© 2025 MzN International, All rights reserved.</a:t>
              </a:r>
              <a:endParaRPr sz="1000">
                <a:solidFill>
                  <a:srgbClr val="061324"/>
                </a:solidFill>
                <a:latin typeface="Inter"/>
                <a:ea typeface="Inter"/>
                <a:cs typeface="Inter"/>
                <a:sym typeface="Inter"/>
              </a:endParaRPr>
            </a:p>
          </p:txBody>
        </p:sp>
        <p:cxnSp>
          <p:nvCxnSpPr>
            <p:cNvPr id="133" name="Google Shape;133;p2"/>
            <p:cNvCxnSpPr/>
            <p:nvPr/>
          </p:nvCxnSpPr>
          <p:spPr>
            <a:xfrm>
              <a:off x="0" y="6350"/>
              <a:ext cx="8064000" cy="0"/>
            </a:xfrm>
            <a:prstGeom prst="straightConnector1">
              <a:avLst/>
            </a:prstGeom>
            <a:noFill/>
            <a:ln w="12700" cap="flat" cmpd="sng">
              <a:solidFill>
                <a:srgbClr val="E83643"/>
              </a:solidFill>
              <a:prstDash val="solid"/>
              <a:round/>
              <a:headEnd type="none" w="sm" len="sm"/>
              <a:tailEnd type="none" w="sm" len="sm"/>
            </a:ln>
          </p:spPr>
        </p:cxnSp>
      </p:grpSp>
      <p:sp>
        <p:nvSpPr>
          <p:cNvPr id="134" name="Google Shape;134;p2"/>
          <p:cNvSpPr/>
          <p:nvPr/>
        </p:nvSpPr>
        <p:spPr>
          <a:xfrm>
            <a:off x="996994" y="427648"/>
            <a:ext cx="2178402" cy="1160860"/>
          </a:xfrm>
          <a:custGeom>
            <a:avLst/>
            <a:gdLst/>
            <a:ahLst/>
            <a:cxnLst/>
            <a:rect l="l" t="t" r="r" b="b"/>
            <a:pathLst>
              <a:path w="2178402" h="1160860" extrusionOk="0">
                <a:moveTo>
                  <a:pt x="0" y="0"/>
                </a:moveTo>
                <a:lnTo>
                  <a:pt x="2178402" y="0"/>
                </a:lnTo>
                <a:lnTo>
                  <a:pt x="2178402" y="1160860"/>
                </a:lnTo>
                <a:lnTo>
                  <a:pt x="0" y="1160860"/>
                </a:lnTo>
                <a:lnTo>
                  <a:pt x="0" y="0"/>
                </a:lnTo>
                <a:close/>
              </a:path>
            </a:pathLst>
          </a:custGeom>
          <a:blipFill rotWithShape="1">
            <a:blip r:embed="rId8">
              <a:alphaModFix/>
            </a:blip>
            <a:stretch>
              <a:fillRect l="-6491" t="-12833" r="-4220" b="-14991"/>
            </a:stretch>
          </a:blipFill>
          <a:ln>
            <a:noFill/>
          </a:ln>
        </p:spPr>
        <p:txBody>
          <a:bodyPr/>
          <a:lstStyle/>
          <a:p>
            <a:endParaRPr lang="en-GB"/>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sp>
        <p:nvSpPr>
          <p:cNvPr id="455" name="Google Shape;455;p18"/>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a:stretch>
          </a:blipFill>
          <a:ln>
            <a:noFill/>
          </a:ln>
        </p:spPr>
        <p:txBody>
          <a:bodyPr/>
          <a:lstStyle/>
          <a:p>
            <a:endParaRPr lang="en-GB"/>
          </a:p>
        </p:txBody>
      </p:sp>
      <p:sp>
        <p:nvSpPr>
          <p:cNvPr id="456" name="Google Shape;456;p18"/>
          <p:cNvSpPr/>
          <p:nvPr/>
        </p:nvSpPr>
        <p:spPr>
          <a:xfrm>
            <a:off x="-344930" y="1568856"/>
            <a:ext cx="18598706" cy="8718144"/>
          </a:xfrm>
          <a:custGeom>
            <a:avLst/>
            <a:gdLst/>
            <a:ahLst/>
            <a:cxnLst/>
            <a:rect l="l" t="t" r="r" b="b"/>
            <a:pathLst>
              <a:path w="18598706" h="8718144" extrusionOk="0">
                <a:moveTo>
                  <a:pt x="0" y="0"/>
                </a:moveTo>
                <a:lnTo>
                  <a:pt x="18598706" y="0"/>
                </a:lnTo>
                <a:lnTo>
                  <a:pt x="18598706" y="8718144"/>
                </a:lnTo>
                <a:lnTo>
                  <a:pt x="0" y="8718144"/>
                </a:lnTo>
                <a:lnTo>
                  <a:pt x="0" y="0"/>
                </a:lnTo>
                <a:close/>
              </a:path>
            </a:pathLst>
          </a:custGeom>
          <a:blipFill rotWithShape="1">
            <a:blip r:embed="rId4">
              <a:alphaModFix amt="15000"/>
            </a:blip>
            <a:stretch>
              <a:fillRect/>
            </a:stretch>
          </a:blipFill>
          <a:ln>
            <a:noFill/>
          </a:ln>
        </p:spPr>
        <p:txBody>
          <a:bodyPr/>
          <a:lstStyle/>
          <a:p>
            <a:endParaRPr lang="en-GB"/>
          </a:p>
        </p:txBody>
      </p:sp>
      <p:grpSp>
        <p:nvGrpSpPr>
          <p:cNvPr id="457" name="Google Shape;457;p18"/>
          <p:cNvGrpSpPr/>
          <p:nvPr/>
        </p:nvGrpSpPr>
        <p:grpSpPr>
          <a:xfrm>
            <a:off x="9554503" y="4790694"/>
            <a:ext cx="11712292" cy="10399105"/>
            <a:chOff x="0" y="-38100"/>
            <a:chExt cx="676659" cy="600792"/>
          </a:xfrm>
        </p:grpSpPr>
        <p:sp>
          <p:nvSpPr>
            <p:cNvPr id="458" name="Google Shape;458;p18"/>
            <p:cNvSpPr/>
            <p:nvPr/>
          </p:nvSpPr>
          <p:spPr>
            <a:xfrm>
              <a:off x="0" y="0"/>
              <a:ext cx="676659" cy="562692"/>
            </a:xfrm>
            <a:custGeom>
              <a:avLst/>
              <a:gdLst/>
              <a:ahLst/>
              <a:cxnLst/>
              <a:rect l="l" t="t" r="r" b="b"/>
              <a:pathLst>
                <a:path w="676659" h="562692" extrusionOk="0">
                  <a:moveTo>
                    <a:pt x="676659" y="281346"/>
                  </a:moveTo>
                  <a:lnTo>
                    <a:pt x="473459" y="562692"/>
                  </a:lnTo>
                  <a:lnTo>
                    <a:pt x="203200" y="562692"/>
                  </a:lnTo>
                  <a:lnTo>
                    <a:pt x="0" y="281346"/>
                  </a:lnTo>
                  <a:lnTo>
                    <a:pt x="203200" y="0"/>
                  </a:lnTo>
                  <a:lnTo>
                    <a:pt x="473459" y="0"/>
                  </a:lnTo>
                  <a:lnTo>
                    <a:pt x="676659" y="281346"/>
                  </a:lnTo>
                  <a:close/>
                </a:path>
              </a:pathLst>
            </a:custGeom>
            <a:solidFill>
              <a:srgbClr val="3F3B36"/>
            </a:solidFill>
            <a:ln>
              <a:noFill/>
            </a:ln>
          </p:spPr>
          <p:txBody>
            <a:bodyPr/>
            <a:lstStyle/>
            <a:p>
              <a:endParaRPr lang="en-GB"/>
            </a:p>
          </p:txBody>
        </p:sp>
        <p:sp>
          <p:nvSpPr>
            <p:cNvPr id="459" name="Google Shape;459;p18"/>
            <p:cNvSpPr txBox="1"/>
            <p:nvPr/>
          </p:nvSpPr>
          <p:spPr>
            <a:xfrm>
              <a:off x="114300" y="-38100"/>
              <a:ext cx="448059" cy="600792"/>
            </a:xfrm>
            <a:prstGeom prst="rect">
              <a:avLst/>
            </a:prstGeom>
            <a:noFill/>
            <a:ln>
              <a:noFill/>
            </a:ln>
          </p:spPr>
          <p:txBody>
            <a:bodyPr spcFirstLastPara="1" wrap="square" lIns="50800" tIns="50800" rIns="50800" bIns="50800" anchor="ctr" anchorCtr="0">
              <a:noAutofit/>
            </a:bodyPr>
            <a:lstStyle/>
            <a:p>
              <a:pPr marL="0" marR="0" lvl="0" indent="0" algn="ctr" rtl="0">
                <a:lnSpc>
                  <a:spcPct val="194388"/>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460" name="Google Shape;460;p18"/>
          <p:cNvGrpSpPr/>
          <p:nvPr/>
        </p:nvGrpSpPr>
        <p:grpSpPr>
          <a:xfrm>
            <a:off x="8217453" y="-2410613"/>
            <a:ext cx="18316223" cy="11932842"/>
            <a:chOff x="0" y="-38100"/>
            <a:chExt cx="492556" cy="320896"/>
          </a:xfrm>
        </p:grpSpPr>
        <p:sp>
          <p:nvSpPr>
            <p:cNvPr id="461" name="Google Shape;461;p18"/>
            <p:cNvSpPr/>
            <p:nvPr/>
          </p:nvSpPr>
          <p:spPr>
            <a:xfrm>
              <a:off x="0" y="0"/>
              <a:ext cx="492556" cy="282796"/>
            </a:xfrm>
            <a:custGeom>
              <a:avLst/>
              <a:gdLst/>
              <a:ahLst/>
              <a:cxnLst/>
              <a:rect l="l" t="t" r="r" b="b"/>
              <a:pathLst>
                <a:path w="492556" h="282796" extrusionOk="0">
                  <a:moveTo>
                    <a:pt x="203200" y="282796"/>
                  </a:moveTo>
                  <a:lnTo>
                    <a:pt x="289356" y="282796"/>
                  </a:lnTo>
                  <a:lnTo>
                    <a:pt x="492556" y="0"/>
                  </a:lnTo>
                  <a:lnTo>
                    <a:pt x="0" y="0"/>
                  </a:lnTo>
                  <a:lnTo>
                    <a:pt x="203200" y="282796"/>
                  </a:lnTo>
                  <a:close/>
                </a:path>
              </a:pathLst>
            </a:custGeom>
            <a:solidFill>
              <a:srgbClr val="E83643"/>
            </a:solidFill>
            <a:ln>
              <a:noFill/>
            </a:ln>
          </p:spPr>
          <p:txBody>
            <a:bodyPr/>
            <a:lstStyle/>
            <a:p>
              <a:endParaRPr lang="en-GB"/>
            </a:p>
          </p:txBody>
        </p:sp>
        <p:sp>
          <p:nvSpPr>
            <p:cNvPr id="462" name="Google Shape;462;p18"/>
            <p:cNvSpPr txBox="1"/>
            <p:nvPr/>
          </p:nvSpPr>
          <p:spPr>
            <a:xfrm>
              <a:off x="127000" y="-38100"/>
              <a:ext cx="238556" cy="320896"/>
            </a:xfrm>
            <a:prstGeom prst="rect">
              <a:avLst/>
            </a:prstGeom>
            <a:noFill/>
            <a:ln>
              <a:noFill/>
            </a:ln>
          </p:spPr>
          <p:txBody>
            <a:bodyPr spcFirstLastPara="1" wrap="square" lIns="50800" tIns="50800" rIns="50800" bIns="50800" anchor="ctr" anchorCtr="0">
              <a:noAutofit/>
            </a:bodyPr>
            <a:lstStyle/>
            <a:p>
              <a:pPr marL="0" marR="0" lvl="0" indent="0" algn="ctr" rtl="0">
                <a:lnSpc>
                  <a:spcPct val="194388"/>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463" name="Google Shape;463;p18"/>
          <p:cNvSpPr/>
          <p:nvPr/>
        </p:nvSpPr>
        <p:spPr>
          <a:xfrm rot="-5400000">
            <a:off x="9173724" y="906256"/>
            <a:ext cx="8548199" cy="9278914"/>
          </a:xfrm>
          <a:custGeom>
            <a:avLst/>
            <a:gdLst/>
            <a:ahLst/>
            <a:cxnLst/>
            <a:rect l="l" t="t" r="r" b="b"/>
            <a:pathLst>
              <a:path w="8548199" h="9278914" extrusionOk="0">
                <a:moveTo>
                  <a:pt x="0" y="0"/>
                </a:moveTo>
                <a:lnTo>
                  <a:pt x="8548200" y="0"/>
                </a:lnTo>
                <a:lnTo>
                  <a:pt x="8548200" y="9278913"/>
                </a:lnTo>
                <a:lnTo>
                  <a:pt x="0" y="9278913"/>
                </a:lnTo>
                <a:lnTo>
                  <a:pt x="0" y="0"/>
                </a:lnTo>
                <a:close/>
              </a:path>
            </a:pathLst>
          </a:custGeom>
          <a:blipFill rotWithShape="1">
            <a:blip r:embed="rId5">
              <a:alphaModFix/>
            </a:blip>
            <a:stretch>
              <a:fillRect/>
            </a:stretch>
          </a:blipFill>
          <a:ln>
            <a:noFill/>
          </a:ln>
        </p:spPr>
        <p:txBody>
          <a:bodyPr/>
          <a:lstStyle/>
          <a:p>
            <a:endParaRPr lang="en-GB"/>
          </a:p>
        </p:txBody>
      </p:sp>
      <p:sp>
        <p:nvSpPr>
          <p:cNvPr id="464" name="Google Shape;464;p18"/>
          <p:cNvSpPr/>
          <p:nvPr/>
        </p:nvSpPr>
        <p:spPr>
          <a:xfrm>
            <a:off x="9144000" y="1412210"/>
            <a:ext cx="8607648" cy="7462580"/>
          </a:xfrm>
          <a:custGeom>
            <a:avLst/>
            <a:gdLst/>
            <a:ahLst/>
            <a:cxnLst/>
            <a:rect l="l" t="t" r="r" b="b"/>
            <a:pathLst>
              <a:path w="727368" h="630606" extrusionOk="0">
                <a:moveTo>
                  <a:pt x="727368" y="315303"/>
                </a:moveTo>
                <a:lnTo>
                  <a:pt x="524168" y="630606"/>
                </a:lnTo>
                <a:lnTo>
                  <a:pt x="203200" y="630606"/>
                </a:lnTo>
                <a:lnTo>
                  <a:pt x="0" y="315303"/>
                </a:lnTo>
                <a:lnTo>
                  <a:pt x="203200" y="0"/>
                </a:lnTo>
                <a:lnTo>
                  <a:pt x="524168" y="0"/>
                </a:lnTo>
                <a:lnTo>
                  <a:pt x="727368" y="315303"/>
                </a:lnTo>
                <a:close/>
              </a:path>
            </a:pathLst>
          </a:custGeom>
          <a:blipFill rotWithShape="1">
            <a:blip r:embed="rId6">
              <a:alphaModFix/>
            </a:blip>
            <a:stretch>
              <a:fillRect l="-15318" r="-15316"/>
            </a:stretch>
          </a:blipFill>
          <a:ln w="142875" cap="sq" cmpd="sng">
            <a:solidFill>
              <a:srgbClr val="FFFFFF"/>
            </a:solidFill>
            <a:prstDash val="solid"/>
            <a:miter lim="8000"/>
            <a:headEnd type="none" w="sm" len="sm"/>
            <a:tailEnd type="none" w="sm" len="sm"/>
          </a:ln>
        </p:spPr>
        <p:txBody>
          <a:bodyPr/>
          <a:lstStyle/>
          <a:p>
            <a:endParaRPr lang="en-GB"/>
          </a:p>
        </p:txBody>
      </p:sp>
      <p:grpSp>
        <p:nvGrpSpPr>
          <p:cNvPr id="465" name="Google Shape;465;p18"/>
          <p:cNvGrpSpPr/>
          <p:nvPr/>
        </p:nvGrpSpPr>
        <p:grpSpPr>
          <a:xfrm>
            <a:off x="1244600" y="8572500"/>
            <a:ext cx="857250" cy="857250"/>
            <a:chOff x="0" y="0"/>
            <a:chExt cx="812800" cy="812800"/>
          </a:xfrm>
        </p:grpSpPr>
        <p:sp>
          <p:nvSpPr>
            <p:cNvPr id="466" name="Google Shape;466;p18"/>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836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18"/>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94388"/>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468" name="Google Shape;468;p18"/>
          <p:cNvSpPr/>
          <p:nvPr/>
        </p:nvSpPr>
        <p:spPr>
          <a:xfrm>
            <a:off x="1408385" y="8737609"/>
            <a:ext cx="529680" cy="527032"/>
          </a:xfrm>
          <a:custGeom>
            <a:avLst/>
            <a:gdLst/>
            <a:ahLst/>
            <a:cxnLst/>
            <a:rect l="l" t="t" r="r" b="b"/>
            <a:pathLst>
              <a:path w="529680" h="527032" extrusionOk="0">
                <a:moveTo>
                  <a:pt x="0" y="0"/>
                </a:moveTo>
                <a:lnTo>
                  <a:pt x="529680" y="0"/>
                </a:lnTo>
                <a:lnTo>
                  <a:pt x="529680" y="527032"/>
                </a:lnTo>
                <a:lnTo>
                  <a:pt x="0" y="527032"/>
                </a:lnTo>
                <a:lnTo>
                  <a:pt x="0" y="0"/>
                </a:lnTo>
                <a:close/>
              </a:path>
            </a:pathLst>
          </a:custGeom>
          <a:blipFill rotWithShape="1">
            <a:blip r:embed="rId7">
              <a:alphaModFix/>
            </a:blip>
            <a:stretch>
              <a:fillRect/>
            </a:stretch>
          </a:blipFill>
          <a:ln>
            <a:noFill/>
          </a:ln>
        </p:spPr>
        <p:txBody>
          <a:bodyPr/>
          <a:lstStyle/>
          <a:p>
            <a:endParaRPr lang="en-GB"/>
          </a:p>
        </p:txBody>
      </p:sp>
      <p:sp>
        <p:nvSpPr>
          <p:cNvPr id="469" name="Google Shape;469;p18"/>
          <p:cNvSpPr/>
          <p:nvPr/>
        </p:nvSpPr>
        <p:spPr>
          <a:xfrm rot="5400000">
            <a:off x="-1086039" y="5884337"/>
            <a:ext cx="2172079" cy="690405"/>
          </a:xfrm>
          <a:custGeom>
            <a:avLst/>
            <a:gdLst/>
            <a:ahLst/>
            <a:cxnLst/>
            <a:rect l="l" t="t" r="r" b="b"/>
            <a:pathLst>
              <a:path w="2172079" h="690405" extrusionOk="0">
                <a:moveTo>
                  <a:pt x="0" y="0"/>
                </a:moveTo>
                <a:lnTo>
                  <a:pt x="2172078" y="0"/>
                </a:lnTo>
                <a:lnTo>
                  <a:pt x="2172078" y="690405"/>
                </a:lnTo>
                <a:lnTo>
                  <a:pt x="0" y="690405"/>
                </a:lnTo>
                <a:lnTo>
                  <a:pt x="0" y="0"/>
                </a:lnTo>
                <a:close/>
              </a:path>
            </a:pathLst>
          </a:custGeom>
          <a:blipFill rotWithShape="1">
            <a:blip r:embed="rId8">
              <a:alphaModFix/>
            </a:blip>
            <a:stretch>
              <a:fillRect t="-23482"/>
            </a:stretch>
          </a:blipFill>
          <a:ln>
            <a:noFill/>
          </a:ln>
        </p:spPr>
        <p:txBody>
          <a:bodyPr/>
          <a:lstStyle/>
          <a:p>
            <a:endParaRPr lang="en-GB"/>
          </a:p>
        </p:txBody>
      </p:sp>
      <p:sp>
        <p:nvSpPr>
          <p:cNvPr id="470" name="Google Shape;470;p18"/>
          <p:cNvSpPr/>
          <p:nvPr/>
        </p:nvSpPr>
        <p:spPr>
          <a:xfrm rot="5400000">
            <a:off x="16166910" y="1151200"/>
            <a:ext cx="2270840" cy="899810"/>
          </a:xfrm>
          <a:custGeom>
            <a:avLst/>
            <a:gdLst/>
            <a:ahLst/>
            <a:cxnLst/>
            <a:rect l="l" t="t" r="r" b="b"/>
            <a:pathLst>
              <a:path w="2270840" h="899810" extrusionOk="0">
                <a:moveTo>
                  <a:pt x="0" y="0"/>
                </a:moveTo>
                <a:lnTo>
                  <a:pt x="2270840" y="0"/>
                </a:lnTo>
                <a:lnTo>
                  <a:pt x="2270840" y="899811"/>
                </a:lnTo>
                <a:lnTo>
                  <a:pt x="0" y="899811"/>
                </a:lnTo>
                <a:lnTo>
                  <a:pt x="0" y="0"/>
                </a:lnTo>
                <a:close/>
              </a:path>
            </a:pathLst>
          </a:custGeom>
          <a:blipFill rotWithShape="1">
            <a:blip r:embed="rId9">
              <a:alphaModFix/>
            </a:blip>
            <a:stretch>
              <a:fillRect t="-20271" r="-21419"/>
            </a:stretch>
          </a:blipFill>
          <a:ln>
            <a:noFill/>
          </a:ln>
        </p:spPr>
        <p:txBody>
          <a:bodyPr/>
          <a:lstStyle/>
          <a:p>
            <a:endParaRPr lang="en-GB"/>
          </a:p>
        </p:txBody>
      </p:sp>
      <p:sp>
        <p:nvSpPr>
          <p:cNvPr id="471" name="Google Shape;471;p18"/>
          <p:cNvSpPr/>
          <p:nvPr/>
        </p:nvSpPr>
        <p:spPr>
          <a:xfrm>
            <a:off x="12646769" y="9439275"/>
            <a:ext cx="1533144" cy="289381"/>
          </a:xfrm>
          <a:custGeom>
            <a:avLst/>
            <a:gdLst/>
            <a:ahLst/>
            <a:cxnLst/>
            <a:rect l="l" t="t" r="r" b="b"/>
            <a:pathLst>
              <a:path w="1533144" h="289381" extrusionOk="0">
                <a:moveTo>
                  <a:pt x="0" y="0"/>
                </a:moveTo>
                <a:lnTo>
                  <a:pt x="1533144" y="0"/>
                </a:lnTo>
                <a:lnTo>
                  <a:pt x="1533144" y="289381"/>
                </a:lnTo>
                <a:lnTo>
                  <a:pt x="0" y="289381"/>
                </a:lnTo>
                <a:lnTo>
                  <a:pt x="0" y="0"/>
                </a:lnTo>
                <a:close/>
              </a:path>
            </a:pathLst>
          </a:custGeom>
          <a:blipFill rotWithShape="1">
            <a:blip r:embed="rId10">
              <a:alphaModFix/>
            </a:blip>
            <a:stretch>
              <a:fillRect/>
            </a:stretch>
          </a:blipFill>
          <a:ln>
            <a:noFill/>
          </a:ln>
        </p:spPr>
        <p:txBody>
          <a:bodyPr/>
          <a:lstStyle/>
          <a:p>
            <a:endParaRPr lang="en-GB"/>
          </a:p>
        </p:txBody>
      </p:sp>
      <p:sp>
        <p:nvSpPr>
          <p:cNvPr id="472" name="Google Shape;472;p18"/>
          <p:cNvSpPr/>
          <p:nvPr/>
        </p:nvSpPr>
        <p:spPr>
          <a:xfrm>
            <a:off x="-2785432" y="9977430"/>
            <a:ext cx="11434272" cy="1293877"/>
          </a:xfrm>
          <a:custGeom>
            <a:avLst/>
            <a:gdLst/>
            <a:ahLst/>
            <a:cxnLst/>
            <a:rect l="l" t="t" r="r" b="b"/>
            <a:pathLst>
              <a:path w="11434272" h="1293877" extrusionOk="0">
                <a:moveTo>
                  <a:pt x="0" y="0"/>
                </a:moveTo>
                <a:lnTo>
                  <a:pt x="11434272" y="0"/>
                </a:lnTo>
                <a:lnTo>
                  <a:pt x="11434272" y="1293877"/>
                </a:lnTo>
                <a:lnTo>
                  <a:pt x="0" y="1293877"/>
                </a:lnTo>
                <a:lnTo>
                  <a:pt x="0" y="0"/>
                </a:lnTo>
                <a:close/>
              </a:path>
            </a:pathLst>
          </a:custGeom>
          <a:blipFill rotWithShape="1">
            <a:blip r:embed="rId11">
              <a:alphaModFix/>
            </a:blip>
            <a:stretch>
              <a:fillRect t="-483226"/>
            </a:stretch>
          </a:blipFill>
          <a:ln>
            <a:noFill/>
          </a:ln>
        </p:spPr>
        <p:txBody>
          <a:bodyPr/>
          <a:lstStyle/>
          <a:p>
            <a:endParaRPr lang="en-GB"/>
          </a:p>
        </p:txBody>
      </p:sp>
      <p:sp>
        <p:nvSpPr>
          <p:cNvPr id="473" name="Google Shape;473;p18"/>
          <p:cNvSpPr/>
          <p:nvPr/>
        </p:nvSpPr>
        <p:spPr>
          <a:xfrm>
            <a:off x="-508390" y="8777238"/>
            <a:ext cx="1752990" cy="1509762"/>
          </a:xfrm>
          <a:custGeom>
            <a:avLst/>
            <a:gdLst/>
            <a:ahLst/>
            <a:cxnLst/>
            <a:rect l="l" t="t" r="r" b="b"/>
            <a:pathLst>
              <a:path w="1752990" h="1509762" extrusionOk="0">
                <a:moveTo>
                  <a:pt x="0" y="0"/>
                </a:moveTo>
                <a:lnTo>
                  <a:pt x="1752990" y="0"/>
                </a:lnTo>
                <a:lnTo>
                  <a:pt x="1752990" y="1509762"/>
                </a:lnTo>
                <a:lnTo>
                  <a:pt x="0" y="1509762"/>
                </a:lnTo>
                <a:lnTo>
                  <a:pt x="0" y="0"/>
                </a:lnTo>
                <a:close/>
              </a:path>
            </a:pathLst>
          </a:custGeom>
          <a:blipFill rotWithShape="1">
            <a:blip r:embed="rId12">
              <a:alphaModFix/>
            </a:blip>
            <a:stretch>
              <a:fillRect/>
            </a:stretch>
          </a:blipFill>
          <a:ln>
            <a:noFill/>
          </a:ln>
        </p:spPr>
        <p:txBody>
          <a:bodyPr/>
          <a:lstStyle/>
          <a:p>
            <a:endParaRPr lang="en-GB"/>
          </a:p>
        </p:txBody>
      </p:sp>
      <p:sp>
        <p:nvSpPr>
          <p:cNvPr id="474" name="Google Shape;474;p18"/>
          <p:cNvSpPr/>
          <p:nvPr/>
        </p:nvSpPr>
        <p:spPr>
          <a:xfrm>
            <a:off x="5994787" y="6420403"/>
            <a:ext cx="3559716" cy="1294847"/>
          </a:xfrm>
          <a:custGeom>
            <a:avLst/>
            <a:gdLst/>
            <a:ahLst/>
            <a:cxnLst/>
            <a:rect l="l" t="t" r="r" b="b"/>
            <a:pathLst>
              <a:path w="3559716" h="1294847" extrusionOk="0">
                <a:moveTo>
                  <a:pt x="0" y="0"/>
                </a:moveTo>
                <a:lnTo>
                  <a:pt x="3559716" y="0"/>
                </a:lnTo>
                <a:lnTo>
                  <a:pt x="3559716" y="1294847"/>
                </a:lnTo>
                <a:lnTo>
                  <a:pt x="0" y="1294847"/>
                </a:lnTo>
                <a:lnTo>
                  <a:pt x="0" y="0"/>
                </a:lnTo>
                <a:close/>
              </a:path>
            </a:pathLst>
          </a:custGeom>
          <a:blipFill rotWithShape="1">
            <a:blip r:embed="rId13">
              <a:alphaModFix/>
            </a:blip>
            <a:stretch>
              <a:fillRect/>
            </a:stretch>
          </a:blipFill>
          <a:ln>
            <a:noFill/>
          </a:ln>
        </p:spPr>
        <p:txBody>
          <a:bodyPr/>
          <a:lstStyle/>
          <a:p>
            <a:endParaRPr lang="en-GB"/>
          </a:p>
        </p:txBody>
      </p:sp>
      <p:sp>
        <p:nvSpPr>
          <p:cNvPr id="475" name="Google Shape;475;p18"/>
          <p:cNvSpPr txBox="1"/>
          <p:nvPr/>
        </p:nvSpPr>
        <p:spPr>
          <a:xfrm>
            <a:off x="1244600" y="3343071"/>
            <a:ext cx="7899400" cy="3391028"/>
          </a:xfrm>
          <a:prstGeom prst="rect">
            <a:avLst/>
          </a:prstGeom>
          <a:noFill/>
          <a:ln>
            <a:noFill/>
          </a:ln>
        </p:spPr>
        <p:txBody>
          <a:bodyPr spcFirstLastPara="1" wrap="square" lIns="0" tIns="0" rIns="0" bIns="0" anchor="t" anchorCtr="0">
            <a:spAutoFit/>
          </a:bodyPr>
          <a:lstStyle/>
          <a:p>
            <a:pPr marL="0" marR="0" lvl="0" indent="0" algn="l" rtl="0">
              <a:lnSpc>
                <a:spcPct val="105005"/>
              </a:lnSpc>
              <a:spcBef>
                <a:spcPts val="0"/>
              </a:spcBef>
              <a:spcAft>
                <a:spcPts val="0"/>
              </a:spcAft>
              <a:buNone/>
            </a:pPr>
            <a:r>
              <a:rPr lang="en-US" sz="12506" b="1" i="0" u="none" strike="noStrike" cap="none">
                <a:solidFill>
                  <a:srgbClr val="1D1A1B"/>
                </a:solidFill>
                <a:latin typeface="Inter"/>
                <a:ea typeface="Inter"/>
                <a:cs typeface="Inter"/>
                <a:sym typeface="Inter"/>
              </a:rPr>
              <a:t>BIG THANKS</a:t>
            </a:r>
            <a:endParaRPr/>
          </a:p>
        </p:txBody>
      </p:sp>
      <p:sp>
        <p:nvSpPr>
          <p:cNvPr id="476" name="Google Shape;476;p18"/>
          <p:cNvSpPr txBox="1"/>
          <p:nvPr/>
        </p:nvSpPr>
        <p:spPr>
          <a:xfrm>
            <a:off x="2440214" y="9012633"/>
            <a:ext cx="4298980" cy="422274"/>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2500" b="0" i="0" u="none" strike="noStrike" cap="none">
                <a:solidFill>
                  <a:srgbClr val="1D1A1B"/>
                </a:solidFill>
                <a:latin typeface="Inter"/>
                <a:ea typeface="Inter"/>
                <a:cs typeface="Inter"/>
                <a:sym typeface="Inter"/>
              </a:rPr>
              <a:t>www.mzninternational.com</a:t>
            </a:r>
            <a:endParaRPr/>
          </a:p>
        </p:txBody>
      </p:sp>
      <p:sp>
        <p:nvSpPr>
          <p:cNvPr id="477" name="Google Shape;477;p18"/>
          <p:cNvSpPr txBox="1"/>
          <p:nvPr/>
        </p:nvSpPr>
        <p:spPr>
          <a:xfrm>
            <a:off x="2434771" y="8515350"/>
            <a:ext cx="5312229" cy="51435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3000" b="1" i="0" u="none" strike="noStrike" cap="none">
                <a:solidFill>
                  <a:srgbClr val="1D1A1B"/>
                </a:solidFill>
                <a:latin typeface="Inter"/>
                <a:ea typeface="Inter"/>
                <a:cs typeface="Inter"/>
                <a:sym typeface="Inter"/>
              </a:rPr>
              <a:t>Get in touch!</a:t>
            </a:r>
            <a:endParaRPr/>
          </a:p>
        </p:txBody>
      </p:sp>
      <p:sp>
        <p:nvSpPr>
          <p:cNvPr id="478" name="Google Shape;478;p18"/>
          <p:cNvSpPr/>
          <p:nvPr/>
        </p:nvSpPr>
        <p:spPr>
          <a:xfrm>
            <a:off x="17800265" y="9827062"/>
            <a:ext cx="1992249" cy="4114800"/>
          </a:xfrm>
          <a:custGeom>
            <a:avLst/>
            <a:gdLst/>
            <a:ahLst/>
            <a:cxnLst/>
            <a:rect l="l" t="t" r="r" b="b"/>
            <a:pathLst>
              <a:path w="1992249" h="4114800" extrusionOk="0">
                <a:moveTo>
                  <a:pt x="0" y="0"/>
                </a:moveTo>
                <a:lnTo>
                  <a:pt x="1992249" y="0"/>
                </a:lnTo>
                <a:lnTo>
                  <a:pt x="1992249" y="4114800"/>
                </a:lnTo>
                <a:lnTo>
                  <a:pt x="0" y="4114800"/>
                </a:lnTo>
                <a:lnTo>
                  <a:pt x="0" y="0"/>
                </a:lnTo>
                <a:close/>
              </a:path>
            </a:pathLst>
          </a:custGeom>
          <a:blipFill rotWithShape="1">
            <a:blip r:embed="rId14">
              <a:alphaModFix/>
            </a:blip>
            <a:stretch>
              <a:fillRect/>
            </a:stretch>
          </a:blipFill>
          <a:ln>
            <a:noFill/>
          </a:ln>
        </p:spPr>
        <p:txBody>
          <a:bodyPr/>
          <a:lstStyle/>
          <a:p>
            <a:endParaRPr lang="en-GB"/>
          </a:p>
        </p:txBody>
      </p:sp>
      <p:sp>
        <p:nvSpPr>
          <p:cNvPr id="479" name="Google Shape;479;p18"/>
          <p:cNvSpPr/>
          <p:nvPr/>
        </p:nvSpPr>
        <p:spPr>
          <a:xfrm>
            <a:off x="9296400" y="-1190948"/>
            <a:ext cx="5956381" cy="2792054"/>
          </a:xfrm>
          <a:custGeom>
            <a:avLst/>
            <a:gdLst/>
            <a:ahLst/>
            <a:cxnLst/>
            <a:rect l="l" t="t" r="r" b="b"/>
            <a:pathLst>
              <a:path w="5956381" h="2792054" extrusionOk="0">
                <a:moveTo>
                  <a:pt x="0" y="0"/>
                </a:moveTo>
                <a:lnTo>
                  <a:pt x="5956381" y="0"/>
                </a:lnTo>
                <a:lnTo>
                  <a:pt x="5956381" y="2792053"/>
                </a:lnTo>
                <a:lnTo>
                  <a:pt x="0" y="2792053"/>
                </a:lnTo>
                <a:lnTo>
                  <a:pt x="0" y="0"/>
                </a:lnTo>
                <a:close/>
              </a:path>
            </a:pathLst>
          </a:custGeom>
          <a:blipFill rotWithShape="1">
            <a:blip r:embed="rId4">
              <a:alphaModFix amt="25000"/>
            </a:blip>
            <a:stretch>
              <a:fillRect/>
            </a:stretch>
          </a:blipFill>
          <a:ln>
            <a:noFill/>
          </a:ln>
        </p:spPr>
        <p:txBody>
          <a:bodyPr/>
          <a:lstStyle/>
          <a:p>
            <a:endParaRPr lang="en-GB"/>
          </a:p>
        </p:txBody>
      </p:sp>
      <p:sp>
        <p:nvSpPr>
          <p:cNvPr id="480" name="Google Shape;480;p18"/>
          <p:cNvSpPr/>
          <p:nvPr/>
        </p:nvSpPr>
        <p:spPr>
          <a:xfrm>
            <a:off x="1244600" y="728014"/>
            <a:ext cx="3818553" cy="2160164"/>
          </a:xfrm>
          <a:custGeom>
            <a:avLst/>
            <a:gdLst/>
            <a:ahLst/>
            <a:cxnLst/>
            <a:rect l="l" t="t" r="r" b="b"/>
            <a:pathLst>
              <a:path w="3818553" h="2160164" extrusionOk="0">
                <a:moveTo>
                  <a:pt x="0" y="0"/>
                </a:moveTo>
                <a:lnTo>
                  <a:pt x="3818553" y="0"/>
                </a:lnTo>
                <a:lnTo>
                  <a:pt x="3818553" y="2160165"/>
                </a:lnTo>
                <a:lnTo>
                  <a:pt x="0" y="2160165"/>
                </a:lnTo>
                <a:lnTo>
                  <a:pt x="0" y="0"/>
                </a:lnTo>
                <a:close/>
              </a:path>
            </a:pathLst>
          </a:custGeom>
          <a:blipFill rotWithShape="1">
            <a:blip r:embed="rId15">
              <a:alphaModFix/>
            </a:blip>
            <a:stretch>
              <a:fillRect t="-41146" b="-35615"/>
            </a:stretch>
          </a:blipFill>
          <a:ln>
            <a:noFill/>
          </a:ln>
        </p:spPr>
        <p:txBody>
          <a:bodyPr/>
          <a:lstStyle/>
          <a:p>
            <a:endParaRPr lang="en-GB"/>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3"/>
          <p:cNvSpPr/>
          <p:nvPr/>
        </p:nvSpPr>
        <p:spPr>
          <a:xfrm>
            <a:off x="0" y="-117000"/>
            <a:ext cx="2007108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t="-9331" b="-9330"/>
            </a:stretch>
          </a:blipFill>
          <a:ln>
            <a:noFill/>
          </a:ln>
        </p:spPr>
        <p:txBody>
          <a:bodyPr/>
          <a:lstStyle/>
          <a:p>
            <a:endParaRPr lang="en-GB"/>
          </a:p>
        </p:txBody>
      </p:sp>
      <p:sp>
        <p:nvSpPr>
          <p:cNvPr id="140" name="Google Shape;140;p3"/>
          <p:cNvSpPr/>
          <p:nvPr/>
        </p:nvSpPr>
        <p:spPr>
          <a:xfrm>
            <a:off x="-344930" y="1568856"/>
            <a:ext cx="18598706" cy="8718144"/>
          </a:xfrm>
          <a:custGeom>
            <a:avLst/>
            <a:gdLst/>
            <a:ahLst/>
            <a:cxnLst/>
            <a:rect l="l" t="t" r="r" b="b"/>
            <a:pathLst>
              <a:path w="18598706" h="8718144" extrusionOk="0">
                <a:moveTo>
                  <a:pt x="0" y="0"/>
                </a:moveTo>
                <a:lnTo>
                  <a:pt x="18598706" y="0"/>
                </a:lnTo>
                <a:lnTo>
                  <a:pt x="18598706" y="8718144"/>
                </a:lnTo>
                <a:lnTo>
                  <a:pt x="0" y="8718144"/>
                </a:lnTo>
                <a:lnTo>
                  <a:pt x="0" y="0"/>
                </a:lnTo>
                <a:close/>
              </a:path>
            </a:pathLst>
          </a:custGeom>
          <a:blipFill rotWithShape="1">
            <a:blip r:embed="rId4">
              <a:alphaModFix amt="15000"/>
            </a:blip>
            <a:stretch>
              <a:fillRect/>
            </a:stretch>
          </a:blipFill>
          <a:ln>
            <a:noFill/>
          </a:ln>
        </p:spPr>
        <p:txBody>
          <a:bodyPr/>
          <a:lstStyle/>
          <a:p>
            <a:endParaRPr lang="en-GB"/>
          </a:p>
        </p:txBody>
      </p:sp>
      <p:sp>
        <p:nvSpPr>
          <p:cNvPr id="141" name="Google Shape;141;p3"/>
          <p:cNvSpPr txBox="1"/>
          <p:nvPr/>
        </p:nvSpPr>
        <p:spPr>
          <a:xfrm>
            <a:off x="2925820" y="1441107"/>
            <a:ext cx="12436360" cy="1117197"/>
          </a:xfrm>
          <a:prstGeom prst="rect">
            <a:avLst/>
          </a:prstGeom>
          <a:noFill/>
          <a:ln>
            <a:noFill/>
          </a:ln>
        </p:spPr>
        <p:txBody>
          <a:bodyPr spcFirstLastPara="1" wrap="square" lIns="0" tIns="0" rIns="0" bIns="0" anchor="t" anchorCtr="0">
            <a:spAutoFit/>
          </a:bodyPr>
          <a:lstStyle/>
          <a:p>
            <a:pPr marL="0" marR="0" lvl="0" indent="0" algn="ctr" rtl="0">
              <a:lnSpc>
                <a:spcPct val="140015"/>
              </a:lnSpc>
              <a:spcBef>
                <a:spcPts val="0"/>
              </a:spcBef>
              <a:spcAft>
                <a:spcPts val="0"/>
              </a:spcAft>
              <a:buNone/>
            </a:pPr>
            <a:r>
              <a:rPr lang="en-US" sz="6640" b="1" i="0" u="none" strike="noStrike" cap="none">
                <a:solidFill>
                  <a:srgbClr val="E83643"/>
                </a:solidFill>
                <a:latin typeface="Inter"/>
                <a:ea typeface="Inter"/>
                <a:cs typeface="Inter"/>
                <a:sym typeface="Inter"/>
              </a:rPr>
              <a:t>MEET OUR SPEAKERS</a:t>
            </a:r>
            <a:endParaRPr/>
          </a:p>
        </p:txBody>
      </p:sp>
      <p:sp>
        <p:nvSpPr>
          <p:cNvPr id="142" name="Google Shape;142;p3"/>
          <p:cNvSpPr/>
          <p:nvPr/>
        </p:nvSpPr>
        <p:spPr>
          <a:xfrm>
            <a:off x="8274988" y="3444129"/>
            <a:ext cx="2465402" cy="2465392"/>
          </a:xfrm>
          <a:custGeom>
            <a:avLst/>
            <a:gdLst/>
            <a:ahLst/>
            <a:cxnLst/>
            <a:rect l="l" t="t" r="r" b="b"/>
            <a:pathLst>
              <a:path w="6350000" h="6349975" extrusionOk="0">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rotWithShape="1">
            <a:blip r:embed="rId5">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3"/>
          <p:cNvSpPr/>
          <p:nvPr/>
        </p:nvSpPr>
        <p:spPr>
          <a:xfrm>
            <a:off x="13769493" y="3445292"/>
            <a:ext cx="2465402" cy="2465392"/>
          </a:xfrm>
          <a:custGeom>
            <a:avLst/>
            <a:gdLst/>
            <a:ahLst/>
            <a:cxnLst/>
            <a:rect l="l" t="t" r="r" b="b"/>
            <a:pathLst>
              <a:path w="6350000" h="6349975" extrusionOk="0">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rotWithShape="1">
            <a:blip r:embed="rId6">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3"/>
          <p:cNvSpPr/>
          <p:nvPr/>
        </p:nvSpPr>
        <p:spPr>
          <a:xfrm>
            <a:off x="1945874" y="3444129"/>
            <a:ext cx="2465402" cy="2465392"/>
          </a:xfrm>
          <a:custGeom>
            <a:avLst/>
            <a:gdLst/>
            <a:ahLst/>
            <a:cxnLst/>
            <a:rect l="l" t="t" r="r" b="b"/>
            <a:pathLst>
              <a:path w="6350000" h="6349975" extrusionOk="0">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rotWithShape="1">
            <a:blip r:embed="rId7">
              <a:alphaModFix/>
            </a:blip>
            <a:stretch>
              <a:fillRect l="-9729" r="-11874" b="-9140"/>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5" name="Google Shape;145;p3"/>
          <p:cNvGrpSpPr/>
          <p:nvPr/>
        </p:nvGrpSpPr>
        <p:grpSpPr>
          <a:xfrm>
            <a:off x="756000" y="9931238"/>
            <a:ext cx="6048000" cy="225182"/>
            <a:chOff x="0" y="6350"/>
            <a:chExt cx="8064000" cy="300242"/>
          </a:xfrm>
        </p:grpSpPr>
        <p:sp>
          <p:nvSpPr>
            <p:cNvPr id="146" name="Google Shape;146;p3"/>
            <p:cNvSpPr txBox="1"/>
            <p:nvPr/>
          </p:nvSpPr>
          <p:spPr>
            <a:xfrm>
              <a:off x="0" y="101392"/>
              <a:ext cx="4134000" cy="205200"/>
            </a:xfrm>
            <a:prstGeom prst="rect">
              <a:avLst/>
            </a:prstGeom>
            <a:noFill/>
            <a:ln>
              <a:noFill/>
            </a:ln>
          </p:spPr>
          <p:txBody>
            <a:bodyPr spcFirstLastPara="1" wrap="square" lIns="0" tIns="0" rIns="0" bIns="0" anchor="t" anchorCtr="0">
              <a:spAutoFit/>
            </a:bodyPr>
            <a:lstStyle/>
            <a:p>
              <a:pPr marL="0" lvl="0" indent="0" algn="l" rtl="0">
                <a:lnSpc>
                  <a:spcPct val="140000"/>
                </a:lnSpc>
                <a:spcBef>
                  <a:spcPts val="0"/>
                </a:spcBef>
                <a:spcAft>
                  <a:spcPts val="0"/>
                </a:spcAft>
                <a:buNone/>
              </a:pPr>
              <a:r>
                <a:rPr lang="en-US" sz="1000">
                  <a:solidFill>
                    <a:srgbClr val="061324"/>
                  </a:solidFill>
                  <a:latin typeface="Inter"/>
                  <a:ea typeface="Inter"/>
                  <a:cs typeface="Inter"/>
                  <a:sym typeface="Inter"/>
                </a:rPr>
                <a:t>© 2025 MzN International, All rights reserved.</a:t>
              </a:r>
              <a:endParaRPr sz="1000">
                <a:solidFill>
                  <a:srgbClr val="061324"/>
                </a:solidFill>
                <a:latin typeface="Inter"/>
                <a:ea typeface="Inter"/>
                <a:cs typeface="Inter"/>
                <a:sym typeface="Inter"/>
              </a:endParaRPr>
            </a:p>
          </p:txBody>
        </p:sp>
        <p:cxnSp>
          <p:nvCxnSpPr>
            <p:cNvPr id="147" name="Google Shape;147;p3"/>
            <p:cNvCxnSpPr/>
            <p:nvPr/>
          </p:nvCxnSpPr>
          <p:spPr>
            <a:xfrm>
              <a:off x="0" y="6350"/>
              <a:ext cx="8064000" cy="0"/>
            </a:xfrm>
            <a:prstGeom prst="straightConnector1">
              <a:avLst/>
            </a:prstGeom>
            <a:noFill/>
            <a:ln w="12700" cap="flat" cmpd="sng">
              <a:solidFill>
                <a:srgbClr val="E83643"/>
              </a:solidFill>
              <a:prstDash val="solid"/>
              <a:round/>
              <a:headEnd type="none" w="sm" len="sm"/>
              <a:tailEnd type="none" w="sm" len="sm"/>
            </a:ln>
          </p:spPr>
        </p:cxnSp>
      </p:grpSp>
      <p:sp>
        <p:nvSpPr>
          <p:cNvPr id="148" name="Google Shape;148;p3"/>
          <p:cNvSpPr/>
          <p:nvPr/>
        </p:nvSpPr>
        <p:spPr>
          <a:xfrm>
            <a:off x="996994" y="427648"/>
            <a:ext cx="2178402" cy="1160860"/>
          </a:xfrm>
          <a:custGeom>
            <a:avLst/>
            <a:gdLst/>
            <a:ahLst/>
            <a:cxnLst/>
            <a:rect l="l" t="t" r="r" b="b"/>
            <a:pathLst>
              <a:path w="2178402" h="1160860" extrusionOk="0">
                <a:moveTo>
                  <a:pt x="0" y="0"/>
                </a:moveTo>
                <a:lnTo>
                  <a:pt x="2178402" y="0"/>
                </a:lnTo>
                <a:lnTo>
                  <a:pt x="2178402" y="1160860"/>
                </a:lnTo>
                <a:lnTo>
                  <a:pt x="0" y="1160860"/>
                </a:lnTo>
                <a:lnTo>
                  <a:pt x="0" y="0"/>
                </a:lnTo>
                <a:close/>
              </a:path>
            </a:pathLst>
          </a:custGeom>
          <a:blipFill rotWithShape="1">
            <a:blip r:embed="rId8">
              <a:alphaModFix/>
            </a:blip>
            <a:stretch>
              <a:fillRect l="-6491" t="-12833" r="-4220" b="-14991"/>
            </a:stretch>
          </a:blipFill>
          <a:ln>
            <a:noFill/>
          </a:ln>
        </p:spPr>
        <p:txBody>
          <a:bodyPr/>
          <a:lstStyle/>
          <a:p>
            <a:endParaRPr lang="en-GB"/>
          </a:p>
        </p:txBody>
      </p:sp>
      <p:sp>
        <p:nvSpPr>
          <p:cNvPr id="149" name="Google Shape;149;p3"/>
          <p:cNvSpPr txBox="1"/>
          <p:nvPr/>
        </p:nvSpPr>
        <p:spPr>
          <a:xfrm>
            <a:off x="7914838" y="6067804"/>
            <a:ext cx="3556454" cy="404149"/>
          </a:xfrm>
          <a:prstGeom prst="rect">
            <a:avLst/>
          </a:prstGeom>
          <a:noFill/>
          <a:ln>
            <a:noFill/>
          </a:ln>
        </p:spPr>
        <p:txBody>
          <a:bodyPr spcFirstLastPara="1" wrap="square" lIns="0" tIns="0" rIns="0" bIns="0" anchor="t" anchorCtr="0">
            <a:spAutoFit/>
          </a:bodyPr>
          <a:lstStyle/>
          <a:p>
            <a:pPr marL="0" marR="0" lvl="0" indent="0" algn="ctr" rtl="0">
              <a:lnSpc>
                <a:spcPct val="139974"/>
              </a:lnSpc>
              <a:spcBef>
                <a:spcPts val="0"/>
              </a:spcBef>
              <a:spcAft>
                <a:spcPts val="0"/>
              </a:spcAft>
              <a:buNone/>
            </a:pPr>
            <a:r>
              <a:rPr lang="en-US" sz="2389" b="1" i="0" u="none" strike="noStrike" cap="none">
                <a:solidFill>
                  <a:srgbClr val="3F3B36"/>
                </a:solidFill>
                <a:latin typeface="Inter"/>
                <a:ea typeface="Inter"/>
                <a:cs typeface="Inter"/>
                <a:sym typeface="Inter"/>
              </a:rPr>
              <a:t>CÉDRIC JOUTET</a:t>
            </a:r>
            <a:endParaRPr/>
          </a:p>
        </p:txBody>
      </p:sp>
      <p:sp>
        <p:nvSpPr>
          <p:cNvPr id="150" name="Google Shape;150;p3"/>
          <p:cNvSpPr txBox="1"/>
          <p:nvPr/>
        </p:nvSpPr>
        <p:spPr>
          <a:xfrm>
            <a:off x="7571301" y="6486881"/>
            <a:ext cx="4243529" cy="621236"/>
          </a:xfrm>
          <a:prstGeom prst="rect">
            <a:avLst/>
          </a:prstGeom>
          <a:noFill/>
          <a:ln>
            <a:noFill/>
          </a:ln>
        </p:spPr>
        <p:txBody>
          <a:bodyPr spcFirstLastPara="1" wrap="square" lIns="0" tIns="0" rIns="0" bIns="0" anchor="t" anchorCtr="0">
            <a:spAutoFit/>
          </a:bodyPr>
          <a:lstStyle/>
          <a:p>
            <a:pPr marL="0" marR="0" lvl="0" indent="0" algn="ctr" rtl="0">
              <a:lnSpc>
                <a:spcPct val="140033"/>
              </a:lnSpc>
              <a:spcBef>
                <a:spcPts val="0"/>
              </a:spcBef>
              <a:spcAft>
                <a:spcPts val="0"/>
              </a:spcAft>
              <a:buNone/>
            </a:pPr>
            <a:r>
              <a:rPr lang="en-US" sz="1791" b="0" i="0" u="none" strike="noStrike" cap="none">
                <a:solidFill>
                  <a:srgbClr val="000000"/>
                </a:solidFill>
                <a:latin typeface="Inter"/>
                <a:ea typeface="Inter"/>
                <a:cs typeface="Inter"/>
                <a:sym typeface="Inter"/>
              </a:rPr>
              <a:t>Principal </a:t>
            </a:r>
            <a:endParaRPr/>
          </a:p>
          <a:p>
            <a:pPr marL="0" marR="0" lvl="0" indent="0" algn="ctr" rtl="0">
              <a:lnSpc>
                <a:spcPct val="140033"/>
              </a:lnSpc>
              <a:spcBef>
                <a:spcPts val="0"/>
              </a:spcBef>
              <a:spcAft>
                <a:spcPts val="0"/>
              </a:spcAft>
              <a:buNone/>
            </a:pPr>
            <a:r>
              <a:rPr lang="en-US" sz="1791" b="0" i="0" u="none" strike="noStrike" cap="none">
                <a:solidFill>
                  <a:srgbClr val="000000"/>
                </a:solidFill>
                <a:latin typeface="Inter"/>
                <a:ea typeface="Inter"/>
                <a:cs typeface="Inter"/>
                <a:sym typeface="Inter"/>
              </a:rPr>
              <a:t>Human Planet (Formerly </a:t>
            </a:r>
            <a:r>
              <a:rPr lang="en-US" sz="1791" b="1" i="0" u="none" strike="noStrike" cap="none">
                <a:solidFill>
                  <a:srgbClr val="000000"/>
                </a:solidFill>
                <a:latin typeface="Inter"/>
                <a:ea typeface="Inter"/>
                <a:cs typeface="Inter"/>
                <a:sym typeface="Inter"/>
              </a:rPr>
              <a:t>KOIS</a:t>
            </a:r>
            <a:r>
              <a:rPr lang="en-US" sz="1791" b="0" i="0" u="none" strike="noStrike" cap="none">
                <a:solidFill>
                  <a:srgbClr val="000000"/>
                </a:solidFill>
                <a:latin typeface="Inter"/>
                <a:ea typeface="Inter"/>
                <a:cs typeface="Inter"/>
                <a:sym typeface="Inter"/>
              </a:rPr>
              <a:t> Advisory)</a:t>
            </a:r>
            <a:endParaRPr/>
          </a:p>
        </p:txBody>
      </p:sp>
      <p:sp>
        <p:nvSpPr>
          <p:cNvPr id="151" name="Google Shape;151;p3"/>
          <p:cNvSpPr txBox="1"/>
          <p:nvPr/>
        </p:nvSpPr>
        <p:spPr>
          <a:xfrm>
            <a:off x="13223966" y="6486881"/>
            <a:ext cx="3556454" cy="618399"/>
          </a:xfrm>
          <a:prstGeom prst="rect">
            <a:avLst/>
          </a:prstGeom>
          <a:noFill/>
          <a:ln>
            <a:noFill/>
          </a:ln>
        </p:spPr>
        <p:txBody>
          <a:bodyPr spcFirstLastPara="1" wrap="square" lIns="0" tIns="0" rIns="0" bIns="0" anchor="t" anchorCtr="0">
            <a:spAutoFit/>
          </a:bodyPr>
          <a:lstStyle/>
          <a:p>
            <a:pPr marL="0" marR="0" lvl="0" indent="0" algn="ctr" rtl="0">
              <a:lnSpc>
                <a:spcPct val="140033"/>
              </a:lnSpc>
              <a:spcBef>
                <a:spcPts val="0"/>
              </a:spcBef>
              <a:spcAft>
                <a:spcPts val="0"/>
              </a:spcAft>
              <a:buNone/>
            </a:pPr>
            <a:r>
              <a:rPr lang="en-US" sz="1791" b="0" i="0" u="none" strike="noStrike" cap="none">
                <a:solidFill>
                  <a:srgbClr val="000000"/>
                </a:solidFill>
                <a:latin typeface="Inter"/>
                <a:ea typeface="Inter"/>
                <a:cs typeface="Inter"/>
                <a:sym typeface="Inter"/>
              </a:rPr>
              <a:t> Managing Director </a:t>
            </a:r>
            <a:endParaRPr/>
          </a:p>
          <a:p>
            <a:pPr marL="0" marR="0" lvl="0" indent="0" algn="ctr" rtl="0">
              <a:lnSpc>
                <a:spcPct val="140033"/>
              </a:lnSpc>
              <a:spcBef>
                <a:spcPts val="0"/>
              </a:spcBef>
              <a:spcAft>
                <a:spcPts val="0"/>
              </a:spcAft>
              <a:buNone/>
            </a:pPr>
            <a:r>
              <a:rPr lang="en-US" sz="1791" b="0" i="0" u="none" strike="noStrike" cap="none">
                <a:solidFill>
                  <a:srgbClr val="000000"/>
                </a:solidFill>
                <a:latin typeface="Inter"/>
                <a:ea typeface="Inter"/>
                <a:cs typeface="Inter"/>
                <a:sym typeface="Inter"/>
              </a:rPr>
              <a:t>MzN International</a:t>
            </a:r>
            <a:endParaRPr/>
          </a:p>
        </p:txBody>
      </p:sp>
      <p:sp>
        <p:nvSpPr>
          <p:cNvPr id="152" name="Google Shape;152;p3"/>
          <p:cNvSpPr txBox="1"/>
          <p:nvPr/>
        </p:nvSpPr>
        <p:spPr>
          <a:xfrm>
            <a:off x="12518617" y="6067804"/>
            <a:ext cx="4740600" cy="367800"/>
          </a:xfrm>
          <a:prstGeom prst="rect">
            <a:avLst/>
          </a:prstGeom>
          <a:noFill/>
          <a:ln>
            <a:noFill/>
          </a:ln>
        </p:spPr>
        <p:txBody>
          <a:bodyPr spcFirstLastPara="1" wrap="square" lIns="0" tIns="0" rIns="0" bIns="0" anchor="t" anchorCtr="0">
            <a:spAutoFit/>
          </a:bodyPr>
          <a:lstStyle/>
          <a:p>
            <a:pPr marL="0" marR="0" lvl="0" indent="0" algn="ctr" rtl="0">
              <a:lnSpc>
                <a:spcPct val="139974"/>
              </a:lnSpc>
              <a:spcBef>
                <a:spcPts val="0"/>
              </a:spcBef>
              <a:spcAft>
                <a:spcPts val="0"/>
              </a:spcAft>
              <a:buNone/>
            </a:pPr>
            <a:r>
              <a:rPr lang="en-US" sz="2389" b="1" i="0" strike="noStrike" cap="none">
                <a:solidFill>
                  <a:srgbClr val="3F3B36"/>
                </a:solidFill>
                <a:uFill>
                  <a:noFill/>
                </a:uFill>
                <a:latin typeface="Inter"/>
                <a:ea typeface="Inter"/>
                <a:cs typeface="Inter"/>
                <a:sym typeface="Inter"/>
                <a:hlinkClick r:id="rId9">
                  <a:extLst>
                    <a:ext uri="{A12FA001-AC4F-418D-AE19-62706E023703}">
                      <ahyp:hlinkClr xmlns:ahyp="http://schemas.microsoft.com/office/drawing/2018/hyperlinkcolor" val="tx"/>
                    </a:ext>
                  </a:extLst>
                </a:hlinkClick>
              </a:rPr>
              <a:t>CHRISTIAN MEYER ZU NATRUP</a:t>
            </a:r>
            <a:endParaRPr/>
          </a:p>
        </p:txBody>
      </p:sp>
      <p:sp>
        <p:nvSpPr>
          <p:cNvPr id="153" name="Google Shape;153;p3"/>
          <p:cNvSpPr txBox="1"/>
          <p:nvPr/>
        </p:nvSpPr>
        <p:spPr>
          <a:xfrm>
            <a:off x="1028700" y="6484044"/>
            <a:ext cx="4148102" cy="621236"/>
          </a:xfrm>
          <a:prstGeom prst="rect">
            <a:avLst/>
          </a:prstGeom>
          <a:noFill/>
          <a:ln>
            <a:noFill/>
          </a:ln>
        </p:spPr>
        <p:txBody>
          <a:bodyPr spcFirstLastPara="1" wrap="square" lIns="0" tIns="0" rIns="0" bIns="0" anchor="t" anchorCtr="0">
            <a:spAutoFit/>
          </a:bodyPr>
          <a:lstStyle/>
          <a:p>
            <a:pPr marL="0" marR="0" lvl="0" indent="0" algn="ctr" rtl="0">
              <a:lnSpc>
                <a:spcPct val="140033"/>
              </a:lnSpc>
              <a:spcBef>
                <a:spcPts val="0"/>
              </a:spcBef>
              <a:spcAft>
                <a:spcPts val="0"/>
              </a:spcAft>
              <a:buNone/>
            </a:pPr>
            <a:r>
              <a:rPr lang="en-US" sz="1791" b="0" i="0" u="none" strike="noStrike" cap="none">
                <a:solidFill>
                  <a:srgbClr val="000000"/>
                </a:solidFill>
                <a:latin typeface="Inter"/>
                <a:ea typeface="Inter"/>
                <a:cs typeface="Inter"/>
                <a:sym typeface="Inter"/>
              </a:rPr>
              <a:t>Consultant </a:t>
            </a:r>
            <a:endParaRPr/>
          </a:p>
          <a:p>
            <a:pPr marL="0" marR="0" lvl="0" indent="0" algn="ctr" rtl="0">
              <a:lnSpc>
                <a:spcPct val="140033"/>
              </a:lnSpc>
              <a:spcBef>
                <a:spcPts val="0"/>
              </a:spcBef>
              <a:spcAft>
                <a:spcPts val="0"/>
              </a:spcAft>
              <a:buNone/>
            </a:pPr>
            <a:r>
              <a:rPr lang="en-US" sz="1791" b="0" i="0" u="none" strike="noStrike" cap="none">
                <a:solidFill>
                  <a:srgbClr val="000000"/>
                </a:solidFill>
                <a:latin typeface="Inter"/>
                <a:ea typeface="Inter"/>
                <a:cs typeface="Inter"/>
                <a:sym typeface="Inter"/>
              </a:rPr>
              <a:t>MzN International </a:t>
            </a:r>
            <a:endParaRPr/>
          </a:p>
        </p:txBody>
      </p:sp>
      <p:sp>
        <p:nvSpPr>
          <p:cNvPr id="154" name="Google Shape;154;p3"/>
          <p:cNvSpPr txBox="1"/>
          <p:nvPr/>
        </p:nvSpPr>
        <p:spPr>
          <a:xfrm>
            <a:off x="1400348" y="6065913"/>
            <a:ext cx="3556454" cy="406040"/>
          </a:xfrm>
          <a:prstGeom prst="rect">
            <a:avLst/>
          </a:prstGeom>
          <a:noFill/>
          <a:ln>
            <a:noFill/>
          </a:ln>
        </p:spPr>
        <p:txBody>
          <a:bodyPr spcFirstLastPara="1" wrap="square" lIns="0" tIns="0" rIns="0" bIns="0" anchor="t" anchorCtr="0">
            <a:spAutoFit/>
          </a:bodyPr>
          <a:lstStyle/>
          <a:p>
            <a:pPr marL="0" marR="0" lvl="0" indent="0" algn="ctr" rtl="0">
              <a:lnSpc>
                <a:spcPct val="139974"/>
              </a:lnSpc>
              <a:spcBef>
                <a:spcPts val="0"/>
              </a:spcBef>
              <a:spcAft>
                <a:spcPts val="0"/>
              </a:spcAft>
              <a:buNone/>
            </a:pPr>
            <a:r>
              <a:rPr lang="en-US" sz="2389" b="1" i="0" u="none" strike="noStrike" cap="none">
                <a:solidFill>
                  <a:srgbClr val="3F3B36"/>
                </a:solidFill>
                <a:latin typeface="Inter"/>
                <a:ea typeface="Inter"/>
                <a:cs typeface="Inter"/>
                <a:sym typeface="Inter"/>
              </a:rPr>
              <a:t>TONI-ANN ROBINSON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p4"/>
          <p:cNvSpPr/>
          <p:nvPr/>
        </p:nvSpPr>
        <p:spPr>
          <a:xfrm>
            <a:off x="0" y="0"/>
            <a:ext cx="2002536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t="-9331" b="-9330"/>
            </a:stretch>
          </a:blipFill>
          <a:ln>
            <a:noFill/>
          </a:ln>
        </p:spPr>
        <p:txBody>
          <a:bodyPr/>
          <a:lstStyle/>
          <a:p>
            <a:endParaRPr lang="en-GB"/>
          </a:p>
        </p:txBody>
      </p:sp>
      <p:sp>
        <p:nvSpPr>
          <p:cNvPr id="160" name="Google Shape;160;p4"/>
          <p:cNvSpPr/>
          <p:nvPr/>
        </p:nvSpPr>
        <p:spPr>
          <a:xfrm>
            <a:off x="-344930" y="1568856"/>
            <a:ext cx="18598706" cy="8718144"/>
          </a:xfrm>
          <a:custGeom>
            <a:avLst/>
            <a:gdLst/>
            <a:ahLst/>
            <a:cxnLst/>
            <a:rect l="l" t="t" r="r" b="b"/>
            <a:pathLst>
              <a:path w="18598706" h="8718144" extrusionOk="0">
                <a:moveTo>
                  <a:pt x="0" y="0"/>
                </a:moveTo>
                <a:lnTo>
                  <a:pt x="18598706" y="0"/>
                </a:lnTo>
                <a:lnTo>
                  <a:pt x="18598706" y="8718144"/>
                </a:lnTo>
                <a:lnTo>
                  <a:pt x="0" y="8718144"/>
                </a:lnTo>
                <a:lnTo>
                  <a:pt x="0" y="0"/>
                </a:lnTo>
                <a:close/>
              </a:path>
            </a:pathLst>
          </a:custGeom>
          <a:blipFill rotWithShape="1">
            <a:blip r:embed="rId4">
              <a:alphaModFix amt="15000"/>
            </a:blip>
            <a:stretch>
              <a:fillRect/>
            </a:stretch>
          </a:blipFill>
          <a:ln>
            <a:noFill/>
          </a:ln>
        </p:spPr>
        <p:txBody>
          <a:bodyPr/>
          <a:lstStyle/>
          <a:p>
            <a:endParaRPr lang="en-GB"/>
          </a:p>
        </p:txBody>
      </p:sp>
      <p:sp>
        <p:nvSpPr>
          <p:cNvPr id="161" name="Google Shape;161;p4"/>
          <p:cNvSpPr txBox="1"/>
          <p:nvPr/>
        </p:nvSpPr>
        <p:spPr>
          <a:xfrm>
            <a:off x="2925820" y="1441107"/>
            <a:ext cx="13600054" cy="1117197"/>
          </a:xfrm>
          <a:prstGeom prst="rect">
            <a:avLst/>
          </a:prstGeom>
          <a:noFill/>
          <a:ln>
            <a:noFill/>
          </a:ln>
        </p:spPr>
        <p:txBody>
          <a:bodyPr spcFirstLastPara="1" wrap="square" lIns="0" tIns="0" rIns="0" bIns="0" anchor="t" anchorCtr="0">
            <a:spAutoFit/>
          </a:bodyPr>
          <a:lstStyle/>
          <a:p>
            <a:pPr marL="0" marR="0" lvl="0" indent="0" algn="ctr" rtl="0">
              <a:lnSpc>
                <a:spcPct val="140015"/>
              </a:lnSpc>
              <a:spcBef>
                <a:spcPts val="0"/>
              </a:spcBef>
              <a:spcAft>
                <a:spcPts val="0"/>
              </a:spcAft>
              <a:buNone/>
            </a:pPr>
            <a:r>
              <a:rPr lang="en-US" sz="6640" b="1" i="0" u="none" strike="noStrike" cap="none">
                <a:solidFill>
                  <a:srgbClr val="E83643"/>
                </a:solidFill>
                <a:latin typeface="Inter"/>
                <a:ea typeface="Inter"/>
                <a:cs typeface="Inter"/>
                <a:sym typeface="Inter"/>
              </a:rPr>
              <a:t>ABOUT MZN &amp; HUMAN PLANET</a:t>
            </a:r>
            <a:endParaRPr/>
          </a:p>
        </p:txBody>
      </p:sp>
      <p:grpSp>
        <p:nvGrpSpPr>
          <p:cNvPr id="162" name="Google Shape;162;p4"/>
          <p:cNvGrpSpPr/>
          <p:nvPr/>
        </p:nvGrpSpPr>
        <p:grpSpPr>
          <a:xfrm>
            <a:off x="756000" y="9931238"/>
            <a:ext cx="6048000" cy="225182"/>
            <a:chOff x="0" y="6350"/>
            <a:chExt cx="8064000" cy="300242"/>
          </a:xfrm>
        </p:grpSpPr>
        <p:sp>
          <p:nvSpPr>
            <p:cNvPr id="163" name="Google Shape;163;p4"/>
            <p:cNvSpPr txBox="1"/>
            <p:nvPr/>
          </p:nvSpPr>
          <p:spPr>
            <a:xfrm>
              <a:off x="0" y="101392"/>
              <a:ext cx="4134000" cy="205200"/>
            </a:xfrm>
            <a:prstGeom prst="rect">
              <a:avLst/>
            </a:prstGeom>
            <a:noFill/>
            <a:ln>
              <a:noFill/>
            </a:ln>
          </p:spPr>
          <p:txBody>
            <a:bodyPr spcFirstLastPara="1" wrap="square" lIns="0" tIns="0" rIns="0" bIns="0" anchor="t" anchorCtr="0">
              <a:spAutoFit/>
            </a:bodyPr>
            <a:lstStyle/>
            <a:p>
              <a:pPr marL="0" lvl="0" indent="0" algn="l" rtl="0">
                <a:lnSpc>
                  <a:spcPct val="140000"/>
                </a:lnSpc>
                <a:spcBef>
                  <a:spcPts val="0"/>
                </a:spcBef>
                <a:spcAft>
                  <a:spcPts val="0"/>
                </a:spcAft>
                <a:buNone/>
              </a:pPr>
              <a:r>
                <a:rPr lang="en-US" sz="1000">
                  <a:solidFill>
                    <a:srgbClr val="061324"/>
                  </a:solidFill>
                  <a:latin typeface="Inter"/>
                  <a:ea typeface="Inter"/>
                  <a:cs typeface="Inter"/>
                  <a:sym typeface="Inter"/>
                </a:rPr>
                <a:t>© 2025 MzN International, All rights reserved.</a:t>
              </a:r>
              <a:endParaRPr sz="1000">
                <a:solidFill>
                  <a:srgbClr val="061324"/>
                </a:solidFill>
                <a:latin typeface="Inter"/>
                <a:ea typeface="Inter"/>
                <a:cs typeface="Inter"/>
                <a:sym typeface="Inter"/>
              </a:endParaRPr>
            </a:p>
          </p:txBody>
        </p:sp>
        <p:cxnSp>
          <p:nvCxnSpPr>
            <p:cNvPr id="164" name="Google Shape;164;p4"/>
            <p:cNvCxnSpPr/>
            <p:nvPr/>
          </p:nvCxnSpPr>
          <p:spPr>
            <a:xfrm>
              <a:off x="0" y="6350"/>
              <a:ext cx="8064000" cy="0"/>
            </a:xfrm>
            <a:prstGeom prst="straightConnector1">
              <a:avLst/>
            </a:prstGeom>
            <a:noFill/>
            <a:ln w="12700" cap="flat" cmpd="sng">
              <a:solidFill>
                <a:srgbClr val="E83643"/>
              </a:solidFill>
              <a:prstDash val="solid"/>
              <a:round/>
              <a:headEnd type="none" w="sm" len="sm"/>
              <a:tailEnd type="none" w="sm" len="sm"/>
            </a:ln>
          </p:spPr>
        </p:cxnSp>
      </p:grpSp>
      <p:sp>
        <p:nvSpPr>
          <p:cNvPr id="165" name="Google Shape;165;p4"/>
          <p:cNvSpPr/>
          <p:nvPr/>
        </p:nvSpPr>
        <p:spPr>
          <a:xfrm>
            <a:off x="996994" y="427648"/>
            <a:ext cx="2178402" cy="1160860"/>
          </a:xfrm>
          <a:custGeom>
            <a:avLst/>
            <a:gdLst/>
            <a:ahLst/>
            <a:cxnLst/>
            <a:rect l="l" t="t" r="r" b="b"/>
            <a:pathLst>
              <a:path w="2178402" h="1160860" extrusionOk="0">
                <a:moveTo>
                  <a:pt x="0" y="0"/>
                </a:moveTo>
                <a:lnTo>
                  <a:pt x="2178402" y="0"/>
                </a:lnTo>
                <a:lnTo>
                  <a:pt x="2178402" y="1160860"/>
                </a:lnTo>
                <a:lnTo>
                  <a:pt x="0" y="1160860"/>
                </a:lnTo>
                <a:lnTo>
                  <a:pt x="0" y="0"/>
                </a:lnTo>
                <a:close/>
              </a:path>
            </a:pathLst>
          </a:custGeom>
          <a:blipFill rotWithShape="1">
            <a:blip r:embed="rId5">
              <a:alphaModFix/>
            </a:blip>
            <a:stretch>
              <a:fillRect l="-6491" t="-12833" r="-4220" b="-14991"/>
            </a:stretch>
          </a:blipFill>
          <a:ln>
            <a:noFill/>
          </a:ln>
        </p:spPr>
        <p:txBody>
          <a:bodyPr/>
          <a:lstStyle/>
          <a:p>
            <a:endParaRPr lang="en-GB"/>
          </a:p>
        </p:txBody>
      </p:sp>
      <p:sp>
        <p:nvSpPr>
          <p:cNvPr id="166" name="Google Shape;166;p4"/>
          <p:cNvSpPr/>
          <p:nvPr/>
        </p:nvSpPr>
        <p:spPr>
          <a:xfrm>
            <a:off x="1028700" y="3026120"/>
            <a:ext cx="8276794" cy="6675711"/>
          </a:xfrm>
          <a:custGeom>
            <a:avLst/>
            <a:gdLst/>
            <a:ahLst/>
            <a:cxnLst/>
            <a:rect l="l" t="t" r="r" b="b"/>
            <a:pathLst>
              <a:path w="8276794" h="6675711" extrusionOk="0">
                <a:moveTo>
                  <a:pt x="0" y="0"/>
                </a:moveTo>
                <a:lnTo>
                  <a:pt x="8276794" y="0"/>
                </a:lnTo>
                <a:lnTo>
                  <a:pt x="8276794" y="6675711"/>
                </a:lnTo>
                <a:lnTo>
                  <a:pt x="0" y="6675711"/>
                </a:lnTo>
                <a:lnTo>
                  <a:pt x="0" y="0"/>
                </a:lnTo>
                <a:close/>
              </a:path>
            </a:pathLst>
          </a:custGeom>
          <a:blipFill rotWithShape="1">
            <a:blip r:embed="rId6">
              <a:alphaModFix/>
            </a:blip>
            <a:stretch>
              <a:fillRect l="-1618" r="-1618"/>
            </a:stretch>
          </a:blipFill>
          <a:ln>
            <a:noFill/>
          </a:ln>
        </p:spPr>
        <p:txBody>
          <a:bodyPr/>
          <a:lstStyle/>
          <a:p>
            <a:endParaRPr lang="en-GB"/>
          </a:p>
        </p:txBody>
      </p:sp>
      <p:sp>
        <p:nvSpPr>
          <p:cNvPr id="167" name="Google Shape;167;p4"/>
          <p:cNvSpPr txBox="1"/>
          <p:nvPr/>
        </p:nvSpPr>
        <p:spPr>
          <a:xfrm>
            <a:off x="8615936" y="2978495"/>
            <a:ext cx="8643300" cy="2234700"/>
          </a:xfrm>
          <a:prstGeom prst="rect">
            <a:avLst/>
          </a:prstGeom>
          <a:noFill/>
          <a:ln>
            <a:noFill/>
          </a:ln>
        </p:spPr>
        <p:txBody>
          <a:bodyPr spcFirstLastPara="1" wrap="square" lIns="0" tIns="0" rIns="0" bIns="0" anchor="t" anchorCtr="0">
            <a:spAutoFit/>
          </a:bodyPr>
          <a:lstStyle/>
          <a:p>
            <a:pPr marL="0" marR="0" lvl="0" indent="0" algn="just" rtl="0">
              <a:lnSpc>
                <a:spcPct val="139976"/>
              </a:lnSpc>
              <a:spcBef>
                <a:spcPts val="0"/>
              </a:spcBef>
              <a:spcAft>
                <a:spcPts val="0"/>
              </a:spcAft>
              <a:buNone/>
            </a:pPr>
            <a:r>
              <a:rPr lang="en-US" sz="2200" i="0" u="none" strike="noStrike" cap="none">
                <a:solidFill>
                  <a:srgbClr val="000000"/>
                </a:solidFill>
                <a:latin typeface="Inter"/>
                <a:ea typeface="Inter"/>
                <a:cs typeface="Inter"/>
                <a:sym typeface="Inter"/>
              </a:rPr>
              <a:t>At MzN, we help NGOs to be better funded, operate better and deploy smarter strategies </a:t>
            </a:r>
            <a:endParaRPr sz="2200"/>
          </a:p>
          <a:p>
            <a:pPr marL="0" marR="0" lvl="0" indent="0" algn="just" rtl="0">
              <a:lnSpc>
                <a:spcPct val="139976"/>
              </a:lnSpc>
              <a:spcBef>
                <a:spcPts val="0"/>
              </a:spcBef>
              <a:spcAft>
                <a:spcPts val="0"/>
              </a:spcAft>
              <a:buNone/>
            </a:pPr>
            <a:endParaRPr sz="2200" i="0" u="none" strike="noStrike" cap="none">
              <a:solidFill>
                <a:srgbClr val="000000"/>
              </a:solidFill>
              <a:latin typeface="Inter"/>
              <a:ea typeface="Inter"/>
              <a:cs typeface="Inter"/>
              <a:sym typeface="Inter"/>
            </a:endParaRPr>
          </a:p>
          <a:p>
            <a:pPr marL="0" marR="0" lvl="0" indent="0" algn="just" rtl="0">
              <a:lnSpc>
                <a:spcPct val="139976"/>
              </a:lnSpc>
              <a:spcBef>
                <a:spcPts val="0"/>
              </a:spcBef>
              <a:spcAft>
                <a:spcPts val="0"/>
              </a:spcAft>
              <a:buNone/>
            </a:pPr>
            <a:r>
              <a:rPr lang="en-US" sz="2200" i="0" u="none" strike="noStrike" cap="none">
                <a:solidFill>
                  <a:srgbClr val="000000"/>
                </a:solidFill>
                <a:latin typeface="Inter"/>
                <a:ea typeface="Inter"/>
                <a:cs typeface="Inter"/>
                <a:sym typeface="Inter"/>
              </a:rPr>
              <a:t>A social enterprise with many services subsidised. Training is already free for partners. In-person training is back!</a:t>
            </a:r>
            <a:endParaRPr sz="2200"/>
          </a:p>
        </p:txBody>
      </p:sp>
      <p:sp>
        <p:nvSpPr>
          <p:cNvPr id="168" name="Google Shape;168;p4"/>
          <p:cNvSpPr txBox="1"/>
          <p:nvPr/>
        </p:nvSpPr>
        <p:spPr>
          <a:xfrm>
            <a:off x="8615936" y="6015224"/>
            <a:ext cx="8643300" cy="1286700"/>
          </a:xfrm>
          <a:prstGeom prst="rect">
            <a:avLst/>
          </a:prstGeom>
          <a:noFill/>
          <a:ln>
            <a:noFill/>
          </a:ln>
        </p:spPr>
        <p:txBody>
          <a:bodyPr spcFirstLastPara="1" wrap="square" lIns="0" tIns="0" rIns="0" bIns="0" anchor="t" anchorCtr="0">
            <a:spAutoFit/>
          </a:bodyPr>
          <a:lstStyle/>
          <a:p>
            <a:pPr marL="0" marR="0" lvl="0" indent="0" algn="just" rtl="0">
              <a:lnSpc>
                <a:spcPct val="139976"/>
              </a:lnSpc>
              <a:spcBef>
                <a:spcPts val="0"/>
              </a:spcBef>
              <a:spcAft>
                <a:spcPts val="0"/>
              </a:spcAft>
              <a:buNone/>
            </a:pPr>
            <a:r>
              <a:rPr lang="en-US" sz="2200" i="0" u="none" strike="noStrike" cap="none">
                <a:solidFill>
                  <a:srgbClr val="000000"/>
                </a:solidFill>
                <a:latin typeface="Inter"/>
                <a:ea typeface="Inter"/>
                <a:cs typeface="Inter"/>
                <a:sym typeface="Inter"/>
              </a:rPr>
              <a:t>While at HP</a:t>
            </a:r>
            <a:r>
              <a:rPr lang="en-US" sz="2200">
                <a:latin typeface="Inter"/>
                <a:ea typeface="Inter"/>
                <a:cs typeface="Inter"/>
                <a:sym typeface="Inter"/>
              </a:rPr>
              <a:t>, </a:t>
            </a:r>
            <a:r>
              <a:rPr lang="en-US" sz="2200" i="0" u="none" strike="noStrike" cap="none">
                <a:solidFill>
                  <a:srgbClr val="000000"/>
                </a:solidFill>
                <a:latin typeface="Inter"/>
                <a:ea typeface="Inter"/>
                <a:cs typeface="Inter"/>
                <a:sym typeface="Inter"/>
              </a:rPr>
              <a:t>we integrate strategic advisory with innovative finance to mobilise outcomes globally, sustainably, and at scale for development, humanitarian and climate priorities globally. </a:t>
            </a:r>
            <a:endParaRPr sz="220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p5"/>
          <p:cNvSpPr/>
          <p:nvPr/>
        </p:nvSpPr>
        <p:spPr>
          <a:xfrm>
            <a:off x="-344930" y="1568856"/>
            <a:ext cx="18598706" cy="8718144"/>
          </a:xfrm>
          <a:custGeom>
            <a:avLst/>
            <a:gdLst/>
            <a:ahLst/>
            <a:cxnLst/>
            <a:rect l="l" t="t" r="r" b="b"/>
            <a:pathLst>
              <a:path w="18598706" h="8718144" extrusionOk="0">
                <a:moveTo>
                  <a:pt x="0" y="0"/>
                </a:moveTo>
                <a:lnTo>
                  <a:pt x="18598706" y="0"/>
                </a:lnTo>
                <a:lnTo>
                  <a:pt x="18598706" y="8718144"/>
                </a:lnTo>
                <a:lnTo>
                  <a:pt x="0" y="8718144"/>
                </a:lnTo>
                <a:lnTo>
                  <a:pt x="0" y="0"/>
                </a:lnTo>
                <a:close/>
              </a:path>
            </a:pathLst>
          </a:custGeom>
          <a:blipFill rotWithShape="1">
            <a:blip r:embed="rId3">
              <a:alphaModFix amt="15000"/>
            </a:blip>
            <a:stretch>
              <a:fillRect/>
            </a:stretch>
          </a:blipFill>
          <a:ln>
            <a:noFill/>
          </a:ln>
        </p:spPr>
        <p:txBody>
          <a:bodyPr/>
          <a:lstStyle/>
          <a:p>
            <a:endParaRPr lang="en-GB"/>
          </a:p>
        </p:txBody>
      </p:sp>
      <p:sp>
        <p:nvSpPr>
          <p:cNvPr id="174" name="Google Shape;174;p5"/>
          <p:cNvSpPr/>
          <p:nvPr/>
        </p:nvSpPr>
        <p:spPr>
          <a:xfrm rot="2700000">
            <a:off x="3789716" y="-604502"/>
            <a:ext cx="11026492" cy="5885390"/>
          </a:xfrm>
          <a:custGeom>
            <a:avLst/>
            <a:gdLst/>
            <a:ahLst/>
            <a:cxnLst/>
            <a:rect l="l" t="t" r="r" b="b"/>
            <a:pathLst>
              <a:path w="11026492" h="5885390" extrusionOk="0">
                <a:moveTo>
                  <a:pt x="0" y="0"/>
                </a:moveTo>
                <a:lnTo>
                  <a:pt x="11026492" y="0"/>
                </a:lnTo>
                <a:lnTo>
                  <a:pt x="11026492" y="5885390"/>
                </a:lnTo>
                <a:lnTo>
                  <a:pt x="0" y="5885390"/>
                </a:lnTo>
                <a:lnTo>
                  <a:pt x="0" y="0"/>
                </a:lnTo>
                <a:close/>
              </a:path>
            </a:pathLst>
          </a:custGeom>
          <a:blipFill rotWithShape="1">
            <a:blip r:embed="rId4">
              <a:alphaModFix amt="2000"/>
            </a:blip>
            <a:stretch>
              <a:fillRect/>
            </a:stretch>
          </a:blipFill>
          <a:ln>
            <a:noFill/>
          </a:ln>
        </p:spPr>
        <p:txBody>
          <a:bodyPr/>
          <a:lstStyle/>
          <a:p>
            <a:endParaRPr lang="en-GB"/>
          </a:p>
        </p:txBody>
      </p:sp>
      <p:sp>
        <p:nvSpPr>
          <p:cNvPr id="175" name="Google Shape;175;p5"/>
          <p:cNvSpPr txBox="1"/>
          <p:nvPr/>
        </p:nvSpPr>
        <p:spPr>
          <a:xfrm>
            <a:off x="996994" y="1881960"/>
            <a:ext cx="10447787" cy="812361"/>
          </a:xfrm>
          <a:prstGeom prst="rect">
            <a:avLst/>
          </a:prstGeom>
          <a:noFill/>
          <a:ln>
            <a:noFill/>
          </a:ln>
        </p:spPr>
        <p:txBody>
          <a:bodyPr spcFirstLastPara="1" wrap="square" lIns="0" tIns="0" rIns="0" bIns="0" anchor="t" anchorCtr="0">
            <a:spAutoFit/>
          </a:bodyPr>
          <a:lstStyle/>
          <a:p>
            <a:pPr marL="0" marR="0" lvl="0" indent="0" algn="l" rtl="0">
              <a:lnSpc>
                <a:spcPct val="129996"/>
              </a:lnSpc>
              <a:spcBef>
                <a:spcPts val="0"/>
              </a:spcBef>
              <a:spcAft>
                <a:spcPts val="0"/>
              </a:spcAft>
              <a:buNone/>
            </a:pPr>
            <a:r>
              <a:rPr lang="en-US" sz="5034" b="1" i="0" u="none" strike="noStrike" cap="none">
                <a:solidFill>
                  <a:srgbClr val="E83643"/>
                </a:solidFill>
                <a:latin typeface="Inter"/>
                <a:ea typeface="Inter"/>
                <a:cs typeface="Inter"/>
                <a:sym typeface="Inter"/>
              </a:rPr>
              <a:t>Why This Webinar Matters...?</a:t>
            </a:r>
            <a:endParaRPr/>
          </a:p>
        </p:txBody>
      </p:sp>
      <p:sp>
        <p:nvSpPr>
          <p:cNvPr id="176" name="Google Shape;176;p5"/>
          <p:cNvSpPr txBox="1"/>
          <p:nvPr/>
        </p:nvSpPr>
        <p:spPr>
          <a:xfrm>
            <a:off x="1028700" y="2808620"/>
            <a:ext cx="8643300" cy="1286700"/>
          </a:xfrm>
          <a:prstGeom prst="rect">
            <a:avLst/>
          </a:prstGeom>
          <a:noFill/>
          <a:ln>
            <a:noFill/>
          </a:ln>
        </p:spPr>
        <p:txBody>
          <a:bodyPr spcFirstLastPara="1" wrap="square" lIns="0" tIns="0" rIns="0" bIns="0" anchor="t" anchorCtr="0">
            <a:spAutoFit/>
          </a:bodyPr>
          <a:lstStyle/>
          <a:p>
            <a:pPr marL="518290" marR="0" lvl="1" indent="-246444" algn="l" rtl="0">
              <a:lnSpc>
                <a:spcPct val="140000"/>
              </a:lnSpc>
              <a:spcBef>
                <a:spcPts val="0"/>
              </a:spcBef>
              <a:spcAft>
                <a:spcPts val="0"/>
              </a:spcAft>
              <a:buClr>
                <a:srgbClr val="000000"/>
              </a:buClr>
              <a:buSzPts val="2200"/>
              <a:buFont typeface="Arial"/>
              <a:buChar char="•"/>
            </a:pPr>
            <a:r>
              <a:rPr lang="en-US" sz="2200" b="0" i="0" u="none" strike="noStrike" cap="none">
                <a:solidFill>
                  <a:srgbClr val="000000"/>
                </a:solidFill>
                <a:latin typeface="Inter"/>
                <a:ea typeface="Inter"/>
                <a:cs typeface="Inter"/>
                <a:sym typeface="Inter"/>
              </a:rPr>
              <a:t>Continuing shifts in the donor landscape</a:t>
            </a:r>
            <a:endParaRPr sz="1200"/>
          </a:p>
          <a:p>
            <a:pPr marL="518290" marR="0" lvl="1" indent="-246444" algn="l" rtl="0">
              <a:lnSpc>
                <a:spcPct val="140000"/>
              </a:lnSpc>
              <a:spcBef>
                <a:spcPts val="0"/>
              </a:spcBef>
              <a:spcAft>
                <a:spcPts val="0"/>
              </a:spcAft>
              <a:buClr>
                <a:srgbClr val="000000"/>
              </a:buClr>
              <a:buSzPts val="2200"/>
              <a:buFont typeface="Arial"/>
              <a:buChar char="•"/>
            </a:pPr>
            <a:r>
              <a:rPr lang="en-US" sz="2200" b="0" i="0" u="none" strike="noStrike" cap="none">
                <a:solidFill>
                  <a:srgbClr val="000000"/>
                </a:solidFill>
                <a:latin typeface="Inter"/>
                <a:ea typeface="Inter"/>
                <a:cs typeface="Inter"/>
                <a:sym typeface="Inter"/>
              </a:rPr>
              <a:t>Outlook for the remainder 2025</a:t>
            </a:r>
            <a:endParaRPr sz="1200"/>
          </a:p>
          <a:p>
            <a:pPr marL="518290" marR="0" lvl="1" indent="-246444" algn="l" rtl="0">
              <a:lnSpc>
                <a:spcPct val="140000"/>
              </a:lnSpc>
              <a:spcBef>
                <a:spcPts val="0"/>
              </a:spcBef>
              <a:spcAft>
                <a:spcPts val="0"/>
              </a:spcAft>
              <a:buClr>
                <a:srgbClr val="000000"/>
              </a:buClr>
              <a:buSzPts val="2200"/>
              <a:buFont typeface="Arial"/>
              <a:buChar char="•"/>
            </a:pPr>
            <a:r>
              <a:rPr lang="en-US" sz="2200" b="0" i="0" u="none" strike="noStrike" cap="none">
                <a:solidFill>
                  <a:srgbClr val="000000"/>
                </a:solidFill>
                <a:latin typeface="Inter"/>
                <a:ea typeface="Inter"/>
                <a:cs typeface="Inter"/>
                <a:sym typeface="Inter"/>
              </a:rPr>
              <a:t>New developments in Artificial Intelligence</a:t>
            </a:r>
            <a:endParaRPr sz="1200"/>
          </a:p>
        </p:txBody>
      </p:sp>
      <p:sp>
        <p:nvSpPr>
          <p:cNvPr id="177" name="Google Shape;177;p5"/>
          <p:cNvSpPr/>
          <p:nvPr/>
        </p:nvSpPr>
        <p:spPr>
          <a:xfrm>
            <a:off x="6423322" y="90835"/>
            <a:ext cx="12223109" cy="10651152"/>
          </a:xfrm>
          <a:custGeom>
            <a:avLst/>
            <a:gdLst/>
            <a:ahLst/>
            <a:cxnLst/>
            <a:rect l="l" t="t" r="r" b="b"/>
            <a:pathLst>
              <a:path w="9398000" h="8189367" extrusionOk="0">
                <a:moveTo>
                  <a:pt x="9398000" y="0"/>
                </a:moveTo>
                <a:lnTo>
                  <a:pt x="0" y="8189367"/>
                </a:lnTo>
                <a:lnTo>
                  <a:pt x="9398000" y="8189367"/>
                </a:lnTo>
                <a:lnTo>
                  <a:pt x="9398000" y="0"/>
                </a:lnTo>
                <a:close/>
              </a:path>
            </a:pathLst>
          </a:custGeom>
          <a:blipFill rotWithShape="1">
            <a:blip r:embed="rId5">
              <a:alphaModFix/>
            </a:blip>
            <a:stretch>
              <a:fillRect l="-42165" r="-42163"/>
            </a:stretch>
          </a:blipFill>
          <a:ln>
            <a:noFill/>
          </a:ln>
        </p:spPr>
        <p:txBody>
          <a:bodyPr/>
          <a:lstStyle/>
          <a:p>
            <a:endParaRPr lang="en-GB"/>
          </a:p>
        </p:txBody>
      </p:sp>
      <p:grpSp>
        <p:nvGrpSpPr>
          <p:cNvPr id="178" name="Google Shape;178;p5"/>
          <p:cNvGrpSpPr/>
          <p:nvPr/>
        </p:nvGrpSpPr>
        <p:grpSpPr>
          <a:xfrm rot="2911606">
            <a:off x="9701424" y="-4520452"/>
            <a:ext cx="1236983" cy="23792144"/>
            <a:chOff x="0" y="-38100"/>
            <a:chExt cx="325790" cy="6266244"/>
          </a:xfrm>
        </p:grpSpPr>
        <p:sp>
          <p:nvSpPr>
            <p:cNvPr id="179" name="Google Shape;179;p5"/>
            <p:cNvSpPr/>
            <p:nvPr/>
          </p:nvSpPr>
          <p:spPr>
            <a:xfrm>
              <a:off x="0" y="0"/>
              <a:ext cx="325790" cy="6228143"/>
            </a:xfrm>
            <a:custGeom>
              <a:avLst/>
              <a:gdLst/>
              <a:ahLst/>
              <a:cxnLst/>
              <a:rect l="l" t="t" r="r" b="b"/>
              <a:pathLst>
                <a:path w="325790" h="6228143" extrusionOk="0">
                  <a:moveTo>
                    <a:pt x="0" y="0"/>
                  </a:moveTo>
                  <a:lnTo>
                    <a:pt x="325790" y="0"/>
                  </a:lnTo>
                  <a:lnTo>
                    <a:pt x="325790" y="6228143"/>
                  </a:lnTo>
                  <a:lnTo>
                    <a:pt x="0" y="6228143"/>
                  </a:lnTo>
                  <a:close/>
                </a:path>
              </a:pathLst>
            </a:custGeom>
            <a:gradFill>
              <a:gsLst>
                <a:gs pos="0">
                  <a:srgbClr val="B81809"/>
                </a:gs>
                <a:gs pos="50000">
                  <a:srgbClr val="0B5285">
                    <a:alpha val="70980"/>
                  </a:srgbClr>
                </a:gs>
                <a:gs pos="100000">
                  <a:srgbClr val="0B51AE">
                    <a:alpha val="0"/>
                  </a:srgbClr>
                </a:gs>
              </a:gsLst>
              <a:lin ang="5400000" scaled="0"/>
            </a:gradFill>
            <a:ln>
              <a:noFill/>
            </a:ln>
          </p:spPr>
          <p:txBody>
            <a:bodyPr/>
            <a:lstStyle/>
            <a:p>
              <a:endParaRPr lang="en-GB"/>
            </a:p>
          </p:txBody>
        </p:sp>
        <p:sp>
          <p:nvSpPr>
            <p:cNvPr id="180" name="Google Shape;180;p5"/>
            <p:cNvSpPr txBox="1"/>
            <p:nvPr/>
          </p:nvSpPr>
          <p:spPr>
            <a:xfrm>
              <a:off x="0" y="-38100"/>
              <a:ext cx="325790" cy="6266244"/>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81" name="Google Shape;181;p5"/>
          <p:cNvSpPr/>
          <p:nvPr/>
        </p:nvSpPr>
        <p:spPr>
          <a:xfrm>
            <a:off x="13030063" y="1028700"/>
            <a:ext cx="742704" cy="742704"/>
          </a:xfrm>
          <a:custGeom>
            <a:avLst/>
            <a:gdLst/>
            <a:ahLst/>
            <a:cxnLst/>
            <a:rect l="l" t="t" r="r" b="b"/>
            <a:pathLst>
              <a:path w="742704" h="742704" extrusionOk="0">
                <a:moveTo>
                  <a:pt x="0" y="0"/>
                </a:moveTo>
                <a:lnTo>
                  <a:pt x="742704" y="0"/>
                </a:lnTo>
                <a:lnTo>
                  <a:pt x="742704" y="742704"/>
                </a:lnTo>
                <a:lnTo>
                  <a:pt x="0" y="742704"/>
                </a:lnTo>
                <a:lnTo>
                  <a:pt x="0" y="0"/>
                </a:lnTo>
                <a:close/>
              </a:path>
            </a:pathLst>
          </a:custGeom>
          <a:blipFill rotWithShape="1">
            <a:blip r:embed="rId6">
              <a:alphaModFix/>
            </a:blip>
            <a:stretch>
              <a:fillRect/>
            </a:stretch>
          </a:blipFill>
          <a:ln>
            <a:noFill/>
          </a:ln>
        </p:spPr>
        <p:txBody>
          <a:bodyPr/>
          <a:lstStyle/>
          <a:p>
            <a:endParaRPr lang="en-GB"/>
          </a:p>
        </p:txBody>
      </p:sp>
      <p:sp>
        <p:nvSpPr>
          <p:cNvPr id="182" name="Google Shape;182;p5"/>
          <p:cNvSpPr txBox="1"/>
          <p:nvPr/>
        </p:nvSpPr>
        <p:spPr>
          <a:xfrm>
            <a:off x="997001" y="6254575"/>
            <a:ext cx="7417800" cy="1760400"/>
          </a:xfrm>
          <a:prstGeom prst="rect">
            <a:avLst/>
          </a:prstGeom>
          <a:noFill/>
          <a:ln>
            <a:noFill/>
          </a:ln>
        </p:spPr>
        <p:txBody>
          <a:bodyPr spcFirstLastPara="1" wrap="square" lIns="0" tIns="0" rIns="0" bIns="0" anchor="t" anchorCtr="0">
            <a:spAutoFit/>
          </a:bodyPr>
          <a:lstStyle/>
          <a:p>
            <a:pPr marL="539748" marR="0" lvl="1" indent="-250823" algn="l" rtl="0">
              <a:lnSpc>
                <a:spcPct val="140016"/>
              </a:lnSpc>
              <a:spcBef>
                <a:spcPts val="0"/>
              </a:spcBef>
              <a:spcAft>
                <a:spcPts val="0"/>
              </a:spcAft>
              <a:buClr>
                <a:srgbClr val="000000"/>
              </a:buClr>
              <a:buSzPts val="2199"/>
              <a:buFont typeface="Arial"/>
              <a:buChar char="•"/>
            </a:pPr>
            <a:r>
              <a:rPr lang="en-US" sz="2199" b="0" i="0" u="none" strike="noStrike" cap="none">
                <a:solidFill>
                  <a:srgbClr val="000000"/>
                </a:solidFill>
                <a:latin typeface="Inter"/>
                <a:ea typeface="Inter"/>
                <a:cs typeface="Inter"/>
                <a:sym typeface="Inter"/>
              </a:rPr>
              <a:t>Understand key donor trends for this year and next</a:t>
            </a:r>
            <a:endParaRPr sz="1100"/>
          </a:p>
          <a:p>
            <a:pPr marL="539748" marR="0" lvl="1" indent="-250823" algn="l" rtl="0">
              <a:lnSpc>
                <a:spcPct val="140016"/>
              </a:lnSpc>
              <a:spcBef>
                <a:spcPts val="0"/>
              </a:spcBef>
              <a:spcAft>
                <a:spcPts val="0"/>
              </a:spcAft>
              <a:buClr>
                <a:srgbClr val="000000"/>
              </a:buClr>
              <a:buSzPts val="2199"/>
              <a:buFont typeface="Arial"/>
              <a:buChar char="•"/>
            </a:pPr>
            <a:r>
              <a:rPr lang="en-US" sz="2199" b="0" i="0" u="none" strike="noStrike" cap="none">
                <a:solidFill>
                  <a:srgbClr val="000000"/>
                </a:solidFill>
                <a:latin typeface="Inter"/>
                <a:ea typeface="Inter"/>
                <a:cs typeface="Inter"/>
                <a:sym typeface="Inter"/>
              </a:rPr>
              <a:t>Understanding how you and your NGO can adjust/pivot</a:t>
            </a:r>
            <a:endParaRPr sz="1100"/>
          </a:p>
          <a:p>
            <a:pPr marL="539748" marR="0" lvl="1" indent="-250823" algn="l" rtl="0">
              <a:lnSpc>
                <a:spcPct val="140016"/>
              </a:lnSpc>
              <a:spcBef>
                <a:spcPts val="0"/>
              </a:spcBef>
              <a:spcAft>
                <a:spcPts val="0"/>
              </a:spcAft>
              <a:buClr>
                <a:srgbClr val="000000"/>
              </a:buClr>
              <a:buSzPts val="2199"/>
              <a:buFont typeface="Arial"/>
              <a:buChar char="•"/>
            </a:pPr>
            <a:r>
              <a:rPr lang="en-US" sz="2199" b="0" i="0" u="none" strike="noStrike" cap="none">
                <a:solidFill>
                  <a:srgbClr val="000000"/>
                </a:solidFill>
                <a:latin typeface="Inter"/>
                <a:ea typeface="Inter"/>
                <a:cs typeface="Inter"/>
                <a:sym typeface="Inter"/>
              </a:rPr>
              <a:t>Learn more about how AI is being used in the sector</a:t>
            </a:r>
            <a:endParaRPr sz="1100"/>
          </a:p>
        </p:txBody>
      </p:sp>
      <p:sp>
        <p:nvSpPr>
          <p:cNvPr id="183" name="Google Shape;183;p5"/>
          <p:cNvSpPr txBox="1"/>
          <p:nvPr/>
        </p:nvSpPr>
        <p:spPr>
          <a:xfrm>
            <a:off x="1028700" y="5703131"/>
            <a:ext cx="2868859" cy="360950"/>
          </a:xfrm>
          <a:prstGeom prst="rect">
            <a:avLst/>
          </a:prstGeom>
          <a:noFill/>
          <a:ln>
            <a:noFill/>
          </a:ln>
        </p:spPr>
        <p:txBody>
          <a:bodyPr spcFirstLastPara="1" wrap="square" lIns="0" tIns="0" rIns="0" bIns="0" anchor="t" anchorCtr="0">
            <a:spAutoFit/>
          </a:bodyPr>
          <a:lstStyle/>
          <a:p>
            <a:pPr marL="0" marR="0" lvl="0" indent="0" algn="l" rtl="0">
              <a:lnSpc>
                <a:spcPct val="139990"/>
              </a:lnSpc>
              <a:spcBef>
                <a:spcPts val="0"/>
              </a:spcBef>
              <a:spcAft>
                <a:spcPts val="0"/>
              </a:spcAft>
              <a:buNone/>
            </a:pPr>
            <a:r>
              <a:rPr lang="en-US" sz="2123" b="1" i="0" u="none" strike="noStrike" cap="none">
                <a:solidFill>
                  <a:srgbClr val="3F3B36"/>
                </a:solidFill>
                <a:latin typeface="Inter"/>
                <a:ea typeface="Inter"/>
                <a:cs typeface="Inter"/>
                <a:sym typeface="Inter"/>
              </a:rPr>
              <a:t>Session Objectives</a:t>
            </a:r>
            <a:endParaRPr/>
          </a:p>
        </p:txBody>
      </p:sp>
      <p:sp>
        <p:nvSpPr>
          <p:cNvPr id="184" name="Google Shape;184;p5"/>
          <p:cNvSpPr/>
          <p:nvPr/>
        </p:nvSpPr>
        <p:spPr>
          <a:xfrm>
            <a:off x="8038863" y="4772148"/>
            <a:ext cx="742704" cy="742704"/>
          </a:xfrm>
          <a:custGeom>
            <a:avLst/>
            <a:gdLst/>
            <a:ahLst/>
            <a:cxnLst/>
            <a:rect l="l" t="t" r="r" b="b"/>
            <a:pathLst>
              <a:path w="742704" h="742704" extrusionOk="0">
                <a:moveTo>
                  <a:pt x="0" y="0"/>
                </a:moveTo>
                <a:lnTo>
                  <a:pt x="742704" y="0"/>
                </a:lnTo>
                <a:lnTo>
                  <a:pt x="742704" y="742704"/>
                </a:lnTo>
                <a:lnTo>
                  <a:pt x="0" y="742704"/>
                </a:lnTo>
                <a:lnTo>
                  <a:pt x="0" y="0"/>
                </a:lnTo>
                <a:close/>
              </a:path>
            </a:pathLst>
          </a:custGeom>
          <a:blipFill rotWithShape="1">
            <a:blip r:embed="rId6">
              <a:alphaModFix/>
            </a:blip>
            <a:stretch>
              <a:fillRect/>
            </a:stretch>
          </a:blipFill>
          <a:ln>
            <a:noFill/>
          </a:ln>
        </p:spPr>
        <p:txBody>
          <a:bodyPr/>
          <a:lstStyle/>
          <a:p>
            <a:endParaRPr lang="en-GB"/>
          </a:p>
        </p:txBody>
      </p:sp>
      <p:sp>
        <p:nvSpPr>
          <p:cNvPr id="185" name="Google Shape;185;p5"/>
          <p:cNvSpPr txBox="1"/>
          <p:nvPr/>
        </p:nvSpPr>
        <p:spPr>
          <a:xfrm>
            <a:off x="1028700" y="4530462"/>
            <a:ext cx="10447800" cy="774900"/>
          </a:xfrm>
          <a:prstGeom prst="rect">
            <a:avLst/>
          </a:prstGeom>
          <a:noFill/>
          <a:ln>
            <a:noFill/>
          </a:ln>
        </p:spPr>
        <p:txBody>
          <a:bodyPr spcFirstLastPara="1" wrap="square" lIns="0" tIns="0" rIns="0" bIns="0" anchor="t" anchorCtr="0">
            <a:spAutoFit/>
          </a:bodyPr>
          <a:lstStyle/>
          <a:p>
            <a:pPr marL="0" marR="0" lvl="0" indent="0" algn="l" rtl="0">
              <a:lnSpc>
                <a:spcPct val="129996"/>
              </a:lnSpc>
              <a:spcBef>
                <a:spcPts val="0"/>
              </a:spcBef>
              <a:spcAft>
                <a:spcPts val="0"/>
              </a:spcAft>
              <a:buNone/>
            </a:pPr>
            <a:r>
              <a:rPr lang="en-US" sz="5034" b="1" i="0" u="none" strike="noStrike" cap="none">
                <a:solidFill>
                  <a:srgbClr val="E83643"/>
                </a:solidFill>
                <a:latin typeface="Inter"/>
                <a:ea typeface="Inter"/>
                <a:cs typeface="Inter"/>
                <a:sym typeface="Inter"/>
              </a:rPr>
              <a:t>What You Will Learn</a:t>
            </a:r>
            <a:endParaRPr/>
          </a:p>
        </p:txBody>
      </p:sp>
      <p:sp>
        <p:nvSpPr>
          <p:cNvPr id="186" name="Google Shape;186;p5"/>
          <p:cNvSpPr/>
          <p:nvPr/>
        </p:nvSpPr>
        <p:spPr>
          <a:xfrm>
            <a:off x="996994" y="427648"/>
            <a:ext cx="2178402" cy="1160860"/>
          </a:xfrm>
          <a:custGeom>
            <a:avLst/>
            <a:gdLst/>
            <a:ahLst/>
            <a:cxnLst/>
            <a:rect l="l" t="t" r="r" b="b"/>
            <a:pathLst>
              <a:path w="2178402" h="1160860" extrusionOk="0">
                <a:moveTo>
                  <a:pt x="0" y="0"/>
                </a:moveTo>
                <a:lnTo>
                  <a:pt x="2178402" y="0"/>
                </a:lnTo>
                <a:lnTo>
                  <a:pt x="2178402" y="1160860"/>
                </a:lnTo>
                <a:lnTo>
                  <a:pt x="0" y="1160860"/>
                </a:lnTo>
                <a:lnTo>
                  <a:pt x="0" y="0"/>
                </a:lnTo>
                <a:close/>
              </a:path>
            </a:pathLst>
          </a:custGeom>
          <a:blipFill rotWithShape="1">
            <a:blip r:embed="rId7">
              <a:alphaModFix/>
            </a:blip>
            <a:stretch>
              <a:fillRect l="-6491" t="-12833" r="-4220" b="-14991"/>
            </a:stretch>
          </a:blipFill>
          <a:ln>
            <a:noFill/>
          </a:ln>
        </p:spPr>
        <p:txBody>
          <a:bodyPr/>
          <a:lstStyle/>
          <a:p>
            <a:endParaRPr lang="en-GB"/>
          </a:p>
        </p:txBody>
      </p:sp>
      <p:grpSp>
        <p:nvGrpSpPr>
          <p:cNvPr id="187" name="Google Shape;187;p5"/>
          <p:cNvGrpSpPr/>
          <p:nvPr/>
        </p:nvGrpSpPr>
        <p:grpSpPr>
          <a:xfrm>
            <a:off x="756000" y="9931238"/>
            <a:ext cx="6048000" cy="225182"/>
            <a:chOff x="0" y="6350"/>
            <a:chExt cx="8064000" cy="300242"/>
          </a:xfrm>
        </p:grpSpPr>
        <p:sp>
          <p:nvSpPr>
            <p:cNvPr id="188" name="Google Shape;188;p5"/>
            <p:cNvSpPr txBox="1"/>
            <p:nvPr/>
          </p:nvSpPr>
          <p:spPr>
            <a:xfrm>
              <a:off x="0" y="101392"/>
              <a:ext cx="4134000" cy="2052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1000" b="0" i="0" u="none" strike="noStrike" cap="none">
                  <a:solidFill>
                    <a:srgbClr val="061324"/>
                  </a:solidFill>
                  <a:latin typeface="Inter"/>
                  <a:ea typeface="Inter"/>
                  <a:cs typeface="Inter"/>
                  <a:sym typeface="Inter"/>
                </a:rPr>
                <a:t>© 2025 MzN International, All rights reserved.</a:t>
              </a:r>
              <a:endParaRPr/>
            </a:p>
          </p:txBody>
        </p:sp>
        <p:cxnSp>
          <p:nvCxnSpPr>
            <p:cNvPr id="189" name="Google Shape;189;p5"/>
            <p:cNvCxnSpPr/>
            <p:nvPr/>
          </p:nvCxnSpPr>
          <p:spPr>
            <a:xfrm>
              <a:off x="0" y="6350"/>
              <a:ext cx="8064000" cy="0"/>
            </a:xfrm>
            <a:prstGeom prst="straightConnector1">
              <a:avLst/>
            </a:prstGeom>
            <a:noFill/>
            <a:ln w="12700" cap="flat" cmpd="sng">
              <a:solidFill>
                <a:srgbClr val="E83643"/>
              </a:solidFill>
              <a:prstDash val="solid"/>
              <a:round/>
              <a:headEnd type="none" w="sm" len="sm"/>
              <a:tailEnd type="none" w="sm" len="sm"/>
            </a:ln>
          </p:spPr>
        </p:cxn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9"/>
          <p:cNvSpPr/>
          <p:nvPr/>
        </p:nvSpPr>
        <p:spPr>
          <a:xfrm>
            <a:off x="0" y="-117000"/>
            <a:ext cx="2007108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t="-9331" b="-9330"/>
            </a:stretch>
          </a:blipFill>
          <a:ln>
            <a:noFill/>
          </a:ln>
        </p:spPr>
        <p:txBody>
          <a:bodyPr/>
          <a:lstStyle/>
          <a:p>
            <a:endParaRPr lang="en-GB"/>
          </a:p>
        </p:txBody>
      </p:sp>
      <p:sp>
        <p:nvSpPr>
          <p:cNvPr id="195" name="Google Shape;195;p9"/>
          <p:cNvSpPr/>
          <p:nvPr/>
        </p:nvSpPr>
        <p:spPr>
          <a:xfrm>
            <a:off x="-344930" y="1568856"/>
            <a:ext cx="18598706" cy="8718144"/>
          </a:xfrm>
          <a:custGeom>
            <a:avLst/>
            <a:gdLst/>
            <a:ahLst/>
            <a:cxnLst/>
            <a:rect l="l" t="t" r="r" b="b"/>
            <a:pathLst>
              <a:path w="18598706" h="8718144" extrusionOk="0">
                <a:moveTo>
                  <a:pt x="0" y="0"/>
                </a:moveTo>
                <a:lnTo>
                  <a:pt x="18598706" y="0"/>
                </a:lnTo>
                <a:lnTo>
                  <a:pt x="18598706" y="8718144"/>
                </a:lnTo>
                <a:lnTo>
                  <a:pt x="0" y="8718144"/>
                </a:lnTo>
                <a:lnTo>
                  <a:pt x="0" y="0"/>
                </a:lnTo>
                <a:close/>
              </a:path>
            </a:pathLst>
          </a:custGeom>
          <a:blipFill rotWithShape="1">
            <a:blip r:embed="rId4">
              <a:alphaModFix amt="15000"/>
            </a:blip>
            <a:stretch>
              <a:fillRect/>
            </a:stretch>
          </a:blipFill>
          <a:ln>
            <a:noFill/>
          </a:ln>
        </p:spPr>
        <p:txBody>
          <a:bodyPr/>
          <a:lstStyle/>
          <a:p>
            <a:endParaRPr lang="en-GB"/>
          </a:p>
        </p:txBody>
      </p:sp>
      <p:sp>
        <p:nvSpPr>
          <p:cNvPr id="196" name="Google Shape;196;p9"/>
          <p:cNvSpPr/>
          <p:nvPr/>
        </p:nvSpPr>
        <p:spPr>
          <a:xfrm>
            <a:off x="6323348" y="2342338"/>
            <a:ext cx="5203953" cy="5203932"/>
          </a:xfrm>
          <a:custGeom>
            <a:avLst/>
            <a:gdLst/>
            <a:ahLst/>
            <a:cxnLst/>
            <a:rect l="l" t="t" r="r" b="b"/>
            <a:pathLst>
              <a:path w="6350000" h="6349975" extrusionOk="0">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rotWithShape="1">
            <a:blip r:embed="rId5">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9"/>
          <p:cNvSpPr/>
          <p:nvPr/>
        </p:nvSpPr>
        <p:spPr>
          <a:xfrm rot="-5400000">
            <a:off x="12140264" y="2860429"/>
            <a:ext cx="4817044" cy="5928669"/>
          </a:xfrm>
          <a:custGeom>
            <a:avLst/>
            <a:gdLst/>
            <a:ahLst/>
            <a:cxnLst/>
            <a:rect l="l" t="t" r="r" b="b"/>
            <a:pathLst>
              <a:path w="4817044" h="5928669" extrusionOk="0">
                <a:moveTo>
                  <a:pt x="0" y="0"/>
                </a:moveTo>
                <a:lnTo>
                  <a:pt x="4817043" y="0"/>
                </a:lnTo>
                <a:lnTo>
                  <a:pt x="4817043" y="5928670"/>
                </a:lnTo>
                <a:lnTo>
                  <a:pt x="0" y="5928670"/>
                </a:lnTo>
                <a:lnTo>
                  <a:pt x="0" y="0"/>
                </a:lnTo>
                <a:close/>
              </a:path>
            </a:pathLst>
          </a:custGeom>
          <a:blipFill rotWithShape="1">
            <a:blip r:embed="rId6">
              <a:alphaModFix/>
            </a:blip>
            <a:stretch>
              <a:fillRect/>
            </a:stretch>
          </a:blipFill>
          <a:ln>
            <a:noFill/>
          </a:ln>
        </p:spPr>
        <p:txBody>
          <a:bodyPr/>
          <a:lstStyle/>
          <a:p>
            <a:endParaRPr lang="en-GB"/>
          </a:p>
        </p:txBody>
      </p:sp>
      <p:sp>
        <p:nvSpPr>
          <p:cNvPr id="198" name="Google Shape;198;p9"/>
          <p:cNvSpPr txBox="1"/>
          <p:nvPr/>
        </p:nvSpPr>
        <p:spPr>
          <a:xfrm>
            <a:off x="1795918" y="1360869"/>
            <a:ext cx="15463382" cy="1117197"/>
          </a:xfrm>
          <a:prstGeom prst="rect">
            <a:avLst/>
          </a:prstGeom>
          <a:noFill/>
          <a:ln>
            <a:noFill/>
          </a:ln>
        </p:spPr>
        <p:txBody>
          <a:bodyPr spcFirstLastPara="1" wrap="square" lIns="0" tIns="0" rIns="0" bIns="0" anchor="t" anchorCtr="0">
            <a:spAutoFit/>
          </a:bodyPr>
          <a:lstStyle/>
          <a:p>
            <a:pPr marL="0" marR="0" lvl="0" indent="0" algn="ctr" rtl="0">
              <a:lnSpc>
                <a:spcPct val="140015"/>
              </a:lnSpc>
              <a:spcBef>
                <a:spcPts val="0"/>
              </a:spcBef>
              <a:spcAft>
                <a:spcPts val="0"/>
              </a:spcAft>
              <a:buNone/>
            </a:pPr>
            <a:r>
              <a:rPr lang="en-US" sz="6640" b="1" i="0" u="none" strike="noStrike" cap="none">
                <a:solidFill>
                  <a:srgbClr val="3D3934"/>
                </a:solidFill>
                <a:latin typeface="Inter"/>
                <a:ea typeface="Inter"/>
                <a:cs typeface="Inter"/>
                <a:sym typeface="Inter"/>
              </a:rPr>
              <a:t>TONI, MID-YEAR DONOR TRENDS</a:t>
            </a:r>
            <a:endParaRPr/>
          </a:p>
        </p:txBody>
      </p:sp>
      <p:sp>
        <p:nvSpPr>
          <p:cNvPr id="199" name="Google Shape;199;p9"/>
          <p:cNvSpPr txBox="1"/>
          <p:nvPr/>
        </p:nvSpPr>
        <p:spPr>
          <a:xfrm>
            <a:off x="5171855" y="7761762"/>
            <a:ext cx="7506939" cy="847798"/>
          </a:xfrm>
          <a:prstGeom prst="rect">
            <a:avLst/>
          </a:prstGeom>
          <a:noFill/>
          <a:ln>
            <a:noFill/>
          </a:ln>
        </p:spPr>
        <p:txBody>
          <a:bodyPr spcFirstLastPara="1" wrap="square" lIns="0" tIns="0" rIns="0" bIns="0" anchor="t" anchorCtr="0">
            <a:spAutoFit/>
          </a:bodyPr>
          <a:lstStyle/>
          <a:p>
            <a:pPr marL="0" marR="0" lvl="0" indent="0" algn="ctr" rtl="0">
              <a:lnSpc>
                <a:spcPct val="139996"/>
              </a:lnSpc>
              <a:spcBef>
                <a:spcPts val="0"/>
              </a:spcBef>
              <a:spcAft>
                <a:spcPts val="0"/>
              </a:spcAft>
              <a:buNone/>
            </a:pPr>
            <a:r>
              <a:rPr lang="en-US" sz="5043" b="1" i="0" u="none" strike="noStrike" cap="none">
                <a:solidFill>
                  <a:srgbClr val="000000"/>
                </a:solidFill>
                <a:latin typeface="Inter"/>
                <a:ea typeface="Inter"/>
                <a:cs typeface="Inter"/>
                <a:sym typeface="Inter"/>
              </a:rPr>
              <a:t>TONI-ANN ROBINSON </a:t>
            </a:r>
            <a:endParaRPr/>
          </a:p>
        </p:txBody>
      </p:sp>
      <p:sp>
        <p:nvSpPr>
          <p:cNvPr id="200" name="Google Shape;200;p9"/>
          <p:cNvSpPr txBox="1"/>
          <p:nvPr/>
        </p:nvSpPr>
        <p:spPr>
          <a:xfrm>
            <a:off x="4398896" y="8542885"/>
            <a:ext cx="9052857" cy="1291566"/>
          </a:xfrm>
          <a:prstGeom prst="rect">
            <a:avLst/>
          </a:prstGeom>
          <a:noFill/>
          <a:ln>
            <a:noFill/>
          </a:ln>
        </p:spPr>
        <p:txBody>
          <a:bodyPr spcFirstLastPara="1" wrap="square" lIns="0" tIns="0" rIns="0" bIns="0" anchor="t" anchorCtr="0">
            <a:spAutoFit/>
          </a:bodyPr>
          <a:lstStyle/>
          <a:p>
            <a:pPr marL="0" marR="0" lvl="0" indent="0" algn="ctr" rtl="0">
              <a:lnSpc>
                <a:spcPct val="140005"/>
              </a:lnSpc>
              <a:spcBef>
                <a:spcPts val="0"/>
              </a:spcBef>
              <a:spcAft>
                <a:spcPts val="0"/>
              </a:spcAft>
              <a:buNone/>
            </a:pPr>
            <a:r>
              <a:rPr lang="en-US" sz="3782" b="0" i="0" u="none" strike="noStrike" cap="none">
                <a:solidFill>
                  <a:srgbClr val="000000"/>
                </a:solidFill>
                <a:latin typeface="Inter"/>
                <a:ea typeface="Inter"/>
                <a:cs typeface="Inter"/>
                <a:sym typeface="Inter"/>
              </a:rPr>
              <a:t>Consultant </a:t>
            </a:r>
            <a:endParaRPr/>
          </a:p>
          <a:p>
            <a:pPr marL="0" marR="0" lvl="0" indent="0" algn="ctr" rtl="0">
              <a:lnSpc>
                <a:spcPct val="140005"/>
              </a:lnSpc>
              <a:spcBef>
                <a:spcPts val="0"/>
              </a:spcBef>
              <a:spcAft>
                <a:spcPts val="0"/>
              </a:spcAft>
              <a:buNone/>
            </a:pPr>
            <a:r>
              <a:rPr lang="en-US" sz="3782" b="0" i="0" u="none" strike="noStrike" cap="none">
                <a:solidFill>
                  <a:srgbClr val="000000"/>
                </a:solidFill>
                <a:latin typeface="Inter"/>
                <a:ea typeface="Inter"/>
                <a:cs typeface="Inter"/>
                <a:sym typeface="Inter"/>
              </a:rPr>
              <a:t>MzN International </a:t>
            </a:r>
            <a:endParaRPr/>
          </a:p>
        </p:txBody>
      </p:sp>
      <p:grpSp>
        <p:nvGrpSpPr>
          <p:cNvPr id="201" name="Google Shape;201;p9"/>
          <p:cNvGrpSpPr/>
          <p:nvPr/>
        </p:nvGrpSpPr>
        <p:grpSpPr>
          <a:xfrm>
            <a:off x="756000" y="9931238"/>
            <a:ext cx="6048000" cy="225182"/>
            <a:chOff x="0" y="6350"/>
            <a:chExt cx="8064000" cy="300242"/>
          </a:xfrm>
        </p:grpSpPr>
        <p:sp>
          <p:nvSpPr>
            <p:cNvPr id="202" name="Google Shape;202;p9"/>
            <p:cNvSpPr txBox="1"/>
            <p:nvPr/>
          </p:nvSpPr>
          <p:spPr>
            <a:xfrm>
              <a:off x="0" y="101392"/>
              <a:ext cx="4134000" cy="205200"/>
            </a:xfrm>
            <a:prstGeom prst="rect">
              <a:avLst/>
            </a:prstGeom>
            <a:noFill/>
            <a:ln>
              <a:noFill/>
            </a:ln>
          </p:spPr>
          <p:txBody>
            <a:bodyPr spcFirstLastPara="1" wrap="square" lIns="0" tIns="0" rIns="0" bIns="0" anchor="t" anchorCtr="0">
              <a:spAutoFit/>
            </a:bodyPr>
            <a:lstStyle/>
            <a:p>
              <a:pPr marL="0" lvl="0" indent="0" algn="l" rtl="0">
                <a:lnSpc>
                  <a:spcPct val="140000"/>
                </a:lnSpc>
                <a:spcBef>
                  <a:spcPts val="0"/>
                </a:spcBef>
                <a:spcAft>
                  <a:spcPts val="0"/>
                </a:spcAft>
                <a:buNone/>
              </a:pPr>
              <a:r>
                <a:rPr lang="en-US" sz="1000">
                  <a:solidFill>
                    <a:srgbClr val="061324"/>
                  </a:solidFill>
                  <a:latin typeface="Inter"/>
                  <a:ea typeface="Inter"/>
                  <a:cs typeface="Inter"/>
                  <a:sym typeface="Inter"/>
                </a:rPr>
                <a:t>© 2025 MzN International, All rights reserved.</a:t>
              </a:r>
              <a:endParaRPr sz="1000">
                <a:solidFill>
                  <a:srgbClr val="061324"/>
                </a:solidFill>
                <a:latin typeface="Inter"/>
                <a:ea typeface="Inter"/>
                <a:cs typeface="Inter"/>
                <a:sym typeface="Inter"/>
              </a:endParaRPr>
            </a:p>
          </p:txBody>
        </p:sp>
        <p:cxnSp>
          <p:nvCxnSpPr>
            <p:cNvPr id="203" name="Google Shape;203;p9"/>
            <p:cNvCxnSpPr/>
            <p:nvPr/>
          </p:nvCxnSpPr>
          <p:spPr>
            <a:xfrm>
              <a:off x="0" y="6350"/>
              <a:ext cx="8064000" cy="0"/>
            </a:xfrm>
            <a:prstGeom prst="straightConnector1">
              <a:avLst/>
            </a:prstGeom>
            <a:noFill/>
            <a:ln w="12700" cap="flat" cmpd="sng">
              <a:solidFill>
                <a:srgbClr val="E83643"/>
              </a:solidFill>
              <a:prstDash val="solid"/>
              <a:round/>
              <a:headEnd type="none" w="sm" len="sm"/>
              <a:tailEnd type="none" w="sm" len="sm"/>
            </a:ln>
          </p:spPr>
        </p:cxnSp>
      </p:grpSp>
      <p:sp>
        <p:nvSpPr>
          <p:cNvPr id="204" name="Google Shape;204;p9"/>
          <p:cNvSpPr/>
          <p:nvPr/>
        </p:nvSpPr>
        <p:spPr>
          <a:xfrm>
            <a:off x="996994" y="427648"/>
            <a:ext cx="2178402" cy="1160860"/>
          </a:xfrm>
          <a:custGeom>
            <a:avLst/>
            <a:gdLst/>
            <a:ahLst/>
            <a:cxnLst/>
            <a:rect l="l" t="t" r="r" b="b"/>
            <a:pathLst>
              <a:path w="2178402" h="1160860" extrusionOk="0">
                <a:moveTo>
                  <a:pt x="0" y="0"/>
                </a:moveTo>
                <a:lnTo>
                  <a:pt x="2178402" y="0"/>
                </a:lnTo>
                <a:lnTo>
                  <a:pt x="2178402" y="1160860"/>
                </a:lnTo>
                <a:lnTo>
                  <a:pt x="0" y="1160860"/>
                </a:lnTo>
                <a:lnTo>
                  <a:pt x="0" y="0"/>
                </a:lnTo>
                <a:close/>
              </a:path>
            </a:pathLst>
          </a:custGeom>
          <a:blipFill rotWithShape="1">
            <a:blip r:embed="rId7">
              <a:alphaModFix/>
            </a:blip>
            <a:stretch>
              <a:fillRect l="-6491" t="-12833" r="-4220" b="-14991"/>
            </a:stretch>
          </a:blipFill>
          <a:ln>
            <a:noFill/>
          </a:ln>
        </p:spPr>
        <p:txBody>
          <a:bodyPr/>
          <a:lstStyle/>
          <a:p>
            <a:endParaRPr lang="en-GB"/>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p6"/>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mt="31000"/>
            </a:blip>
            <a:stretch>
              <a:fillRect t="-9220" b="-9219"/>
            </a:stretch>
          </a:blipFill>
          <a:ln>
            <a:noFill/>
          </a:ln>
        </p:spPr>
        <p:txBody>
          <a:bodyPr/>
          <a:lstStyle/>
          <a:p>
            <a:endParaRPr lang="en-GB"/>
          </a:p>
        </p:txBody>
      </p:sp>
      <p:sp>
        <p:nvSpPr>
          <p:cNvPr id="210" name="Google Shape;210;p6"/>
          <p:cNvSpPr/>
          <p:nvPr/>
        </p:nvSpPr>
        <p:spPr>
          <a:xfrm>
            <a:off x="-344930" y="1568856"/>
            <a:ext cx="18598706" cy="8718144"/>
          </a:xfrm>
          <a:custGeom>
            <a:avLst/>
            <a:gdLst/>
            <a:ahLst/>
            <a:cxnLst/>
            <a:rect l="l" t="t" r="r" b="b"/>
            <a:pathLst>
              <a:path w="18598706" h="8718144" extrusionOk="0">
                <a:moveTo>
                  <a:pt x="0" y="0"/>
                </a:moveTo>
                <a:lnTo>
                  <a:pt x="18598706" y="0"/>
                </a:lnTo>
                <a:lnTo>
                  <a:pt x="18598706" y="8718144"/>
                </a:lnTo>
                <a:lnTo>
                  <a:pt x="0" y="8718144"/>
                </a:lnTo>
                <a:lnTo>
                  <a:pt x="0" y="0"/>
                </a:lnTo>
                <a:close/>
              </a:path>
            </a:pathLst>
          </a:custGeom>
          <a:blipFill rotWithShape="1">
            <a:blip r:embed="rId4">
              <a:alphaModFix amt="15000"/>
            </a:blip>
            <a:stretch>
              <a:fillRect/>
            </a:stretch>
          </a:blipFill>
          <a:ln>
            <a:noFill/>
          </a:ln>
        </p:spPr>
        <p:txBody>
          <a:bodyPr/>
          <a:lstStyle/>
          <a:p>
            <a:endParaRPr lang="en-GB"/>
          </a:p>
        </p:txBody>
      </p:sp>
      <p:sp>
        <p:nvSpPr>
          <p:cNvPr id="211" name="Google Shape;211;p6"/>
          <p:cNvSpPr/>
          <p:nvPr/>
        </p:nvSpPr>
        <p:spPr>
          <a:xfrm rot="1911603">
            <a:off x="4179050" y="-3403659"/>
            <a:ext cx="20233024" cy="10799376"/>
          </a:xfrm>
          <a:custGeom>
            <a:avLst/>
            <a:gdLst/>
            <a:ahLst/>
            <a:cxnLst/>
            <a:rect l="l" t="t" r="r" b="b"/>
            <a:pathLst>
              <a:path w="20233024" h="10799376" extrusionOk="0">
                <a:moveTo>
                  <a:pt x="0" y="0"/>
                </a:moveTo>
                <a:lnTo>
                  <a:pt x="20233024" y="0"/>
                </a:lnTo>
                <a:lnTo>
                  <a:pt x="20233024" y="10799376"/>
                </a:lnTo>
                <a:lnTo>
                  <a:pt x="0" y="10799376"/>
                </a:lnTo>
                <a:lnTo>
                  <a:pt x="0" y="0"/>
                </a:lnTo>
                <a:close/>
              </a:path>
            </a:pathLst>
          </a:custGeom>
          <a:blipFill rotWithShape="1">
            <a:blip r:embed="rId5">
              <a:alphaModFix amt="2000"/>
            </a:blip>
            <a:stretch>
              <a:fillRect/>
            </a:stretch>
          </a:blipFill>
          <a:ln>
            <a:noFill/>
          </a:ln>
        </p:spPr>
        <p:txBody>
          <a:bodyPr/>
          <a:lstStyle/>
          <a:p>
            <a:endParaRPr lang="en-GB"/>
          </a:p>
        </p:txBody>
      </p:sp>
      <p:grpSp>
        <p:nvGrpSpPr>
          <p:cNvPr id="212" name="Google Shape;212;p6"/>
          <p:cNvGrpSpPr/>
          <p:nvPr/>
        </p:nvGrpSpPr>
        <p:grpSpPr>
          <a:xfrm>
            <a:off x="1028700" y="3939441"/>
            <a:ext cx="9152522" cy="869046"/>
            <a:chOff x="0" y="-38100"/>
            <a:chExt cx="2410525" cy="228883"/>
          </a:xfrm>
        </p:grpSpPr>
        <p:sp>
          <p:nvSpPr>
            <p:cNvPr id="213" name="Google Shape;213;p6"/>
            <p:cNvSpPr/>
            <p:nvPr/>
          </p:nvSpPr>
          <p:spPr>
            <a:xfrm>
              <a:off x="0" y="0"/>
              <a:ext cx="2410525" cy="190783"/>
            </a:xfrm>
            <a:custGeom>
              <a:avLst/>
              <a:gdLst/>
              <a:ahLst/>
              <a:cxnLst/>
              <a:rect l="l" t="t" r="r" b="b"/>
              <a:pathLst>
                <a:path w="2410525" h="190783" extrusionOk="0">
                  <a:moveTo>
                    <a:pt x="84588" y="0"/>
                  </a:moveTo>
                  <a:lnTo>
                    <a:pt x="2325937" y="0"/>
                  </a:lnTo>
                  <a:cubicBezTo>
                    <a:pt x="2372654" y="0"/>
                    <a:pt x="2410525" y="37872"/>
                    <a:pt x="2410525" y="84588"/>
                  </a:cubicBezTo>
                  <a:lnTo>
                    <a:pt x="2410525" y="106195"/>
                  </a:lnTo>
                  <a:cubicBezTo>
                    <a:pt x="2410525" y="128629"/>
                    <a:pt x="2401613" y="150145"/>
                    <a:pt x="2385750" y="166008"/>
                  </a:cubicBezTo>
                  <a:cubicBezTo>
                    <a:pt x="2369886" y="181871"/>
                    <a:pt x="2348371" y="190783"/>
                    <a:pt x="2325937" y="190783"/>
                  </a:cubicBezTo>
                  <a:lnTo>
                    <a:pt x="84588" y="190783"/>
                  </a:lnTo>
                  <a:cubicBezTo>
                    <a:pt x="62154" y="190783"/>
                    <a:pt x="40639" y="181871"/>
                    <a:pt x="24775" y="166008"/>
                  </a:cubicBezTo>
                  <a:cubicBezTo>
                    <a:pt x="8912" y="150145"/>
                    <a:pt x="0" y="128629"/>
                    <a:pt x="0" y="106195"/>
                  </a:cubicBezTo>
                  <a:lnTo>
                    <a:pt x="0" y="84588"/>
                  </a:lnTo>
                  <a:cubicBezTo>
                    <a:pt x="0" y="62154"/>
                    <a:pt x="8912" y="40639"/>
                    <a:pt x="24775" y="24775"/>
                  </a:cubicBezTo>
                  <a:cubicBezTo>
                    <a:pt x="40639" y="8912"/>
                    <a:pt x="62154" y="0"/>
                    <a:pt x="84588" y="0"/>
                  </a:cubicBezTo>
                  <a:close/>
                </a:path>
              </a:pathLst>
            </a:custGeom>
            <a:solidFill>
              <a:srgbClr val="E836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6"/>
            <p:cNvSpPr txBox="1"/>
            <p:nvPr/>
          </p:nvSpPr>
          <p:spPr>
            <a:xfrm>
              <a:off x="0" y="-38100"/>
              <a:ext cx="2410525" cy="228883"/>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215" name="Google Shape;215;p6"/>
          <p:cNvSpPr/>
          <p:nvPr/>
        </p:nvSpPr>
        <p:spPr>
          <a:xfrm>
            <a:off x="1028700" y="5222279"/>
            <a:ext cx="548627" cy="541769"/>
          </a:xfrm>
          <a:custGeom>
            <a:avLst/>
            <a:gdLst/>
            <a:ahLst/>
            <a:cxnLst/>
            <a:rect l="l" t="t" r="r" b="b"/>
            <a:pathLst>
              <a:path w="548627" h="541769" extrusionOk="0">
                <a:moveTo>
                  <a:pt x="0" y="0"/>
                </a:moveTo>
                <a:lnTo>
                  <a:pt x="548627" y="0"/>
                </a:lnTo>
                <a:lnTo>
                  <a:pt x="548627" y="541769"/>
                </a:lnTo>
                <a:lnTo>
                  <a:pt x="0" y="541769"/>
                </a:lnTo>
                <a:lnTo>
                  <a:pt x="0" y="0"/>
                </a:lnTo>
                <a:close/>
              </a:path>
            </a:pathLst>
          </a:custGeom>
          <a:blipFill rotWithShape="1">
            <a:blip r:embed="rId6">
              <a:alphaModFix/>
            </a:blip>
            <a:stretch>
              <a:fillRect/>
            </a:stretch>
          </a:blipFill>
          <a:ln>
            <a:noFill/>
          </a:ln>
        </p:spPr>
        <p:txBody>
          <a:bodyPr/>
          <a:lstStyle/>
          <a:p>
            <a:endParaRPr lang="en-GB"/>
          </a:p>
        </p:txBody>
      </p:sp>
      <p:sp>
        <p:nvSpPr>
          <p:cNvPr id="216" name="Google Shape;216;p6"/>
          <p:cNvSpPr/>
          <p:nvPr/>
        </p:nvSpPr>
        <p:spPr>
          <a:xfrm>
            <a:off x="1028700" y="6374180"/>
            <a:ext cx="548627" cy="541769"/>
          </a:xfrm>
          <a:custGeom>
            <a:avLst/>
            <a:gdLst/>
            <a:ahLst/>
            <a:cxnLst/>
            <a:rect l="l" t="t" r="r" b="b"/>
            <a:pathLst>
              <a:path w="548627" h="541769" extrusionOk="0">
                <a:moveTo>
                  <a:pt x="0" y="0"/>
                </a:moveTo>
                <a:lnTo>
                  <a:pt x="548627" y="0"/>
                </a:lnTo>
                <a:lnTo>
                  <a:pt x="548627" y="541769"/>
                </a:lnTo>
                <a:lnTo>
                  <a:pt x="0" y="541769"/>
                </a:lnTo>
                <a:lnTo>
                  <a:pt x="0" y="0"/>
                </a:lnTo>
                <a:close/>
              </a:path>
            </a:pathLst>
          </a:custGeom>
          <a:blipFill rotWithShape="1">
            <a:blip r:embed="rId6">
              <a:alphaModFix/>
            </a:blip>
            <a:stretch>
              <a:fillRect/>
            </a:stretch>
          </a:blipFill>
          <a:ln>
            <a:noFill/>
          </a:ln>
        </p:spPr>
        <p:txBody>
          <a:bodyPr/>
          <a:lstStyle/>
          <a:p>
            <a:endParaRPr lang="en-GB"/>
          </a:p>
        </p:txBody>
      </p:sp>
      <p:grpSp>
        <p:nvGrpSpPr>
          <p:cNvPr id="217" name="Google Shape;217;p6"/>
          <p:cNvGrpSpPr/>
          <p:nvPr/>
        </p:nvGrpSpPr>
        <p:grpSpPr>
          <a:xfrm>
            <a:off x="15822174" y="-576260"/>
            <a:ext cx="2874251" cy="13183169"/>
            <a:chOff x="0" y="-38100"/>
            <a:chExt cx="757004" cy="3472110"/>
          </a:xfrm>
        </p:grpSpPr>
        <p:sp>
          <p:nvSpPr>
            <p:cNvPr id="218" name="Google Shape;218;p6"/>
            <p:cNvSpPr/>
            <p:nvPr/>
          </p:nvSpPr>
          <p:spPr>
            <a:xfrm>
              <a:off x="0" y="0"/>
              <a:ext cx="757004" cy="3434010"/>
            </a:xfrm>
            <a:custGeom>
              <a:avLst/>
              <a:gdLst/>
              <a:ahLst/>
              <a:cxnLst/>
              <a:rect l="l" t="t" r="r" b="b"/>
              <a:pathLst>
                <a:path w="757004" h="3434010" extrusionOk="0">
                  <a:moveTo>
                    <a:pt x="0" y="0"/>
                  </a:moveTo>
                  <a:lnTo>
                    <a:pt x="757004" y="0"/>
                  </a:lnTo>
                  <a:lnTo>
                    <a:pt x="757004" y="3434010"/>
                  </a:lnTo>
                  <a:lnTo>
                    <a:pt x="0" y="3434010"/>
                  </a:lnTo>
                  <a:close/>
                </a:path>
              </a:pathLst>
            </a:custGeom>
            <a:solidFill>
              <a:srgbClr val="3F3B36"/>
            </a:solidFill>
            <a:ln>
              <a:noFill/>
            </a:ln>
          </p:spPr>
          <p:txBody>
            <a:bodyPr/>
            <a:lstStyle/>
            <a:p>
              <a:endParaRPr lang="en-GB"/>
            </a:p>
          </p:txBody>
        </p:sp>
        <p:sp>
          <p:nvSpPr>
            <p:cNvPr id="219" name="Google Shape;219;p6"/>
            <p:cNvSpPr txBox="1"/>
            <p:nvPr/>
          </p:nvSpPr>
          <p:spPr>
            <a:xfrm>
              <a:off x="0" y="-38100"/>
              <a:ext cx="757004" cy="347211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220" name="Google Shape;220;p6"/>
          <p:cNvSpPr/>
          <p:nvPr/>
        </p:nvSpPr>
        <p:spPr>
          <a:xfrm>
            <a:off x="11242975" y="3410530"/>
            <a:ext cx="6821060" cy="6821060"/>
          </a:xfrm>
          <a:custGeom>
            <a:avLst/>
            <a:gdLst/>
            <a:ahLst/>
            <a:cxnLst/>
            <a:rect l="l" t="t" r="r" b="b"/>
            <a:pathLst>
              <a:path w="6821060" h="6821060" extrusionOk="0">
                <a:moveTo>
                  <a:pt x="0" y="0"/>
                </a:moveTo>
                <a:lnTo>
                  <a:pt x="6821060" y="0"/>
                </a:lnTo>
                <a:lnTo>
                  <a:pt x="6821060" y="6821060"/>
                </a:lnTo>
                <a:lnTo>
                  <a:pt x="0" y="6821060"/>
                </a:lnTo>
                <a:lnTo>
                  <a:pt x="0" y="0"/>
                </a:lnTo>
                <a:close/>
              </a:path>
            </a:pathLst>
          </a:custGeom>
          <a:blipFill rotWithShape="1">
            <a:blip r:embed="rId7">
              <a:alphaModFix/>
            </a:blip>
            <a:stretch>
              <a:fillRect/>
            </a:stretch>
          </a:blipFill>
          <a:ln>
            <a:noFill/>
          </a:ln>
        </p:spPr>
        <p:txBody>
          <a:bodyPr/>
          <a:lstStyle/>
          <a:p>
            <a:endParaRPr lang="en-GB"/>
          </a:p>
        </p:txBody>
      </p:sp>
      <p:pic>
        <p:nvPicPr>
          <p:cNvPr id="221" name="Google Shape;221;p6"/>
          <p:cNvPicPr preferRelativeResize="0"/>
          <p:nvPr/>
        </p:nvPicPr>
        <p:blipFill rotWithShape="1">
          <a:blip r:embed="rId8">
            <a:alphaModFix/>
          </a:blip>
          <a:srcRect l="21424" r="21424"/>
          <a:stretch/>
        </p:blipFill>
        <p:spPr>
          <a:xfrm>
            <a:off x="13042185" y="4291520"/>
            <a:ext cx="5211590" cy="5129443"/>
          </a:xfrm>
          <a:prstGeom prst="rect">
            <a:avLst/>
          </a:prstGeom>
          <a:noFill/>
          <a:ln>
            <a:noFill/>
          </a:ln>
        </p:spPr>
      </p:pic>
      <p:sp>
        <p:nvSpPr>
          <p:cNvPr id="222" name="Google Shape;222;p6"/>
          <p:cNvSpPr/>
          <p:nvPr/>
        </p:nvSpPr>
        <p:spPr>
          <a:xfrm>
            <a:off x="10334284" y="35182"/>
            <a:ext cx="6821060" cy="6821060"/>
          </a:xfrm>
          <a:custGeom>
            <a:avLst/>
            <a:gdLst/>
            <a:ahLst/>
            <a:cxnLst/>
            <a:rect l="l" t="t" r="r" b="b"/>
            <a:pathLst>
              <a:path w="6821060" h="6821060" extrusionOk="0">
                <a:moveTo>
                  <a:pt x="0" y="0"/>
                </a:moveTo>
                <a:lnTo>
                  <a:pt x="6821060" y="0"/>
                </a:lnTo>
                <a:lnTo>
                  <a:pt x="6821060" y="6821059"/>
                </a:lnTo>
                <a:lnTo>
                  <a:pt x="0" y="6821059"/>
                </a:lnTo>
                <a:lnTo>
                  <a:pt x="0" y="0"/>
                </a:lnTo>
                <a:close/>
              </a:path>
            </a:pathLst>
          </a:custGeom>
          <a:blipFill rotWithShape="1">
            <a:blip r:embed="rId7">
              <a:alphaModFix/>
            </a:blip>
            <a:stretch>
              <a:fillRect/>
            </a:stretch>
          </a:blipFill>
          <a:ln>
            <a:noFill/>
          </a:ln>
        </p:spPr>
        <p:txBody>
          <a:bodyPr/>
          <a:lstStyle/>
          <a:p>
            <a:endParaRPr lang="en-GB"/>
          </a:p>
        </p:txBody>
      </p:sp>
      <p:pic>
        <p:nvPicPr>
          <p:cNvPr id="223" name="Google Shape;223;p6"/>
          <p:cNvPicPr preferRelativeResize="0"/>
          <p:nvPr/>
        </p:nvPicPr>
        <p:blipFill rotWithShape="1">
          <a:blip r:embed="rId9">
            <a:alphaModFix/>
          </a:blip>
          <a:srcRect l="18177" r="18176"/>
          <a:stretch/>
        </p:blipFill>
        <p:spPr>
          <a:xfrm>
            <a:off x="11584752" y="374443"/>
            <a:ext cx="4983406" cy="5216787"/>
          </a:xfrm>
          <a:prstGeom prst="rect">
            <a:avLst/>
          </a:prstGeom>
          <a:noFill/>
          <a:ln>
            <a:noFill/>
          </a:ln>
        </p:spPr>
      </p:pic>
      <p:sp>
        <p:nvSpPr>
          <p:cNvPr id="224" name="Google Shape;224;p6"/>
          <p:cNvSpPr/>
          <p:nvPr/>
        </p:nvSpPr>
        <p:spPr>
          <a:xfrm>
            <a:off x="16698267" y="1028700"/>
            <a:ext cx="742704" cy="742704"/>
          </a:xfrm>
          <a:custGeom>
            <a:avLst/>
            <a:gdLst/>
            <a:ahLst/>
            <a:cxnLst/>
            <a:rect l="l" t="t" r="r" b="b"/>
            <a:pathLst>
              <a:path w="742704" h="742704" extrusionOk="0">
                <a:moveTo>
                  <a:pt x="0" y="0"/>
                </a:moveTo>
                <a:lnTo>
                  <a:pt x="742704" y="0"/>
                </a:lnTo>
                <a:lnTo>
                  <a:pt x="742704" y="742704"/>
                </a:lnTo>
                <a:lnTo>
                  <a:pt x="0" y="742704"/>
                </a:lnTo>
                <a:lnTo>
                  <a:pt x="0" y="0"/>
                </a:lnTo>
                <a:close/>
              </a:path>
            </a:pathLst>
          </a:custGeom>
          <a:blipFill rotWithShape="1">
            <a:blip r:embed="rId10">
              <a:alphaModFix/>
            </a:blip>
            <a:stretch>
              <a:fillRect/>
            </a:stretch>
          </a:blipFill>
          <a:ln>
            <a:noFill/>
          </a:ln>
        </p:spPr>
        <p:txBody>
          <a:bodyPr/>
          <a:lstStyle/>
          <a:p>
            <a:endParaRPr lang="en-GB"/>
          </a:p>
        </p:txBody>
      </p:sp>
      <p:sp>
        <p:nvSpPr>
          <p:cNvPr id="225" name="Google Shape;225;p6"/>
          <p:cNvSpPr/>
          <p:nvPr/>
        </p:nvSpPr>
        <p:spPr>
          <a:xfrm>
            <a:off x="10842048" y="6623425"/>
            <a:ext cx="742704" cy="742704"/>
          </a:xfrm>
          <a:custGeom>
            <a:avLst/>
            <a:gdLst/>
            <a:ahLst/>
            <a:cxnLst/>
            <a:rect l="l" t="t" r="r" b="b"/>
            <a:pathLst>
              <a:path w="742704" h="742704" extrusionOk="0">
                <a:moveTo>
                  <a:pt x="0" y="0"/>
                </a:moveTo>
                <a:lnTo>
                  <a:pt x="742704" y="0"/>
                </a:lnTo>
                <a:lnTo>
                  <a:pt x="742704" y="742705"/>
                </a:lnTo>
                <a:lnTo>
                  <a:pt x="0" y="742705"/>
                </a:lnTo>
                <a:lnTo>
                  <a:pt x="0" y="0"/>
                </a:lnTo>
                <a:close/>
              </a:path>
            </a:pathLst>
          </a:custGeom>
          <a:blipFill rotWithShape="1">
            <a:blip r:embed="rId11">
              <a:alphaModFix/>
            </a:blip>
            <a:stretch>
              <a:fillRect/>
            </a:stretch>
          </a:blipFill>
          <a:ln>
            <a:noFill/>
          </a:ln>
        </p:spPr>
        <p:txBody>
          <a:bodyPr/>
          <a:lstStyle/>
          <a:p>
            <a:endParaRPr lang="en-GB"/>
          </a:p>
        </p:txBody>
      </p:sp>
      <p:grpSp>
        <p:nvGrpSpPr>
          <p:cNvPr id="226" name="Google Shape;226;p6"/>
          <p:cNvGrpSpPr/>
          <p:nvPr/>
        </p:nvGrpSpPr>
        <p:grpSpPr>
          <a:xfrm>
            <a:off x="756000" y="9931238"/>
            <a:ext cx="6048000" cy="286726"/>
            <a:chOff x="0" y="6350"/>
            <a:chExt cx="8064000" cy="382300"/>
          </a:xfrm>
        </p:grpSpPr>
        <p:sp>
          <p:nvSpPr>
            <p:cNvPr id="227" name="Google Shape;227;p6"/>
            <p:cNvSpPr txBox="1"/>
            <p:nvPr/>
          </p:nvSpPr>
          <p:spPr>
            <a:xfrm>
              <a:off x="0" y="101392"/>
              <a:ext cx="4133993" cy="287258"/>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1000" b="0" i="0" u="none" strike="noStrike" cap="none" dirty="0">
                  <a:solidFill>
                    <a:srgbClr val="061324"/>
                  </a:solidFill>
                  <a:latin typeface="Inter"/>
                  <a:ea typeface="Inter"/>
                  <a:cs typeface="Inter"/>
                  <a:sym typeface="Inter"/>
                </a:rPr>
                <a:t>© 2025 </a:t>
              </a:r>
              <a:r>
                <a:rPr lang="en-US" sz="1000" b="0" i="0" u="none" strike="noStrike" cap="none" dirty="0" err="1">
                  <a:solidFill>
                    <a:srgbClr val="061324"/>
                  </a:solidFill>
                  <a:latin typeface="Inter"/>
                  <a:ea typeface="Inter"/>
                  <a:cs typeface="Inter"/>
                  <a:sym typeface="Inter"/>
                </a:rPr>
                <a:t>MzN</a:t>
              </a:r>
              <a:r>
                <a:rPr lang="en-US" sz="1000" b="0" i="0" u="none" strike="noStrike" cap="none" dirty="0">
                  <a:solidFill>
                    <a:srgbClr val="061324"/>
                  </a:solidFill>
                  <a:latin typeface="Inter"/>
                  <a:ea typeface="Inter"/>
                  <a:cs typeface="Inter"/>
                  <a:sym typeface="Inter"/>
                </a:rPr>
                <a:t> International,. All rights reserved.</a:t>
              </a:r>
              <a:endParaRPr dirty="0"/>
            </a:p>
          </p:txBody>
        </p:sp>
        <p:cxnSp>
          <p:nvCxnSpPr>
            <p:cNvPr id="228" name="Google Shape;228;p6"/>
            <p:cNvCxnSpPr/>
            <p:nvPr/>
          </p:nvCxnSpPr>
          <p:spPr>
            <a:xfrm>
              <a:off x="0" y="6350"/>
              <a:ext cx="8064000" cy="0"/>
            </a:xfrm>
            <a:prstGeom prst="straightConnector1">
              <a:avLst/>
            </a:prstGeom>
            <a:noFill/>
            <a:ln w="12700" cap="flat" cmpd="sng">
              <a:solidFill>
                <a:srgbClr val="E83643"/>
              </a:solidFill>
              <a:prstDash val="solid"/>
              <a:round/>
              <a:headEnd type="none" w="sm" len="sm"/>
              <a:tailEnd type="none" w="sm" len="sm"/>
            </a:ln>
          </p:spPr>
        </p:cxnSp>
      </p:grpSp>
      <p:sp>
        <p:nvSpPr>
          <p:cNvPr id="229" name="Google Shape;229;p6"/>
          <p:cNvSpPr/>
          <p:nvPr/>
        </p:nvSpPr>
        <p:spPr>
          <a:xfrm>
            <a:off x="996994" y="427648"/>
            <a:ext cx="2178402" cy="1160860"/>
          </a:xfrm>
          <a:custGeom>
            <a:avLst/>
            <a:gdLst/>
            <a:ahLst/>
            <a:cxnLst/>
            <a:rect l="l" t="t" r="r" b="b"/>
            <a:pathLst>
              <a:path w="2178402" h="1160860" extrusionOk="0">
                <a:moveTo>
                  <a:pt x="0" y="0"/>
                </a:moveTo>
                <a:lnTo>
                  <a:pt x="2178402" y="0"/>
                </a:lnTo>
                <a:lnTo>
                  <a:pt x="2178402" y="1160860"/>
                </a:lnTo>
                <a:lnTo>
                  <a:pt x="0" y="1160860"/>
                </a:lnTo>
                <a:lnTo>
                  <a:pt x="0" y="0"/>
                </a:lnTo>
                <a:close/>
              </a:path>
            </a:pathLst>
          </a:custGeom>
          <a:blipFill rotWithShape="1">
            <a:blip r:embed="rId12">
              <a:alphaModFix/>
            </a:blip>
            <a:stretch>
              <a:fillRect l="-6491" t="-12833" r="-4220" b="-14991"/>
            </a:stretch>
          </a:blipFill>
          <a:ln>
            <a:noFill/>
          </a:ln>
        </p:spPr>
        <p:txBody>
          <a:bodyPr/>
          <a:lstStyle/>
          <a:p>
            <a:endParaRPr lang="en-GB"/>
          </a:p>
        </p:txBody>
      </p:sp>
      <p:sp>
        <p:nvSpPr>
          <p:cNvPr id="230" name="Google Shape;230;p6"/>
          <p:cNvSpPr txBox="1"/>
          <p:nvPr/>
        </p:nvSpPr>
        <p:spPr>
          <a:xfrm>
            <a:off x="1028700" y="1853983"/>
            <a:ext cx="9152463" cy="805004"/>
          </a:xfrm>
          <a:prstGeom prst="rect">
            <a:avLst/>
          </a:prstGeom>
          <a:noFill/>
          <a:ln>
            <a:noFill/>
          </a:ln>
        </p:spPr>
        <p:txBody>
          <a:bodyPr spcFirstLastPara="1" wrap="square" lIns="0" tIns="0" rIns="0" bIns="0" anchor="t" anchorCtr="0">
            <a:spAutoFit/>
          </a:bodyPr>
          <a:lstStyle/>
          <a:p>
            <a:pPr marL="0" marR="0" lvl="0" indent="0" algn="l" rtl="0">
              <a:lnSpc>
                <a:spcPct val="130002"/>
              </a:lnSpc>
              <a:spcBef>
                <a:spcPts val="0"/>
              </a:spcBef>
              <a:spcAft>
                <a:spcPts val="0"/>
              </a:spcAft>
              <a:buNone/>
            </a:pPr>
            <a:r>
              <a:rPr lang="en-US" sz="4923" b="1" i="0" u="none" strike="noStrike" cap="none">
                <a:solidFill>
                  <a:srgbClr val="E83643"/>
                </a:solidFill>
                <a:latin typeface="Inter"/>
                <a:ea typeface="Inter"/>
                <a:cs typeface="Inter"/>
                <a:sym typeface="Inter"/>
              </a:rPr>
              <a:t>European Union/Commission </a:t>
            </a:r>
            <a:endParaRPr/>
          </a:p>
        </p:txBody>
      </p:sp>
      <p:sp>
        <p:nvSpPr>
          <p:cNvPr id="231" name="Google Shape;231;p6"/>
          <p:cNvSpPr txBox="1"/>
          <p:nvPr/>
        </p:nvSpPr>
        <p:spPr>
          <a:xfrm>
            <a:off x="1028700" y="2944725"/>
            <a:ext cx="9813300" cy="811200"/>
          </a:xfrm>
          <a:prstGeom prst="rect">
            <a:avLst/>
          </a:prstGeom>
          <a:noFill/>
          <a:ln>
            <a:noFill/>
          </a:ln>
        </p:spPr>
        <p:txBody>
          <a:bodyPr spcFirstLastPara="1" wrap="square" lIns="0" tIns="0" rIns="0" bIns="0" anchor="t" anchorCtr="0">
            <a:spAutoFit/>
          </a:bodyPr>
          <a:lstStyle/>
          <a:p>
            <a:pPr marL="0" marR="0" lvl="0" indent="0" algn="l" rtl="0">
              <a:lnSpc>
                <a:spcPct val="140024"/>
              </a:lnSpc>
              <a:spcBef>
                <a:spcPts val="0"/>
              </a:spcBef>
              <a:spcAft>
                <a:spcPts val="0"/>
              </a:spcAft>
              <a:buNone/>
            </a:pPr>
            <a:r>
              <a:rPr lang="en-US" sz="2196" b="1" i="0" u="none" strike="noStrike" cap="none">
                <a:solidFill>
                  <a:srgbClr val="000000"/>
                </a:solidFill>
                <a:latin typeface="Inter"/>
                <a:ea typeface="Inter"/>
                <a:cs typeface="Inter"/>
                <a:sym typeface="Inter"/>
              </a:rPr>
              <a:t>The EU budget 2028-2034 focuses on uniting various EU funds, coordinated by Member States and regions, under a coherent strategy.</a:t>
            </a:r>
            <a:endParaRPr sz="1100"/>
          </a:p>
        </p:txBody>
      </p:sp>
      <p:sp>
        <p:nvSpPr>
          <p:cNvPr id="232" name="Google Shape;232;p6"/>
          <p:cNvSpPr txBox="1"/>
          <p:nvPr/>
        </p:nvSpPr>
        <p:spPr>
          <a:xfrm>
            <a:off x="1506214" y="4232298"/>
            <a:ext cx="7637700" cy="418200"/>
          </a:xfrm>
          <a:prstGeom prst="rect">
            <a:avLst/>
          </a:prstGeom>
          <a:noFill/>
          <a:ln>
            <a:noFill/>
          </a:ln>
        </p:spPr>
        <p:txBody>
          <a:bodyPr spcFirstLastPara="1" wrap="square" lIns="0" tIns="0" rIns="0" bIns="0" anchor="t" anchorCtr="0">
            <a:spAutoFit/>
          </a:bodyPr>
          <a:lstStyle/>
          <a:p>
            <a:pPr marL="0" marR="0" lvl="0" indent="0" algn="ctr" rtl="0">
              <a:lnSpc>
                <a:spcPct val="140007"/>
              </a:lnSpc>
              <a:spcBef>
                <a:spcPts val="0"/>
              </a:spcBef>
              <a:spcAft>
                <a:spcPts val="0"/>
              </a:spcAft>
              <a:buNone/>
            </a:pPr>
            <a:r>
              <a:rPr lang="en-US" sz="2717" b="1" i="0" u="none" strike="noStrike" cap="none">
                <a:solidFill>
                  <a:srgbClr val="FFFFFF"/>
                </a:solidFill>
                <a:latin typeface="Inter"/>
                <a:ea typeface="Inter"/>
                <a:cs typeface="Inter"/>
                <a:sym typeface="Inter"/>
              </a:rPr>
              <a:t>To foster Education and Democratic Values: </a:t>
            </a:r>
            <a:endParaRPr/>
          </a:p>
        </p:txBody>
      </p:sp>
      <p:sp>
        <p:nvSpPr>
          <p:cNvPr id="233" name="Google Shape;233;p6"/>
          <p:cNvSpPr txBox="1"/>
          <p:nvPr/>
        </p:nvSpPr>
        <p:spPr>
          <a:xfrm>
            <a:off x="1086449" y="7395731"/>
            <a:ext cx="11435100" cy="2133600"/>
          </a:xfrm>
          <a:prstGeom prst="rect">
            <a:avLst/>
          </a:prstGeom>
          <a:noFill/>
          <a:ln>
            <a:noFill/>
          </a:ln>
        </p:spPr>
        <p:txBody>
          <a:bodyPr spcFirstLastPara="1" wrap="square" lIns="0" tIns="0" rIns="0" bIns="0" anchor="t" anchorCtr="0">
            <a:spAutoFit/>
          </a:bodyPr>
          <a:lstStyle/>
          <a:p>
            <a:pPr marL="0" marR="0" lvl="0" indent="0" algn="l" rtl="0">
              <a:lnSpc>
                <a:spcPct val="140016"/>
              </a:lnSpc>
              <a:spcBef>
                <a:spcPts val="0"/>
              </a:spcBef>
              <a:spcAft>
                <a:spcPts val="0"/>
              </a:spcAft>
              <a:buNone/>
            </a:pPr>
            <a:r>
              <a:rPr lang="en-US" sz="2100" b="1" i="0" u="none" strike="noStrike" cap="none">
                <a:solidFill>
                  <a:srgbClr val="000000"/>
                </a:solidFill>
                <a:latin typeface="Inter"/>
                <a:ea typeface="Inter"/>
                <a:cs typeface="Inter"/>
                <a:sym typeface="Inter"/>
              </a:rPr>
              <a:t>A new Competitiveness Fund aimed at simplifying and accelerating access to both EU and private investments. </a:t>
            </a:r>
            <a:endParaRPr sz="2100"/>
          </a:p>
          <a:p>
            <a:pPr marL="518158" marR="0" lvl="1" indent="-240092" algn="l" rtl="0">
              <a:lnSpc>
                <a:spcPct val="140016"/>
              </a:lnSpc>
              <a:spcBef>
                <a:spcPts val="0"/>
              </a:spcBef>
              <a:spcAft>
                <a:spcPts val="0"/>
              </a:spcAft>
              <a:buClr>
                <a:srgbClr val="000000"/>
              </a:buClr>
              <a:buSzPts val="2100"/>
              <a:buFont typeface="Arial"/>
              <a:buChar char="•"/>
            </a:pPr>
            <a:r>
              <a:rPr lang="en-US" sz="2100" b="0" i="0" u="none" strike="noStrike" cap="none">
                <a:solidFill>
                  <a:srgbClr val="000000"/>
                </a:solidFill>
                <a:latin typeface="Inter"/>
                <a:ea typeface="Inter"/>
                <a:cs typeface="Inter"/>
                <a:sym typeface="Inter"/>
              </a:rPr>
              <a:t>It will particularly target four key areas: clean transition and decarbonization, digital transition, health (including biotech, agriculture, and the bioeconomy), and defence and space. </a:t>
            </a:r>
            <a:endParaRPr sz="2100"/>
          </a:p>
        </p:txBody>
      </p:sp>
      <p:sp>
        <p:nvSpPr>
          <p:cNvPr id="234" name="Google Shape;234;p6"/>
          <p:cNvSpPr txBox="1"/>
          <p:nvPr/>
        </p:nvSpPr>
        <p:spPr>
          <a:xfrm>
            <a:off x="1825841" y="5060074"/>
            <a:ext cx="8070000" cy="8349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2260" b="1" i="0" u="none" strike="noStrike" cap="none">
                <a:solidFill>
                  <a:srgbClr val="E83643"/>
                </a:solidFill>
                <a:latin typeface="Inter"/>
                <a:ea typeface="Inter"/>
                <a:cs typeface="Inter"/>
                <a:sym typeface="Inter"/>
              </a:rPr>
              <a:t>Increased investment in skills, education, and civic engagement to empower citizens</a:t>
            </a:r>
            <a:endParaRPr sz="1100"/>
          </a:p>
        </p:txBody>
      </p:sp>
      <p:sp>
        <p:nvSpPr>
          <p:cNvPr id="235" name="Google Shape;235;p6"/>
          <p:cNvSpPr txBox="1"/>
          <p:nvPr/>
        </p:nvSpPr>
        <p:spPr>
          <a:xfrm>
            <a:off x="1825841" y="6263186"/>
            <a:ext cx="9016200" cy="7758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2100" b="1" i="0" u="none" strike="noStrike" cap="none">
                <a:solidFill>
                  <a:srgbClr val="E83643"/>
                </a:solidFill>
                <a:latin typeface="Inter"/>
                <a:ea typeface="Inter"/>
                <a:cs typeface="Inter"/>
                <a:sym typeface="Inter"/>
              </a:rPr>
              <a:t>Stronger Erasmus+ as the backbone of a "Union of Skills" promoting mobility, solidarity, and inclusiveness</a:t>
            </a:r>
            <a:endParaRPr sz="210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3F3B36"/>
        </a:solidFill>
        <a:effectLst/>
      </p:bgPr>
    </p:bg>
    <p:spTree>
      <p:nvGrpSpPr>
        <p:cNvPr id="1" name="Shape 239"/>
        <p:cNvGrpSpPr/>
        <p:nvPr/>
      </p:nvGrpSpPr>
      <p:grpSpPr>
        <a:xfrm>
          <a:off x="0" y="0"/>
          <a:ext cx="0" cy="0"/>
          <a:chOff x="0" y="0"/>
          <a:chExt cx="0" cy="0"/>
        </a:xfrm>
      </p:grpSpPr>
      <p:sp>
        <p:nvSpPr>
          <p:cNvPr id="240" name="Google Shape;240;p7"/>
          <p:cNvSpPr/>
          <p:nvPr/>
        </p:nvSpPr>
        <p:spPr>
          <a:xfrm>
            <a:off x="-344930" y="1568856"/>
            <a:ext cx="18598706" cy="8718144"/>
          </a:xfrm>
          <a:custGeom>
            <a:avLst/>
            <a:gdLst/>
            <a:ahLst/>
            <a:cxnLst/>
            <a:rect l="l" t="t" r="r" b="b"/>
            <a:pathLst>
              <a:path w="18598706" h="8718144" extrusionOk="0">
                <a:moveTo>
                  <a:pt x="0" y="0"/>
                </a:moveTo>
                <a:lnTo>
                  <a:pt x="18598706" y="0"/>
                </a:lnTo>
                <a:lnTo>
                  <a:pt x="18598706" y="8718144"/>
                </a:lnTo>
                <a:lnTo>
                  <a:pt x="0" y="8718144"/>
                </a:lnTo>
                <a:lnTo>
                  <a:pt x="0" y="0"/>
                </a:lnTo>
                <a:close/>
              </a:path>
            </a:pathLst>
          </a:custGeom>
          <a:blipFill rotWithShape="1">
            <a:blip r:embed="rId3">
              <a:alphaModFix amt="15000"/>
            </a:blip>
            <a:stretch>
              <a:fillRect/>
            </a:stretch>
          </a:blipFill>
          <a:ln>
            <a:noFill/>
          </a:ln>
        </p:spPr>
        <p:txBody>
          <a:bodyPr/>
          <a:lstStyle/>
          <a:p>
            <a:endParaRPr lang="en-GB"/>
          </a:p>
        </p:txBody>
      </p:sp>
      <p:grpSp>
        <p:nvGrpSpPr>
          <p:cNvPr id="241" name="Google Shape;241;p7"/>
          <p:cNvGrpSpPr/>
          <p:nvPr/>
        </p:nvGrpSpPr>
        <p:grpSpPr>
          <a:xfrm>
            <a:off x="-98285" y="5693120"/>
            <a:ext cx="18386285" cy="3315431"/>
            <a:chOff x="0" y="0"/>
            <a:chExt cx="4842478" cy="873200"/>
          </a:xfrm>
        </p:grpSpPr>
        <p:sp>
          <p:nvSpPr>
            <p:cNvPr id="242" name="Google Shape;242;p7"/>
            <p:cNvSpPr/>
            <p:nvPr/>
          </p:nvSpPr>
          <p:spPr>
            <a:xfrm>
              <a:off x="0" y="0"/>
              <a:ext cx="4842478" cy="873200"/>
            </a:xfrm>
            <a:custGeom>
              <a:avLst/>
              <a:gdLst/>
              <a:ahLst/>
              <a:cxnLst/>
              <a:rect l="l" t="t" r="r" b="b"/>
              <a:pathLst>
                <a:path w="4842478" h="873200" extrusionOk="0">
                  <a:moveTo>
                    <a:pt x="0" y="0"/>
                  </a:moveTo>
                  <a:lnTo>
                    <a:pt x="4842478" y="0"/>
                  </a:lnTo>
                  <a:lnTo>
                    <a:pt x="4842478" y="873200"/>
                  </a:lnTo>
                  <a:lnTo>
                    <a:pt x="0" y="873200"/>
                  </a:lnTo>
                  <a:close/>
                </a:path>
              </a:pathLst>
            </a:custGeom>
            <a:solidFill>
              <a:srgbClr val="E83643"/>
            </a:solidFill>
            <a:ln>
              <a:noFill/>
            </a:ln>
          </p:spPr>
          <p:txBody>
            <a:bodyPr/>
            <a:lstStyle/>
            <a:p>
              <a:endParaRPr lang="en-GB"/>
            </a:p>
          </p:txBody>
        </p:sp>
        <p:sp>
          <p:nvSpPr>
            <p:cNvPr id="243" name="Google Shape;243;p7"/>
            <p:cNvSpPr txBox="1"/>
            <p:nvPr/>
          </p:nvSpPr>
          <p:spPr>
            <a:xfrm>
              <a:off x="0" y="0"/>
              <a:ext cx="4842478" cy="873200"/>
            </a:xfrm>
            <a:prstGeom prst="rect">
              <a:avLst/>
            </a:prstGeom>
            <a:noFill/>
            <a:ln>
              <a:noFill/>
            </a:ln>
          </p:spPr>
          <p:txBody>
            <a:bodyPr spcFirstLastPara="1" wrap="square" lIns="50800" tIns="50800" rIns="50800" bIns="50800" anchor="ctr" anchorCtr="0">
              <a:noAutofit/>
            </a:bodyPr>
            <a:lstStyle/>
            <a:p>
              <a:pPr marL="0" marR="0" lvl="0" indent="0" algn="ctr" rtl="0">
                <a:lnSpc>
                  <a:spcPct val="129944"/>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244" name="Google Shape;244;p7"/>
          <p:cNvSpPr txBox="1"/>
          <p:nvPr/>
        </p:nvSpPr>
        <p:spPr>
          <a:xfrm>
            <a:off x="1581617" y="5819869"/>
            <a:ext cx="15444000" cy="905700"/>
          </a:xfrm>
          <a:prstGeom prst="rect">
            <a:avLst/>
          </a:prstGeom>
          <a:noFill/>
          <a:ln>
            <a:noFill/>
          </a:ln>
        </p:spPr>
        <p:txBody>
          <a:bodyPr spcFirstLastPara="1" wrap="square" lIns="0" tIns="0" rIns="0" bIns="0" anchor="t" anchorCtr="0">
            <a:spAutoFit/>
          </a:bodyPr>
          <a:lstStyle/>
          <a:p>
            <a:pPr marL="0" marR="0" lvl="0" indent="0" algn="ctr" rtl="0">
              <a:lnSpc>
                <a:spcPct val="94995"/>
              </a:lnSpc>
              <a:spcBef>
                <a:spcPts val="0"/>
              </a:spcBef>
              <a:spcAft>
                <a:spcPts val="0"/>
              </a:spcAft>
              <a:buNone/>
            </a:pPr>
            <a:r>
              <a:rPr lang="en-US" sz="6195" b="1" i="0" u="none" strike="noStrike" cap="none">
                <a:solidFill>
                  <a:srgbClr val="FFFFFF"/>
                </a:solidFill>
                <a:latin typeface="Inter"/>
                <a:ea typeface="Inter"/>
                <a:cs typeface="Inter"/>
                <a:sym typeface="Inter"/>
              </a:rPr>
              <a:t>What this means for NGOs in practice?</a:t>
            </a:r>
            <a:endParaRPr/>
          </a:p>
        </p:txBody>
      </p:sp>
      <p:sp>
        <p:nvSpPr>
          <p:cNvPr id="245" name="Google Shape;245;p7"/>
          <p:cNvSpPr txBox="1"/>
          <p:nvPr/>
        </p:nvSpPr>
        <p:spPr>
          <a:xfrm>
            <a:off x="2647307" y="6791386"/>
            <a:ext cx="13554300" cy="1907400"/>
          </a:xfrm>
          <a:prstGeom prst="rect">
            <a:avLst/>
          </a:prstGeom>
          <a:noFill/>
          <a:ln>
            <a:noFill/>
          </a:ln>
        </p:spPr>
        <p:txBody>
          <a:bodyPr spcFirstLastPara="1" wrap="square" lIns="0" tIns="0" rIns="0" bIns="0" anchor="t" anchorCtr="0">
            <a:spAutoFit/>
          </a:bodyPr>
          <a:lstStyle/>
          <a:p>
            <a:pPr marL="474798" marR="0" lvl="1" indent="-224698" algn="l" rtl="0">
              <a:lnSpc>
                <a:spcPct val="129968"/>
              </a:lnSpc>
              <a:spcBef>
                <a:spcPts val="0"/>
              </a:spcBef>
              <a:spcAft>
                <a:spcPts val="0"/>
              </a:spcAft>
              <a:buClr>
                <a:srgbClr val="FFFFFF"/>
              </a:buClr>
              <a:buSzPts val="1999"/>
              <a:buFont typeface="Arial"/>
              <a:buChar char="•"/>
            </a:pPr>
            <a:r>
              <a:rPr lang="en-US" sz="1999" b="1" i="0" u="none" strike="noStrike" cap="none">
                <a:solidFill>
                  <a:srgbClr val="FFFFFF"/>
                </a:solidFill>
                <a:latin typeface="Inter"/>
                <a:ea typeface="Inter"/>
                <a:cs typeface="Inter"/>
                <a:sym typeface="Inter"/>
              </a:rPr>
              <a:t>Double down on EU readiness: compliance, controller‑level financials, safeguarding, environmental minimums, and audit trails for both grants and FSTP. </a:t>
            </a:r>
            <a:endParaRPr sz="1200"/>
          </a:p>
          <a:p>
            <a:pPr marL="474798" marR="0" lvl="1" indent="-224698" algn="l" rtl="0">
              <a:lnSpc>
                <a:spcPct val="129968"/>
              </a:lnSpc>
              <a:spcBef>
                <a:spcPts val="0"/>
              </a:spcBef>
              <a:spcAft>
                <a:spcPts val="0"/>
              </a:spcAft>
              <a:buClr>
                <a:srgbClr val="FFFFFF"/>
              </a:buClr>
              <a:buSzPts val="1999"/>
              <a:buFont typeface="Arial"/>
              <a:buChar char="•"/>
            </a:pPr>
            <a:r>
              <a:rPr lang="en-US" sz="1999" b="1" i="0" u="none" strike="noStrike" cap="none">
                <a:solidFill>
                  <a:srgbClr val="FFFFFF"/>
                </a:solidFill>
                <a:latin typeface="Inter"/>
                <a:ea typeface="Inter"/>
                <a:cs typeface="Inter"/>
                <a:sym typeface="Inter"/>
              </a:rPr>
              <a:t>Build consortia early, with clear complementarity and delivery track record. </a:t>
            </a:r>
            <a:endParaRPr sz="1200"/>
          </a:p>
          <a:p>
            <a:pPr marL="474798" marR="0" lvl="1" indent="-224698" algn="l" rtl="0">
              <a:lnSpc>
                <a:spcPct val="129968"/>
              </a:lnSpc>
              <a:spcBef>
                <a:spcPts val="0"/>
              </a:spcBef>
              <a:spcAft>
                <a:spcPts val="0"/>
              </a:spcAft>
              <a:buClr>
                <a:srgbClr val="FFFFFF"/>
              </a:buClr>
              <a:buSzPts val="1999"/>
              <a:buFont typeface="Arial"/>
              <a:buChar char="•"/>
            </a:pPr>
            <a:r>
              <a:rPr lang="en-US" sz="1999" b="1" i="0" u="none" strike="noStrike" cap="none">
                <a:solidFill>
                  <a:srgbClr val="FFFFFF"/>
                </a:solidFill>
                <a:latin typeface="Inter"/>
                <a:ea typeface="Inter"/>
                <a:cs typeface="Inter"/>
                <a:sym typeface="Inter"/>
              </a:rPr>
              <a:t>Prepare investable components: outcome frameworks, revenue logic where feasible, and roles in guarantee‑ or blended‑finance operations linked to Ukraine’s recovery and beyond. </a:t>
            </a:r>
            <a:endParaRPr sz="1200"/>
          </a:p>
        </p:txBody>
      </p:sp>
      <p:sp>
        <p:nvSpPr>
          <p:cNvPr id="246" name="Google Shape;246;p7"/>
          <p:cNvSpPr txBox="1"/>
          <p:nvPr/>
        </p:nvSpPr>
        <p:spPr>
          <a:xfrm>
            <a:off x="794937" y="3054635"/>
            <a:ext cx="3704700" cy="2041200"/>
          </a:xfrm>
          <a:prstGeom prst="rect">
            <a:avLst/>
          </a:prstGeom>
          <a:noFill/>
          <a:ln>
            <a:noFill/>
          </a:ln>
        </p:spPr>
        <p:txBody>
          <a:bodyPr spcFirstLastPara="1" wrap="square" lIns="0" tIns="0" rIns="0" bIns="0" anchor="t" anchorCtr="0">
            <a:spAutoFit/>
          </a:bodyPr>
          <a:lstStyle/>
          <a:p>
            <a:pPr marL="0" marR="0" lvl="0" indent="0" algn="just" rtl="0">
              <a:lnSpc>
                <a:spcPct val="140018"/>
              </a:lnSpc>
              <a:spcBef>
                <a:spcPts val="0"/>
              </a:spcBef>
              <a:spcAft>
                <a:spcPts val="0"/>
              </a:spcAft>
              <a:buNone/>
            </a:pPr>
            <a:r>
              <a:rPr lang="en-US" sz="2009" b="0" i="0" u="none" strike="noStrike" cap="none">
                <a:solidFill>
                  <a:srgbClr val="FFFCFA"/>
                </a:solidFill>
                <a:latin typeface="Inter"/>
                <a:ea typeface="Inter"/>
                <a:cs typeface="Inter"/>
                <a:sym typeface="Inter"/>
              </a:rPr>
              <a:t>The EU budget will allocate </a:t>
            </a:r>
            <a:r>
              <a:rPr lang="en-US" sz="2009" b="1" i="0" u="none" strike="noStrike" cap="none">
                <a:solidFill>
                  <a:srgbClr val="E83643"/>
                </a:solidFill>
                <a:latin typeface="Inter"/>
                <a:ea typeface="Inter"/>
                <a:cs typeface="Inter"/>
                <a:sym typeface="Inter"/>
              </a:rPr>
              <a:t>EUR 131 billion allocated to defence, security</a:t>
            </a:r>
            <a:r>
              <a:rPr lang="en-US" sz="2009" b="0" i="0" u="none" strike="noStrike" cap="none">
                <a:solidFill>
                  <a:srgbClr val="FFFCFA"/>
                </a:solidFill>
                <a:latin typeface="Inter"/>
                <a:ea typeface="Inter"/>
                <a:cs typeface="Inter"/>
                <a:sym typeface="Inter"/>
              </a:rPr>
              <a:t>, and space five times more funding than the previous period.</a:t>
            </a:r>
            <a:endParaRPr sz="1200"/>
          </a:p>
        </p:txBody>
      </p:sp>
      <p:sp>
        <p:nvSpPr>
          <p:cNvPr id="247" name="Google Shape;247;p7"/>
          <p:cNvSpPr txBox="1"/>
          <p:nvPr/>
        </p:nvSpPr>
        <p:spPr>
          <a:xfrm>
            <a:off x="7873226" y="1531358"/>
            <a:ext cx="9152463" cy="805004"/>
          </a:xfrm>
          <a:prstGeom prst="rect">
            <a:avLst/>
          </a:prstGeom>
          <a:noFill/>
          <a:ln>
            <a:noFill/>
          </a:ln>
        </p:spPr>
        <p:txBody>
          <a:bodyPr spcFirstLastPara="1" wrap="square" lIns="0" tIns="0" rIns="0" bIns="0" anchor="t" anchorCtr="0">
            <a:spAutoFit/>
          </a:bodyPr>
          <a:lstStyle/>
          <a:p>
            <a:pPr marL="0" marR="0" lvl="0" indent="0" algn="l" rtl="0">
              <a:lnSpc>
                <a:spcPct val="130002"/>
              </a:lnSpc>
              <a:spcBef>
                <a:spcPts val="0"/>
              </a:spcBef>
              <a:spcAft>
                <a:spcPts val="0"/>
              </a:spcAft>
              <a:buNone/>
            </a:pPr>
            <a:r>
              <a:rPr lang="en-US" sz="4923" b="1" i="0" u="none" strike="noStrike" cap="none">
                <a:solidFill>
                  <a:srgbClr val="FFFCFA"/>
                </a:solidFill>
                <a:latin typeface="Inter"/>
                <a:ea typeface="Inter"/>
                <a:cs typeface="Inter"/>
                <a:sym typeface="Inter"/>
              </a:rPr>
              <a:t>European Union/Commission </a:t>
            </a:r>
            <a:endParaRPr/>
          </a:p>
        </p:txBody>
      </p:sp>
      <p:sp>
        <p:nvSpPr>
          <p:cNvPr id="248" name="Google Shape;248;p7"/>
          <p:cNvSpPr txBox="1"/>
          <p:nvPr/>
        </p:nvSpPr>
        <p:spPr>
          <a:xfrm>
            <a:off x="5676986" y="3019572"/>
            <a:ext cx="5173200" cy="2474100"/>
          </a:xfrm>
          <a:prstGeom prst="rect">
            <a:avLst/>
          </a:prstGeom>
          <a:noFill/>
          <a:ln>
            <a:noFill/>
          </a:ln>
        </p:spPr>
        <p:txBody>
          <a:bodyPr spcFirstLastPara="1" wrap="square" lIns="0" tIns="0" rIns="0" bIns="0" anchor="t" anchorCtr="0">
            <a:spAutoFit/>
          </a:bodyPr>
          <a:lstStyle/>
          <a:p>
            <a:pPr marL="0" marR="0" lvl="0" indent="0" algn="just" rtl="0">
              <a:lnSpc>
                <a:spcPct val="140018"/>
              </a:lnSpc>
              <a:spcBef>
                <a:spcPts val="0"/>
              </a:spcBef>
              <a:spcAft>
                <a:spcPts val="0"/>
              </a:spcAft>
              <a:buNone/>
            </a:pPr>
            <a:r>
              <a:rPr lang="en-US" sz="2009" b="0" i="0" u="none" strike="noStrike" cap="none">
                <a:solidFill>
                  <a:srgbClr val="FFFCFA"/>
                </a:solidFill>
                <a:latin typeface="Inter"/>
                <a:ea typeface="Inter"/>
                <a:cs typeface="Inter"/>
                <a:sym typeface="Inter"/>
              </a:rPr>
              <a:t>The Global Europe Instrument </a:t>
            </a:r>
            <a:r>
              <a:rPr lang="en-US" sz="2009" b="1" i="0" u="none" strike="noStrike" cap="none">
                <a:solidFill>
                  <a:srgbClr val="FFFCFA"/>
                </a:solidFill>
                <a:latin typeface="Inter"/>
                <a:ea typeface="Inter"/>
                <a:cs typeface="Inter"/>
                <a:sym typeface="Inter"/>
              </a:rPr>
              <a:t>worth EUR 200 billion, to maximize the EU’s influence abroad</a:t>
            </a:r>
            <a:r>
              <a:rPr lang="en-US" sz="2009" b="0" i="0" u="none" strike="noStrike" cap="none">
                <a:solidFill>
                  <a:srgbClr val="FFFCFA"/>
                </a:solidFill>
                <a:latin typeface="Inter"/>
                <a:ea typeface="Inter"/>
                <a:cs typeface="Inter"/>
                <a:sym typeface="Inter"/>
              </a:rPr>
              <a:t>, support candidate countries for EU accession, and respond to emerging global crises with a dedicated EUR 15 billion reserve.</a:t>
            </a:r>
            <a:endParaRPr sz="1200"/>
          </a:p>
        </p:txBody>
      </p:sp>
      <p:sp>
        <p:nvSpPr>
          <p:cNvPr id="249" name="Google Shape;249;p7"/>
          <p:cNvSpPr txBox="1"/>
          <p:nvPr/>
        </p:nvSpPr>
        <p:spPr>
          <a:xfrm>
            <a:off x="11701950" y="3029235"/>
            <a:ext cx="5054100" cy="2041200"/>
          </a:xfrm>
          <a:prstGeom prst="rect">
            <a:avLst/>
          </a:prstGeom>
          <a:noFill/>
          <a:ln>
            <a:noFill/>
          </a:ln>
        </p:spPr>
        <p:txBody>
          <a:bodyPr spcFirstLastPara="1" wrap="square" lIns="0" tIns="0" rIns="0" bIns="0" anchor="t" anchorCtr="0">
            <a:spAutoFit/>
          </a:bodyPr>
          <a:lstStyle/>
          <a:p>
            <a:pPr marL="0" marR="0" lvl="0" indent="0" algn="just" rtl="0">
              <a:lnSpc>
                <a:spcPct val="140018"/>
              </a:lnSpc>
              <a:spcBef>
                <a:spcPts val="0"/>
              </a:spcBef>
              <a:spcAft>
                <a:spcPts val="0"/>
              </a:spcAft>
              <a:buNone/>
            </a:pPr>
            <a:r>
              <a:rPr lang="en-US" sz="2009" b="0" i="0" u="none" strike="noStrike" cap="none">
                <a:solidFill>
                  <a:srgbClr val="FFFCFA"/>
                </a:solidFill>
                <a:latin typeface="Inter"/>
                <a:ea typeface="Inter"/>
                <a:cs typeface="Inter"/>
                <a:sym typeface="Inter"/>
              </a:rPr>
              <a:t>The budget also apportions up to EUR 100 billion in flexible support for Ukraine, continues funding for Common Foreign and Security Policy actions, and funds the European Peace Facility.</a:t>
            </a:r>
            <a:endParaRPr sz="1200"/>
          </a:p>
        </p:txBody>
      </p:sp>
      <p:grpSp>
        <p:nvGrpSpPr>
          <p:cNvPr id="250" name="Google Shape;250;p7"/>
          <p:cNvGrpSpPr/>
          <p:nvPr/>
        </p:nvGrpSpPr>
        <p:grpSpPr>
          <a:xfrm>
            <a:off x="756000" y="9931238"/>
            <a:ext cx="6048000" cy="286726"/>
            <a:chOff x="0" y="6350"/>
            <a:chExt cx="8064000" cy="382300"/>
          </a:xfrm>
        </p:grpSpPr>
        <p:sp>
          <p:nvSpPr>
            <p:cNvPr id="251" name="Google Shape;251;p7"/>
            <p:cNvSpPr txBox="1"/>
            <p:nvPr/>
          </p:nvSpPr>
          <p:spPr>
            <a:xfrm>
              <a:off x="0" y="101392"/>
              <a:ext cx="4133993" cy="287258"/>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1000" b="0" i="0" u="none" strike="noStrike" cap="none" dirty="0">
                  <a:solidFill>
                    <a:srgbClr val="FFFFFF"/>
                  </a:solidFill>
                  <a:latin typeface="Inter"/>
                  <a:ea typeface="Inter"/>
                  <a:cs typeface="Inter"/>
                  <a:sym typeface="Inter"/>
                </a:rPr>
                <a:t>© 2025 </a:t>
              </a:r>
              <a:r>
                <a:rPr lang="en-US" sz="1000" b="0" i="0" u="none" strike="noStrike" cap="none" dirty="0" err="1">
                  <a:solidFill>
                    <a:srgbClr val="FFFFFF"/>
                  </a:solidFill>
                  <a:latin typeface="Inter"/>
                  <a:ea typeface="Inter"/>
                  <a:cs typeface="Inter"/>
                  <a:sym typeface="Inter"/>
                </a:rPr>
                <a:t>MzN</a:t>
              </a:r>
              <a:r>
                <a:rPr lang="en-US" sz="1000" b="0" i="0" u="none" strike="noStrike" cap="none" dirty="0">
                  <a:solidFill>
                    <a:srgbClr val="FFFFFF"/>
                  </a:solidFill>
                  <a:latin typeface="Inter"/>
                  <a:ea typeface="Inter"/>
                  <a:cs typeface="Inter"/>
                  <a:sym typeface="Inter"/>
                </a:rPr>
                <a:t> International, All rights reserved.</a:t>
              </a:r>
              <a:endParaRPr dirty="0"/>
            </a:p>
          </p:txBody>
        </p:sp>
        <p:cxnSp>
          <p:nvCxnSpPr>
            <p:cNvPr id="252" name="Google Shape;252;p7"/>
            <p:cNvCxnSpPr/>
            <p:nvPr/>
          </p:nvCxnSpPr>
          <p:spPr>
            <a:xfrm>
              <a:off x="0" y="6350"/>
              <a:ext cx="8064000" cy="0"/>
            </a:xfrm>
            <a:prstGeom prst="straightConnector1">
              <a:avLst/>
            </a:prstGeom>
            <a:noFill/>
            <a:ln w="12700" cap="flat" cmpd="sng">
              <a:solidFill>
                <a:srgbClr val="E83643"/>
              </a:solidFill>
              <a:prstDash val="solid"/>
              <a:round/>
              <a:headEnd type="none" w="sm" len="sm"/>
              <a:tailEnd type="none" w="sm" len="sm"/>
            </a:ln>
          </p:spPr>
        </p:cxnSp>
      </p:grpSp>
      <p:sp>
        <p:nvSpPr>
          <p:cNvPr id="253" name="Google Shape;253;p7"/>
          <p:cNvSpPr/>
          <p:nvPr/>
        </p:nvSpPr>
        <p:spPr>
          <a:xfrm>
            <a:off x="996994" y="427648"/>
            <a:ext cx="2178402" cy="1160860"/>
          </a:xfrm>
          <a:custGeom>
            <a:avLst/>
            <a:gdLst/>
            <a:ahLst/>
            <a:cxnLst/>
            <a:rect l="l" t="t" r="r" b="b"/>
            <a:pathLst>
              <a:path w="2178402" h="1160860" extrusionOk="0">
                <a:moveTo>
                  <a:pt x="0" y="0"/>
                </a:moveTo>
                <a:lnTo>
                  <a:pt x="2178402" y="0"/>
                </a:lnTo>
                <a:lnTo>
                  <a:pt x="2178402" y="1160860"/>
                </a:lnTo>
                <a:lnTo>
                  <a:pt x="0" y="1160860"/>
                </a:lnTo>
                <a:lnTo>
                  <a:pt x="0" y="0"/>
                </a:lnTo>
                <a:close/>
              </a:path>
            </a:pathLst>
          </a:custGeom>
          <a:blipFill rotWithShape="1">
            <a:blip r:embed="rId4">
              <a:alphaModFix/>
            </a:blip>
            <a:stretch>
              <a:fillRect l="-6491" t="-12833" r="-4220" b="-14991"/>
            </a:stretch>
          </a:blipFill>
          <a:ln>
            <a:noFill/>
          </a:ln>
        </p:spPr>
        <p:txBody>
          <a:bodyPr/>
          <a:lstStyle/>
          <a:p>
            <a:endParaRPr lang="en-GB"/>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p8"/>
          <p:cNvSpPr/>
          <p:nvPr/>
        </p:nvSpPr>
        <p:spPr>
          <a:xfrm>
            <a:off x="-344930" y="1568856"/>
            <a:ext cx="18598706" cy="8718144"/>
          </a:xfrm>
          <a:custGeom>
            <a:avLst/>
            <a:gdLst/>
            <a:ahLst/>
            <a:cxnLst/>
            <a:rect l="l" t="t" r="r" b="b"/>
            <a:pathLst>
              <a:path w="18598706" h="8718144" extrusionOk="0">
                <a:moveTo>
                  <a:pt x="0" y="0"/>
                </a:moveTo>
                <a:lnTo>
                  <a:pt x="18598706" y="0"/>
                </a:lnTo>
                <a:lnTo>
                  <a:pt x="18598706" y="8718144"/>
                </a:lnTo>
                <a:lnTo>
                  <a:pt x="0" y="8718144"/>
                </a:lnTo>
                <a:lnTo>
                  <a:pt x="0" y="0"/>
                </a:lnTo>
                <a:close/>
              </a:path>
            </a:pathLst>
          </a:custGeom>
          <a:blipFill rotWithShape="1">
            <a:blip r:embed="rId3">
              <a:alphaModFix amt="15000"/>
            </a:blip>
            <a:stretch>
              <a:fillRect/>
            </a:stretch>
          </a:blipFill>
          <a:ln>
            <a:noFill/>
          </a:ln>
        </p:spPr>
        <p:txBody>
          <a:bodyPr/>
          <a:lstStyle/>
          <a:p>
            <a:endParaRPr lang="en-GB"/>
          </a:p>
        </p:txBody>
      </p:sp>
      <p:pic>
        <p:nvPicPr>
          <p:cNvPr id="259" name="Google Shape;259;p8"/>
          <p:cNvPicPr preferRelativeResize="0"/>
          <p:nvPr/>
        </p:nvPicPr>
        <p:blipFill rotWithShape="1">
          <a:blip r:embed="rId4">
            <a:alphaModFix/>
          </a:blip>
          <a:srcRect l="44620" r="7502"/>
          <a:stretch/>
        </p:blipFill>
        <p:spPr>
          <a:xfrm>
            <a:off x="11632834" y="-2324596"/>
            <a:ext cx="9786676" cy="14160393"/>
          </a:xfrm>
          <a:prstGeom prst="rect">
            <a:avLst/>
          </a:prstGeom>
          <a:noFill/>
          <a:ln>
            <a:noFill/>
          </a:ln>
        </p:spPr>
      </p:pic>
      <p:grpSp>
        <p:nvGrpSpPr>
          <p:cNvPr id="260" name="Google Shape;260;p8"/>
          <p:cNvGrpSpPr/>
          <p:nvPr/>
        </p:nvGrpSpPr>
        <p:grpSpPr>
          <a:xfrm>
            <a:off x="15822174" y="-576260"/>
            <a:ext cx="2874251" cy="13183169"/>
            <a:chOff x="0" y="-38100"/>
            <a:chExt cx="757004" cy="3472110"/>
          </a:xfrm>
        </p:grpSpPr>
        <p:sp>
          <p:nvSpPr>
            <p:cNvPr id="261" name="Google Shape;261;p8"/>
            <p:cNvSpPr/>
            <p:nvPr/>
          </p:nvSpPr>
          <p:spPr>
            <a:xfrm>
              <a:off x="0" y="0"/>
              <a:ext cx="757004" cy="3434010"/>
            </a:xfrm>
            <a:custGeom>
              <a:avLst/>
              <a:gdLst/>
              <a:ahLst/>
              <a:cxnLst/>
              <a:rect l="l" t="t" r="r" b="b"/>
              <a:pathLst>
                <a:path w="757004" h="3434010" extrusionOk="0">
                  <a:moveTo>
                    <a:pt x="0" y="0"/>
                  </a:moveTo>
                  <a:lnTo>
                    <a:pt x="757004" y="0"/>
                  </a:lnTo>
                  <a:lnTo>
                    <a:pt x="757004" y="3434010"/>
                  </a:lnTo>
                  <a:lnTo>
                    <a:pt x="0" y="3434010"/>
                  </a:lnTo>
                  <a:close/>
                </a:path>
              </a:pathLst>
            </a:custGeom>
            <a:gradFill>
              <a:gsLst>
                <a:gs pos="0">
                  <a:srgbClr val="B81809"/>
                </a:gs>
                <a:gs pos="50000">
                  <a:srgbClr val="0B5285">
                    <a:alpha val="70980"/>
                  </a:srgbClr>
                </a:gs>
                <a:gs pos="100000">
                  <a:srgbClr val="0B51AE">
                    <a:alpha val="0"/>
                  </a:srgbClr>
                </a:gs>
              </a:gsLst>
              <a:lin ang="5400000" scaled="0"/>
            </a:gradFill>
            <a:ln>
              <a:noFill/>
            </a:ln>
          </p:spPr>
          <p:txBody>
            <a:bodyPr/>
            <a:lstStyle/>
            <a:p>
              <a:endParaRPr lang="en-GB"/>
            </a:p>
          </p:txBody>
        </p:sp>
        <p:sp>
          <p:nvSpPr>
            <p:cNvPr id="262" name="Google Shape;262;p8"/>
            <p:cNvSpPr txBox="1"/>
            <p:nvPr/>
          </p:nvSpPr>
          <p:spPr>
            <a:xfrm>
              <a:off x="0" y="-38100"/>
              <a:ext cx="757004" cy="347211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263" name="Google Shape;263;p8"/>
          <p:cNvSpPr/>
          <p:nvPr/>
        </p:nvSpPr>
        <p:spPr>
          <a:xfrm>
            <a:off x="16820119" y="2448251"/>
            <a:ext cx="878362" cy="878362"/>
          </a:xfrm>
          <a:custGeom>
            <a:avLst/>
            <a:gdLst/>
            <a:ahLst/>
            <a:cxnLst/>
            <a:rect l="l" t="t" r="r" b="b"/>
            <a:pathLst>
              <a:path w="878362" h="878362" extrusionOk="0">
                <a:moveTo>
                  <a:pt x="0" y="0"/>
                </a:moveTo>
                <a:lnTo>
                  <a:pt x="878362" y="0"/>
                </a:lnTo>
                <a:lnTo>
                  <a:pt x="878362" y="878362"/>
                </a:lnTo>
                <a:lnTo>
                  <a:pt x="0" y="878362"/>
                </a:lnTo>
                <a:lnTo>
                  <a:pt x="0" y="0"/>
                </a:lnTo>
                <a:close/>
              </a:path>
            </a:pathLst>
          </a:custGeom>
          <a:blipFill rotWithShape="1">
            <a:blip r:embed="rId5">
              <a:alphaModFix/>
            </a:blip>
            <a:stretch>
              <a:fillRect/>
            </a:stretch>
          </a:blipFill>
          <a:ln>
            <a:noFill/>
          </a:ln>
        </p:spPr>
        <p:txBody>
          <a:bodyPr/>
          <a:lstStyle/>
          <a:p>
            <a:endParaRPr lang="en-GB"/>
          </a:p>
        </p:txBody>
      </p:sp>
      <p:sp>
        <p:nvSpPr>
          <p:cNvPr id="264" name="Google Shape;264;p8"/>
          <p:cNvSpPr/>
          <p:nvPr/>
        </p:nvSpPr>
        <p:spPr>
          <a:xfrm>
            <a:off x="8704819" y="8819119"/>
            <a:ext cx="878362" cy="878362"/>
          </a:xfrm>
          <a:custGeom>
            <a:avLst/>
            <a:gdLst/>
            <a:ahLst/>
            <a:cxnLst/>
            <a:rect l="l" t="t" r="r" b="b"/>
            <a:pathLst>
              <a:path w="878362" h="878362" extrusionOk="0">
                <a:moveTo>
                  <a:pt x="0" y="0"/>
                </a:moveTo>
                <a:lnTo>
                  <a:pt x="878362" y="0"/>
                </a:lnTo>
                <a:lnTo>
                  <a:pt x="878362" y="878362"/>
                </a:lnTo>
                <a:lnTo>
                  <a:pt x="0" y="878362"/>
                </a:lnTo>
                <a:lnTo>
                  <a:pt x="0" y="0"/>
                </a:lnTo>
                <a:close/>
              </a:path>
            </a:pathLst>
          </a:custGeom>
          <a:blipFill rotWithShape="1">
            <a:blip r:embed="rId6">
              <a:alphaModFix/>
            </a:blip>
            <a:stretch>
              <a:fillRect/>
            </a:stretch>
          </a:blipFill>
          <a:ln>
            <a:noFill/>
          </a:ln>
        </p:spPr>
        <p:txBody>
          <a:bodyPr/>
          <a:lstStyle/>
          <a:p>
            <a:endParaRPr lang="en-GB"/>
          </a:p>
        </p:txBody>
      </p:sp>
      <p:grpSp>
        <p:nvGrpSpPr>
          <p:cNvPr id="265" name="Google Shape;265;p8"/>
          <p:cNvGrpSpPr/>
          <p:nvPr/>
        </p:nvGrpSpPr>
        <p:grpSpPr>
          <a:xfrm>
            <a:off x="756000" y="9931238"/>
            <a:ext cx="6048000" cy="225182"/>
            <a:chOff x="0" y="6350"/>
            <a:chExt cx="8064000" cy="300242"/>
          </a:xfrm>
        </p:grpSpPr>
        <p:sp>
          <p:nvSpPr>
            <p:cNvPr id="266" name="Google Shape;266;p8"/>
            <p:cNvSpPr txBox="1"/>
            <p:nvPr/>
          </p:nvSpPr>
          <p:spPr>
            <a:xfrm>
              <a:off x="0" y="101392"/>
              <a:ext cx="4134000" cy="2052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1000" b="0" i="0" u="none" strike="noStrike" cap="none">
                  <a:solidFill>
                    <a:srgbClr val="061324"/>
                  </a:solidFill>
                  <a:latin typeface="Inter"/>
                  <a:ea typeface="Inter"/>
                  <a:cs typeface="Inter"/>
                  <a:sym typeface="Inter"/>
                </a:rPr>
                <a:t>© 2025 MzN International,  All rights reserved.</a:t>
              </a:r>
              <a:endParaRPr/>
            </a:p>
          </p:txBody>
        </p:sp>
        <p:cxnSp>
          <p:nvCxnSpPr>
            <p:cNvPr id="267" name="Google Shape;267;p8"/>
            <p:cNvCxnSpPr/>
            <p:nvPr/>
          </p:nvCxnSpPr>
          <p:spPr>
            <a:xfrm>
              <a:off x="0" y="6350"/>
              <a:ext cx="8064000" cy="0"/>
            </a:xfrm>
            <a:prstGeom prst="straightConnector1">
              <a:avLst/>
            </a:prstGeom>
            <a:noFill/>
            <a:ln w="12700" cap="flat" cmpd="sng">
              <a:solidFill>
                <a:srgbClr val="E83643"/>
              </a:solidFill>
              <a:prstDash val="solid"/>
              <a:round/>
              <a:headEnd type="none" w="sm" len="sm"/>
              <a:tailEnd type="none" w="sm" len="sm"/>
            </a:ln>
          </p:spPr>
        </p:cxnSp>
      </p:grpSp>
      <p:sp>
        <p:nvSpPr>
          <p:cNvPr id="268" name="Google Shape;268;p8"/>
          <p:cNvSpPr/>
          <p:nvPr/>
        </p:nvSpPr>
        <p:spPr>
          <a:xfrm>
            <a:off x="996994" y="427648"/>
            <a:ext cx="2178402" cy="1160860"/>
          </a:xfrm>
          <a:custGeom>
            <a:avLst/>
            <a:gdLst/>
            <a:ahLst/>
            <a:cxnLst/>
            <a:rect l="l" t="t" r="r" b="b"/>
            <a:pathLst>
              <a:path w="2178402" h="1160860" extrusionOk="0">
                <a:moveTo>
                  <a:pt x="0" y="0"/>
                </a:moveTo>
                <a:lnTo>
                  <a:pt x="2178402" y="0"/>
                </a:lnTo>
                <a:lnTo>
                  <a:pt x="2178402" y="1160860"/>
                </a:lnTo>
                <a:lnTo>
                  <a:pt x="0" y="1160860"/>
                </a:lnTo>
                <a:lnTo>
                  <a:pt x="0" y="0"/>
                </a:lnTo>
                <a:close/>
              </a:path>
            </a:pathLst>
          </a:custGeom>
          <a:blipFill rotWithShape="1">
            <a:blip r:embed="rId7">
              <a:alphaModFix/>
            </a:blip>
            <a:stretch>
              <a:fillRect l="-6491" t="-12833" r="-4220" b="-14991"/>
            </a:stretch>
          </a:blipFill>
          <a:ln>
            <a:noFill/>
          </a:ln>
        </p:spPr>
        <p:txBody>
          <a:bodyPr/>
          <a:lstStyle/>
          <a:p>
            <a:endParaRPr lang="en-GB"/>
          </a:p>
        </p:txBody>
      </p:sp>
      <p:sp>
        <p:nvSpPr>
          <p:cNvPr id="269" name="Google Shape;269;p8"/>
          <p:cNvSpPr/>
          <p:nvPr/>
        </p:nvSpPr>
        <p:spPr>
          <a:xfrm>
            <a:off x="996994" y="5122632"/>
            <a:ext cx="8650923" cy="4557666"/>
          </a:xfrm>
          <a:custGeom>
            <a:avLst/>
            <a:gdLst/>
            <a:ahLst/>
            <a:cxnLst/>
            <a:rect l="l" t="t" r="r" b="b"/>
            <a:pathLst>
              <a:path w="8650923" h="4557666" extrusionOk="0">
                <a:moveTo>
                  <a:pt x="0" y="0"/>
                </a:moveTo>
                <a:lnTo>
                  <a:pt x="8650923" y="0"/>
                </a:lnTo>
                <a:lnTo>
                  <a:pt x="8650923" y="4557666"/>
                </a:lnTo>
                <a:lnTo>
                  <a:pt x="0" y="4557666"/>
                </a:lnTo>
                <a:lnTo>
                  <a:pt x="0" y="0"/>
                </a:lnTo>
                <a:close/>
              </a:path>
            </a:pathLst>
          </a:custGeom>
          <a:blipFill rotWithShape="1">
            <a:blip r:embed="rId8">
              <a:alphaModFix/>
            </a:blip>
            <a:stretch>
              <a:fillRect t="-891" b="-890"/>
            </a:stretch>
          </a:blipFill>
          <a:ln>
            <a:noFill/>
          </a:ln>
        </p:spPr>
        <p:txBody>
          <a:bodyPr/>
          <a:lstStyle/>
          <a:p>
            <a:endParaRPr lang="en-GB"/>
          </a:p>
        </p:txBody>
      </p:sp>
      <p:sp>
        <p:nvSpPr>
          <p:cNvPr id="270" name="Google Shape;270;p8"/>
          <p:cNvSpPr txBox="1"/>
          <p:nvPr/>
        </p:nvSpPr>
        <p:spPr>
          <a:xfrm>
            <a:off x="996994" y="1812898"/>
            <a:ext cx="8976353" cy="901150"/>
          </a:xfrm>
          <a:prstGeom prst="rect">
            <a:avLst/>
          </a:prstGeom>
          <a:noFill/>
          <a:ln>
            <a:noFill/>
          </a:ln>
        </p:spPr>
        <p:txBody>
          <a:bodyPr spcFirstLastPara="1" wrap="square" lIns="0" tIns="0" rIns="0" bIns="0" anchor="t" anchorCtr="0">
            <a:spAutoFit/>
          </a:bodyPr>
          <a:lstStyle/>
          <a:p>
            <a:pPr marL="0" marR="0" lvl="0" indent="0" algn="l" rtl="0">
              <a:lnSpc>
                <a:spcPct val="130001"/>
              </a:lnSpc>
              <a:spcBef>
                <a:spcPts val="0"/>
              </a:spcBef>
              <a:spcAft>
                <a:spcPts val="0"/>
              </a:spcAft>
              <a:buNone/>
            </a:pPr>
            <a:r>
              <a:rPr lang="en-US" sz="5543" b="1" i="0" u="none" strike="noStrike" cap="none">
                <a:solidFill>
                  <a:srgbClr val="E83643"/>
                </a:solidFill>
                <a:latin typeface="Inter"/>
                <a:ea typeface="Inter"/>
                <a:cs typeface="Inter"/>
                <a:sym typeface="Inter"/>
              </a:rPr>
              <a:t>United Kingdom  </a:t>
            </a:r>
            <a:endParaRPr/>
          </a:p>
        </p:txBody>
      </p:sp>
      <p:sp>
        <p:nvSpPr>
          <p:cNvPr id="271" name="Google Shape;271;p8"/>
          <p:cNvSpPr txBox="1"/>
          <p:nvPr/>
        </p:nvSpPr>
        <p:spPr>
          <a:xfrm>
            <a:off x="1028700" y="2839807"/>
            <a:ext cx="10387628" cy="2111375"/>
          </a:xfrm>
          <a:prstGeom prst="rect">
            <a:avLst/>
          </a:prstGeom>
          <a:noFill/>
          <a:ln>
            <a:noFill/>
          </a:ln>
        </p:spPr>
        <p:txBody>
          <a:bodyPr spcFirstLastPara="1" wrap="square" lIns="0" tIns="0" rIns="0" bIns="0" anchor="t" anchorCtr="0">
            <a:spAutoFit/>
          </a:bodyPr>
          <a:lstStyle/>
          <a:p>
            <a:pPr marL="0" marR="0" lvl="0" indent="0" algn="just" rtl="0">
              <a:lnSpc>
                <a:spcPct val="140000"/>
              </a:lnSpc>
              <a:spcBef>
                <a:spcPts val="0"/>
              </a:spcBef>
              <a:spcAft>
                <a:spcPts val="0"/>
              </a:spcAft>
              <a:buNone/>
            </a:pPr>
            <a:r>
              <a:rPr lang="en-US" sz="2000" b="0" i="0" u="none" strike="noStrike" cap="none">
                <a:solidFill>
                  <a:srgbClr val="3F3B36"/>
                </a:solidFill>
                <a:latin typeface="Inter"/>
                <a:ea typeface="Inter"/>
                <a:cs typeface="Inter"/>
                <a:sym typeface="Inter"/>
              </a:rPr>
              <a:t>The UK's 2025 development policy prioritises domestic interests, shifting its focus from traditional grants towards business-style investments that serve national goals.</a:t>
            </a:r>
            <a:endParaRPr/>
          </a:p>
          <a:p>
            <a:pPr marL="0" marR="0" lvl="0" indent="0" algn="just" rtl="0">
              <a:lnSpc>
                <a:spcPct val="140000"/>
              </a:lnSpc>
              <a:spcBef>
                <a:spcPts val="0"/>
              </a:spcBef>
              <a:spcAft>
                <a:spcPts val="0"/>
              </a:spcAft>
              <a:buNone/>
            </a:pPr>
            <a:endParaRPr sz="2000" b="0" i="0" u="none" strike="noStrike" cap="none">
              <a:solidFill>
                <a:srgbClr val="3F3B36"/>
              </a:solidFill>
              <a:latin typeface="Inter"/>
              <a:ea typeface="Inter"/>
              <a:cs typeface="Inter"/>
              <a:sym typeface="Inter"/>
            </a:endParaRPr>
          </a:p>
          <a:p>
            <a:pPr marL="0" marR="0" lvl="0" indent="0" algn="just" rtl="0">
              <a:lnSpc>
                <a:spcPct val="140000"/>
              </a:lnSpc>
              <a:spcBef>
                <a:spcPts val="0"/>
              </a:spcBef>
              <a:spcAft>
                <a:spcPts val="0"/>
              </a:spcAft>
              <a:buNone/>
            </a:pPr>
            <a:r>
              <a:rPr lang="en-US" sz="2000" b="0" i="0" u="none" strike="noStrike" cap="none">
                <a:solidFill>
                  <a:srgbClr val="3F3B36"/>
                </a:solidFill>
                <a:latin typeface="Inter"/>
                <a:ea typeface="Inter"/>
                <a:cs typeface="Inter"/>
                <a:sym typeface="Inter"/>
              </a:rPr>
              <a:t>Cuts are already impacting key areas like Research and Development, while the removal of the FCDO's 'spender of last resort' role means there is no guarantee the UK will meet even its reduced spending targets.</a:t>
            </a:r>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2221</Words>
  <Application>Microsoft Office PowerPoint</Application>
  <PresentationFormat>Custom</PresentationFormat>
  <Paragraphs>148</Paragraphs>
  <Slides>20</Slides>
  <Notes>20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20</vt:i4>
      </vt:variant>
    </vt:vector>
  </HeadingPairs>
  <TitlesOfParts>
    <vt:vector size="26" baseType="lpstr">
      <vt:lpstr>Calibri</vt:lpstr>
      <vt:lpstr>Arial</vt:lpstr>
      <vt:lpstr>Inter Black</vt:lpstr>
      <vt:lpstr>Inter</vt:lpstr>
      <vt:lpstr>Roboto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Abby Goldie</cp:lastModifiedBy>
  <cp:revision>1</cp:revision>
  <dcterms:created xsi:type="dcterms:W3CDTF">2006-08-16T00:00:00Z</dcterms:created>
  <dcterms:modified xsi:type="dcterms:W3CDTF">2025-09-11T10:13:14Z</dcterms:modified>
</cp:coreProperties>
</file>