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09" r:id="rId2"/>
    <p:sldId id="286" r:id="rId3"/>
    <p:sldId id="4608" r:id="rId4"/>
    <p:sldId id="4585" r:id="rId5"/>
    <p:sldId id="4610" r:id="rId6"/>
    <p:sldId id="461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663806-A4DC-4958-8B08-DD05D8D8B2B1}" v="15" dt="2025-09-02T07:45:16.1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3EA50B-B37F-4774-A5F7-67DC5E748F8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7A840E0-CB7B-4E30-93CD-C8EF30C3923B}">
      <dgm:prSet phldrT="[Text]"/>
      <dgm:spPr>
        <a:solidFill>
          <a:srgbClr val="B25C13"/>
        </a:solidFill>
      </dgm:spPr>
      <dgm:t>
        <a:bodyPr/>
        <a:lstStyle/>
        <a:p>
          <a:r>
            <a:rPr lang="en-US" b="1" dirty="0"/>
            <a:t>Wiring GBP/EUR or USD</a:t>
          </a:r>
        </a:p>
      </dgm:t>
    </dgm:pt>
    <dgm:pt modelId="{C4D2457A-A0FA-4DEC-942B-523A19D03AA5}" type="parTrans" cxnId="{C837FDF8-307A-475B-811E-3A3D42E68C92}">
      <dgm:prSet/>
      <dgm:spPr/>
      <dgm:t>
        <a:bodyPr/>
        <a:lstStyle/>
        <a:p>
          <a:endParaRPr lang="en-US"/>
        </a:p>
      </dgm:t>
    </dgm:pt>
    <dgm:pt modelId="{2902BEFE-C1B6-49A7-8F1F-A8194802A597}" type="sibTrans" cxnId="{C837FDF8-307A-475B-811E-3A3D42E68C92}">
      <dgm:prSet/>
      <dgm:spPr/>
      <dgm:t>
        <a:bodyPr/>
        <a:lstStyle/>
        <a:p>
          <a:endParaRPr lang="en-US"/>
        </a:p>
      </dgm:t>
    </dgm:pt>
    <dgm:pt modelId="{990D905E-CF62-4BB5-9D4B-79C22369C8B0}">
      <dgm:prSet phldrT="[Text]"/>
      <dgm:spPr>
        <a:ln>
          <a:solidFill>
            <a:srgbClr val="B25C13"/>
          </a:solidFill>
        </a:ln>
      </dgm:spPr>
      <dgm:t>
        <a:bodyPr/>
        <a:lstStyle/>
        <a:p>
          <a:r>
            <a:rPr lang="en-US" b="1" dirty="0"/>
            <a:t>Must be routed through intermediary banks:</a:t>
          </a:r>
        </a:p>
      </dgm:t>
    </dgm:pt>
    <dgm:pt modelId="{430227C8-592A-439E-A47A-50DC844345D6}" type="parTrans" cxnId="{CF0C87B3-995A-4004-9CC0-E0138FA139CE}">
      <dgm:prSet/>
      <dgm:spPr/>
      <dgm:t>
        <a:bodyPr/>
        <a:lstStyle/>
        <a:p>
          <a:endParaRPr lang="en-US"/>
        </a:p>
      </dgm:t>
    </dgm:pt>
    <dgm:pt modelId="{ADA48360-E8D2-4231-9D60-BD75E7510A90}" type="sibTrans" cxnId="{CF0C87B3-995A-4004-9CC0-E0138FA139CE}">
      <dgm:prSet/>
      <dgm:spPr/>
      <dgm:t>
        <a:bodyPr/>
        <a:lstStyle/>
        <a:p>
          <a:endParaRPr lang="en-US"/>
        </a:p>
      </dgm:t>
    </dgm:pt>
    <dgm:pt modelId="{7D2934C4-B4E5-4601-A742-DD175AD4BC77}">
      <dgm:prSet phldrT="[Text]"/>
      <dgm:spPr>
        <a:ln>
          <a:solidFill>
            <a:srgbClr val="B25C13"/>
          </a:solidFill>
        </a:ln>
      </dgm:spPr>
      <dgm:t>
        <a:bodyPr/>
        <a:lstStyle/>
        <a:p>
          <a:r>
            <a:rPr lang="en-US" dirty="0"/>
            <a:t>More middlemen = Risk of delay.</a:t>
          </a:r>
        </a:p>
      </dgm:t>
    </dgm:pt>
    <dgm:pt modelId="{8174482D-F955-4512-939C-6164F3F7986B}" type="parTrans" cxnId="{2D6DD14E-378B-4138-A5B9-0A518D36F293}">
      <dgm:prSet/>
      <dgm:spPr/>
      <dgm:t>
        <a:bodyPr/>
        <a:lstStyle/>
        <a:p>
          <a:endParaRPr lang="en-US"/>
        </a:p>
      </dgm:t>
    </dgm:pt>
    <dgm:pt modelId="{D8EE68AB-166A-4FBD-B674-2D401B267DF3}" type="sibTrans" cxnId="{2D6DD14E-378B-4138-A5B9-0A518D36F293}">
      <dgm:prSet/>
      <dgm:spPr/>
      <dgm:t>
        <a:bodyPr/>
        <a:lstStyle/>
        <a:p>
          <a:endParaRPr lang="en-US"/>
        </a:p>
      </dgm:t>
    </dgm:pt>
    <dgm:pt modelId="{DE37A781-9DDC-49AA-9A93-A07CFC2509C4}">
      <dgm:prSet phldrT="[Text]"/>
      <dgm:spPr>
        <a:ln>
          <a:solidFill>
            <a:srgbClr val="B25C13"/>
          </a:solidFill>
        </a:ln>
      </dgm:spPr>
      <dgm:t>
        <a:bodyPr/>
        <a:lstStyle/>
        <a:p>
          <a:r>
            <a:rPr lang="en-US" dirty="0"/>
            <a:t>Fees = Full amount may not be received.</a:t>
          </a:r>
        </a:p>
      </dgm:t>
    </dgm:pt>
    <dgm:pt modelId="{C97509DC-44CF-4867-B2AA-8F1647C7F4CE}" type="parTrans" cxnId="{883F218F-7725-45D1-8143-9DAE2CD20C22}">
      <dgm:prSet/>
      <dgm:spPr/>
      <dgm:t>
        <a:bodyPr/>
        <a:lstStyle/>
        <a:p>
          <a:endParaRPr lang="en-US"/>
        </a:p>
      </dgm:t>
    </dgm:pt>
    <dgm:pt modelId="{045F2D80-96A7-48AA-987B-75EA0DE7471B}" type="sibTrans" cxnId="{883F218F-7725-45D1-8143-9DAE2CD20C22}">
      <dgm:prSet/>
      <dgm:spPr/>
      <dgm:t>
        <a:bodyPr/>
        <a:lstStyle/>
        <a:p>
          <a:endParaRPr lang="en-US"/>
        </a:p>
      </dgm:t>
    </dgm:pt>
    <dgm:pt modelId="{7B1973D9-5F52-4168-BE59-B41E4BF0F98A}">
      <dgm:prSet phldrT="[Text]"/>
      <dgm:spPr>
        <a:ln>
          <a:solidFill>
            <a:srgbClr val="B25C13"/>
          </a:solidFill>
        </a:ln>
      </dgm:spPr>
      <dgm:t>
        <a:bodyPr/>
        <a:lstStyle/>
        <a:p>
          <a:r>
            <a:rPr lang="en-US" b="1" dirty="0"/>
            <a:t>Unknown exchange rates.</a:t>
          </a:r>
        </a:p>
      </dgm:t>
    </dgm:pt>
    <dgm:pt modelId="{03B2DBCE-776A-46C0-BF85-2ECE22DC136F}" type="parTrans" cxnId="{B5BE4B6B-02DA-473F-AC30-6762CBF83D51}">
      <dgm:prSet/>
      <dgm:spPr/>
      <dgm:t>
        <a:bodyPr/>
        <a:lstStyle/>
        <a:p>
          <a:endParaRPr lang="en-US"/>
        </a:p>
      </dgm:t>
    </dgm:pt>
    <dgm:pt modelId="{4AA85C7F-A1BB-4082-9F0B-B2F8A10A584A}" type="sibTrans" cxnId="{B5BE4B6B-02DA-473F-AC30-6762CBF83D51}">
      <dgm:prSet/>
      <dgm:spPr/>
      <dgm:t>
        <a:bodyPr/>
        <a:lstStyle/>
        <a:p>
          <a:endParaRPr lang="en-US"/>
        </a:p>
      </dgm:t>
    </dgm:pt>
    <dgm:pt modelId="{2D90DD46-0E9D-4533-AED6-B966D036F346}">
      <dgm:prSet phldrT="[Text]"/>
      <dgm:spPr>
        <a:ln>
          <a:solidFill>
            <a:srgbClr val="B25C13"/>
          </a:solidFill>
        </a:ln>
      </dgm:spPr>
      <dgm:t>
        <a:bodyPr/>
        <a:lstStyle/>
        <a:p>
          <a:r>
            <a:rPr lang="en-US" b="1" dirty="0"/>
            <a:t>Local conversion = risk of fraud, counterparty &amp; country risk.</a:t>
          </a:r>
        </a:p>
      </dgm:t>
    </dgm:pt>
    <dgm:pt modelId="{29B23531-B989-4C90-81D3-0C1BA3E24CB6}" type="parTrans" cxnId="{2FD7FC76-810A-4185-8FC2-0CA304FE1DA6}">
      <dgm:prSet/>
      <dgm:spPr/>
      <dgm:t>
        <a:bodyPr/>
        <a:lstStyle/>
        <a:p>
          <a:endParaRPr lang="en-US"/>
        </a:p>
      </dgm:t>
    </dgm:pt>
    <dgm:pt modelId="{CC8F06AF-AEF9-4570-ABFF-BD888C478DBA}" type="sibTrans" cxnId="{2FD7FC76-810A-4185-8FC2-0CA304FE1DA6}">
      <dgm:prSet/>
      <dgm:spPr/>
      <dgm:t>
        <a:bodyPr/>
        <a:lstStyle/>
        <a:p>
          <a:endParaRPr lang="en-US"/>
        </a:p>
      </dgm:t>
    </dgm:pt>
    <dgm:pt modelId="{904BB24F-E63A-4109-B838-8EAE444AFF18}">
      <dgm:prSet phldrT="[Text]"/>
      <dgm:spPr>
        <a:ln>
          <a:solidFill>
            <a:srgbClr val="B25C13"/>
          </a:solidFill>
        </a:ln>
      </dgm:spPr>
      <dgm:t>
        <a:bodyPr/>
        <a:lstStyle/>
        <a:p>
          <a:r>
            <a:rPr lang="en-US" b="1" dirty="0"/>
            <a:t>Maintaining large sums of hard currency in-country leads to potential risks:</a:t>
          </a:r>
        </a:p>
      </dgm:t>
    </dgm:pt>
    <dgm:pt modelId="{CF0317D7-6F3E-4820-A109-7AA6EE6F2B5E}" type="parTrans" cxnId="{3C88BD95-AA3B-4D0B-99F9-CFD069CA0F9E}">
      <dgm:prSet/>
      <dgm:spPr/>
      <dgm:t>
        <a:bodyPr/>
        <a:lstStyle/>
        <a:p>
          <a:endParaRPr lang="en-US"/>
        </a:p>
      </dgm:t>
    </dgm:pt>
    <dgm:pt modelId="{D68FC9FD-226C-467D-841B-FC09C1B929DD}" type="sibTrans" cxnId="{3C88BD95-AA3B-4D0B-99F9-CFD069CA0F9E}">
      <dgm:prSet/>
      <dgm:spPr/>
      <dgm:t>
        <a:bodyPr/>
        <a:lstStyle/>
        <a:p>
          <a:endParaRPr lang="en-US"/>
        </a:p>
      </dgm:t>
    </dgm:pt>
    <dgm:pt modelId="{E264781C-89D5-4A50-B046-657BB612DBA7}">
      <dgm:prSet phldrT="[Text]"/>
      <dgm:spPr>
        <a:ln>
          <a:solidFill>
            <a:srgbClr val="B25C13"/>
          </a:solidFill>
        </a:ln>
      </dgm:spPr>
      <dgm:t>
        <a:bodyPr/>
        <a:lstStyle/>
        <a:p>
          <a:r>
            <a:rPr lang="en-US" dirty="0"/>
            <a:t>Misappropriation of funds.</a:t>
          </a:r>
        </a:p>
      </dgm:t>
    </dgm:pt>
    <dgm:pt modelId="{CD6AA502-DB90-411F-996A-335EB52071C1}" type="parTrans" cxnId="{D606F126-906A-4BC0-AAB4-572CD062052D}">
      <dgm:prSet/>
      <dgm:spPr/>
      <dgm:t>
        <a:bodyPr/>
        <a:lstStyle/>
        <a:p>
          <a:endParaRPr lang="en-US"/>
        </a:p>
      </dgm:t>
    </dgm:pt>
    <dgm:pt modelId="{4E2C9E3A-C984-4247-B049-70C5CE470214}" type="sibTrans" cxnId="{D606F126-906A-4BC0-AAB4-572CD062052D}">
      <dgm:prSet/>
      <dgm:spPr/>
      <dgm:t>
        <a:bodyPr/>
        <a:lstStyle/>
        <a:p>
          <a:endParaRPr lang="en-US"/>
        </a:p>
      </dgm:t>
    </dgm:pt>
    <dgm:pt modelId="{138E29C6-3096-4345-8AB2-41811AECDA7D}">
      <dgm:prSet phldrT="[Text]"/>
      <dgm:spPr>
        <a:ln>
          <a:solidFill>
            <a:srgbClr val="B25C13"/>
          </a:solidFill>
        </a:ln>
      </dgm:spPr>
      <dgm:t>
        <a:bodyPr/>
        <a:lstStyle/>
        <a:p>
          <a:r>
            <a:rPr lang="en-US"/>
            <a:t>Significant </a:t>
          </a:r>
          <a:r>
            <a:rPr lang="en-US" dirty="0"/>
            <a:t>country &amp; credit risk.</a:t>
          </a:r>
        </a:p>
      </dgm:t>
    </dgm:pt>
    <dgm:pt modelId="{F9DC28D8-90E9-4DC8-8783-35A623F81405}" type="parTrans" cxnId="{A1362D12-BBB9-479C-AC09-CB3B1B61886A}">
      <dgm:prSet/>
      <dgm:spPr/>
      <dgm:t>
        <a:bodyPr/>
        <a:lstStyle/>
        <a:p>
          <a:endParaRPr lang="en-US"/>
        </a:p>
      </dgm:t>
    </dgm:pt>
    <dgm:pt modelId="{BB7AD40F-EF7A-4CEB-9DD9-54A968F76600}" type="sibTrans" cxnId="{A1362D12-BBB9-479C-AC09-CB3B1B61886A}">
      <dgm:prSet/>
      <dgm:spPr/>
      <dgm:t>
        <a:bodyPr/>
        <a:lstStyle/>
        <a:p>
          <a:endParaRPr lang="en-US"/>
        </a:p>
      </dgm:t>
    </dgm:pt>
    <dgm:pt modelId="{D906D224-AE06-4753-AEBA-843F74787C62}">
      <dgm:prSet phldrT="[Text]"/>
      <dgm:spPr>
        <a:ln>
          <a:solidFill>
            <a:srgbClr val="B25C13"/>
          </a:solidFill>
        </a:ln>
      </dgm:spPr>
      <dgm:t>
        <a:bodyPr/>
        <a:lstStyle/>
        <a:p>
          <a:r>
            <a:rPr lang="en-US" dirty="0"/>
            <a:t>Lack of accounting transparency.</a:t>
          </a:r>
        </a:p>
      </dgm:t>
    </dgm:pt>
    <dgm:pt modelId="{0C35FAD0-2E47-4A98-B0EA-D5710DB1DA5D}" type="parTrans" cxnId="{0A8F0175-C9AF-4CE3-913A-9BCA55043D4D}">
      <dgm:prSet/>
      <dgm:spPr/>
      <dgm:t>
        <a:bodyPr/>
        <a:lstStyle/>
        <a:p>
          <a:endParaRPr lang="en-US"/>
        </a:p>
      </dgm:t>
    </dgm:pt>
    <dgm:pt modelId="{62D04E53-4173-4B2D-8F14-218A39977AC3}" type="sibTrans" cxnId="{0A8F0175-C9AF-4CE3-913A-9BCA55043D4D}">
      <dgm:prSet/>
      <dgm:spPr/>
      <dgm:t>
        <a:bodyPr/>
        <a:lstStyle/>
        <a:p>
          <a:endParaRPr lang="en-US"/>
        </a:p>
      </dgm:t>
    </dgm:pt>
    <dgm:pt modelId="{2A9072CD-F566-45D5-9CA1-E5116CB541BB}">
      <dgm:prSet phldrT="[Text]"/>
      <dgm:spPr>
        <a:ln>
          <a:solidFill>
            <a:srgbClr val="B25C13"/>
          </a:solidFill>
        </a:ln>
      </dgm:spPr>
      <dgm:t>
        <a:bodyPr/>
        <a:lstStyle/>
        <a:p>
          <a:r>
            <a:rPr lang="en-US" dirty="0"/>
            <a:t>No visibility on tracking payment.</a:t>
          </a:r>
        </a:p>
      </dgm:t>
    </dgm:pt>
    <dgm:pt modelId="{3060CDBE-0FBC-4E75-BDAF-3C0F84A01763}" type="parTrans" cxnId="{46986906-2C0E-4671-9236-E15D0788287C}">
      <dgm:prSet/>
      <dgm:spPr/>
      <dgm:t>
        <a:bodyPr/>
        <a:lstStyle/>
        <a:p>
          <a:endParaRPr lang="en-US"/>
        </a:p>
      </dgm:t>
    </dgm:pt>
    <dgm:pt modelId="{B22612DF-59FA-4395-ABAD-C1B4E24EC55C}" type="sibTrans" cxnId="{46986906-2C0E-4671-9236-E15D0788287C}">
      <dgm:prSet/>
      <dgm:spPr/>
      <dgm:t>
        <a:bodyPr/>
        <a:lstStyle/>
        <a:p>
          <a:endParaRPr lang="en-US"/>
        </a:p>
      </dgm:t>
    </dgm:pt>
    <dgm:pt modelId="{AD6A6375-37D7-468A-9079-3805B0E4F328}" type="pres">
      <dgm:prSet presAssocID="{ED3EA50B-B37F-4774-A5F7-67DC5E748F8C}" presName="linear" presStyleCnt="0">
        <dgm:presLayoutVars>
          <dgm:dir/>
          <dgm:animLvl val="lvl"/>
          <dgm:resizeHandles val="exact"/>
        </dgm:presLayoutVars>
      </dgm:prSet>
      <dgm:spPr/>
    </dgm:pt>
    <dgm:pt modelId="{991B650C-3BB3-4C0F-9C7C-842CA792E844}" type="pres">
      <dgm:prSet presAssocID="{57A840E0-CB7B-4E30-93CD-C8EF30C3923B}" presName="parentLin" presStyleCnt="0"/>
      <dgm:spPr/>
    </dgm:pt>
    <dgm:pt modelId="{CFEF5627-996C-4E0A-A991-AE3B94795ADD}" type="pres">
      <dgm:prSet presAssocID="{57A840E0-CB7B-4E30-93CD-C8EF30C3923B}" presName="parentLeftMargin" presStyleLbl="node1" presStyleIdx="0" presStyleCnt="1"/>
      <dgm:spPr/>
    </dgm:pt>
    <dgm:pt modelId="{B85B3A86-706A-4F32-8327-C2506E6BA415}" type="pres">
      <dgm:prSet presAssocID="{57A840E0-CB7B-4E30-93CD-C8EF30C3923B}" presName="parentText" presStyleLbl="node1" presStyleIdx="0" presStyleCnt="1">
        <dgm:presLayoutVars>
          <dgm:chMax val="0"/>
          <dgm:bulletEnabled val="1"/>
        </dgm:presLayoutVars>
      </dgm:prSet>
      <dgm:spPr/>
    </dgm:pt>
    <dgm:pt modelId="{7AB7D8A0-8E85-497E-9517-928E8B88638E}" type="pres">
      <dgm:prSet presAssocID="{57A840E0-CB7B-4E30-93CD-C8EF30C3923B}" presName="negativeSpace" presStyleCnt="0"/>
      <dgm:spPr/>
    </dgm:pt>
    <dgm:pt modelId="{84A94E27-2DCC-45D5-9F96-4C8D12D47084}" type="pres">
      <dgm:prSet presAssocID="{57A840E0-CB7B-4E30-93CD-C8EF30C3923B}" presName="childText" presStyleLbl="conFgAcc1" presStyleIdx="0" presStyleCnt="1" custLinFactNeighborY="-11">
        <dgm:presLayoutVars>
          <dgm:bulletEnabled val="1"/>
        </dgm:presLayoutVars>
      </dgm:prSet>
      <dgm:spPr/>
    </dgm:pt>
  </dgm:ptLst>
  <dgm:cxnLst>
    <dgm:cxn modelId="{46986906-2C0E-4671-9236-E15D0788287C}" srcId="{904BB24F-E63A-4109-B838-8EAE444AFF18}" destId="{2A9072CD-F566-45D5-9CA1-E5116CB541BB}" srcOrd="3" destOrd="0" parTransId="{3060CDBE-0FBC-4E75-BDAF-3C0F84A01763}" sibTransId="{B22612DF-59FA-4395-ABAD-C1B4E24EC55C}"/>
    <dgm:cxn modelId="{07746007-A5BA-4383-BDF1-7697F5F84E32}" type="presOf" srcId="{DE37A781-9DDC-49AA-9A93-A07CFC2509C4}" destId="{84A94E27-2DCC-45D5-9F96-4C8D12D47084}" srcOrd="0" destOrd="2" presId="urn:microsoft.com/office/officeart/2005/8/layout/list1"/>
    <dgm:cxn modelId="{3F1C370A-52F2-4ED0-BD76-C4CB01C38FF2}" type="presOf" srcId="{904BB24F-E63A-4109-B838-8EAE444AFF18}" destId="{84A94E27-2DCC-45D5-9F96-4C8D12D47084}" srcOrd="0" destOrd="5" presId="urn:microsoft.com/office/officeart/2005/8/layout/list1"/>
    <dgm:cxn modelId="{DAEE9F0F-C882-4BF9-A83D-2DD082556D1F}" type="presOf" srcId="{7B1973D9-5F52-4168-BE59-B41E4BF0F98A}" destId="{84A94E27-2DCC-45D5-9F96-4C8D12D47084}" srcOrd="0" destOrd="3" presId="urn:microsoft.com/office/officeart/2005/8/layout/list1"/>
    <dgm:cxn modelId="{A1362D12-BBB9-479C-AC09-CB3B1B61886A}" srcId="{904BB24F-E63A-4109-B838-8EAE444AFF18}" destId="{138E29C6-3096-4345-8AB2-41811AECDA7D}" srcOrd="1" destOrd="0" parTransId="{F9DC28D8-90E9-4DC8-8783-35A623F81405}" sibTransId="{BB7AD40F-EF7A-4CEB-9DD9-54A968F76600}"/>
    <dgm:cxn modelId="{48666C21-2F78-4186-8190-3F5CD39F45F4}" type="presOf" srcId="{2D90DD46-0E9D-4533-AED6-B966D036F346}" destId="{84A94E27-2DCC-45D5-9F96-4C8D12D47084}" srcOrd="0" destOrd="4" presId="urn:microsoft.com/office/officeart/2005/8/layout/list1"/>
    <dgm:cxn modelId="{D606F126-906A-4BC0-AAB4-572CD062052D}" srcId="{904BB24F-E63A-4109-B838-8EAE444AFF18}" destId="{E264781C-89D5-4A50-B046-657BB612DBA7}" srcOrd="0" destOrd="0" parTransId="{CD6AA502-DB90-411F-996A-335EB52071C1}" sibTransId="{4E2C9E3A-C984-4247-B049-70C5CE470214}"/>
    <dgm:cxn modelId="{08D5AC28-1B88-46D9-9A8D-C4ADDFD1A736}" type="presOf" srcId="{7D2934C4-B4E5-4601-A742-DD175AD4BC77}" destId="{84A94E27-2DCC-45D5-9F96-4C8D12D47084}" srcOrd="0" destOrd="1" presId="urn:microsoft.com/office/officeart/2005/8/layout/list1"/>
    <dgm:cxn modelId="{1BD9A034-83EA-40F8-A888-9EE4D30F4045}" type="presOf" srcId="{57A840E0-CB7B-4E30-93CD-C8EF30C3923B}" destId="{CFEF5627-996C-4E0A-A991-AE3B94795ADD}" srcOrd="0" destOrd="0" presId="urn:microsoft.com/office/officeart/2005/8/layout/list1"/>
    <dgm:cxn modelId="{B5BE4B6B-02DA-473F-AC30-6762CBF83D51}" srcId="{57A840E0-CB7B-4E30-93CD-C8EF30C3923B}" destId="{7B1973D9-5F52-4168-BE59-B41E4BF0F98A}" srcOrd="1" destOrd="0" parTransId="{03B2DBCE-776A-46C0-BF85-2ECE22DC136F}" sibTransId="{4AA85C7F-A1BB-4082-9F0B-B2F8A10A584A}"/>
    <dgm:cxn modelId="{2D6DD14E-378B-4138-A5B9-0A518D36F293}" srcId="{990D905E-CF62-4BB5-9D4B-79C22369C8B0}" destId="{7D2934C4-B4E5-4601-A742-DD175AD4BC77}" srcOrd="0" destOrd="0" parTransId="{8174482D-F955-4512-939C-6164F3F7986B}" sibTransId="{D8EE68AB-166A-4FBD-B674-2D401B267DF3}"/>
    <dgm:cxn modelId="{0A8F0175-C9AF-4CE3-913A-9BCA55043D4D}" srcId="{904BB24F-E63A-4109-B838-8EAE444AFF18}" destId="{D906D224-AE06-4753-AEBA-843F74787C62}" srcOrd="2" destOrd="0" parTransId="{0C35FAD0-2E47-4A98-B0EA-D5710DB1DA5D}" sibTransId="{62D04E53-4173-4B2D-8F14-218A39977AC3}"/>
    <dgm:cxn modelId="{2FD7FC76-810A-4185-8FC2-0CA304FE1DA6}" srcId="{57A840E0-CB7B-4E30-93CD-C8EF30C3923B}" destId="{2D90DD46-0E9D-4533-AED6-B966D036F346}" srcOrd="2" destOrd="0" parTransId="{29B23531-B989-4C90-81D3-0C1BA3E24CB6}" sibTransId="{CC8F06AF-AEF9-4570-ABFF-BD888C478DBA}"/>
    <dgm:cxn modelId="{EB743C85-4B03-48CE-BB65-F99FBE0756BF}" type="presOf" srcId="{E264781C-89D5-4A50-B046-657BB612DBA7}" destId="{84A94E27-2DCC-45D5-9F96-4C8D12D47084}" srcOrd="0" destOrd="6" presId="urn:microsoft.com/office/officeart/2005/8/layout/list1"/>
    <dgm:cxn modelId="{CA02048D-AB89-4E76-A0EB-31B3F1E16E7E}" type="presOf" srcId="{57A840E0-CB7B-4E30-93CD-C8EF30C3923B}" destId="{B85B3A86-706A-4F32-8327-C2506E6BA415}" srcOrd="1" destOrd="0" presId="urn:microsoft.com/office/officeart/2005/8/layout/list1"/>
    <dgm:cxn modelId="{883F218F-7725-45D1-8143-9DAE2CD20C22}" srcId="{990D905E-CF62-4BB5-9D4B-79C22369C8B0}" destId="{DE37A781-9DDC-49AA-9A93-A07CFC2509C4}" srcOrd="1" destOrd="0" parTransId="{C97509DC-44CF-4867-B2AA-8F1647C7F4CE}" sibTransId="{045F2D80-96A7-48AA-987B-75EA0DE7471B}"/>
    <dgm:cxn modelId="{92F3D694-0510-4C51-84F1-74B5CA32DF0A}" type="presOf" srcId="{ED3EA50B-B37F-4774-A5F7-67DC5E748F8C}" destId="{AD6A6375-37D7-468A-9079-3805B0E4F328}" srcOrd="0" destOrd="0" presId="urn:microsoft.com/office/officeart/2005/8/layout/list1"/>
    <dgm:cxn modelId="{3C88BD95-AA3B-4D0B-99F9-CFD069CA0F9E}" srcId="{57A840E0-CB7B-4E30-93CD-C8EF30C3923B}" destId="{904BB24F-E63A-4109-B838-8EAE444AFF18}" srcOrd="3" destOrd="0" parTransId="{CF0317D7-6F3E-4820-A109-7AA6EE6F2B5E}" sibTransId="{D68FC9FD-226C-467D-841B-FC09C1B929DD}"/>
    <dgm:cxn modelId="{351986A5-130B-44DA-9CE9-87BFE35BA336}" type="presOf" srcId="{138E29C6-3096-4345-8AB2-41811AECDA7D}" destId="{84A94E27-2DCC-45D5-9F96-4C8D12D47084}" srcOrd="0" destOrd="7" presId="urn:microsoft.com/office/officeart/2005/8/layout/list1"/>
    <dgm:cxn modelId="{2D4562B0-9ADC-4C70-9AE6-6F0962C3CCF2}" type="presOf" srcId="{2A9072CD-F566-45D5-9CA1-E5116CB541BB}" destId="{84A94E27-2DCC-45D5-9F96-4C8D12D47084}" srcOrd="0" destOrd="9" presId="urn:microsoft.com/office/officeart/2005/8/layout/list1"/>
    <dgm:cxn modelId="{CF0C87B3-995A-4004-9CC0-E0138FA139CE}" srcId="{57A840E0-CB7B-4E30-93CD-C8EF30C3923B}" destId="{990D905E-CF62-4BB5-9D4B-79C22369C8B0}" srcOrd="0" destOrd="0" parTransId="{430227C8-592A-439E-A47A-50DC844345D6}" sibTransId="{ADA48360-E8D2-4231-9D60-BD75E7510A90}"/>
    <dgm:cxn modelId="{140107BA-0E53-4E63-9F79-9C49EBB78A57}" type="presOf" srcId="{D906D224-AE06-4753-AEBA-843F74787C62}" destId="{84A94E27-2DCC-45D5-9F96-4C8D12D47084}" srcOrd="0" destOrd="8" presId="urn:microsoft.com/office/officeart/2005/8/layout/list1"/>
    <dgm:cxn modelId="{56C531E3-E55A-40BB-A5B6-B1370021FE27}" type="presOf" srcId="{990D905E-CF62-4BB5-9D4B-79C22369C8B0}" destId="{84A94E27-2DCC-45D5-9F96-4C8D12D47084}" srcOrd="0" destOrd="0" presId="urn:microsoft.com/office/officeart/2005/8/layout/list1"/>
    <dgm:cxn modelId="{C837FDF8-307A-475B-811E-3A3D42E68C92}" srcId="{ED3EA50B-B37F-4774-A5F7-67DC5E748F8C}" destId="{57A840E0-CB7B-4E30-93CD-C8EF30C3923B}" srcOrd="0" destOrd="0" parTransId="{C4D2457A-A0FA-4DEC-942B-523A19D03AA5}" sibTransId="{2902BEFE-C1B6-49A7-8F1F-A8194802A597}"/>
    <dgm:cxn modelId="{13490478-935B-47F9-B1E8-CB1701F7192A}" type="presParOf" srcId="{AD6A6375-37D7-468A-9079-3805B0E4F328}" destId="{991B650C-3BB3-4C0F-9C7C-842CA792E844}" srcOrd="0" destOrd="0" presId="urn:microsoft.com/office/officeart/2005/8/layout/list1"/>
    <dgm:cxn modelId="{DCA29D65-1998-4379-BDAA-EB00C06EEC10}" type="presParOf" srcId="{991B650C-3BB3-4C0F-9C7C-842CA792E844}" destId="{CFEF5627-996C-4E0A-A991-AE3B94795ADD}" srcOrd="0" destOrd="0" presId="urn:microsoft.com/office/officeart/2005/8/layout/list1"/>
    <dgm:cxn modelId="{13E036DB-2AD1-4964-9AF7-5D1007A4E2DE}" type="presParOf" srcId="{991B650C-3BB3-4C0F-9C7C-842CA792E844}" destId="{B85B3A86-706A-4F32-8327-C2506E6BA415}" srcOrd="1" destOrd="0" presId="urn:microsoft.com/office/officeart/2005/8/layout/list1"/>
    <dgm:cxn modelId="{511F7F03-9AFC-4414-8A7F-C1EBE1E0870D}" type="presParOf" srcId="{AD6A6375-37D7-468A-9079-3805B0E4F328}" destId="{7AB7D8A0-8E85-497E-9517-928E8B88638E}" srcOrd="1" destOrd="0" presId="urn:microsoft.com/office/officeart/2005/8/layout/list1"/>
    <dgm:cxn modelId="{D0CA8B4D-D753-4CC0-B082-AF7EC289F64F}" type="presParOf" srcId="{AD6A6375-37D7-468A-9079-3805B0E4F328}" destId="{84A94E27-2DCC-45D5-9F96-4C8D12D47084}"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1EF0C7-A559-4689-BCDC-3C46597E398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9D98801-D9AF-451E-89E3-DAE8A8F8DE08}">
      <dgm:prSet phldrT="[Text]"/>
      <dgm:spPr>
        <a:solidFill>
          <a:srgbClr val="D7C300"/>
        </a:solidFill>
      </dgm:spPr>
      <dgm:t>
        <a:bodyPr/>
        <a:lstStyle/>
        <a:p>
          <a:r>
            <a:rPr lang="en-US" b="1" dirty="0">
              <a:solidFill>
                <a:schemeClr val="bg1"/>
              </a:solidFill>
            </a:rPr>
            <a:t>Sending Local Currency</a:t>
          </a:r>
        </a:p>
      </dgm:t>
    </dgm:pt>
    <dgm:pt modelId="{B70E8CB4-1DAF-4229-9FD5-89B12D4891AF}" type="parTrans" cxnId="{9B781219-05A9-43EB-887D-BC8EC94AA57F}">
      <dgm:prSet/>
      <dgm:spPr/>
      <dgm:t>
        <a:bodyPr/>
        <a:lstStyle/>
        <a:p>
          <a:endParaRPr lang="en-US"/>
        </a:p>
      </dgm:t>
    </dgm:pt>
    <dgm:pt modelId="{94558288-ED25-4980-8DCA-EC420DF08283}" type="sibTrans" cxnId="{9B781219-05A9-43EB-887D-BC8EC94AA57F}">
      <dgm:prSet/>
      <dgm:spPr/>
      <dgm:t>
        <a:bodyPr/>
        <a:lstStyle/>
        <a:p>
          <a:endParaRPr lang="en-US"/>
        </a:p>
      </dgm:t>
    </dgm:pt>
    <dgm:pt modelId="{65C69EDF-4FA7-4850-97DB-651AA6AEF879}">
      <dgm:prSet phldrT="[Text]"/>
      <dgm:spPr>
        <a:ln>
          <a:solidFill>
            <a:srgbClr val="D7C300"/>
          </a:solidFill>
        </a:ln>
      </dgm:spPr>
      <dgm:t>
        <a:bodyPr/>
        <a:lstStyle/>
        <a:p>
          <a:r>
            <a:rPr lang="en-US" b="1" dirty="0"/>
            <a:t>No intermediary banks:</a:t>
          </a:r>
        </a:p>
      </dgm:t>
    </dgm:pt>
    <dgm:pt modelId="{FED6CB3A-BA93-4A47-A759-7544BF80C3D6}" type="parTrans" cxnId="{7B846288-793D-4134-993A-1F75C7FD248E}">
      <dgm:prSet/>
      <dgm:spPr/>
      <dgm:t>
        <a:bodyPr/>
        <a:lstStyle/>
        <a:p>
          <a:endParaRPr lang="en-US"/>
        </a:p>
      </dgm:t>
    </dgm:pt>
    <dgm:pt modelId="{D383EA87-AFD2-41DD-A94A-B186695EFBB1}" type="sibTrans" cxnId="{7B846288-793D-4134-993A-1F75C7FD248E}">
      <dgm:prSet/>
      <dgm:spPr/>
      <dgm:t>
        <a:bodyPr/>
        <a:lstStyle/>
        <a:p>
          <a:endParaRPr lang="en-US"/>
        </a:p>
      </dgm:t>
    </dgm:pt>
    <dgm:pt modelId="{21E43C87-2739-42AC-A077-9BF062866871}">
      <dgm:prSet phldrT="[Text]"/>
      <dgm:spPr>
        <a:ln>
          <a:solidFill>
            <a:srgbClr val="D7C300"/>
          </a:solidFill>
        </a:ln>
      </dgm:spPr>
      <dgm:t>
        <a:bodyPr/>
        <a:lstStyle/>
        <a:p>
          <a:r>
            <a:rPr lang="en-US" dirty="0"/>
            <a:t>Reduced chance of delays.</a:t>
          </a:r>
        </a:p>
      </dgm:t>
    </dgm:pt>
    <dgm:pt modelId="{3F97907B-6A1A-4A9C-AFB7-5EE42F2A9072}" type="parTrans" cxnId="{6E849A8D-5B95-428A-811E-280919CD9620}">
      <dgm:prSet/>
      <dgm:spPr/>
      <dgm:t>
        <a:bodyPr/>
        <a:lstStyle/>
        <a:p>
          <a:endParaRPr lang="en-US"/>
        </a:p>
      </dgm:t>
    </dgm:pt>
    <dgm:pt modelId="{256F9946-E599-4BC0-94CE-377617850463}" type="sibTrans" cxnId="{6E849A8D-5B95-428A-811E-280919CD9620}">
      <dgm:prSet/>
      <dgm:spPr/>
      <dgm:t>
        <a:bodyPr/>
        <a:lstStyle/>
        <a:p>
          <a:endParaRPr lang="en-US"/>
        </a:p>
      </dgm:t>
    </dgm:pt>
    <dgm:pt modelId="{161138BD-9036-42BC-986F-A87C7D313272}">
      <dgm:prSet phldrT="[Text]"/>
      <dgm:spPr>
        <a:ln>
          <a:solidFill>
            <a:srgbClr val="D7C300"/>
          </a:solidFill>
        </a:ln>
      </dgm:spPr>
      <dgm:t>
        <a:bodyPr/>
        <a:lstStyle/>
        <a:p>
          <a:r>
            <a:rPr lang="en-US" dirty="0"/>
            <a:t>No fees = full amount arrives.</a:t>
          </a:r>
        </a:p>
      </dgm:t>
    </dgm:pt>
    <dgm:pt modelId="{6E607482-5789-4252-9D83-C9D7E8D0E7FF}" type="parTrans" cxnId="{46FEDBFB-94B5-41DE-8C38-744DC14B7196}">
      <dgm:prSet/>
      <dgm:spPr/>
      <dgm:t>
        <a:bodyPr/>
        <a:lstStyle/>
        <a:p>
          <a:endParaRPr lang="en-US"/>
        </a:p>
      </dgm:t>
    </dgm:pt>
    <dgm:pt modelId="{754C5934-E706-42A7-A47B-292B29AA4DB5}" type="sibTrans" cxnId="{46FEDBFB-94B5-41DE-8C38-744DC14B7196}">
      <dgm:prSet/>
      <dgm:spPr/>
      <dgm:t>
        <a:bodyPr/>
        <a:lstStyle/>
        <a:p>
          <a:endParaRPr lang="en-US"/>
        </a:p>
      </dgm:t>
    </dgm:pt>
    <dgm:pt modelId="{0996DC60-806A-42D5-828F-D8FC24D2E11F}">
      <dgm:prSet phldrT="[Text]"/>
      <dgm:spPr>
        <a:ln>
          <a:solidFill>
            <a:srgbClr val="D7C300"/>
          </a:solidFill>
        </a:ln>
      </dgm:spPr>
      <dgm:t>
        <a:bodyPr/>
        <a:lstStyle/>
        <a:p>
          <a:r>
            <a:rPr lang="en-US" b="1" dirty="0"/>
            <a:t>Guaranteed exchange rate up front:</a:t>
          </a:r>
        </a:p>
      </dgm:t>
    </dgm:pt>
    <dgm:pt modelId="{A7421A0C-EDDE-4BB2-AF51-6CF685C4007D}" type="parTrans" cxnId="{B89F9ADD-38FB-4756-A8FA-37239A0EAC2F}">
      <dgm:prSet/>
      <dgm:spPr/>
      <dgm:t>
        <a:bodyPr/>
        <a:lstStyle/>
        <a:p>
          <a:endParaRPr lang="en-US"/>
        </a:p>
      </dgm:t>
    </dgm:pt>
    <dgm:pt modelId="{3B91185E-4E4D-4E2A-97FF-F6699AD29BBB}" type="sibTrans" cxnId="{B89F9ADD-38FB-4756-A8FA-37239A0EAC2F}">
      <dgm:prSet/>
      <dgm:spPr/>
      <dgm:t>
        <a:bodyPr/>
        <a:lstStyle/>
        <a:p>
          <a:endParaRPr lang="en-US"/>
        </a:p>
      </dgm:t>
    </dgm:pt>
    <dgm:pt modelId="{7ACBDD8B-7FB1-4DD3-B385-456615EFF562}">
      <dgm:prSet phldrT="[Text]"/>
      <dgm:spPr>
        <a:ln>
          <a:solidFill>
            <a:srgbClr val="D7C300"/>
          </a:solidFill>
        </a:ln>
      </dgm:spPr>
      <dgm:t>
        <a:bodyPr/>
        <a:lstStyle/>
        <a:p>
          <a:r>
            <a:rPr lang="en-US" dirty="0"/>
            <a:t>Sender can ensure rate is competitive before sending funds.</a:t>
          </a:r>
        </a:p>
      </dgm:t>
    </dgm:pt>
    <dgm:pt modelId="{B7A235DA-8923-49CF-A1EF-9052475D0798}" type="parTrans" cxnId="{5C2571AE-3B5E-4CEB-BA38-E8F34D1D4D4C}">
      <dgm:prSet/>
      <dgm:spPr/>
      <dgm:t>
        <a:bodyPr/>
        <a:lstStyle/>
        <a:p>
          <a:endParaRPr lang="en-US"/>
        </a:p>
      </dgm:t>
    </dgm:pt>
    <dgm:pt modelId="{F033A981-B998-44AE-A859-F87A63FBEF57}" type="sibTrans" cxnId="{5C2571AE-3B5E-4CEB-BA38-E8F34D1D4D4C}">
      <dgm:prSet/>
      <dgm:spPr/>
      <dgm:t>
        <a:bodyPr/>
        <a:lstStyle/>
        <a:p>
          <a:endParaRPr lang="en-US"/>
        </a:p>
      </dgm:t>
    </dgm:pt>
    <dgm:pt modelId="{396DEA38-2060-4313-B42D-5343A6A28AFE}">
      <dgm:prSet phldrT="[Text]"/>
      <dgm:spPr>
        <a:ln>
          <a:solidFill>
            <a:srgbClr val="D7C300"/>
          </a:solidFill>
        </a:ln>
      </dgm:spPr>
      <dgm:t>
        <a:bodyPr/>
        <a:lstStyle/>
        <a:p>
          <a:r>
            <a:rPr lang="en-US" b="1" dirty="0"/>
            <a:t>Exchange process can be managed from HQ:</a:t>
          </a:r>
        </a:p>
      </dgm:t>
    </dgm:pt>
    <dgm:pt modelId="{41A7166F-C546-4EBA-BE0A-E36B817AA7EA}" type="parTrans" cxnId="{9376FD1A-FDAD-4982-9DFE-EC297A6F1F57}">
      <dgm:prSet/>
      <dgm:spPr/>
      <dgm:t>
        <a:bodyPr/>
        <a:lstStyle/>
        <a:p>
          <a:endParaRPr lang="en-US"/>
        </a:p>
      </dgm:t>
    </dgm:pt>
    <dgm:pt modelId="{39498C9C-2CB1-41C6-A39F-D38BA8914498}" type="sibTrans" cxnId="{9376FD1A-FDAD-4982-9DFE-EC297A6F1F57}">
      <dgm:prSet/>
      <dgm:spPr/>
      <dgm:t>
        <a:bodyPr/>
        <a:lstStyle/>
        <a:p>
          <a:endParaRPr lang="en-US"/>
        </a:p>
      </dgm:t>
    </dgm:pt>
    <dgm:pt modelId="{05CD841E-CDB2-4634-83AA-4F0C32C90CBD}">
      <dgm:prSet phldrT="[Text]"/>
      <dgm:spPr>
        <a:ln>
          <a:solidFill>
            <a:srgbClr val="D7C300"/>
          </a:solidFill>
        </a:ln>
      </dgm:spPr>
      <dgm:t>
        <a:bodyPr/>
        <a:lstStyle/>
        <a:p>
          <a:r>
            <a:rPr lang="en-US" dirty="0"/>
            <a:t>Company can ensure it is compliant with current regulations &amp; reputable counterparties are used.</a:t>
          </a:r>
        </a:p>
      </dgm:t>
    </dgm:pt>
    <dgm:pt modelId="{E372569B-8511-4AFC-A051-F2001F596A14}" type="parTrans" cxnId="{FA6B1006-9EC4-4360-B544-4E2BF27F39E3}">
      <dgm:prSet/>
      <dgm:spPr/>
      <dgm:t>
        <a:bodyPr/>
        <a:lstStyle/>
        <a:p>
          <a:endParaRPr lang="en-US"/>
        </a:p>
      </dgm:t>
    </dgm:pt>
    <dgm:pt modelId="{97213011-1F2F-400F-9194-7BA3623B0F87}" type="sibTrans" cxnId="{FA6B1006-9EC4-4360-B544-4E2BF27F39E3}">
      <dgm:prSet/>
      <dgm:spPr/>
      <dgm:t>
        <a:bodyPr/>
        <a:lstStyle/>
        <a:p>
          <a:endParaRPr lang="en-US"/>
        </a:p>
      </dgm:t>
    </dgm:pt>
    <dgm:pt modelId="{C172439D-28DB-46A6-9C5A-0C0502B318D9}">
      <dgm:prSet phldrT="[Text]"/>
      <dgm:spPr>
        <a:ln>
          <a:solidFill>
            <a:srgbClr val="D7C300"/>
          </a:solidFill>
        </a:ln>
      </dgm:spPr>
      <dgm:t>
        <a:bodyPr/>
        <a:lstStyle/>
        <a:p>
          <a:r>
            <a:rPr lang="en-US" b="1" dirty="0"/>
            <a:t>In-country regulators prefer local currency.</a:t>
          </a:r>
        </a:p>
      </dgm:t>
    </dgm:pt>
    <dgm:pt modelId="{AA0A15CC-27E9-4783-BAD4-202BBCF605DA}" type="parTrans" cxnId="{DB634A6A-D786-4545-8B07-17B71CBBB1CD}">
      <dgm:prSet/>
      <dgm:spPr/>
      <dgm:t>
        <a:bodyPr/>
        <a:lstStyle/>
        <a:p>
          <a:endParaRPr lang="en-US"/>
        </a:p>
      </dgm:t>
    </dgm:pt>
    <dgm:pt modelId="{73956A48-E200-4F28-8AA2-A4223F83FF7B}" type="sibTrans" cxnId="{DB634A6A-D786-4545-8B07-17B71CBBB1CD}">
      <dgm:prSet/>
      <dgm:spPr/>
      <dgm:t>
        <a:bodyPr/>
        <a:lstStyle/>
        <a:p>
          <a:endParaRPr lang="en-US"/>
        </a:p>
      </dgm:t>
    </dgm:pt>
    <dgm:pt modelId="{4844F53B-E84C-435A-8D51-07CA98AD109B}">
      <dgm:prSet phldrT="[Text]"/>
      <dgm:spPr>
        <a:ln>
          <a:solidFill>
            <a:srgbClr val="D7C300"/>
          </a:solidFill>
        </a:ln>
      </dgm:spPr>
      <dgm:t>
        <a:bodyPr/>
        <a:lstStyle/>
        <a:p>
          <a:r>
            <a:rPr lang="en-US" b="1" dirty="0"/>
            <a:t>Overall, more secure &amp; accurate.</a:t>
          </a:r>
        </a:p>
      </dgm:t>
    </dgm:pt>
    <dgm:pt modelId="{2A1D6E00-2901-4FE6-B207-859ECEE1CC71}" type="parTrans" cxnId="{D2701E9F-2724-4A2E-A846-FA979D700533}">
      <dgm:prSet/>
      <dgm:spPr/>
      <dgm:t>
        <a:bodyPr/>
        <a:lstStyle/>
        <a:p>
          <a:endParaRPr lang="en-US"/>
        </a:p>
      </dgm:t>
    </dgm:pt>
    <dgm:pt modelId="{5FBC4A3D-7467-454D-B612-B115229FEE06}" type="sibTrans" cxnId="{D2701E9F-2724-4A2E-A846-FA979D700533}">
      <dgm:prSet/>
      <dgm:spPr/>
      <dgm:t>
        <a:bodyPr/>
        <a:lstStyle/>
        <a:p>
          <a:endParaRPr lang="en-US"/>
        </a:p>
      </dgm:t>
    </dgm:pt>
    <dgm:pt modelId="{C4D45569-94FB-4BE6-A01B-62E4E4A97359}" type="pres">
      <dgm:prSet presAssocID="{271EF0C7-A559-4689-BCDC-3C46597E398A}" presName="linear" presStyleCnt="0">
        <dgm:presLayoutVars>
          <dgm:dir/>
          <dgm:animLvl val="lvl"/>
          <dgm:resizeHandles val="exact"/>
        </dgm:presLayoutVars>
      </dgm:prSet>
      <dgm:spPr/>
    </dgm:pt>
    <dgm:pt modelId="{D9C40865-2EFF-4FF8-8180-3B059830D632}" type="pres">
      <dgm:prSet presAssocID="{C9D98801-D9AF-451E-89E3-DAE8A8F8DE08}" presName="parentLin" presStyleCnt="0"/>
      <dgm:spPr/>
    </dgm:pt>
    <dgm:pt modelId="{0B057EA8-6958-4BD1-8765-8379F4CC18B0}" type="pres">
      <dgm:prSet presAssocID="{C9D98801-D9AF-451E-89E3-DAE8A8F8DE08}" presName="parentLeftMargin" presStyleLbl="node1" presStyleIdx="0" presStyleCnt="1"/>
      <dgm:spPr/>
    </dgm:pt>
    <dgm:pt modelId="{29E666F0-1FB9-4348-AD37-3F49EEB5961E}" type="pres">
      <dgm:prSet presAssocID="{C9D98801-D9AF-451E-89E3-DAE8A8F8DE08}" presName="parentText" presStyleLbl="node1" presStyleIdx="0" presStyleCnt="1">
        <dgm:presLayoutVars>
          <dgm:chMax val="0"/>
          <dgm:bulletEnabled val="1"/>
        </dgm:presLayoutVars>
      </dgm:prSet>
      <dgm:spPr/>
    </dgm:pt>
    <dgm:pt modelId="{773B3B56-FADA-4DEB-A54B-3AFA2075C63D}" type="pres">
      <dgm:prSet presAssocID="{C9D98801-D9AF-451E-89E3-DAE8A8F8DE08}" presName="negativeSpace" presStyleCnt="0"/>
      <dgm:spPr/>
    </dgm:pt>
    <dgm:pt modelId="{D12E768D-C2A2-434B-BB83-61D5F455FF86}" type="pres">
      <dgm:prSet presAssocID="{C9D98801-D9AF-451E-89E3-DAE8A8F8DE08}" presName="childText" presStyleLbl="conFgAcc1" presStyleIdx="0" presStyleCnt="1">
        <dgm:presLayoutVars>
          <dgm:bulletEnabled val="1"/>
        </dgm:presLayoutVars>
      </dgm:prSet>
      <dgm:spPr/>
    </dgm:pt>
  </dgm:ptLst>
  <dgm:cxnLst>
    <dgm:cxn modelId="{FA6B1006-9EC4-4360-B544-4E2BF27F39E3}" srcId="{396DEA38-2060-4313-B42D-5343A6A28AFE}" destId="{05CD841E-CDB2-4634-83AA-4F0C32C90CBD}" srcOrd="0" destOrd="0" parTransId="{E372569B-8511-4AFC-A051-F2001F596A14}" sibTransId="{97213011-1F2F-400F-9194-7BA3623B0F87}"/>
    <dgm:cxn modelId="{9B781219-05A9-43EB-887D-BC8EC94AA57F}" srcId="{271EF0C7-A559-4689-BCDC-3C46597E398A}" destId="{C9D98801-D9AF-451E-89E3-DAE8A8F8DE08}" srcOrd="0" destOrd="0" parTransId="{B70E8CB4-1DAF-4229-9FD5-89B12D4891AF}" sibTransId="{94558288-ED25-4980-8DCA-EC420DF08283}"/>
    <dgm:cxn modelId="{9376FD1A-FDAD-4982-9DFE-EC297A6F1F57}" srcId="{C9D98801-D9AF-451E-89E3-DAE8A8F8DE08}" destId="{396DEA38-2060-4313-B42D-5343A6A28AFE}" srcOrd="2" destOrd="0" parTransId="{41A7166F-C546-4EBA-BE0A-E36B817AA7EA}" sibTransId="{39498C9C-2CB1-41C6-A39F-D38BA8914498}"/>
    <dgm:cxn modelId="{2064F72C-09E7-4E57-80CB-A8DC52C5B6EC}" type="presOf" srcId="{21E43C87-2739-42AC-A077-9BF062866871}" destId="{D12E768D-C2A2-434B-BB83-61D5F455FF86}" srcOrd="0" destOrd="1" presId="urn:microsoft.com/office/officeart/2005/8/layout/list1"/>
    <dgm:cxn modelId="{9B47B83F-4BE9-4611-94BA-63871ED88D45}" type="presOf" srcId="{161138BD-9036-42BC-986F-A87C7D313272}" destId="{D12E768D-C2A2-434B-BB83-61D5F455FF86}" srcOrd="0" destOrd="2" presId="urn:microsoft.com/office/officeart/2005/8/layout/list1"/>
    <dgm:cxn modelId="{5FE57F69-AD33-41A1-8682-88D9B5BE5087}" type="presOf" srcId="{7ACBDD8B-7FB1-4DD3-B385-456615EFF562}" destId="{D12E768D-C2A2-434B-BB83-61D5F455FF86}" srcOrd="0" destOrd="4" presId="urn:microsoft.com/office/officeart/2005/8/layout/list1"/>
    <dgm:cxn modelId="{DB634A6A-D786-4545-8B07-17B71CBBB1CD}" srcId="{C9D98801-D9AF-451E-89E3-DAE8A8F8DE08}" destId="{C172439D-28DB-46A6-9C5A-0C0502B318D9}" srcOrd="3" destOrd="0" parTransId="{AA0A15CC-27E9-4783-BAD4-202BBCF605DA}" sibTransId="{73956A48-E200-4F28-8AA2-A4223F83FF7B}"/>
    <dgm:cxn modelId="{A4739276-637C-4BEF-B4C7-4FCCFC7B42FB}" type="presOf" srcId="{05CD841E-CDB2-4634-83AA-4F0C32C90CBD}" destId="{D12E768D-C2A2-434B-BB83-61D5F455FF86}" srcOrd="0" destOrd="6" presId="urn:microsoft.com/office/officeart/2005/8/layout/list1"/>
    <dgm:cxn modelId="{2D558E59-066C-422A-993E-4D99BCBD63B3}" type="presOf" srcId="{4844F53B-E84C-435A-8D51-07CA98AD109B}" destId="{D12E768D-C2A2-434B-BB83-61D5F455FF86}" srcOrd="0" destOrd="8" presId="urn:microsoft.com/office/officeart/2005/8/layout/list1"/>
    <dgm:cxn modelId="{EA31845A-B40C-4CB8-97A6-0D7C7035C603}" type="presOf" srcId="{C172439D-28DB-46A6-9C5A-0C0502B318D9}" destId="{D12E768D-C2A2-434B-BB83-61D5F455FF86}" srcOrd="0" destOrd="7" presId="urn:microsoft.com/office/officeart/2005/8/layout/list1"/>
    <dgm:cxn modelId="{33B9127E-42FB-4680-86E6-C0819C799734}" type="presOf" srcId="{65C69EDF-4FA7-4850-97DB-651AA6AEF879}" destId="{D12E768D-C2A2-434B-BB83-61D5F455FF86}" srcOrd="0" destOrd="0" presId="urn:microsoft.com/office/officeart/2005/8/layout/list1"/>
    <dgm:cxn modelId="{7B846288-793D-4134-993A-1F75C7FD248E}" srcId="{C9D98801-D9AF-451E-89E3-DAE8A8F8DE08}" destId="{65C69EDF-4FA7-4850-97DB-651AA6AEF879}" srcOrd="0" destOrd="0" parTransId="{FED6CB3A-BA93-4A47-A759-7544BF80C3D6}" sibTransId="{D383EA87-AFD2-41DD-A94A-B186695EFBB1}"/>
    <dgm:cxn modelId="{6E849A8D-5B95-428A-811E-280919CD9620}" srcId="{65C69EDF-4FA7-4850-97DB-651AA6AEF879}" destId="{21E43C87-2739-42AC-A077-9BF062866871}" srcOrd="0" destOrd="0" parTransId="{3F97907B-6A1A-4A9C-AFB7-5EE42F2A9072}" sibTransId="{256F9946-E599-4BC0-94CE-377617850463}"/>
    <dgm:cxn modelId="{D2701E9F-2724-4A2E-A846-FA979D700533}" srcId="{C9D98801-D9AF-451E-89E3-DAE8A8F8DE08}" destId="{4844F53B-E84C-435A-8D51-07CA98AD109B}" srcOrd="4" destOrd="0" parTransId="{2A1D6E00-2901-4FE6-B207-859ECEE1CC71}" sibTransId="{5FBC4A3D-7467-454D-B612-B115229FEE06}"/>
    <dgm:cxn modelId="{353817AE-DA6F-4F54-8A27-FBC3489D0E0B}" type="presOf" srcId="{0996DC60-806A-42D5-828F-D8FC24D2E11F}" destId="{D12E768D-C2A2-434B-BB83-61D5F455FF86}" srcOrd="0" destOrd="3" presId="urn:microsoft.com/office/officeart/2005/8/layout/list1"/>
    <dgm:cxn modelId="{5C2571AE-3B5E-4CEB-BA38-E8F34D1D4D4C}" srcId="{0996DC60-806A-42D5-828F-D8FC24D2E11F}" destId="{7ACBDD8B-7FB1-4DD3-B385-456615EFF562}" srcOrd="0" destOrd="0" parTransId="{B7A235DA-8923-49CF-A1EF-9052475D0798}" sibTransId="{F033A981-B998-44AE-A859-F87A63FBEF57}"/>
    <dgm:cxn modelId="{D3D155B9-B89A-44B6-94B7-39464B5B6E3C}" type="presOf" srcId="{396DEA38-2060-4313-B42D-5343A6A28AFE}" destId="{D12E768D-C2A2-434B-BB83-61D5F455FF86}" srcOrd="0" destOrd="5" presId="urn:microsoft.com/office/officeart/2005/8/layout/list1"/>
    <dgm:cxn modelId="{B89F9ADD-38FB-4756-A8FA-37239A0EAC2F}" srcId="{C9D98801-D9AF-451E-89E3-DAE8A8F8DE08}" destId="{0996DC60-806A-42D5-828F-D8FC24D2E11F}" srcOrd="1" destOrd="0" parTransId="{A7421A0C-EDDE-4BB2-AF51-6CF685C4007D}" sibTransId="{3B91185E-4E4D-4E2A-97FF-F6699AD29BBB}"/>
    <dgm:cxn modelId="{BD7793F8-31B5-431B-8AE8-5E589F21D4E4}" type="presOf" srcId="{C9D98801-D9AF-451E-89E3-DAE8A8F8DE08}" destId="{29E666F0-1FB9-4348-AD37-3F49EEB5961E}" srcOrd="1" destOrd="0" presId="urn:microsoft.com/office/officeart/2005/8/layout/list1"/>
    <dgm:cxn modelId="{46FEDBFB-94B5-41DE-8C38-744DC14B7196}" srcId="{65C69EDF-4FA7-4850-97DB-651AA6AEF879}" destId="{161138BD-9036-42BC-986F-A87C7D313272}" srcOrd="1" destOrd="0" parTransId="{6E607482-5789-4252-9D83-C9D7E8D0E7FF}" sibTransId="{754C5934-E706-42A7-A47B-292B29AA4DB5}"/>
    <dgm:cxn modelId="{AB9279FE-AC5A-4DD1-BA7B-EDD91E32EF10}" type="presOf" srcId="{271EF0C7-A559-4689-BCDC-3C46597E398A}" destId="{C4D45569-94FB-4BE6-A01B-62E4E4A97359}" srcOrd="0" destOrd="0" presId="urn:microsoft.com/office/officeart/2005/8/layout/list1"/>
    <dgm:cxn modelId="{5A8BD6FF-6689-40D5-9DB8-2D5016ED8955}" type="presOf" srcId="{C9D98801-D9AF-451E-89E3-DAE8A8F8DE08}" destId="{0B057EA8-6958-4BD1-8765-8379F4CC18B0}" srcOrd="0" destOrd="0" presId="urn:microsoft.com/office/officeart/2005/8/layout/list1"/>
    <dgm:cxn modelId="{631E1095-27D7-4069-B0B7-542EA5ECAF09}" type="presParOf" srcId="{C4D45569-94FB-4BE6-A01B-62E4E4A97359}" destId="{D9C40865-2EFF-4FF8-8180-3B059830D632}" srcOrd="0" destOrd="0" presId="urn:microsoft.com/office/officeart/2005/8/layout/list1"/>
    <dgm:cxn modelId="{C8C88914-1694-43F3-9052-174AA05CC818}" type="presParOf" srcId="{D9C40865-2EFF-4FF8-8180-3B059830D632}" destId="{0B057EA8-6958-4BD1-8765-8379F4CC18B0}" srcOrd="0" destOrd="0" presId="urn:microsoft.com/office/officeart/2005/8/layout/list1"/>
    <dgm:cxn modelId="{F6552582-21F2-4E4D-AB1A-5B1264114029}" type="presParOf" srcId="{D9C40865-2EFF-4FF8-8180-3B059830D632}" destId="{29E666F0-1FB9-4348-AD37-3F49EEB5961E}" srcOrd="1" destOrd="0" presId="urn:microsoft.com/office/officeart/2005/8/layout/list1"/>
    <dgm:cxn modelId="{83B47038-10E5-446F-8216-D15EE24B5140}" type="presParOf" srcId="{C4D45569-94FB-4BE6-A01B-62E4E4A97359}" destId="{773B3B56-FADA-4DEB-A54B-3AFA2075C63D}" srcOrd="1" destOrd="0" presId="urn:microsoft.com/office/officeart/2005/8/layout/list1"/>
    <dgm:cxn modelId="{F915094E-A6E0-4568-BFC2-AFE43723CF36}" type="presParOf" srcId="{C4D45569-94FB-4BE6-A01B-62E4E4A97359}" destId="{D12E768D-C2A2-434B-BB83-61D5F455FF86}" srcOrd="2"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A94E27-2DCC-45D5-9F96-4C8D12D47084}">
      <dsp:nvSpPr>
        <dsp:cNvPr id="0" name=""/>
        <dsp:cNvSpPr/>
      </dsp:nvSpPr>
      <dsp:spPr>
        <a:xfrm>
          <a:off x="0" y="339212"/>
          <a:ext cx="4775200" cy="4907700"/>
        </a:xfrm>
        <a:prstGeom prst="rect">
          <a:avLst/>
        </a:prstGeom>
        <a:solidFill>
          <a:schemeClr val="lt1">
            <a:alpha val="90000"/>
            <a:hueOff val="0"/>
            <a:satOff val="0"/>
            <a:lumOff val="0"/>
            <a:alphaOff val="0"/>
          </a:schemeClr>
        </a:solidFill>
        <a:ln w="19050" cap="flat" cmpd="sng" algn="ctr">
          <a:solidFill>
            <a:srgbClr val="B25C13"/>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0609" tIns="395732" rIns="370609" bIns="135128" numCol="1" spcCol="1270" anchor="t" anchorCtr="0">
          <a:noAutofit/>
        </a:bodyPr>
        <a:lstStyle/>
        <a:p>
          <a:pPr marL="171450" lvl="1" indent="-171450" algn="l" defTabSz="844550">
            <a:lnSpc>
              <a:spcPct val="90000"/>
            </a:lnSpc>
            <a:spcBef>
              <a:spcPct val="0"/>
            </a:spcBef>
            <a:spcAft>
              <a:spcPct val="15000"/>
            </a:spcAft>
            <a:buChar char="•"/>
          </a:pPr>
          <a:r>
            <a:rPr lang="en-US" sz="1900" b="1" kern="1200" dirty="0"/>
            <a:t>Must be routed through intermediary banks:</a:t>
          </a:r>
        </a:p>
        <a:p>
          <a:pPr marL="342900" lvl="2" indent="-171450" algn="l" defTabSz="844550">
            <a:lnSpc>
              <a:spcPct val="90000"/>
            </a:lnSpc>
            <a:spcBef>
              <a:spcPct val="0"/>
            </a:spcBef>
            <a:spcAft>
              <a:spcPct val="15000"/>
            </a:spcAft>
            <a:buChar char="•"/>
          </a:pPr>
          <a:r>
            <a:rPr lang="en-US" sz="1900" kern="1200" dirty="0"/>
            <a:t>More middlemen = Risk of delay.</a:t>
          </a:r>
        </a:p>
        <a:p>
          <a:pPr marL="342900" lvl="2" indent="-171450" algn="l" defTabSz="844550">
            <a:lnSpc>
              <a:spcPct val="90000"/>
            </a:lnSpc>
            <a:spcBef>
              <a:spcPct val="0"/>
            </a:spcBef>
            <a:spcAft>
              <a:spcPct val="15000"/>
            </a:spcAft>
            <a:buChar char="•"/>
          </a:pPr>
          <a:r>
            <a:rPr lang="en-US" sz="1900" kern="1200" dirty="0"/>
            <a:t>Fees = Full amount may not be received.</a:t>
          </a:r>
        </a:p>
        <a:p>
          <a:pPr marL="171450" lvl="1" indent="-171450" algn="l" defTabSz="844550">
            <a:lnSpc>
              <a:spcPct val="90000"/>
            </a:lnSpc>
            <a:spcBef>
              <a:spcPct val="0"/>
            </a:spcBef>
            <a:spcAft>
              <a:spcPct val="15000"/>
            </a:spcAft>
            <a:buChar char="•"/>
          </a:pPr>
          <a:r>
            <a:rPr lang="en-US" sz="1900" b="1" kern="1200" dirty="0"/>
            <a:t>Unknown exchange rates.</a:t>
          </a:r>
        </a:p>
        <a:p>
          <a:pPr marL="171450" lvl="1" indent="-171450" algn="l" defTabSz="844550">
            <a:lnSpc>
              <a:spcPct val="90000"/>
            </a:lnSpc>
            <a:spcBef>
              <a:spcPct val="0"/>
            </a:spcBef>
            <a:spcAft>
              <a:spcPct val="15000"/>
            </a:spcAft>
            <a:buChar char="•"/>
          </a:pPr>
          <a:r>
            <a:rPr lang="en-US" sz="1900" b="1" kern="1200" dirty="0"/>
            <a:t>Local conversion = risk of fraud, counterparty &amp; country risk.</a:t>
          </a:r>
        </a:p>
        <a:p>
          <a:pPr marL="171450" lvl="1" indent="-171450" algn="l" defTabSz="844550">
            <a:lnSpc>
              <a:spcPct val="90000"/>
            </a:lnSpc>
            <a:spcBef>
              <a:spcPct val="0"/>
            </a:spcBef>
            <a:spcAft>
              <a:spcPct val="15000"/>
            </a:spcAft>
            <a:buChar char="•"/>
          </a:pPr>
          <a:r>
            <a:rPr lang="en-US" sz="1900" b="1" kern="1200" dirty="0"/>
            <a:t>Maintaining large sums of hard currency in-country leads to potential risks:</a:t>
          </a:r>
        </a:p>
        <a:p>
          <a:pPr marL="342900" lvl="2" indent="-171450" algn="l" defTabSz="844550">
            <a:lnSpc>
              <a:spcPct val="90000"/>
            </a:lnSpc>
            <a:spcBef>
              <a:spcPct val="0"/>
            </a:spcBef>
            <a:spcAft>
              <a:spcPct val="15000"/>
            </a:spcAft>
            <a:buChar char="•"/>
          </a:pPr>
          <a:r>
            <a:rPr lang="en-US" sz="1900" kern="1200" dirty="0"/>
            <a:t>Misappropriation of funds.</a:t>
          </a:r>
        </a:p>
        <a:p>
          <a:pPr marL="342900" lvl="2" indent="-171450" algn="l" defTabSz="844550">
            <a:lnSpc>
              <a:spcPct val="90000"/>
            </a:lnSpc>
            <a:spcBef>
              <a:spcPct val="0"/>
            </a:spcBef>
            <a:spcAft>
              <a:spcPct val="15000"/>
            </a:spcAft>
            <a:buChar char="•"/>
          </a:pPr>
          <a:r>
            <a:rPr lang="en-US" sz="1900" kern="1200"/>
            <a:t>Significant </a:t>
          </a:r>
          <a:r>
            <a:rPr lang="en-US" sz="1900" kern="1200" dirty="0"/>
            <a:t>country &amp; credit risk.</a:t>
          </a:r>
        </a:p>
        <a:p>
          <a:pPr marL="342900" lvl="2" indent="-171450" algn="l" defTabSz="844550">
            <a:lnSpc>
              <a:spcPct val="90000"/>
            </a:lnSpc>
            <a:spcBef>
              <a:spcPct val="0"/>
            </a:spcBef>
            <a:spcAft>
              <a:spcPct val="15000"/>
            </a:spcAft>
            <a:buChar char="•"/>
          </a:pPr>
          <a:r>
            <a:rPr lang="en-US" sz="1900" kern="1200" dirty="0"/>
            <a:t>Lack of accounting transparency.</a:t>
          </a:r>
        </a:p>
        <a:p>
          <a:pPr marL="342900" lvl="2" indent="-171450" algn="l" defTabSz="844550">
            <a:lnSpc>
              <a:spcPct val="90000"/>
            </a:lnSpc>
            <a:spcBef>
              <a:spcPct val="0"/>
            </a:spcBef>
            <a:spcAft>
              <a:spcPct val="15000"/>
            </a:spcAft>
            <a:buChar char="•"/>
          </a:pPr>
          <a:r>
            <a:rPr lang="en-US" sz="1900" kern="1200" dirty="0"/>
            <a:t>No visibility on tracking payment.</a:t>
          </a:r>
        </a:p>
      </dsp:txBody>
      <dsp:txXfrm>
        <a:off x="0" y="339212"/>
        <a:ext cx="4775200" cy="4907700"/>
      </dsp:txXfrm>
    </dsp:sp>
    <dsp:sp modelId="{B85B3A86-706A-4F32-8327-C2506E6BA415}">
      <dsp:nvSpPr>
        <dsp:cNvPr id="0" name=""/>
        <dsp:cNvSpPr/>
      </dsp:nvSpPr>
      <dsp:spPr>
        <a:xfrm>
          <a:off x="238760" y="58802"/>
          <a:ext cx="3342640" cy="560880"/>
        </a:xfrm>
        <a:prstGeom prst="roundRect">
          <a:avLst/>
        </a:prstGeom>
        <a:solidFill>
          <a:srgbClr val="B25C13"/>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6344" tIns="0" rIns="126344" bIns="0" numCol="1" spcCol="1270" anchor="ctr" anchorCtr="0">
          <a:noAutofit/>
        </a:bodyPr>
        <a:lstStyle/>
        <a:p>
          <a:pPr marL="0" lvl="0" indent="0" algn="l" defTabSz="844550">
            <a:lnSpc>
              <a:spcPct val="90000"/>
            </a:lnSpc>
            <a:spcBef>
              <a:spcPct val="0"/>
            </a:spcBef>
            <a:spcAft>
              <a:spcPct val="35000"/>
            </a:spcAft>
            <a:buNone/>
          </a:pPr>
          <a:r>
            <a:rPr lang="en-US" sz="1900" b="1" kern="1200" dirty="0"/>
            <a:t>Wiring GBP/EUR or USD</a:t>
          </a:r>
        </a:p>
      </dsp:txBody>
      <dsp:txXfrm>
        <a:off x="266140" y="86182"/>
        <a:ext cx="3287880" cy="506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2E768D-C2A2-434B-BB83-61D5F455FF86}">
      <dsp:nvSpPr>
        <dsp:cNvPr id="0" name=""/>
        <dsp:cNvSpPr/>
      </dsp:nvSpPr>
      <dsp:spPr>
        <a:xfrm>
          <a:off x="0" y="404073"/>
          <a:ext cx="4497670" cy="4876200"/>
        </a:xfrm>
        <a:prstGeom prst="rect">
          <a:avLst/>
        </a:prstGeom>
        <a:solidFill>
          <a:schemeClr val="lt1">
            <a:alpha val="90000"/>
            <a:hueOff val="0"/>
            <a:satOff val="0"/>
            <a:lumOff val="0"/>
            <a:alphaOff val="0"/>
          </a:schemeClr>
        </a:solidFill>
        <a:ln w="19050" cap="flat" cmpd="sng" algn="ctr">
          <a:solidFill>
            <a:srgbClr val="D7C3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9069" tIns="374904" rIns="349069" bIns="128016"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t>No intermediary banks:</a:t>
          </a:r>
        </a:p>
        <a:p>
          <a:pPr marL="342900" lvl="2" indent="-171450" algn="l" defTabSz="800100">
            <a:lnSpc>
              <a:spcPct val="90000"/>
            </a:lnSpc>
            <a:spcBef>
              <a:spcPct val="0"/>
            </a:spcBef>
            <a:spcAft>
              <a:spcPct val="15000"/>
            </a:spcAft>
            <a:buChar char="•"/>
          </a:pPr>
          <a:r>
            <a:rPr lang="en-US" sz="1800" kern="1200" dirty="0"/>
            <a:t>Reduced chance of delays.</a:t>
          </a:r>
        </a:p>
        <a:p>
          <a:pPr marL="342900" lvl="2" indent="-171450" algn="l" defTabSz="800100">
            <a:lnSpc>
              <a:spcPct val="90000"/>
            </a:lnSpc>
            <a:spcBef>
              <a:spcPct val="0"/>
            </a:spcBef>
            <a:spcAft>
              <a:spcPct val="15000"/>
            </a:spcAft>
            <a:buChar char="•"/>
          </a:pPr>
          <a:r>
            <a:rPr lang="en-US" sz="1800" kern="1200" dirty="0"/>
            <a:t>No fees = full amount arrives.</a:t>
          </a:r>
        </a:p>
        <a:p>
          <a:pPr marL="171450" lvl="1" indent="-171450" algn="l" defTabSz="800100">
            <a:lnSpc>
              <a:spcPct val="90000"/>
            </a:lnSpc>
            <a:spcBef>
              <a:spcPct val="0"/>
            </a:spcBef>
            <a:spcAft>
              <a:spcPct val="15000"/>
            </a:spcAft>
            <a:buChar char="•"/>
          </a:pPr>
          <a:r>
            <a:rPr lang="en-US" sz="1800" b="1" kern="1200" dirty="0"/>
            <a:t>Guaranteed exchange rate up front:</a:t>
          </a:r>
        </a:p>
        <a:p>
          <a:pPr marL="342900" lvl="2" indent="-171450" algn="l" defTabSz="800100">
            <a:lnSpc>
              <a:spcPct val="90000"/>
            </a:lnSpc>
            <a:spcBef>
              <a:spcPct val="0"/>
            </a:spcBef>
            <a:spcAft>
              <a:spcPct val="15000"/>
            </a:spcAft>
            <a:buChar char="•"/>
          </a:pPr>
          <a:r>
            <a:rPr lang="en-US" sz="1800" kern="1200" dirty="0"/>
            <a:t>Sender can ensure rate is competitive before sending funds.</a:t>
          </a:r>
        </a:p>
        <a:p>
          <a:pPr marL="171450" lvl="1" indent="-171450" algn="l" defTabSz="800100">
            <a:lnSpc>
              <a:spcPct val="90000"/>
            </a:lnSpc>
            <a:spcBef>
              <a:spcPct val="0"/>
            </a:spcBef>
            <a:spcAft>
              <a:spcPct val="15000"/>
            </a:spcAft>
            <a:buChar char="•"/>
          </a:pPr>
          <a:r>
            <a:rPr lang="en-US" sz="1800" b="1" kern="1200" dirty="0"/>
            <a:t>Exchange process can be managed from HQ:</a:t>
          </a:r>
        </a:p>
        <a:p>
          <a:pPr marL="342900" lvl="2" indent="-171450" algn="l" defTabSz="800100">
            <a:lnSpc>
              <a:spcPct val="90000"/>
            </a:lnSpc>
            <a:spcBef>
              <a:spcPct val="0"/>
            </a:spcBef>
            <a:spcAft>
              <a:spcPct val="15000"/>
            </a:spcAft>
            <a:buChar char="•"/>
          </a:pPr>
          <a:r>
            <a:rPr lang="en-US" sz="1800" kern="1200" dirty="0"/>
            <a:t>Company can ensure it is compliant with current regulations &amp; reputable counterparties are used.</a:t>
          </a:r>
        </a:p>
        <a:p>
          <a:pPr marL="171450" lvl="1" indent="-171450" algn="l" defTabSz="800100">
            <a:lnSpc>
              <a:spcPct val="90000"/>
            </a:lnSpc>
            <a:spcBef>
              <a:spcPct val="0"/>
            </a:spcBef>
            <a:spcAft>
              <a:spcPct val="15000"/>
            </a:spcAft>
            <a:buChar char="•"/>
          </a:pPr>
          <a:r>
            <a:rPr lang="en-US" sz="1800" b="1" kern="1200" dirty="0"/>
            <a:t>In-country regulators prefer local currency.</a:t>
          </a:r>
        </a:p>
        <a:p>
          <a:pPr marL="171450" lvl="1" indent="-171450" algn="l" defTabSz="800100">
            <a:lnSpc>
              <a:spcPct val="90000"/>
            </a:lnSpc>
            <a:spcBef>
              <a:spcPct val="0"/>
            </a:spcBef>
            <a:spcAft>
              <a:spcPct val="15000"/>
            </a:spcAft>
            <a:buChar char="•"/>
          </a:pPr>
          <a:r>
            <a:rPr lang="en-US" sz="1800" b="1" kern="1200" dirty="0"/>
            <a:t>Overall, more secure &amp; accurate.</a:t>
          </a:r>
        </a:p>
      </dsp:txBody>
      <dsp:txXfrm>
        <a:off x="0" y="404073"/>
        <a:ext cx="4497670" cy="4876200"/>
      </dsp:txXfrm>
    </dsp:sp>
    <dsp:sp modelId="{29E666F0-1FB9-4348-AD37-3F49EEB5961E}">
      <dsp:nvSpPr>
        <dsp:cNvPr id="0" name=""/>
        <dsp:cNvSpPr/>
      </dsp:nvSpPr>
      <dsp:spPr>
        <a:xfrm>
          <a:off x="224883" y="138393"/>
          <a:ext cx="3148369" cy="531360"/>
        </a:xfrm>
        <a:prstGeom prst="roundRect">
          <a:avLst/>
        </a:prstGeom>
        <a:solidFill>
          <a:srgbClr val="D7C30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001" tIns="0" rIns="119001" bIns="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bg1"/>
              </a:solidFill>
            </a:rPr>
            <a:t>Sending Local Currency</a:t>
          </a:r>
        </a:p>
      </dsp:txBody>
      <dsp:txXfrm>
        <a:off x="250822" y="164332"/>
        <a:ext cx="3096491"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79A171-C4A3-43E2-9413-D1A41B7A6805}" type="datetimeFigureOut">
              <a:rPr lang="en-US" smtClean="0"/>
              <a:t>9/4/2025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7DF000-BB44-40EF-8810-FE24F73D0BFB}" type="slidenum">
              <a:rPr lang="en-US" smtClean="0"/>
              <a:t>‹#›</a:t>
            </a:fld>
            <a:endParaRPr lang="en-US"/>
          </a:p>
        </p:txBody>
      </p:sp>
    </p:spTree>
    <p:extLst>
      <p:ext uri="{BB962C8B-B14F-4D97-AF65-F5344CB8AC3E}">
        <p14:creationId xmlns:p14="http://schemas.microsoft.com/office/powerpoint/2010/main" val="848898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4469D5-79E4-2B42-AF60-F1E7DE66DABE}" type="slidenum">
              <a:rPr lang="en-GB" smtClean="0"/>
              <a:t>2</a:t>
            </a:fld>
            <a:endParaRPr lang="en-GB"/>
          </a:p>
        </p:txBody>
      </p:sp>
    </p:spTree>
    <p:extLst>
      <p:ext uri="{BB962C8B-B14F-4D97-AF65-F5344CB8AC3E}">
        <p14:creationId xmlns:p14="http://schemas.microsoft.com/office/powerpoint/2010/main" val="3536131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4776F2-C650-441E-8618-FA99176D0FA2}" type="slidenum">
              <a:rPr lang="en-US" smtClean="0"/>
              <a:t>3</a:t>
            </a:fld>
            <a:endParaRPr lang="en-US"/>
          </a:p>
        </p:txBody>
      </p:sp>
    </p:spTree>
    <p:extLst>
      <p:ext uri="{BB962C8B-B14F-4D97-AF65-F5344CB8AC3E}">
        <p14:creationId xmlns:p14="http://schemas.microsoft.com/office/powerpoint/2010/main" val="1231454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D5AB1-1322-53B8-97CA-9FD3EC42E3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78CAA6-415E-6877-9272-22DA32A930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E25185-3456-BDE1-446F-5DD2C011D401}"/>
              </a:ext>
            </a:extLst>
          </p:cNvPr>
          <p:cNvSpPr>
            <a:spLocks noGrp="1"/>
          </p:cNvSpPr>
          <p:nvPr>
            <p:ph type="dt" sz="half" idx="10"/>
          </p:nvPr>
        </p:nvSpPr>
        <p:spPr/>
        <p:txBody>
          <a:bodyPr/>
          <a:lstStyle/>
          <a:p>
            <a:fld id="{C04D13C5-47C1-4FE4-8E58-7AD183779EF1}" type="datetimeFigureOut">
              <a:rPr lang="en-US" smtClean="0"/>
              <a:t>9/4/2025</a:t>
            </a:fld>
            <a:endParaRPr lang="en-US"/>
          </a:p>
        </p:txBody>
      </p:sp>
      <p:sp>
        <p:nvSpPr>
          <p:cNvPr id="5" name="Footer Placeholder 4">
            <a:extLst>
              <a:ext uri="{FF2B5EF4-FFF2-40B4-BE49-F238E27FC236}">
                <a16:creationId xmlns:a16="http://schemas.microsoft.com/office/drawing/2014/main" id="{109AACFC-DF49-E192-E28A-CFE0CCC011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DB2D6-6893-B69F-7D2A-7048902A0341}"/>
              </a:ext>
            </a:extLst>
          </p:cNvPr>
          <p:cNvSpPr>
            <a:spLocks noGrp="1"/>
          </p:cNvSpPr>
          <p:nvPr>
            <p:ph type="sldNum" sz="quarter" idx="12"/>
          </p:nvPr>
        </p:nvSpPr>
        <p:spPr/>
        <p:txBody>
          <a:bodyPr/>
          <a:lstStyle/>
          <a:p>
            <a:fld id="{BFC916B3-FD96-4E19-817A-03B368CF45EC}" type="slidenum">
              <a:rPr lang="en-US" smtClean="0"/>
              <a:t>‹#›</a:t>
            </a:fld>
            <a:endParaRPr lang="en-US"/>
          </a:p>
        </p:txBody>
      </p:sp>
    </p:spTree>
    <p:extLst>
      <p:ext uri="{BB962C8B-B14F-4D97-AF65-F5344CB8AC3E}">
        <p14:creationId xmlns:p14="http://schemas.microsoft.com/office/powerpoint/2010/main" val="4167834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9DFA-EDD0-9FA7-1FDE-B9CD23D1D1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755F4E-8440-CF7E-F537-95E2E3AF92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2D820B-F483-03EB-1C3F-DA4F78BBF85A}"/>
              </a:ext>
            </a:extLst>
          </p:cNvPr>
          <p:cNvSpPr>
            <a:spLocks noGrp="1"/>
          </p:cNvSpPr>
          <p:nvPr>
            <p:ph type="dt" sz="half" idx="10"/>
          </p:nvPr>
        </p:nvSpPr>
        <p:spPr/>
        <p:txBody>
          <a:bodyPr/>
          <a:lstStyle/>
          <a:p>
            <a:fld id="{C04D13C5-47C1-4FE4-8E58-7AD183779EF1}" type="datetimeFigureOut">
              <a:rPr lang="en-US" smtClean="0"/>
              <a:t>9/4/2025</a:t>
            </a:fld>
            <a:endParaRPr lang="en-US"/>
          </a:p>
        </p:txBody>
      </p:sp>
      <p:sp>
        <p:nvSpPr>
          <p:cNvPr id="5" name="Footer Placeholder 4">
            <a:extLst>
              <a:ext uri="{FF2B5EF4-FFF2-40B4-BE49-F238E27FC236}">
                <a16:creationId xmlns:a16="http://schemas.microsoft.com/office/drawing/2014/main" id="{675170D3-C4C9-3BB0-8A74-D7DD5D8C16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CB6CF3-E6CF-F4C7-CD75-9B8CB55896D3}"/>
              </a:ext>
            </a:extLst>
          </p:cNvPr>
          <p:cNvSpPr>
            <a:spLocks noGrp="1"/>
          </p:cNvSpPr>
          <p:nvPr>
            <p:ph type="sldNum" sz="quarter" idx="12"/>
          </p:nvPr>
        </p:nvSpPr>
        <p:spPr/>
        <p:txBody>
          <a:bodyPr/>
          <a:lstStyle/>
          <a:p>
            <a:fld id="{BFC916B3-FD96-4E19-817A-03B368CF45EC}" type="slidenum">
              <a:rPr lang="en-US" smtClean="0"/>
              <a:t>‹#›</a:t>
            </a:fld>
            <a:endParaRPr lang="en-US"/>
          </a:p>
        </p:txBody>
      </p:sp>
    </p:spTree>
    <p:extLst>
      <p:ext uri="{BB962C8B-B14F-4D97-AF65-F5344CB8AC3E}">
        <p14:creationId xmlns:p14="http://schemas.microsoft.com/office/powerpoint/2010/main" val="268494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B717D6-1453-1910-15D9-850FC58273A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64170E-B6F9-E808-99BE-393F19F3B2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58F3D4-5CE9-E9D5-C4D7-77058F91EB52}"/>
              </a:ext>
            </a:extLst>
          </p:cNvPr>
          <p:cNvSpPr>
            <a:spLocks noGrp="1"/>
          </p:cNvSpPr>
          <p:nvPr>
            <p:ph type="dt" sz="half" idx="10"/>
          </p:nvPr>
        </p:nvSpPr>
        <p:spPr/>
        <p:txBody>
          <a:bodyPr/>
          <a:lstStyle/>
          <a:p>
            <a:fld id="{C04D13C5-47C1-4FE4-8E58-7AD183779EF1}" type="datetimeFigureOut">
              <a:rPr lang="en-US" smtClean="0"/>
              <a:t>9/4/2025</a:t>
            </a:fld>
            <a:endParaRPr lang="en-US"/>
          </a:p>
        </p:txBody>
      </p:sp>
      <p:sp>
        <p:nvSpPr>
          <p:cNvPr id="5" name="Footer Placeholder 4">
            <a:extLst>
              <a:ext uri="{FF2B5EF4-FFF2-40B4-BE49-F238E27FC236}">
                <a16:creationId xmlns:a16="http://schemas.microsoft.com/office/drawing/2014/main" id="{E88AB98B-6628-3561-C492-A770FC5DB8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63E87E-455A-EF26-4BC9-0A4F05540C8C}"/>
              </a:ext>
            </a:extLst>
          </p:cNvPr>
          <p:cNvSpPr>
            <a:spLocks noGrp="1"/>
          </p:cNvSpPr>
          <p:nvPr>
            <p:ph type="sldNum" sz="quarter" idx="12"/>
          </p:nvPr>
        </p:nvSpPr>
        <p:spPr/>
        <p:txBody>
          <a:bodyPr/>
          <a:lstStyle/>
          <a:p>
            <a:fld id="{BFC916B3-FD96-4E19-817A-03B368CF45EC}" type="slidenum">
              <a:rPr lang="en-US" smtClean="0"/>
              <a:t>‹#›</a:t>
            </a:fld>
            <a:endParaRPr lang="en-US"/>
          </a:p>
        </p:txBody>
      </p:sp>
    </p:spTree>
    <p:extLst>
      <p:ext uri="{BB962C8B-B14F-4D97-AF65-F5344CB8AC3E}">
        <p14:creationId xmlns:p14="http://schemas.microsoft.com/office/powerpoint/2010/main" val="3831066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ext Slide 5 with quo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0D759C5-BA42-A7AE-4DCF-E054A13C44B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Footer Placeholder 1">
            <a:extLst>
              <a:ext uri="{FF2B5EF4-FFF2-40B4-BE49-F238E27FC236}">
                <a16:creationId xmlns:a16="http://schemas.microsoft.com/office/drawing/2014/main" id="{F664396D-A2CD-8945-A380-1ACD88C6F0F4}"/>
              </a:ext>
            </a:extLst>
          </p:cNvPr>
          <p:cNvSpPr>
            <a:spLocks noGrp="1"/>
          </p:cNvSpPr>
          <p:nvPr>
            <p:ph type="ftr" sz="quarter" idx="10"/>
          </p:nvPr>
        </p:nvSpPr>
        <p:spPr>
          <a:xfrm>
            <a:off x="7754271" y="6262954"/>
            <a:ext cx="3429083" cy="365125"/>
          </a:xfrm>
          <a:prstGeom prst="rect">
            <a:avLst/>
          </a:prstGeom>
        </p:spPr>
        <p:txBody>
          <a:bodyPr/>
          <a:lstStyle>
            <a:lvl1pPr>
              <a:defRPr>
                <a:solidFill>
                  <a:schemeClr val="bg1"/>
                </a:solidFill>
              </a:defRPr>
            </a:lvl1pPr>
          </a:lstStyle>
          <a:p>
            <a:r>
              <a:rPr lang="en-US"/>
              <a:t>Presentation Heading  |</a:t>
            </a:r>
          </a:p>
        </p:txBody>
      </p:sp>
      <p:sp>
        <p:nvSpPr>
          <p:cNvPr id="3" name="Slide Number Placeholder 2">
            <a:extLst>
              <a:ext uri="{FF2B5EF4-FFF2-40B4-BE49-F238E27FC236}">
                <a16:creationId xmlns:a16="http://schemas.microsoft.com/office/drawing/2014/main" id="{9C16B382-4138-5544-9C9F-76E73F8C7E6A}"/>
              </a:ext>
            </a:extLst>
          </p:cNvPr>
          <p:cNvSpPr>
            <a:spLocks noGrp="1"/>
          </p:cNvSpPr>
          <p:nvPr>
            <p:ph type="sldNum" sz="quarter" idx="11"/>
          </p:nvPr>
        </p:nvSpPr>
        <p:spPr>
          <a:xfrm>
            <a:off x="11183354" y="6262954"/>
            <a:ext cx="276809" cy="365125"/>
          </a:xfrm>
          <a:prstGeom prst="rect">
            <a:avLst/>
          </a:prstGeom>
        </p:spPr>
        <p:txBody>
          <a:bodyPr/>
          <a:lstStyle>
            <a:lvl1pPr>
              <a:defRPr>
                <a:solidFill>
                  <a:schemeClr val="bg1"/>
                </a:solidFill>
              </a:defRPr>
            </a:lvl1pPr>
          </a:lstStyle>
          <a:p>
            <a:fld id="{95FEB176-E691-F84F-B72B-A381CD641BAB}" type="slidenum">
              <a:rPr lang="en-US" smtClean="0"/>
              <a:pPr/>
              <a:t>‹#›</a:t>
            </a:fld>
            <a:endParaRPr lang="en-US"/>
          </a:p>
        </p:txBody>
      </p:sp>
      <p:sp>
        <p:nvSpPr>
          <p:cNvPr id="5" name="Text Placeholder 8">
            <a:extLst>
              <a:ext uri="{FF2B5EF4-FFF2-40B4-BE49-F238E27FC236}">
                <a16:creationId xmlns:a16="http://schemas.microsoft.com/office/drawing/2014/main" id="{3D5781B7-5EF6-610F-CA0F-974CA4B77366}"/>
              </a:ext>
            </a:extLst>
          </p:cNvPr>
          <p:cNvSpPr>
            <a:spLocks noGrp="1"/>
          </p:cNvSpPr>
          <p:nvPr>
            <p:ph type="body" sz="quarter" idx="12"/>
          </p:nvPr>
        </p:nvSpPr>
        <p:spPr>
          <a:xfrm>
            <a:off x="731838" y="728663"/>
            <a:ext cx="5364162" cy="789052"/>
          </a:xfrm>
          <a:prstGeom prst="rect">
            <a:avLst/>
          </a:prstGeom>
        </p:spPr>
        <p:txBody>
          <a:bodyPr lIns="0" tIns="0" rIns="0" bIns="0" anchor="t"/>
          <a:lstStyle>
            <a:lvl1pPr marL="0" indent="0">
              <a:buFontTx/>
              <a:buNone/>
              <a:defRPr sz="4000" b="1" i="0">
                <a:solidFill>
                  <a:schemeClr val="bg1"/>
                </a:solidFill>
                <a:latin typeface="Garamond" panose="02020404030301010803" pitchFamily="18" charset="0"/>
              </a:defRPr>
            </a:lvl1pPr>
          </a:lstStyle>
          <a:p>
            <a:pPr lvl="0"/>
            <a:endParaRPr lang="en-US"/>
          </a:p>
        </p:txBody>
      </p:sp>
      <p:sp>
        <p:nvSpPr>
          <p:cNvPr id="6" name="Text Placeholder 4">
            <a:extLst>
              <a:ext uri="{FF2B5EF4-FFF2-40B4-BE49-F238E27FC236}">
                <a16:creationId xmlns:a16="http://schemas.microsoft.com/office/drawing/2014/main" id="{F5531692-F42F-4310-EA09-B7EE44035064}"/>
              </a:ext>
            </a:extLst>
          </p:cNvPr>
          <p:cNvSpPr>
            <a:spLocks noGrp="1"/>
          </p:cNvSpPr>
          <p:nvPr>
            <p:ph type="body" sz="quarter" idx="14"/>
          </p:nvPr>
        </p:nvSpPr>
        <p:spPr>
          <a:xfrm>
            <a:off x="731837" y="1694390"/>
            <a:ext cx="6252857" cy="4264325"/>
          </a:xfrm>
          <a:prstGeom prst="rect">
            <a:avLst/>
          </a:prstGeom>
        </p:spPr>
        <p:txBody>
          <a:bodyPr lIns="0" tIns="0" rIns="0" bIns="0"/>
          <a:lstStyle>
            <a:lvl1pPr marL="0" indent="0">
              <a:buFontTx/>
              <a:buNone/>
              <a:defRPr sz="1600">
                <a:solidFill>
                  <a:schemeClr val="bg1"/>
                </a:solidFill>
                <a:latin typeface="+mj-lt"/>
              </a:defRPr>
            </a:lvl1pPr>
          </a:lstStyle>
          <a:p>
            <a:endParaRPr lang="en-US"/>
          </a:p>
        </p:txBody>
      </p:sp>
    </p:spTree>
    <p:extLst>
      <p:ext uri="{BB962C8B-B14F-4D97-AF65-F5344CB8AC3E}">
        <p14:creationId xmlns:p14="http://schemas.microsoft.com/office/powerpoint/2010/main" val="32236768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7" name="Title 1"/>
          <p:cNvSpPr>
            <a:spLocks noGrp="1"/>
          </p:cNvSpPr>
          <p:nvPr>
            <p:ph type="title"/>
          </p:nvPr>
        </p:nvSpPr>
        <p:spPr>
          <a:xfrm>
            <a:off x="253281" y="298470"/>
            <a:ext cx="10972800" cy="762000"/>
          </a:xfrm>
          <a:prstGeom prst="rect">
            <a:avLst/>
          </a:prstGeom>
        </p:spPr>
        <p:txBody>
          <a:bodyPr>
            <a:normAutofit/>
          </a:bodyPr>
          <a:lstStyle>
            <a:lvl1pPr algn="l">
              <a:defRPr sz="2400" b="0" i="0">
                <a:solidFill>
                  <a:srgbClr val="1F2A5C"/>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5" name="Slide Number Placeholder 3">
            <a:extLst>
              <a:ext uri="{FF2B5EF4-FFF2-40B4-BE49-F238E27FC236}">
                <a16:creationId xmlns:a16="http://schemas.microsoft.com/office/drawing/2014/main" id="{F777F054-FCA4-E04A-A532-C780F7754A66}"/>
              </a:ext>
            </a:extLst>
          </p:cNvPr>
          <p:cNvSpPr txBox="1">
            <a:spLocks/>
          </p:cNvSpPr>
          <p:nvPr userDrawn="1"/>
        </p:nvSpPr>
        <p:spPr>
          <a:xfrm>
            <a:off x="11081925" y="6150621"/>
            <a:ext cx="1110075" cy="365125"/>
          </a:xfrm>
          <a:prstGeom prst="rect">
            <a:avLst/>
          </a:prstGeom>
        </p:spPr>
        <p:txBody>
          <a:bodyPr/>
          <a:lstStyle>
            <a:defPPr>
              <a:defRPr lang="en-US"/>
            </a:defPPr>
            <a:lvl1pPr algn="ctr" defTabSz="457200" rtl="0" fontAlgn="base">
              <a:spcBef>
                <a:spcPct val="0"/>
              </a:spcBef>
              <a:spcAft>
                <a:spcPct val="0"/>
              </a:spcAft>
              <a:defRPr sz="1000" b="0" i="0" kern="1200">
                <a:solidFill>
                  <a:srgbClr val="607C8B"/>
                </a:solidFill>
                <a:latin typeface="Helvetica" pitchFamily="2"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a:lstStyle>
          <a:p>
            <a:endParaRPr lang="en-US" dirty="0"/>
          </a:p>
        </p:txBody>
      </p:sp>
    </p:spTree>
    <p:extLst>
      <p:ext uri="{BB962C8B-B14F-4D97-AF65-F5344CB8AC3E}">
        <p14:creationId xmlns:p14="http://schemas.microsoft.com/office/powerpoint/2010/main" val="1976825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3D234-A459-8645-55B6-7DDB52C107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10CC25-C110-EDCA-DAAA-03F5A7FE71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0791D4-2177-41CE-B333-B39D05C8DF64}"/>
              </a:ext>
            </a:extLst>
          </p:cNvPr>
          <p:cNvSpPr>
            <a:spLocks noGrp="1"/>
          </p:cNvSpPr>
          <p:nvPr>
            <p:ph type="dt" sz="half" idx="10"/>
          </p:nvPr>
        </p:nvSpPr>
        <p:spPr/>
        <p:txBody>
          <a:bodyPr/>
          <a:lstStyle/>
          <a:p>
            <a:fld id="{C04D13C5-47C1-4FE4-8E58-7AD183779EF1}" type="datetimeFigureOut">
              <a:rPr lang="en-US" smtClean="0"/>
              <a:t>9/4/2025</a:t>
            </a:fld>
            <a:endParaRPr lang="en-US"/>
          </a:p>
        </p:txBody>
      </p:sp>
      <p:sp>
        <p:nvSpPr>
          <p:cNvPr id="5" name="Footer Placeholder 4">
            <a:extLst>
              <a:ext uri="{FF2B5EF4-FFF2-40B4-BE49-F238E27FC236}">
                <a16:creationId xmlns:a16="http://schemas.microsoft.com/office/drawing/2014/main" id="{93614F55-6027-132B-1E09-6942825CE4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685F41-12C9-3751-C2CF-E94370616529}"/>
              </a:ext>
            </a:extLst>
          </p:cNvPr>
          <p:cNvSpPr>
            <a:spLocks noGrp="1"/>
          </p:cNvSpPr>
          <p:nvPr>
            <p:ph type="sldNum" sz="quarter" idx="12"/>
          </p:nvPr>
        </p:nvSpPr>
        <p:spPr/>
        <p:txBody>
          <a:bodyPr/>
          <a:lstStyle/>
          <a:p>
            <a:fld id="{BFC916B3-FD96-4E19-817A-03B368CF45EC}" type="slidenum">
              <a:rPr lang="en-US" smtClean="0"/>
              <a:t>‹#›</a:t>
            </a:fld>
            <a:endParaRPr lang="en-US"/>
          </a:p>
        </p:txBody>
      </p:sp>
    </p:spTree>
    <p:extLst>
      <p:ext uri="{BB962C8B-B14F-4D97-AF65-F5344CB8AC3E}">
        <p14:creationId xmlns:p14="http://schemas.microsoft.com/office/powerpoint/2010/main" val="4035324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8DC2-C2F2-70C6-BD26-AAB166DA8C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644B23-103D-E492-3A11-306F456637C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8C5CFD-5B8A-0F37-A85E-FBEE8BD57B55}"/>
              </a:ext>
            </a:extLst>
          </p:cNvPr>
          <p:cNvSpPr>
            <a:spLocks noGrp="1"/>
          </p:cNvSpPr>
          <p:nvPr>
            <p:ph type="dt" sz="half" idx="10"/>
          </p:nvPr>
        </p:nvSpPr>
        <p:spPr/>
        <p:txBody>
          <a:bodyPr/>
          <a:lstStyle/>
          <a:p>
            <a:fld id="{C04D13C5-47C1-4FE4-8E58-7AD183779EF1}" type="datetimeFigureOut">
              <a:rPr lang="en-US" smtClean="0"/>
              <a:t>9/4/2025</a:t>
            </a:fld>
            <a:endParaRPr lang="en-US"/>
          </a:p>
        </p:txBody>
      </p:sp>
      <p:sp>
        <p:nvSpPr>
          <p:cNvPr id="5" name="Footer Placeholder 4">
            <a:extLst>
              <a:ext uri="{FF2B5EF4-FFF2-40B4-BE49-F238E27FC236}">
                <a16:creationId xmlns:a16="http://schemas.microsoft.com/office/drawing/2014/main" id="{CEC5C13A-B022-513E-0C4F-30846F9906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5AB0A9-92D9-DE71-214D-95C8231AC50D}"/>
              </a:ext>
            </a:extLst>
          </p:cNvPr>
          <p:cNvSpPr>
            <a:spLocks noGrp="1"/>
          </p:cNvSpPr>
          <p:nvPr>
            <p:ph type="sldNum" sz="quarter" idx="12"/>
          </p:nvPr>
        </p:nvSpPr>
        <p:spPr/>
        <p:txBody>
          <a:bodyPr/>
          <a:lstStyle/>
          <a:p>
            <a:fld id="{BFC916B3-FD96-4E19-817A-03B368CF45EC}" type="slidenum">
              <a:rPr lang="en-US" smtClean="0"/>
              <a:t>‹#›</a:t>
            </a:fld>
            <a:endParaRPr lang="en-US"/>
          </a:p>
        </p:txBody>
      </p:sp>
    </p:spTree>
    <p:extLst>
      <p:ext uri="{BB962C8B-B14F-4D97-AF65-F5344CB8AC3E}">
        <p14:creationId xmlns:p14="http://schemas.microsoft.com/office/powerpoint/2010/main" val="379411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F464A-438D-ACCD-4AB5-5498B77346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09C64D-3B9A-E6C7-DD9D-323887116F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FB6E99-3EA9-1691-5649-F8BF3F6BEA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8F9349-863A-09DC-E0A4-28A8B695DECB}"/>
              </a:ext>
            </a:extLst>
          </p:cNvPr>
          <p:cNvSpPr>
            <a:spLocks noGrp="1"/>
          </p:cNvSpPr>
          <p:nvPr>
            <p:ph type="dt" sz="half" idx="10"/>
          </p:nvPr>
        </p:nvSpPr>
        <p:spPr/>
        <p:txBody>
          <a:bodyPr/>
          <a:lstStyle/>
          <a:p>
            <a:fld id="{C04D13C5-47C1-4FE4-8E58-7AD183779EF1}" type="datetimeFigureOut">
              <a:rPr lang="en-US" smtClean="0"/>
              <a:t>9/4/2025</a:t>
            </a:fld>
            <a:endParaRPr lang="en-US"/>
          </a:p>
        </p:txBody>
      </p:sp>
      <p:sp>
        <p:nvSpPr>
          <p:cNvPr id="6" name="Footer Placeholder 5">
            <a:extLst>
              <a:ext uri="{FF2B5EF4-FFF2-40B4-BE49-F238E27FC236}">
                <a16:creationId xmlns:a16="http://schemas.microsoft.com/office/drawing/2014/main" id="{7A300FFD-162E-6107-C951-544E54D0F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22AE50-68FC-430C-1AB3-93E5321804C9}"/>
              </a:ext>
            </a:extLst>
          </p:cNvPr>
          <p:cNvSpPr>
            <a:spLocks noGrp="1"/>
          </p:cNvSpPr>
          <p:nvPr>
            <p:ph type="sldNum" sz="quarter" idx="12"/>
          </p:nvPr>
        </p:nvSpPr>
        <p:spPr/>
        <p:txBody>
          <a:bodyPr/>
          <a:lstStyle/>
          <a:p>
            <a:fld id="{BFC916B3-FD96-4E19-817A-03B368CF45EC}" type="slidenum">
              <a:rPr lang="en-US" smtClean="0"/>
              <a:t>‹#›</a:t>
            </a:fld>
            <a:endParaRPr lang="en-US"/>
          </a:p>
        </p:txBody>
      </p:sp>
    </p:spTree>
    <p:extLst>
      <p:ext uri="{BB962C8B-B14F-4D97-AF65-F5344CB8AC3E}">
        <p14:creationId xmlns:p14="http://schemas.microsoft.com/office/powerpoint/2010/main" val="3045668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A4239-FF8E-1EE8-BFA1-BE5BFE1F8B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7CF511-FFED-31BE-2D3E-8E304D1C73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7E6A1D-F71E-63FA-42C5-CC262D0C1A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00D043-018F-0C7E-F7B9-90ED90234E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C48A4F-1A26-AB12-33B1-7B2C4CCE4F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BBED22-B02E-AA43-C287-70CE7DCDF30F}"/>
              </a:ext>
            </a:extLst>
          </p:cNvPr>
          <p:cNvSpPr>
            <a:spLocks noGrp="1"/>
          </p:cNvSpPr>
          <p:nvPr>
            <p:ph type="dt" sz="half" idx="10"/>
          </p:nvPr>
        </p:nvSpPr>
        <p:spPr/>
        <p:txBody>
          <a:bodyPr/>
          <a:lstStyle/>
          <a:p>
            <a:fld id="{C04D13C5-47C1-4FE4-8E58-7AD183779EF1}" type="datetimeFigureOut">
              <a:rPr lang="en-US" smtClean="0"/>
              <a:t>9/4/2025</a:t>
            </a:fld>
            <a:endParaRPr lang="en-US"/>
          </a:p>
        </p:txBody>
      </p:sp>
      <p:sp>
        <p:nvSpPr>
          <p:cNvPr id="8" name="Footer Placeholder 7">
            <a:extLst>
              <a:ext uri="{FF2B5EF4-FFF2-40B4-BE49-F238E27FC236}">
                <a16:creationId xmlns:a16="http://schemas.microsoft.com/office/drawing/2014/main" id="{E2C29457-E1A6-45D9-1C9F-1489EA63F9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6FE3CA-7136-804C-E7C3-971B3A77F54F}"/>
              </a:ext>
            </a:extLst>
          </p:cNvPr>
          <p:cNvSpPr>
            <a:spLocks noGrp="1"/>
          </p:cNvSpPr>
          <p:nvPr>
            <p:ph type="sldNum" sz="quarter" idx="12"/>
          </p:nvPr>
        </p:nvSpPr>
        <p:spPr/>
        <p:txBody>
          <a:bodyPr/>
          <a:lstStyle/>
          <a:p>
            <a:fld id="{BFC916B3-FD96-4E19-817A-03B368CF45EC}" type="slidenum">
              <a:rPr lang="en-US" smtClean="0"/>
              <a:t>‹#›</a:t>
            </a:fld>
            <a:endParaRPr lang="en-US"/>
          </a:p>
        </p:txBody>
      </p:sp>
    </p:spTree>
    <p:extLst>
      <p:ext uri="{BB962C8B-B14F-4D97-AF65-F5344CB8AC3E}">
        <p14:creationId xmlns:p14="http://schemas.microsoft.com/office/powerpoint/2010/main" val="2150817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5C530-2194-D662-7843-9E814D875F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C6BF8BD-37F6-A2E5-332B-5A4AEF9596BD}"/>
              </a:ext>
            </a:extLst>
          </p:cNvPr>
          <p:cNvSpPr>
            <a:spLocks noGrp="1"/>
          </p:cNvSpPr>
          <p:nvPr>
            <p:ph type="dt" sz="half" idx="10"/>
          </p:nvPr>
        </p:nvSpPr>
        <p:spPr/>
        <p:txBody>
          <a:bodyPr/>
          <a:lstStyle/>
          <a:p>
            <a:fld id="{C04D13C5-47C1-4FE4-8E58-7AD183779EF1}" type="datetimeFigureOut">
              <a:rPr lang="en-US" smtClean="0"/>
              <a:t>9/4/2025</a:t>
            </a:fld>
            <a:endParaRPr lang="en-US"/>
          </a:p>
        </p:txBody>
      </p:sp>
      <p:sp>
        <p:nvSpPr>
          <p:cNvPr id="4" name="Footer Placeholder 3">
            <a:extLst>
              <a:ext uri="{FF2B5EF4-FFF2-40B4-BE49-F238E27FC236}">
                <a16:creationId xmlns:a16="http://schemas.microsoft.com/office/drawing/2014/main" id="{559C65C3-4C14-B969-D7ED-7CD0C7CAFC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A51E99-7778-2C50-A414-9364CB0121ED}"/>
              </a:ext>
            </a:extLst>
          </p:cNvPr>
          <p:cNvSpPr>
            <a:spLocks noGrp="1"/>
          </p:cNvSpPr>
          <p:nvPr>
            <p:ph type="sldNum" sz="quarter" idx="12"/>
          </p:nvPr>
        </p:nvSpPr>
        <p:spPr/>
        <p:txBody>
          <a:bodyPr/>
          <a:lstStyle/>
          <a:p>
            <a:fld id="{BFC916B3-FD96-4E19-817A-03B368CF45EC}" type="slidenum">
              <a:rPr lang="en-US" smtClean="0"/>
              <a:t>‹#›</a:t>
            </a:fld>
            <a:endParaRPr lang="en-US"/>
          </a:p>
        </p:txBody>
      </p:sp>
    </p:spTree>
    <p:extLst>
      <p:ext uri="{BB962C8B-B14F-4D97-AF65-F5344CB8AC3E}">
        <p14:creationId xmlns:p14="http://schemas.microsoft.com/office/powerpoint/2010/main" val="336767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6FD477-4D3D-E1B2-6FCD-8DF916E27445}"/>
              </a:ext>
            </a:extLst>
          </p:cNvPr>
          <p:cNvSpPr>
            <a:spLocks noGrp="1"/>
          </p:cNvSpPr>
          <p:nvPr>
            <p:ph type="dt" sz="half" idx="10"/>
          </p:nvPr>
        </p:nvSpPr>
        <p:spPr/>
        <p:txBody>
          <a:bodyPr/>
          <a:lstStyle/>
          <a:p>
            <a:fld id="{C04D13C5-47C1-4FE4-8E58-7AD183779EF1}" type="datetimeFigureOut">
              <a:rPr lang="en-US" smtClean="0"/>
              <a:t>9/4/2025</a:t>
            </a:fld>
            <a:endParaRPr lang="en-US"/>
          </a:p>
        </p:txBody>
      </p:sp>
      <p:sp>
        <p:nvSpPr>
          <p:cNvPr id="3" name="Footer Placeholder 2">
            <a:extLst>
              <a:ext uri="{FF2B5EF4-FFF2-40B4-BE49-F238E27FC236}">
                <a16:creationId xmlns:a16="http://schemas.microsoft.com/office/drawing/2014/main" id="{E87486E4-9EF8-35ED-4D3D-7A3DC7CC244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AFE9BC-0CC0-08AE-8480-EF7151D83C0B}"/>
              </a:ext>
            </a:extLst>
          </p:cNvPr>
          <p:cNvSpPr>
            <a:spLocks noGrp="1"/>
          </p:cNvSpPr>
          <p:nvPr>
            <p:ph type="sldNum" sz="quarter" idx="12"/>
          </p:nvPr>
        </p:nvSpPr>
        <p:spPr/>
        <p:txBody>
          <a:bodyPr/>
          <a:lstStyle/>
          <a:p>
            <a:fld id="{BFC916B3-FD96-4E19-817A-03B368CF45EC}" type="slidenum">
              <a:rPr lang="en-US" smtClean="0"/>
              <a:t>‹#›</a:t>
            </a:fld>
            <a:endParaRPr lang="en-US"/>
          </a:p>
        </p:txBody>
      </p:sp>
    </p:spTree>
    <p:extLst>
      <p:ext uri="{BB962C8B-B14F-4D97-AF65-F5344CB8AC3E}">
        <p14:creationId xmlns:p14="http://schemas.microsoft.com/office/powerpoint/2010/main" val="2196857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D41B-C46E-E10B-1406-80F9817449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988B59-EC1C-094D-DC4D-C06C951C7C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CF3778-2401-6588-4089-1A9DFF87A4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D045B5-78DF-44DB-5437-3CEB81D153AC}"/>
              </a:ext>
            </a:extLst>
          </p:cNvPr>
          <p:cNvSpPr>
            <a:spLocks noGrp="1"/>
          </p:cNvSpPr>
          <p:nvPr>
            <p:ph type="dt" sz="half" idx="10"/>
          </p:nvPr>
        </p:nvSpPr>
        <p:spPr/>
        <p:txBody>
          <a:bodyPr/>
          <a:lstStyle/>
          <a:p>
            <a:fld id="{C04D13C5-47C1-4FE4-8E58-7AD183779EF1}" type="datetimeFigureOut">
              <a:rPr lang="en-US" smtClean="0"/>
              <a:t>9/4/2025</a:t>
            </a:fld>
            <a:endParaRPr lang="en-US"/>
          </a:p>
        </p:txBody>
      </p:sp>
      <p:sp>
        <p:nvSpPr>
          <p:cNvPr id="6" name="Footer Placeholder 5">
            <a:extLst>
              <a:ext uri="{FF2B5EF4-FFF2-40B4-BE49-F238E27FC236}">
                <a16:creationId xmlns:a16="http://schemas.microsoft.com/office/drawing/2014/main" id="{1A0849A9-5F64-23E4-0F89-960A01ED3A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229193-D1F2-E0CA-565A-845E6CE482F0}"/>
              </a:ext>
            </a:extLst>
          </p:cNvPr>
          <p:cNvSpPr>
            <a:spLocks noGrp="1"/>
          </p:cNvSpPr>
          <p:nvPr>
            <p:ph type="sldNum" sz="quarter" idx="12"/>
          </p:nvPr>
        </p:nvSpPr>
        <p:spPr/>
        <p:txBody>
          <a:bodyPr/>
          <a:lstStyle/>
          <a:p>
            <a:fld id="{BFC916B3-FD96-4E19-817A-03B368CF45EC}" type="slidenum">
              <a:rPr lang="en-US" smtClean="0"/>
              <a:t>‹#›</a:t>
            </a:fld>
            <a:endParaRPr lang="en-US"/>
          </a:p>
        </p:txBody>
      </p:sp>
    </p:spTree>
    <p:extLst>
      <p:ext uri="{BB962C8B-B14F-4D97-AF65-F5344CB8AC3E}">
        <p14:creationId xmlns:p14="http://schemas.microsoft.com/office/powerpoint/2010/main" val="2096112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448D9-5145-5E59-4400-8473D12804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37095C-FA77-A6A2-6A1D-B0A31CA97D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A1D1DF-3049-4F56-021E-EFFCFA5FF9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160A14-C023-4338-8B87-9A37BDA4FDCB}"/>
              </a:ext>
            </a:extLst>
          </p:cNvPr>
          <p:cNvSpPr>
            <a:spLocks noGrp="1"/>
          </p:cNvSpPr>
          <p:nvPr>
            <p:ph type="dt" sz="half" idx="10"/>
          </p:nvPr>
        </p:nvSpPr>
        <p:spPr/>
        <p:txBody>
          <a:bodyPr/>
          <a:lstStyle/>
          <a:p>
            <a:fld id="{C04D13C5-47C1-4FE4-8E58-7AD183779EF1}" type="datetimeFigureOut">
              <a:rPr lang="en-US" smtClean="0"/>
              <a:t>9/4/2025</a:t>
            </a:fld>
            <a:endParaRPr lang="en-US"/>
          </a:p>
        </p:txBody>
      </p:sp>
      <p:sp>
        <p:nvSpPr>
          <p:cNvPr id="6" name="Footer Placeholder 5">
            <a:extLst>
              <a:ext uri="{FF2B5EF4-FFF2-40B4-BE49-F238E27FC236}">
                <a16:creationId xmlns:a16="http://schemas.microsoft.com/office/drawing/2014/main" id="{094ABA5F-5D6A-38FA-F22B-B1933C0397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AF9A81-EF28-9857-9A37-225DB9BF574A}"/>
              </a:ext>
            </a:extLst>
          </p:cNvPr>
          <p:cNvSpPr>
            <a:spLocks noGrp="1"/>
          </p:cNvSpPr>
          <p:nvPr>
            <p:ph type="sldNum" sz="quarter" idx="12"/>
          </p:nvPr>
        </p:nvSpPr>
        <p:spPr/>
        <p:txBody>
          <a:bodyPr/>
          <a:lstStyle/>
          <a:p>
            <a:fld id="{BFC916B3-FD96-4E19-817A-03B368CF45EC}" type="slidenum">
              <a:rPr lang="en-US" smtClean="0"/>
              <a:t>‹#›</a:t>
            </a:fld>
            <a:endParaRPr lang="en-US"/>
          </a:p>
        </p:txBody>
      </p:sp>
    </p:spTree>
    <p:extLst>
      <p:ext uri="{BB962C8B-B14F-4D97-AF65-F5344CB8AC3E}">
        <p14:creationId xmlns:p14="http://schemas.microsoft.com/office/powerpoint/2010/main" val="289277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8FFEBD-CFC8-1949-8A1A-C51E0CCF8C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39F0BB-9A89-FBBA-E0E9-B61BAC7A48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D1557E-29D8-80CF-1CF5-29E7BFB99B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04D13C5-47C1-4FE4-8E58-7AD183779EF1}" type="datetimeFigureOut">
              <a:rPr lang="en-US" smtClean="0"/>
              <a:t>9/4/2025</a:t>
            </a:fld>
            <a:endParaRPr lang="en-US"/>
          </a:p>
        </p:txBody>
      </p:sp>
      <p:sp>
        <p:nvSpPr>
          <p:cNvPr id="5" name="Footer Placeholder 4">
            <a:extLst>
              <a:ext uri="{FF2B5EF4-FFF2-40B4-BE49-F238E27FC236}">
                <a16:creationId xmlns:a16="http://schemas.microsoft.com/office/drawing/2014/main" id="{04CCFB92-46B1-92FF-1EDA-B3C308E2F8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61598F9-576E-6CC3-EE0B-E8B916A883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FC916B3-FD96-4E19-817A-03B368CF45EC}" type="slidenum">
              <a:rPr lang="en-US" smtClean="0"/>
              <a:t>‹#›</a:t>
            </a:fld>
            <a:endParaRPr lang="en-US"/>
          </a:p>
        </p:txBody>
      </p:sp>
    </p:spTree>
    <p:extLst>
      <p:ext uri="{BB962C8B-B14F-4D97-AF65-F5344CB8AC3E}">
        <p14:creationId xmlns:p14="http://schemas.microsoft.com/office/powerpoint/2010/main" val="789887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jp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hyperlink" Target="http://www.google.com/url?sa=i&amp;rct=j&amp;q=&amp;esrc=s&amp;source=images&amp;cd=&amp;cad=rja&amp;uact=8&amp;ved=0CAcQjRw&amp;url=http://www.canadiabank.com.kh/swift.aspx&amp;ei=2Z9bVbPFCZP3yQSI0oHwBw&amp;bvm=bv.93756505,d.cGU&amp;psig=AFQjCNHsB12_f3_wk03qtnZZRgFUdmuZcg&amp;ust=1432154456299661" TargetMode="External"/><Relationship Id="rId4" Type="http://schemas.openxmlformats.org/officeDocument/2006/relationships/image" Target="../media/image4.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10.jp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9.jpe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image" Target="../media/image12.png"/><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hyperlink" Target="mailto:Jean-Claude.Ngaboyisonga@stonex.com" TargetMode="External"/><Relationship Id="rId2" Type="http://schemas.openxmlformats.org/officeDocument/2006/relationships/hyperlink" Target="mailto:Joanna.Sulaiman@stonex.com" TargetMode="Externa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B2E7F-B82E-3649-5B7E-CA331C148B08}"/>
              </a:ext>
            </a:extLst>
          </p:cNvPr>
          <p:cNvSpPr>
            <a:spLocks noGrp="1"/>
          </p:cNvSpPr>
          <p:nvPr>
            <p:ph type="ctrTitle"/>
          </p:nvPr>
        </p:nvSpPr>
        <p:spPr/>
        <p:txBody>
          <a:bodyPr/>
          <a:lstStyle/>
          <a:p>
            <a:r>
              <a:rPr lang="en-GB" dirty="0"/>
              <a:t>Transferring funds to the Middle East</a:t>
            </a:r>
          </a:p>
        </p:txBody>
      </p:sp>
      <p:sp>
        <p:nvSpPr>
          <p:cNvPr id="3" name="Subtitle 2">
            <a:extLst>
              <a:ext uri="{FF2B5EF4-FFF2-40B4-BE49-F238E27FC236}">
                <a16:creationId xmlns:a16="http://schemas.microsoft.com/office/drawing/2014/main" id="{9B42B815-DF2E-B58F-F880-D8E2A0E02487}"/>
              </a:ext>
            </a:extLst>
          </p:cNvPr>
          <p:cNvSpPr>
            <a:spLocks noGrp="1"/>
          </p:cNvSpPr>
          <p:nvPr>
            <p:ph type="subTitle" idx="1"/>
          </p:nvPr>
        </p:nvSpPr>
        <p:spPr/>
        <p:txBody>
          <a:bodyPr/>
          <a:lstStyle/>
          <a:p>
            <a:r>
              <a:rPr lang="en-GB" dirty="0"/>
              <a:t>Jean-Claude Ngaboyisonga- Correspondent Banking</a:t>
            </a:r>
          </a:p>
          <a:p>
            <a:r>
              <a:rPr lang="en-GB" dirty="0"/>
              <a:t>Joanna Sulaiman – FX Sales</a:t>
            </a:r>
          </a:p>
          <a:p>
            <a:r>
              <a:rPr lang="en-GB" b="1" dirty="0"/>
              <a:t>StoneX Payments </a:t>
            </a:r>
          </a:p>
        </p:txBody>
      </p:sp>
      <p:pic>
        <p:nvPicPr>
          <p:cNvPr id="2050" name="Picture 935217756" descr="A black and white logo&#10;&#10;Description automatically generated with low confidence">
            <a:extLst>
              <a:ext uri="{FF2B5EF4-FFF2-40B4-BE49-F238E27FC236}">
                <a16:creationId xmlns:a16="http://schemas.microsoft.com/office/drawing/2014/main" id="{CBFE232C-7B7D-C0A9-88E1-02280F5708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8277" y="606203"/>
            <a:ext cx="2365732" cy="516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8441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7FD289CD-9212-4E24-9AFD-2C6296206AF3}"/>
              </a:ext>
            </a:extLst>
          </p:cNvPr>
          <p:cNvSpPr txBox="1">
            <a:spLocks/>
          </p:cNvSpPr>
          <p:nvPr/>
        </p:nvSpPr>
        <p:spPr>
          <a:xfrm>
            <a:off x="228044" y="571175"/>
            <a:ext cx="10832353" cy="412596"/>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dirty="0">
                <a:solidFill>
                  <a:srgbClr val="003A62"/>
                </a:solidFill>
              </a:rPr>
              <a:t>                                  Current Problem with Cross-Border Payments Market</a:t>
            </a:r>
          </a:p>
        </p:txBody>
      </p:sp>
      <p:pic>
        <p:nvPicPr>
          <p:cNvPr id="4" name="Picture 3">
            <a:extLst>
              <a:ext uri="{FF2B5EF4-FFF2-40B4-BE49-F238E27FC236}">
                <a16:creationId xmlns:a16="http://schemas.microsoft.com/office/drawing/2014/main" id="{A3286645-4B3E-42CA-ADD3-FCED0A56CC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3015" y="2839672"/>
            <a:ext cx="1380367" cy="818466"/>
          </a:xfrm>
          <a:prstGeom prst="rect">
            <a:avLst/>
          </a:prstGeom>
        </p:spPr>
      </p:pic>
      <p:pic>
        <p:nvPicPr>
          <p:cNvPr id="5" name="Picture 4" descr="https://cdn1.iconfinder.com/data/icons/huge-basic-icons-part-2/512/People.png">
            <a:extLst>
              <a:ext uri="{FF2B5EF4-FFF2-40B4-BE49-F238E27FC236}">
                <a16:creationId xmlns:a16="http://schemas.microsoft.com/office/drawing/2014/main" id="{9E3A6E45-70C4-40C3-95C2-D508C189112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097955" y="2857929"/>
            <a:ext cx="653733" cy="65373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5" descr="http://www.canadiabank.com.kh/image/swift.png">
            <a:hlinkClick r:id="rId5"/>
            <a:extLst>
              <a:ext uri="{FF2B5EF4-FFF2-40B4-BE49-F238E27FC236}">
                <a16:creationId xmlns:a16="http://schemas.microsoft.com/office/drawing/2014/main" id="{331FBA8E-B2A7-4CAA-A875-1AAF70AF9EB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9769" y="2937598"/>
            <a:ext cx="687048" cy="679708"/>
          </a:xfrm>
          <a:prstGeom prst="rect">
            <a:avLst/>
          </a:prstGeom>
          <a:noFill/>
          <a:extLst>
            <a:ext uri="{909E8E84-426E-40DD-AFC4-6F175D3DCCD1}">
              <a14:hiddenFill xmlns:a14="http://schemas.microsoft.com/office/drawing/2010/main">
                <a:solidFill>
                  <a:srgbClr val="FFFFFF"/>
                </a:solidFill>
              </a14:hiddenFill>
            </a:ext>
          </a:extLst>
        </p:spPr>
      </p:pic>
      <p:sp>
        <p:nvSpPr>
          <p:cNvPr id="8" name="Freeform 57">
            <a:extLst>
              <a:ext uri="{FF2B5EF4-FFF2-40B4-BE49-F238E27FC236}">
                <a16:creationId xmlns:a16="http://schemas.microsoft.com/office/drawing/2014/main" id="{85CBB90C-88F7-4518-AB9E-26013B3CA467}"/>
              </a:ext>
            </a:extLst>
          </p:cNvPr>
          <p:cNvSpPr>
            <a:spLocks/>
          </p:cNvSpPr>
          <p:nvPr/>
        </p:nvSpPr>
        <p:spPr bwMode="auto">
          <a:xfrm>
            <a:off x="981463" y="3277452"/>
            <a:ext cx="459710" cy="103904"/>
          </a:xfrm>
          <a:custGeom>
            <a:avLst/>
            <a:gdLst>
              <a:gd name="T0" fmla="*/ 2217 w 2217"/>
              <a:gd name="T1" fmla="*/ 88 h 177"/>
              <a:gd name="T2" fmla="*/ 2041 w 2217"/>
              <a:gd name="T3" fmla="*/ 177 h 177"/>
              <a:gd name="T4" fmla="*/ 2041 w 2217"/>
              <a:gd name="T5" fmla="*/ 97 h 177"/>
              <a:gd name="T6" fmla="*/ 0 w 2217"/>
              <a:gd name="T7" fmla="*/ 97 h 177"/>
              <a:gd name="T8" fmla="*/ 0 w 2217"/>
              <a:gd name="T9" fmla="*/ 80 h 177"/>
              <a:gd name="T10" fmla="*/ 2041 w 2217"/>
              <a:gd name="T11" fmla="*/ 80 h 177"/>
              <a:gd name="T12" fmla="*/ 2041 w 2217"/>
              <a:gd name="T13" fmla="*/ 0 h 177"/>
              <a:gd name="T14" fmla="*/ 2217 w 2217"/>
              <a:gd name="T15" fmla="*/ 88 h 177"/>
              <a:gd name="T16" fmla="*/ 2217 w 2217"/>
              <a:gd name="T17" fmla="*/ 8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17" h="177">
                <a:moveTo>
                  <a:pt x="2217" y="88"/>
                </a:moveTo>
                <a:lnTo>
                  <a:pt x="2041" y="177"/>
                </a:lnTo>
                <a:lnTo>
                  <a:pt x="2041" y="97"/>
                </a:lnTo>
                <a:lnTo>
                  <a:pt x="0" y="97"/>
                </a:lnTo>
                <a:lnTo>
                  <a:pt x="0" y="80"/>
                </a:lnTo>
                <a:lnTo>
                  <a:pt x="2041" y="80"/>
                </a:lnTo>
                <a:lnTo>
                  <a:pt x="2041" y="0"/>
                </a:lnTo>
                <a:lnTo>
                  <a:pt x="2217" y="88"/>
                </a:lnTo>
                <a:lnTo>
                  <a:pt x="2217" y="88"/>
                </a:lnTo>
                <a:close/>
              </a:path>
            </a:pathLst>
          </a:custGeom>
          <a:solidFill>
            <a:srgbClr val="000000"/>
          </a:solidFill>
          <a:ln w="10813">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dirty="0"/>
          </a:p>
        </p:txBody>
      </p:sp>
      <p:pic>
        <p:nvPicPr>
          <p:cNvPr id="9" name="Picture 8">
            <a:extLst>
              <a:ext uri="{FF2B5EF4-FFF2-40B4-BE49-F238E27FC236}">
                <a16:creationId xmlns:a16="http://schemas.microsoft.com/office/drawing/2014/main" id="{E5112CFF-E6D3-4705-AC23-C5293D0B85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3167" y="2736325"/>
            <a:ext cx="1426031" cy="845542"/>
          </a:xfrm>
          <a:prstGeom prst="rect">
            <a:avLst/>
          </a:prstGeom>
        </p:spPr>
      </p:pic>
      <p:sp>
        <p:nvSpPr>
          <p:cNvPr id="10" name="TextBox 9">
            <a:extLst>
              <a:ext uri="{FF2B5EF4-FFF2-40B4-BE49-F238E27FC236}">
                <a16:creationId xmlns:a16="http://schemas.microsoft.com/office/drawing/2014/main" id="{6544DE7C-35BA-42F2-B881-48A54FB15BF6}"/>
              </a:ext>
            </a:extLst>
          </p:cNvPr>
          <p:cNvSpPr txBox="1"/>
          <p:nvPr/>
        </p:nvSpPr>
        <p:spPr>
          <a:xfrm>
            <a:off x="169626" y="3912617"/>
            <a:ext cx="2383082" cy="430887"/>
          </a:xfrm>
          <a:prstGeom prst="rect">
            <a:avLst/>
          </a:prstGeom>
          <a:noFill/>
        </p:spPr>
        <p:txBody>
          <a:bodyPr wrap="square" rtlCol="0">
            <a:spAutoFit/>
          </a:bodyPr>
          <a:lstStyle/>
          <a:p>
            <a:pPr algn="just"/>
            <a:r>
              <a:rPr lang="en-US" sz="1100" b="1" dirty="0">
                <a:solidFill>
                  <a:srgbClr val="003A62"/>
                </a:solidFill>
              </a:rPr>
              <a:t>NGO Client in UK instructs its bank to make a payment </a:t>
            </a:r>
            <a:r>
              <a:rPr lang="en-US" sz="1100" b="1">
                <a:solidFill>
                  <a:srgbClr val="003A62"/>
                </a:solidFill>
              </a:rPr>
              <a:t>to Iraq.</a:t>
            </a:r>
            <a:endParaRPr lang="en-US" sz="1100" b="1" dirty="0">
              <a:solidFill>
                <a:srgbClr val="003A62"/>
              </a:solidFill>
            </a:endParaRPr>
          </a:p>
        </p:txBody>
      </p:sp>
      <p:pic>
        <p:nvPicPr>
          <p:cNvPr id="11" name="Picture 10">
            <a:extLst>
              <a:ext uri="{FF2B5EF4-FFF2-40B4-BE49-F238E27FC236}">
                <a16:creationId xmlns:a16="http://schemas.microsoft.com/office/drawing/2014/main" id="{0CEE7E8F-15A8-4388-BC6E-3B3A5F2F13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7890" y="2832279"/>
            <a:ext cx="1380367" cy="818466"/>
          </a:xfrm>
          <a:prstGeom prst="rect">
            <a:avLst/>
          </a:prstGeom>
        </p:spPr>
      </p:pic>
      <p:cxnSp>
        <p:nvCxnSpPr>
          <p:cNvPr id="12" name="Straight Connector 11">
            <a:extLst>
              <a:ext uri="{FF2B5EF4-FFF2-40B4-BE49-F238E27FC236}">
                <a16:creationId xmlns:a16="http://schemas.microsoft.com/office/drawing/2014/main" id="{0F6A82C0-0286-4E1C-9452-44A34B87C12F}"/>
              </a:ext>
            </a:extLst>
          </p:cNvPr>
          <p:cNvCxnSpPr/>
          <p:nvPr/>
        </p:nvCxnSpPr>
        <p:spPr>
          <a:xfrm>
            <a:off x="6852682" y="881829"/>
            <a:ext cx="0" cy="5429250"/>
          </a:xfrm>
          <a:prstGeom prst="line">
            <a:avLst/>
          </a:prstGeom>
          <a:ln w="15875">
            <a:solidFill>
              <a:schemeClr val="tx2">
                <a:lumMod val="50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4524357E-C248-451E-B1E9-1CE3777562CD}"/>
              </a:ext>
            </a:extLst>
          </p:cNvPr>
          <p:cNvSpPr txBox="1"/>
          <p:nvPr/>
        </p:nvSpPr>
        <p:spPr>
          <a:xfrm>
            <a:off x="1665613" y="3617306"/>
            <a:ext cx="887095" cy="246221"/>
          </a:xfrm>
          <a:prstGeom prst="rect">
            <a:avLst/>
          </a:prstGeom>
          <a:noFill/>
        </p:spPr>
        <p:txBody>
          <a:bodyPr wrap="square" rtlCol="0">
            <a:spAutoFit/>
          </a:bodyPr>
          <a:lstStyle/>
          <a:p>
            <a:r>
              <a:rPr lang="en-US" sz="1000" b="1" dirty="0"/>
              <a:t>Client Bank</a:t>
            </a:r>
          </a:p>
        </p:txBody>
      </p:sp>
      <p:sp>
        <p:nvSpPr>
          <p:cNvPr id="14" name="TextBox 13">
            <a:extLst>
              <a:ext uri="{FF2B5EF4-FFF2-40B4-BE49-F238E27FC236}">
                <a16:creationId xmlns:a16="http://schemas.microsoft.com/office/drawing/2014/main" id="{F6A4DE74-7900-4D95-B98B-3F8EE8728C3D}"/>
              </a:ext>
            </a:extLst>
          </p:cNvPr>
          <p:cNvSpPr txBox="1"/>
          <p:nvPr/>
        </p:nvSpPr>
        <p:spPr>
          <a:xfrm>
            <a:off x="4467926" y="3585656"/>
            <a:ext cx="1491707" cy="246221"/>
          </a:xfrm>
          <a:prstGeom prst="rect">
            <a:avLst/>
          </a:prstGeom>
          <a:noFill/>
        </p:spPr>
        <p:txBody>
          <a:bodyPr wrap="square" rtlCol="0">
            <a:spAutoFit/>
          </a:bodyPr>
          <a:lstStyle/>
          <a:p>
            <a:r>
              <a:rPr lang="en-US" sz="1000" b="1" dirty="0"/>
              <a:t>Intermediary Bank</a:t>
            </a:r>
          </a:p>
        </p:txBody>
      </p:sp>
      <p:sp>
        <p:nvSpPr>
          <p:cNvPr id="15" name="TextBox 14">
            <a:extLst>
              <a:ext uri="{FF2B5EF4-FFF2-40B4-BE49-F238E27FC236}">
                <a16:creationId xmlns:a16="http://schemas.microsoft.com/office/drawing/2014/main" id="{658412CA-96E0-403E-9427-864BAB4745BF}"/>
              </a:ext>
            </a:extLst>
          </p:cNvPr>
          <p:cNvSpPr txBox="1"/>
          <p:nvPr/>
        </p:nvSpPr>
        <p:spPr>
          <a:xfrm>
            <a:off x="2697752" y="3093038"/>
            <a:ext cx="400521" cy="246221"/>
          </a:xfrm>
          <a:prstGeom prst="rect">
            <a:avLst/>
          </a:prstGeom>
          <a:noFill/>
        </p:spPr>
        <p:txBody>
          <a:bodyPr wrap="square" rtlCol="0">
            <a:spAutoFit/>
          </a:bodyPr>
          <a:lstStyle/>
          <a:p>
            <a:r>
              <a:rPr lang="en-US" sz="1000" b="1" i="1" dirty="0"/>
              <a:t>MT</a:t>
            </a:r>
          </a:p>
        </p:txBody>
      </p:sp>
      <p:sp>
        <p:nvSpPr>
          <p:cNvPr id="16" name="Freeform 57">
            <a:extLst>
              <a:ext uri="{FF2B5EF4-FFF2-40B4-BE49-F238E27FC236}">
                <a16:creationId xmlns:a16="http://schemas.microsoft.com/office/drawing/2014/main" id="{B5B23B48-8A1D-488C-8DFD-D9B17A5EB5E9}"/>
              </a:ext>
            </a:extLst>
          </p:cNvPr>
          <p:cNvSpPr>
            <a:spLocks/>
          </p:cNvSpPr>
          <p:nvPr/>
        </p:nvSpPr>
        <p:spPr bwMode="auto">
          <a:xfrm>
            <a:off x="2575144" y="3265624"/>
            <a:ext cx="611874" cy="103904"/>
          </a:xfrm>
          <a:custGeom>
            <a:avLst/>
            <a:gdLst>
              <a:gd name="T0" fmla="*/ 2217 w 2217"/>
              <a:gd name="T1" fmla="*/ 88 h 177"/>
              <a:gd name="T2" fmla="*/ 2041 w 2217"/>
              <a:gd name="T3" fmla="*/ 177 h 177"/>
              <a:gd name="T4" fmla="*/ 2041 w 2217"/>
              <a:gd name="T5" fmla="*/ 97 h 177"/>
              <a:gd name="T6" fmla="*/ 0 w 2217"/>
              <a:gd name="T7" fmla="*/ 97 h 177"/>
              <a:gd name="T8" fmla="*/ 0 w 2217"/>
              <a:gd name="T9" fmla="*/ 80 h 177"/>
              <a:gd name="T10" fmla="*/ 2041 w 2217"/>
              <a:gd name="T11" fmla="*/ 80 h 177"/>
              <a:gd name="T12" fmla="*/ 2041 w 2217"/>
              <a:gd name="T13" fmla="*/ 0 h 177"/>
              <a:gd name="T14" fmla="*/ 2217 w 2217"/>
              <a:gd name="T15" fmla="*/ 88 h 177"/>
              <a:gd name="T16" fmla="*/ 2217 w 2217"/>
              <a:gd name="T17" fmla="*/ 8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17" h="177">
                <a:moveTo>
                  <a:pt x="2217" y="88"/>
                </a:moveTo>
                <a:lnTo>
                  <a:pt x="2041" y="177"/>
                </a:lnTo>
                <a:lnTo>
                  <a:pt x="2041" y="97"/>
                </a:lnTo>
                <a:lnTo>
                  <a:pt x="0" y="97"/>
                </a:lnTo>
                <a:lnTo>
                  <a:pt x="0" y="80"/>
                </a:lnTo>
                <a:lnTo>
                  <a:pt x="2041" y="80"/>
                </a:lnTo>
                <a:lnTo>
                  <a:pt x="2041" y="0"/>
                </a:lnTo>
                <a:lnTo>
                  <a:pt x="2217" y="88"/>
                </a:lnTo>
                <a:lnTo>
                  <a:pt x="2217" y="88"/>
                </a:lnTo>
                <a:close/>
              </a:path>
            </a:pathLst>
          </a:custGeom>
          <a:solidFill>
            <a:srgbClr val="000000"/>
          </a:solidFill>
          <a:ln w="10813">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dirty="0"/>
          </a:p>
        </p:txBody>
      </p:sp>
      <p:pic>
        <p:nvPicPr>
          <p:cNvPr id="17" name="Picture 16">
            <a:extLst>
              <a:ext uri="{FF2B5EF4-FFF2-40B4-BE49-F238E27FC236}">
                <a16:creationId xmlns:a16="http://schemas.microsoft.com/office/drawing/2014/main" id="{5C660F67-3427-4D0E-A514-E234D3F560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19182" y="2758326"/>
            <a:ext cx="1388927" cy="823541"/>
          </a:xfrm>
          <a:prstGeom prst="rect">
            <a:avLst/>
          </a:prstGeom>
        </p:spPr>
      </p:pic>
      <p:sp>
        <p:nvSpPr>
          <p:cNvPr id="18" name="TextBox 17">
            <a:extLst>
              <a:ext uri="{FF2B5EF4-FFF2-40B4-BE49-F238E27FC236}">
                <a16:creationId xmlns:a16="http://schemas.microsoft.com/office/drawing/2014/main" id="{083368CA-C91D-414E-8306-28F30ACD393E}"/>
              </a:ext>
            </a:extLst>
          </p:cNvPr>
          <p:cNvSpPr txBox="1"/>
          <p:nvPr/>
        </p:nvSpPr>
        <p:spPr>
          <a:xfrm>
            <a:off x="7054819" y="3551244"/>
            <a:ext cx="2045067" cy="246221"/>
          </a:xfrm>
          <a:prstGeom prst="rect">
            <a:avLst/>
          </a:prstGeom>
          <a:noFill/>
        </p:spPr>
        <p:txBody>
          <a:bodyPr wrap="square" rtlCol="0">
            <a:spAutoFit/>
          </a:bodyPr>
          <a:lstStyle/>
          <a:p>
            <a:r>
              <a:rPr lang="en-US" sz="1000" b="1" dirty="0"/>
              <a:t>In-Country Correspondent Bank</a:t>
            </a:r>
          </a:p>
        </p:txBody>
      </p:sp>
      <p:sp>
        <p:nvSpPr>
          <p:cNvPr id="22" name="Freeform 57">
            <a:extLst>
              <a:ext uri="{FF2B5EF4-FFF2-40B4-BE49-F238E27FC236}">
                <a16:creationId xmlns:a16="http://schemas.microsoft.com/office/drawing/2014/main" id="{447DCDF4-5603-4267-9CDF-ADEF4CBD9E0D}"/>
              </a:ext>
            </a:extLst>
          </p:cNvPr>
          <p:cNvSpPr>
            <a:spLocks/>
          </p:cNvSpPr>
          <p:nvPr/>
        </p:nvSpPr>
        <p:spPr bwMode="auto">
          <a:xfrm>
            <a:off x="3969887" y="3271801"/>
            <a:ext cx="611874" cy="103904"/>
          </a:xfrm>
          <a:custGeom>
            <a:avLst/>
            <a:gdLst>
              <a:gd name="T0" fmla="*/ 2217 w 2217"/>
              <a:gd name="T1" fmla="*/ 88 h 177"/>
              <a:gd name="T2" fmla="*/ 2041 w 2217"/>
              <a:gd name="T3" fmla="*/ 177 h 177"/>
              <a:gd name="T4" fmla="*/ 2041 w 2217"/>
              <a:gd name="T5" fmla="*/ 97 h 177"/>
              <a:gd name="T6" fmla="*/ 0 w 2217"/>
              <a:gd name="T7" fmla="*/ 97 h 177"/>
              <a:gd name="T8" fmla="*/ 0 w 2217"/>
              <a:gd name="T9" fmla="*/ 80 h 177"/>
              <a:gd name="T10" fmla="*/ 2041 w 2217"/>
              <a:gd name="T11" fmla="*/ 80 h 177"/>
              <a:gd name="T12" fmla="*/ 2041 w 2217"/>
              <a:gd name="T13" fmla="*/ 0 h 177"/>
              <a:gd name="T14" fmla="*/ 2217 w 2217"/>
              <a:gd name="T15" fmla="*/ 88 h 177"/>
              <a:gd name="T16" fmla="*/ 2217 w 2217"/>
              <a:gd name="T17" fmla="*/ 8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17" h="177">
                <a:moveTo>
                  <a:pt x="2217" y="88"/>
                </a:moveTo>
                <a:lnTo>
                  <a:pt x="2041" y="177"/>
                </a:lnTo>
                <a:lnTo>
                  <a:pt x="2041" y="97"/>
                </a:lnTo>
                <a:lnTo>
                  <a:pt x="0" y="97"/>
                </a:lnTo>
                <a:lnTo>
                  <a:pt x="0" y="80"/>
                </a:lnTo>
                <a:lnTo>
                  <a:pt x="2041" y="80"/>
                </a:lnTo>
                <a:lnTo>
                  <a:pt x="2041" y="0"/>
                </a:lnTo>
                <a:lnTo>
                  <a:pt x="2217" y="88"/>
                </a:lnTo>
                <a:lnTo>
                  <a:pt x="2217" y="88"/>
                </a:lnTo>
                <a:close/>
              </a:path>
            </a:pathLst>
          </a:custGeom>
          <a:solidFill>
            <a:srgbClr val="000000"/>
          </a:solidFill>
          <a:ln w="10813">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dirty="0"/>
          </a:p>
        </p:txBody>
      </p:sp>
      <p:sp>
        <p:nvSpPr>
          <p:cNvPr id="23" name="TextBox 22">
            <a:extLst>
              <a:ext uri="{FF2B5EF4-FFF2-40B4-BE49-F238E27FC236}">
                <a16:creationId xmlns:a16="http://schemas.microsoft.com/office/drawing/2014/main" id="{2CE9AFCF-E30C-4571-9370-DA8E3F76A49D}"/>
              </a:ext>
            </a:extLst>
          </p:cNvPr>
          <p:cNvSpPr txBox="1"/>
          <p:nvPr/>
        </p:nvSpPr>
        <p:spPr>
          <a:xfrm>
            <a:off x="9453002" y="3561518"/>
            <a:ext cx="2045067" cy="246221"/>
          </a:xfrm>
          <a:prstGeom prst="rect">
            <a:avLst/>
          </a:prstGeom>
          <a:noFill/>
        </p:spPr>
        <p:txBody>
          <a:bodyPr wrap="square" rtlCol="0">
            <a:spAutoFit/>
          </a:bodyPr>
          <a:lstStyle/>
          <a:p>
            <a:r>
              <a:rPr lang="en-US" sz="1000" b="1" dirty="0"/>
              <a:t>Beneficiary Bank</a:t>
            </a:r>
          </a:p>
        </p:txBody>
      </p:sp>
      <p:sp>
        <p:nvSpPr>
          <p:cNvPr id="24" name="TextBox 23">
            <a:extLst>
              <a:ext uri="{FF2B5EF4-FFF2-40B4-BE49-F238E27FC236}">
                <a16:creationId xmlns:a16="http://schemas.microsoft.com/office/drawing/2014/main" id="{C690A2D4-F044-45B2-B5B3-3CAA76185C43}"/>
              </a:ext>
            </a:extLst>
          </p:cNvPr>
          <p:cNvSpPr txBox="1"/>
          <p:nvPr/>
        </p:nvSpPr>
        <p:spPr>
          <a:xfrm>
            <a:off x="1615057" y="2063846"/>
            <a:ext cx="3888918" cy="430887"/>
          </a:xfrm>
          <a:prstGeom prst="rect">
            <a:avLst/>
          </a:prstGeom>
          <a:noFill/>
        </p:spPr>
        <p:txBody>
          <a:bodyPr wrap="square" rtlCol="0">
            <a:spAutoFit/>
          </a:bodyPr>
          <a:lstStyle/>
          <a:p>
            <a:pPr algn="just"/>
            <a:r>
              <a:rPr lang="en-US" sz="1100" b="1" dirty="0">
                <a:solidFill>
                  <a:srgbClr val="003A62"/>
                </a:solidFill>
              </a:rPr>
              <a:t>Bank in UK debits client’s GBP Account for the payment amount and fees and instructs its intermediary Bank over SWIFT</a:t>
            </a:r>
          </a:p>
        </p:txBody>
      </p:sp>
      <p:pic>
        <p:nvPicPr>
          <p:cNvPr id="25" name="Picture 15" descr="http://www.canadiabank.com.kh/image/swift.png">
            <a:hlinkClick r:id="rId5"/>
            <a:extLst>
              <a:ext uri="{FF2B5EF4-FFF2-40B4-BE49-F238E27FC236}">
                <a16:creationId xmlns:a16="http://schemas.microsoft.com/office/drawing/2014/main" id="{768BCA06-C5D8-498A-AD5D-A43D583D1CE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38747" y="2920963"/>
            <a:ext cx="687048" cy="679708"/>
          </a:xfrm>
          <a:prstGeom prst="rect">
            <a:avLst/>
          </a:prstGeom>
          <a:noFill/>
          <a:extLst>
            <a:ext uri="{909E8E84-426E-40DD-AFC4-6F175D3DCCD1}">
              <a14:hiddenFill xmlns:a14="http://schemas.microsoft.com/office/drawing/2010/main">
                <a:solidFill>
                  <a:srgbClr val="FFFFFF"/>
                </a:solidFill>
              </a14:hiddenFill>
            </a:ext>
          </a:extLst>
        </p:spPr>
      </p:pic>
      <p:sp>
        <p:nvSpPr>
          <p:cNvPr id="26" name="Freeform 57">
            <a:extLst>
              <a:ext uri="{FF2B5EF4-FFF2-40B4-BE49-F238E27FC236}">
                <a16:creationId xmlns:a16="http://schemas.microsoft.com/office/drawing/2014/main" id="{60056CA0-E925-43F7-8081-66852CF74D02}"/>
              </a:ext>
            </a:extLst>
          </p:cNvPr>
          <p:cNvSpPr>
            <a:spLocks/>
          </p:cNvSpPr>
          <p:nvPr/>
        </p:nvSpPr>
        <p:spPr bwMode="auto">
          <a:xfrm>
            <a:off x="6924144" y="3267220"/>
            <a:ext cx="556249" cy="103904"/>
          </a:xfrm>
          <a:custGeom>
            <a:avLst/>
            <a:gdLst>
              <a:gd name="T0" fmla="*/ 2217 w 2217"/>
              <a:gd name="T1" fmla="*/ 88 h 177"/>
              <a:gd name="T2" fmla="*/ 2041 w 2217"/>
              <a:gd name="T3" fmla="*/ 177 h 177"/>
              <a:gd name="T4" fmla="*/ 2041 w 2217"/>
              <a:gd name="T5" fmla="*/ 97 h 177"/>
              <a:gd name="T6" fmla="*/ 0 w 2217"/>
              <a:gd name="T7" fmla="*/ 97 h 177"/>
              <a:gd name="T8" fmla="*/ 0 w 2217"/>
              <a:gd name="T9" fmla="*/ 80 h 177"/>
              <a:gd name="T10" fmla="*/ 2041 w 2217"/>
              <a:gd name="T11" fmla="*/ 80 h 177"/>
              <a:gd name="T12" fmla="*/ 2041 w 2217"/>
              <a:gd name="T13" fmla="*/ 0 h 177"/>
              <a:gd name="T14" fmla="*/ 2217 w 2217"/>
              <a:gd name="T15" fmla="*/ 88 h 177"/>
              <a:gd name="T16" fmla="*/ 2217 w 2217"/>
              <a:gd name="T17" fmla="*/ 8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17" h="177">
                <a:moveTo>
                  <a:pt x="2217" y="88"/>
                </a:moveTo>
                <a:lnTo>
                  <a:pt x="2041" y="177"/>
                </a:lnTo>
                <a:lnTo>
                  <a:pt x="2041" y="97"/>
                </a:lnTo>
                <a:lnTo>
                  <a:pt x="0" y="97"/>
                </a:lnTo>
                <a:lnTo>
                  <a:pt x="0" y="80"/>
                </a:lnTo>
                <a:lnTo>
                  <a:pt x="2041" y="80"/>
                </a:lnTo>
                <a:lnTo>
                  <a:pt x="2041" y="0"/>
                </a:lnTo>
                <a:lnTo>
                  <a:pt x="2217" y="88"/>
                </a:lnTo>
                <a:lnTo>
                  <a:pt x="2217" y="88"/>
                </a:lnTo>
                <a:close/>
              </a:path>
            </a:pathLst>
          </a:custGeom>
          <a:solidFill>
            <a:srgbClr val="000000"/>
          </a:solidFill>
          <a:ln w="10813">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dirty="0"/>
          </a:p>
        </p:txBody>
      </p:sp>
      <p:sp>
        <p:nvSpPr>
          <p:cNvPr id="27" name="Freeform 57">
            <a:extLst>
              <a:ext uri="{FF2B5EF4-FFF2-40B4-BE49-F238E27FC236}">
                <a16:creationId xmlns:a16="http://schemas.microsoft.com/office/drawing/2014/main" id="{DB2BB412-D041-4659-9BFB-0E19B8148842}"/>
              </a:ext>
            </a:extLst>
          </p:cNvPr>
          <p:cNvSpPr>
            <a:spLocks/>
          </p:cNvSpPr>
          <p:nvPr/>
        </p:nvSpPr>
        <p:spPr bwMode="auto">
          <a:xfrm>
            <a:off x="5503974" y="3255233"/>
            <a:ext cx="505681" cy="103904"/>
          </a:xfrm>
          <a:custGeom>
            <a:avLst/>
            <a:gdLst>
              <a:gd name="T0" fmla="*/ 2217 w 2217"/>
              <a:gd name="T1" fmla="*/ 88 h 177"/>
              <a:gd name="T2" fmla="*/ 2041 w 2217"/>
              <a:gd name="T3" fmla="*/ 177 h 177"/>
              <a:gd name="T4" fmla="*/ 2041 w 2217"/>
              <a:gd name="T5" fmla="*/ 97 h 177"/>
              <a:gd name="T6" fmla="*/ 0 w 2217"/>
              <a:gd name="T7" fmla="*/ 97 h 177"/>
              <a:gd name="T8" fmla="*/ 0 w 2217"/>
              <a:gd name="T9" fmla="*/ 80 h 177"/>
              <a:gd name="T10" fmla="*/ 2041 w 2217"/>
              <a:gd name="T11" fmla="*/ 80 h 177"/>
              <a:gd name="T12" fmla="*/ 2041 w 2217"/>
              <a:gd name="T13" fmla="*/ 0 h 177"/>
              <a:gd name="T14" fmla="*/ 2217 w 2217"/>
              <a:gd name="T15" fmla="*/ 88 h 177"/>
              <a:gd name="T16" fmla="*/ 2217 w 2217"/>
              <a:gd name="T17" fmla="*/ 8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17" h="177">
                <a:moveTo>
                  <a:pt x="2217" y="88"/>
                </a:moveTo>
                <a:lnTo>
                  <a:pt x="2041" y="177"/>
                </a:lnTo>
                <a:lnTo>
                  <a:pt x="2041" y="97"/>
                </a:lnTo>
                <a:lnTo>
                  <a:pt x="0" y="97"/>
                </a:lnTo>
                <a:lnTo>
                  <a:pt x="0" y="80"/>
                </a:lnTo>
                <a:lnTo>
                  <a:pt x="2041" y="80"/>
                </a:lnTo>
                <a:lnTo>
                  <a:pt x="2041" y="0"/>
                </a:lnTo>
                <a:lnTo>
                  <a:pt x="2217" y="88"/>
                </a:lnTo>
                <a:lnTo>
                  <a:pt x="2217" y="88"/>
                </a:lnTo>
                <a:close/>
              </a:path>
            </a:pathLst>
          </a:custGeom>
          <a:solidFill>
            <a:srgbClr val="000000"/>
          </a:solidFill>
          <a:ln w="10813">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dirty="0"/>
          </a:p>
        </p:txBody>
      </p:sp>
      <p:sp>
        <p:nvSpPr>
          <p:cNvPr id="28" name="TextBox 27">
            <a:extLst>
              <a:ext uri="{FF2B5EF4-FFF2-40B4-BE49-F238E27FC236}">
                <a16:creationId xmlns:a16="http://schemas.microsoft.com/office/drawing/2014/main" id="{CEA70798-AE32-43DC-9B15-2077972C5C7D}"/>
              </a:ext>
            </a:extLst>
          </p:cNvPr>
          <p:cNvSpPr txBox="1"/>
          <p:nvPr/>
        </p:nvSpPr>
        <p:spPr>
          <a:xfrm>
            <a:off x="4083146" y="3099182"/>
            <a:ext cx="400521" cy="246221"/>
          </a:xfrm>
          <a:prstGeom prst="rect">
            <a:avLst/>
          </a:prstGeom>
          <a:noFill/>
        </p:spPr>
        <p:txBody>
          <a:bodyPr wrap="square" rtlCol="0">
            <a:spAutoFit/>
          </a:bodyPr>
          <a:lstStyle/>
          <a:p>
            <a:r>
              <a:rPr lang="en-US" sz="1000" b="1" i="1" dirty="0"/>
              <a:t>MT</a:t>
            </a:r>
          </a:p>
        </p:txBody>
      </p:sp>
      <p:sp>
        <p:nvSpPr>
          <p:cNvPr id="29" name="TextBox 28">
            <a:extLst>
              <a:ext uri="{FF2B5EF4-FFF2-40B4-BE49-F238E27FC236}">
                <a16:creationId xmlns:a16="http://schemas.microsoft.com/office/drawing/2014/main" id="{72785E85-DDE6-4650-8790-A65EEA76A07B}"/>
              </a:ext>
            </a:extLst>
          </p:cNvPr>
          <p:cNvSpPr txBox="1"/>
          <p:nvPr/>
        </p:nvSpPr>
        <p:spPr>
          <a:xfrm>
            <a:off x="5584025" y="3062318"/>
            <a:ext cx="400521" cy="246221"/>
          </a:xfrm>
          <a:prstGeom prst="rect">
            <a:avLst/>
          </a:prstGeom>
          <a:noFill/>
        </p:spPr>
        <p:txBody>
          <a:bodyPr wrap="square" rtlCol="0">
            <a:spAutoFit/>
          </a:bodyPr>
          <a:lstStyle/>
          <a:p>
            <a:r>
              <a:rPr lang="en-US" sz="1000" b="1" i="1" dirty="0"/>
              <a:t>MT</a:t>
            </a:r>
          </a:p>
        </p:txBody>
      </p:sp>
      <p:sp>
        <p:nvSpPr>
          <p:cNvPr id="30" name="TextBox 29">
            <a:extLst>
              <a:ext uri="{FF2B5EF4-FFF2-40B4-BE49-F238E27FC236}">
                <a16:creationId xmlns:a16="http://schemas.microsoft.com/office/drawing/2014/main" id="{BBA984AE-5328-4C3D-B2E7-B062BB9CDB67}"/>
              </a:ext>
            </a:extLst>
          </p:cNvPr>
          <p:cNvSpPr txBox="1"/>
          <p:nvPr/>
        </p:nvSpPr>
        <p:spPr>
          <a:xfrm>
            <a:off x="7938427" y="2054026"/>
            <a:ext cx="3394561" cy="430887"/>
          </a:xfrm>
          <a:prstGeom prst="rect">
            <a:avLst/>
          </a:prstGeom>
          <a:noFill/>
        </p:spPr>
        <p:txBody>
          <a:bodyPr wrap="square" rtlCol="0">
            <a:spAutoFit/>
          </a:bodyPr>
          <a:lstStyle/>
          <a:p>
            <a:pPr algn="just"/>
            <a:r>
              <a:rPr lang="en-US" sz="1100" b="1" dirty="0">
                <a:solidFill>
                  <a:srgbClr val="003A62"/>
                </a:solidFill>
              </a:rPr>
              <a:t>In-Country Correspondent Bank settles the payment with Beneficiary bank through domestic clearing </a:t>
            </a:r>
          </a:p>
        </p:txBody>
      </p:sp>
      <p:sp>
        <p:nvSpPr>
          <p:cNvPr id="31" name="Freeform 57">
            <a:extLst>
              <a:ext uri="{FF2B5EF4-FFF2-40B4-BE49-F238E27FC236}">
                <a16:creationId xmlns:a16="http://schemas.microsoft.com/office/drawing/2014/main" id="{C9DF41E4-6F28-40B5-B9BE-955037E886EA}"/>
              </a:ext>
            </a:extLst>
          </p:cNvPr>
          <p:cNvSpPr>
            <a:spLocks/>
          </p:cNvSpPr>
          <p:nvPr/>
        </p:nvSpPr>
        <p:spPr bwMode="auto">
          <a:xfrm>
            <a:off x="10448524" y="3213672"/>
            <a:ext cx="611874" cy="103904"/>
          </a:xfrm>
          <a:custGeom>
            <a:avLst/>
            <a:gdLst>
              <a:gd name="T0" fmla="*/ 2217 w 2217"/>
              <a:gd name="T1" fmla="*/ 88 h 177"/>
              <a:gd name="T2" fmla="*/ 2041 w 2217"/>
              <a:gd name="T3" fmla="*/ 177 h 177"/>
              <a:gd name="T4" fmla="*/ 2041 w 2217"/>
              <a:gd name="T5" fmla="*/ 97 h 177"/>
              <a:gd name="T6" fmla="*/ 0 w 2217"/>
              <a:gd name="T7" fmla="*/ 97 h 177"/>
              <a:gd name="T8" fmla="*/ 0 w 2217"/>
              <a:gd name="T9" fmla="*/ 80 h 177"/>
              <a:gd name="T10" fmla="*/ 2041 w 2217"/>
              <a:gd name="T11" fmla="*/ 80 h 177"/>
              <a:gd name="T12" fmla="*/ 2041 w 2217"/>
              <a:gd name="T13" fmla="*/ 0 h 177"/>
              <a:gd name="T14" fmla="*/ 2217 w 2217"/>
              <a:gd name="T15" fmla="*/ 88 h 177"/>
              <a:gd name="T16" fmla="*/ 2217 w 2217"/>
              <a:gd name="T17" fmla="*/ 8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17" h="177">
                <a:moveTo>
                  <a:pt x="2217" y="88"/>
                </a:moveTo>
                <a:lnTo>
                  <a:pt x="2041" y="177"/>
                </a:lnTo>
                <a:lnTo>
                  <a:pt x="2041" y="97"/>
                </a:lnTo>
                <a:lnTo>
                  <a:pt x="0" y="97"/>
                </a:lnTo>
                <a:lnTo>
                  <a:pt x="0" y="80"/>
                </a:lnTo>
                <a:lnTo>
                  <a:pt x="2041" y="80"/>
                </a:lnTo>
                <a:lnTo>
                  <a:pt x="2041" y="0"/>
                </a:lnTo>
                <a:lnTo>
                  <a:pt x="2217" y="88"/>
                </a:lnTo>
                <a:lnTo>
                  <a:pt x="2217" y="88"/>
                </a:lnTo>
                <a:close/>
              </a:path>
            </a:pathLst>
          </a:custGeom>
          <a:solidFill>
            <a:srgbClr val="000000"/>
          </a:solidFill>
          <a:ln w="10813">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dirty="0"/>
          </a:p>
        </p:txBody>
      </p:sp>
      <p:sp>
        <p:nvSpPr>
          <p:cNvPr id="33" name="TextBox 32">
            <a:extLst>
              <a:ext uri="{FF2B5EF4-FFF2-40B4-BE49-F238E27FC236}">
                <a16:creationId xmlns:a16="http://schemas.microsoft.com/office/drawing/2014/main" id="{1225392F-D68B-4F87-8658-2C7CBA5F2579}"/>
              </a:ext>
            </a:extLst>
          </p:cNvPr>
          <p:cNvSpPr txBox="1"/>
          <p:nvPr/>
        </p:nvSpPr>
        <p:spPr>
          <a:xfrm>
            <a:off x="9453002" y="3791751"/>
            <a:ext cx="2427290" cy="769441"/>
          </a:xfrm>
          <a:prstGeom prst="rect">
            <a:avLst/>
          </a:prstGeom>
          <a:noFill/>
        </p:spPr>
        <p:txBody>
          <a:bodyPr wrap="square" rtlCol="0">
            <a:spAutoFit/>
          </a:bodyPr>
          <a:lstStyle/>
          <a:p>
            <a:pPr lvl="1" algn="just"/>
            <a:r>
              <a:rPr lang="en-US" sz="1100" b="1" dirty="0">
                <a:solidFill>
                  <a:srgbClr val="003A62"/>
                </a:solidFill>
              </a:rPr>
              <a:t>IQD amount credited to Beneficiary’s account after FX conversion and various bank fees</a:t>
            </a:r>
          </a:p>
        </p:txBody>
      </p:sp>
      <p:sp>
        <p:nvSpPr>
          <p:cNvPr id="34" name="TextBox 33">
            <a:extLst>
              <a:ext uri="{FF2B5EF4-FFF2-40B4-BE49-F238E27FC236}">
                <a16:creationId xmlns:a16="http://schemas.microsoft.com/office/drawing/2014/main" id="{A8B88B8B-C8FC-45BB-B60F-CF6B1F27C905}"/>
              </a:ext>
            </a:extLst>
          </p:cNvPr>
          <p:cNvSpPr txBox="1"/>
          <p:nvPr/>
        </p:nvSpPr>
        <p:spPr>
          <a:xfrm>
            <a:off x="4194313" y="3939345"/>
            <a:ext cx="2658369" cy="430887"/>
          </a:xfrm>
          <a:prstGeom prst="rect">
            <a:avLst/>
          </a:prstGeom>
          <a:noFill/>
        </p:spPr>
        <p:txBody>
          <a:bodyPr wrap="square" rtlCol="0">
            <a:spAutoFit/>
          </a:bodyPr>
          <a:lstStyle/>
          <a:p>
            <a:pPr algn="just"/>
            <a:r>
              <a:rPr lang="en-US" sz="1100" b="1" dirty="0">
                <a:solidFill>
                  <a:srgbClr val="003A62"/>
                </a:solidFill>
              </a:rPr>
              <a:t>Intermediary Bank instructs its In-Country Correspondent Bank  and charges a fee</a:t>
            </a:r>
          </a:p>
        </p:txBody>
      </p:sp>
      <p:sp>
        <p:nvSpPr>
          <p:cNvPr id="35" name="Freeform 57">
            <a:extLst>
              <a:ext uri="{FF2B5EF4-FFF2-40B4-BE49-F238E27FC236}">
                <a16:creationId xmlns:a16="http://schemas.microsoft.com/office/drawing/2014/main" id="{B8DB6699-2509-4F10-8934-05A714AA50CE}"/>
              </a:ext>
            </a:extLst>
          </p:cNvPr>
          <p:cNvSpPr>
            <a:spLocks/>
          </p:cNvSpPr>
          <p:nvPr/>
        </p:nvSpPr>
        <p:spPr bwMode="auto">
          <a:xfrm>
            <a:off x="8649893" y="3258315"/>
            <a:ext cx="673061" cy="103904"/>
          </a:xfrm>
          <a:custGeom>
            <a:avLst/>
            <a:gdLst>
              <a:gd name="T0" fmla="*/ 2217 w 2217"/>
              <a:gd name="T1" fmla="*/ 88 h 177"/>
              <a:gd name="T2" fmla="*/ 2041 w 2217"/>
              <a:gd name="T3" fmla="*/ 177 h 177"/>
              <a:gd name="T4" fmla="*/ 2041 w 2217"/>
              <a:gd name="T5" fmla="*/ 97 h 177"/>
              <a:gd name="T6" fmla="*/ 0 w 2217"/>
              <a:gd name="T7" fmla="*/ 97 h 177"/>
              <a:gd name="T8" fmla="*/ 0 w 2217"/>
              <a:gd name="T9" fmla="*/ 80 h 177"/>
              <a:gd name="T10" fmla="*/ 2041 w 2217"/>
              <a:gd name="T11" fmla="*/ 80 h 177"/>
              <a:gd name="T12" fmla="*/ 2041 w 2217"/>
              <a:gd name="T13" fmla="*/ 0 h 177"/>
              <a:gd name="T14" fmla="*/ 2217 w 2217"/>
              <a:gd name="T15" fmla="*/ 88 h 177"/>
              <a:gd name="T16" fmla="*/ 2217 w 2217"/>
              <a:gd name="T17" fmla="*/ 8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17" h="177">
                <a:moveTo>
                  <a:pt x="2217" y="88"/>
                </a:moveTo>
                <a:lnTo>
                  <a:pt x="2041" y="177"/>
                </a:lnTo>
                <a:lnTo>
                  <a:pt x="2041" y="97"/>
                </a:lnTo>
                <a:lnTo>
                  <a:pt x="0" y="97"/>
                </a:lnTo>
                <a:lnTo>
                  <a:pt x="0" y="80"/>
                </a:lnTo>
                <a:lnTo>
                  <a:pt x="2041" y="80"/>
                </a:lnTo>
                <a:lnTo>
                  <a:pt x="2041" y="0"/>
                </a:lnTo>
                <a:lnTo>
                  <a:pt x="2217" y="88"/>
                </a:lnTo>
                <a:lnTo>
                  <a:pt x="2217" y="88"/>
                </a:lnTo>
                <a:close/>
              </a:path>
            </a:pathLst>
          </a:custGeom>
          <a:solidFill>
            <a:srgbClr val="000000"/>
          </a:solidFill>
          <a:ln w="10813">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dirty="0"/>
          </a:p>
        </p:txBody>
      </p:sp>
      <p:sp>
        <p:nvSpPr>
          <p:cNvPr id="36" name="TextBox 35">
            <a:extLst>
              <a:ext uri="{FF2B5EF4-FFF2-40B4-BE49-F238E27FC236}">
                <a16:creationId xmlns:a16="http://schemas.microsoft.com/office/drawing/2014/main" id="{D1B085CB-DE67-455D-8E1C-2FACB6C7CB92}"/>
              </a:ext>
            </a:extLst>
          </p:cNvPr>
          <p:cNvSpPr txBox="1"/>
          <p:nvPr/>
        </p:nvSpPr>
        <p:spPr>
          <a:xfrm>
            <a:off x="6934330" y="3061477"/>
            <a:ext cx="400521" cy="246221"/>
          </a:xfrm>
          <a:prstGeom prst="rect">
            <a:avLst/>
          </a:prstGeom>
          <a:noFill/>
        </p:spPr>
        <p:txBody>
          <a:bodyPr wrap="square" rtlCol="0">
            <a:spAutoFit/>
          </a:bodyPr>
          <a:lstStyle/>
          <a:p>
            <a:r>
              <a:rPr lang="en-US" sz="1000" b="1" i="1" dirty="0"/>
              <a:t>MT</a:t>
            </a:r>
          </a:p>
        </p:txBody>
      </p:sp>
      <p:sp>
        <p:nvSpPr>
          <p:cNvPr id="37" name="Rectangle 36">
            <a:extLst>
              <a:ext uri="{FF2B5EF4-FFF2-40B4-BE49-F238E27FC236}">
                <a16:creationId xmlns:a16="http://schemas.microsoft.com/office/drawing/2014/main" id="{0CEE28B4-96C4-4F14-9F87-F8610F180C76}"/>
              </a:ext>
            </a:extLst>
          </p:cNvPr>
          <p:cNvSpPr/>
          <p:nvPr/>
        </p:nvSpPr>
        <p:spPr>
          <a:xfrm>
            <a:off x="874643" y="4949687"/>
            <a:ext cx="5164104" cy="298174"/>
          </a:xfrm>
          <a:prstGeom prst="rect">
            <a:avLst/>
          </a:prstGeom>
          <a:solidFill>
            <a:srgbClr val="003A6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Multiple Banks in the Payment Chain</a:t>
            </a:r>
          </a:p>
        </p:txBody>
      </p:sp>
      <p:sp>
        <p:nvSpPr>
          <p:cNvPr id="38" name="Rectangle 37">
            <a:extLst>
              <a:ext uri="{FF2B5EF4-FFF2-40B4-BE49-F238E27FC236}">
                <a16:creationId xmlns:a16="http://schemas.microsoft.com/office/drawing/2014/main" id="{7E6D73FC-7FB3-440F-8E03-096FB1123BBF}"/>
              </a:ext>
            </a:extLst>
          </p:cNvPr>
          <p:cNvSpPr/>
          <p:nvPr/>
        </p:nvSpPr>
        <p:spPr>
          <a:xfrm>
            <a:off x="874643" y="5382906"/>
            <a:ext cx="5164104" cy="298174"/>
          </a:xfrm>
          <a:prstGeom prst="rect">
            <a:avLst/>
          </a:prstGeom>
          <a:solidFill>
            <a:srgbClr val="003A6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Average Transaction Size continue to decrease</a:t>
            </a:r>
          </a:p>
        </p:txBody>
      </p:sp>
      <p:sp>
        <p:nvSpPr>
          <p:cNvPr id="39" name="Rectangle 38">
            <a:extLst>
              <a:ext uri="{FF2B5EF4-FFF2-40B4-BE49-F238E27FC236}">
                <a16:creationId xmlns:a16="http://schemas.microsoft.com/office/drawing/2014/main" id="{352BF71A-63AF-49A4-8029-8E8FAAEDFC9D}"/>
              </a:ext>
            </a:extLst>
          </p:cNvPr>
          <p:cNvSpPr/>
          <p:nvPr/>
        </p:nvSpPr>
        <p:spPr>
          <a:xfrm>
            <a:off x="874643" y="5895924"/>
            <a:ext cx="5164104" cy="298174"/>
          </a:xfrm>
          <a:prstGeom prst="rect">
            <a:avLst/>
          </a:prstGeom>
          <a:solidFill>
            <a:srgbClr val="003A6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High Fees makes the transfer costly</a:t>
            </a:r>
          </a:p>
        </p:txBody>
      </p:sp>
      <p:sp>
        <p:nvSpPr>
          <p:cNvPr id="40" name="Rectangle 39">
            <a:extLst>
              <a:ext uri="{FF2B5EF4-FFF2-40B4-BE49-F238E27FC236}">
                <a16:creationId xmlns:a16="http://schemas.microsoft.com/office/drawing/2014/main" id="{90FD9C00-4801-4440-AC1D-895530368007}"/>
              </a:ext>
            </a:extLst>
          </p:cNvPr>
          <p:cNvSpPr/>
          <p:nvPr/>
        </p:nvSpPr>
        <p:spPr>
          <a:xfrm>
            <a:off x="7563055" y="4752349"/>
            <a:ext cx="3879868" cy="513971"/>
          </a:xfrm>
          <a:prstGeom prst="rect">
            <a:avLst/>
          </a:prstGeom>
          <a:solidFill>
            <a:srgbClr val="003A6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Full Principal Amount Not Guaranteed</a:t>
            </a:r>
          </a:p>
        </p:txBody>
      </p:sp>
      <p:sp>
        <p:nvSpPr>
          <p:cNvPr id="41" name="Rectangle 40">
            <a:extLst>
              <a:ext uri="{FF2B5EF4-FFF2-40B4-BE49-F238E27FC236}">
                <a16:creationId xmlns:a16="http://schemas.microsoft.com/office/drawing/2014/main" id="{C77D34BE-2B68-4B8D-ACCF-E31DA096B1E4}"/>
              </a:ext>
            </a:extLst>
          </p:cNvPr>
          <p:cNvSpPr/>
          <p:nvPr/>
        </p:nvSpPr>
        <p:spPr>
          <a:xfrm>
            <a:off x="7563055" y="5336525"/>
            <a:ext cx="3879868" cy="298174"/>
          </a:xfrm>
          <a:prstGeom prst="rect">
            <a:avLst/>
          </a:prstGeom>
          <a:solidFill>
            <a:srgbClr val="003A6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Delay in Settlement to Beneficiary</a:t>
            </a:r>
          </a:p>
        </p:txBody>
      </p:sp>
      <p:sp>
        <p:nvSpPr>
          <p:cNvPr id="42" name="Rectangle 41">
            <a:extLst>
              <a:ext uri="{FF2B5EF4-FFF2-40B4-BE49-F238E27FC236}">
                <a16:creationId xmlns:a16="http://schemas.microsoft.com/office/drawing/2014/main" id="{CB004A67-B61C-45BA-AC51-F5B51EAF5778}"/>
              </a:ext>
            </a:extLst>
          </p:cNvPr>
          <p:cNvSpPr/>
          <p:nvPr/>
        </p:nvSpPr>
        <p:spPr>
          <a:xfrm>
            <a:off x="7563055" y="5849543"/>
            <a:ext cx="3879868" cy="298174"/>
          </a:xfrm>
          <a:prstGeom prst="rect">
            <a:avLst/>
          </a:prstGeom>
          <a:solidFill>
            <a:srgbClr val="003A6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 Transparency of FX</a:t>
            </a:r>
          </a:p>
        </p:txBody>
      </p:sp>
      <p:pic>
        <p:nvPicPr>
          <p:cNvPr id="43" name="Picture 5" descr="image001">
            <a:extLst>
              <a:ext uri="{FF2B5EF4-FFF2-40B4-BE49-F238E27FC236}">
                <a16:creationId xmlns:a16="http://schemas.microsoft.com/office/drawing/2014/main" id="{14918F5C-1A7F-497F-8D3F-DED501BFE42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689" y="2726963"/>
            <a:ext cx="886098" cy="981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Box 43">
            <a:extLst>
              <a:ext uri="{FF2B5EF4-FFF2-40B4-BE49-F238E27FC236}">
                <a16:creationId xmlns:a16="http://schemas.microsoft.com/office/drawing/2014/main" id="{AEBF1F6D-B80B-4B18-9554-B40E1ED729A9}"/>
              </a:ext>
            </a:extLst>
          </p:cNvPr>
          <p:cNvSpPr txBox="1"/>
          <p:nvPr/>
        </p:nvSpPr>
        <p:spPr>
          <a:xfrm>
            <a:off x="215780" y="3612362"/>
            <a:ext cx="887095" cy="246221"/>
          </a:xfrm>
          <a:prstGeom prst="rect">
            <a:avLst/>
          </a:prstGeom>
          <a:noFill/>
        </p:spPr>
        <p:txBody>
          <a:bodyPr wrap="square" rtlCol="0">
            <a:spAutoFit/>
          </a:bodyPr>
          <a:lstStyle/>
          <a:p>
            <a:r>
              <a:rPr lang="en-US" sz="1000" b="1" dirty="0"/>
              <a:t>    NGO</a:t>
            </a:r>
          </a:p>
        </p:txBody>
      </p:sp>
      <p:sp>
        <p:nvSpPr>
          <p:cNvPr id="45" name="TextBox 44">
            <a:extLst>
              <a:ext uri="{FF2B5EF4-FFF2-40B4-BE49-F238E27FC236}">
                <a16:creationId xmlns:a16="http://schemas.microsoft.com/office/drawing/2014/main" id="{95BA7F48-6612-4B8B-9F7F-4653DC0F6FC4}"/>
              </a:ext>
            </a:extLst>
          </p:cNvPr>
          <p:cNvSpPr txBox="1"/>
          <p:nvPr/>
        </p:nvSpPr>
        <p:spPr>
          <a:xfrm>
            <a:off x="11147966" y="3527366"/>
            <a:ext cx="887095" cy="246221"/>
          </a:xfrm>
          <a:prstGeom prst="rect">
            <a:avLst/>
          </a:prstGeom>
          <a:noFill/>
        </p:spPr>
        <p:txBody>
          <a:bodyPr wrap="square" rtlCol="0">
            <a:spAutoFit/>
          </a:bodyPr>
          <a:lstStyle/>
          <a:p>
            <a:r>
              <a:rPr lang="en-US" sz="1000" b="1" dirty="0"/>
              <a:t>Beneficiary</a:t>
            </a:r>
          </a:p>
        </p:txBody>
      </p:sp>
      <p:sp>
        <p:nvSpPr>
          <p:cNvPr id="49" name="TextBox 48">
            <a:extLst>
              <a:ext uri="{FF2B5EF4-FFF2-40B4-BE49-F238E27FC236}">
                <a16:creationId xmlns:a16="http://schemas.microsoft.com/office/drawing/2014/main" id="{5084A3C4-32FA-1E47-EFF2-422ED6C2FECF}"/>
              </a:ext>
            </a:extLst>
          </p:cNvPr>
          <p:cNvSpPr txBox="1"/>
          <p:nvPr/>
        </p:nvSpPr>
        <p:spPr>
          <a:xfrm>
            <a:off x="1024640" y="3072063"/>
            <a:ext cx="460906" cy="230832"/>
          </a:xfrm>
          <a:prstGeom prst="rect">
            <a:avLst/>
          </a:prstGeom>
          <a:noFill/>
        </p:spPr>
        <p:txBody>
          <a:bodyPr wrap="square" rtlCol="0">
            <a:spAutoFit/>
          </a:bodyPr>
          <a:lstStyle/>
          <a:p>
            <a:r>
              <a:rPr lang="en-GB" sz="900" b="1" dirty="0">
                <a:latin typeface="Arial Black" panose="020B0A04020102020204" pitchFamily="34" charset="0"/>
              </a:rPr>
              <a:t>GBP</a:t>
            </a:r>
          </a:p>
        </p:txBody>
      </p:sp>
      <p:sp>
        <p:nvSpPr>
          <p:cNvPr id="50" name="TextBox 49">
            <a:extLst>
              <a:ext uri="{FF2B5EF4-FFF2-40B4-BE49-F238E27FC236}">
                <a16:creationId xmlns:a16="http://schemas.microsoft.com/office/drawing/2014/main" id="{AABA8D56-74E9-01AD-CEA1-9A51FEE154DA}"/>
              </a:ext>
            </a:extLst>
          </p:cNvPr>
          <p:cNvSpPr txBox="1"/>
          <p:nvPr/>
        </p:nvSpPr>
        <p:spPr>
          <a:xfrm>
            <a:off x="10448525" y="2963831"/>
            <a:ext cx="481319" cy="230832"/>
          </a:xfrm>
          <a:prstGeom prst="rect">
            <a:avLst/>
          </a:prstGeom>
          <a:noFill/>
        </p:spPr>
        <p:txBody>
          <a:bodyPr wrap="square" rtlCol="0">
            <a:spAutoFit/>
          </a:bodyPr>
          <a:lstStyle/>
          <a:p>
            <a:r>
              <a:rPr lang="en-GB" sz="900" dirty="0">
                <a:latin typeface="Arial Black" panose="020B0A04020102020204" pitchFamily="34" charset="0"/>
              </a:rPr>
              <a:t>IQD</a:t>
            </a:r>
          </a:p>
        </p:txBody>
      </p:sp>
      <p:sp>
        <p:nvSpPr>
          <p:cNvPr id="2" name="TextBox 1">
            <a:extLst>
              <a:ext uri="{FF2B5EF4-FFF2-40B4-BE49-F238E27FC236}">
                <a16:creationId xmlns:a16="http://schemas.microsoft.com/office/drawing/2014/main" id="{3FEDE508-9F53-7398-1572-16CAD6C7FE68}"/>
              </a:ext>
            </a:extLst>
          </p:cNvPr>
          <p:cNvSpPr txBox="1"/>
          <p:nvPr/>
        </p:nvSpPr>
        <p:spPr>
          <a:xfrm>
            <a:off x="11332988" y="6311079"/>
            <a:ext cx="627362" cy="298174"/>
          </a:xfrm>
          <a:prstGeom prst="rect">
            <a:avLst/>
          </a:prstGeom>
        </p:spPr>
        <p:txBody>
          <a:bodyPr vert="horz" wrap="square" lIns="91440" tIns="45720" rIns="91440" bIns="45720" rtlCol="0" anchor="ctr">
            <a:noAutofit/>
          </a:bodyPr>
          <a:lstStyle/>
          <a:p>
            <a:pPr algn="l"/>
            <a:r>
              <a:rPr lang="en-GB" sz="1000" dirty="0"/>
              <a:t>6</a:t>
            </a:r>
          </a:p>
        </p:txBody>
      </p:sp>
      <p:sp>
        <p:nvSpPr>
          <p:cNvPr id="19" name="TextBox 18">
            <a:extLst>
              <a:ext uri="{FF2B5EF4-FFF2-40B4-BE49-F238E27FC236}">
                <a16:creationId xmlns:a16="http://schemas.microsoft.com/office/drawing/2014/main" id="{9316D9CD-1F33-1844-1AF4-26929740AAC4}"/>
              </a:ext>
            </a:extLst>
          </p:cNvPr>
          <p:cNvSpPr txBox="1"/>
          <p:nvPr/>
        </p:nvSpPr>
        <p:spPr>
          <a:xfrm>
            <a:off x="8734699" y="2963831"/>
            <a:ext cx="649465" cy="249841"/>
          </a:xfrm>
          <a:prstGeom prst="rect">
            <a:avLst/>
          </a:prstGeom>
        </p:spPr>
        <p:txBody>
          <a:bodyPr vert="horz" wrap="square" lIns="91440" tIns="45720" rIns="91440" bIns="45720" rtlCol="0" anchor="ctr">
            <a:noAutofit/>
          </a:bodyPr>
          <a:lstStyle/>
          <a:p>
            <a:pPr algn="l"/>
            <a:r>
              <a:rPr lang="en-GB" sz="800" b="1" dirty="0">
                <a:latin typeface="Arial Black" panose="020B0A04020102020204" pitchFamily="34" charset="0"/>
              </a:rPr>
              <a:t>Local clearing </a:t>
            </a:r>
          </a:p>
        </p:txBody>
      </p:sp>
      <p:pic>
        <p:nvPicPr>
          <p:cNvPr id="21" name="Picture 20">
            <a:extLst>
              <a:ext uri="{FF2B5EF4-FFF2-40B4-BE49-F238E27FC236}">
                <a16:creationId xmlns:a16="http://schemas.microsoft.com/office/drawing/2014/main" id="{38F6862E-CD74-02C4-14FF-00A928FA7649}"/>
              </a:ext>
            </a:extLst>
          </p:cNvPr>
          <p:cNvPicPr>
            <a:picLocks noChangeAspect="1"/>
          </p:cNvPicPr>
          <p:nvPr/>
        </p:nvPicPr>
        <p:blipFill>
          <a:blip r:embed="rId8"/>
          <a:stretch>
            <a:fillRect/>
          </a:stretch>
        </p:blipFill>
        <p:spPr>
          <a:xfrm>
            <a:off x="2253825" y="1065574"/>
            <a:ext cx="1599791" cy="797049"/>
          </a:xfrm>
          <a:prstGeom prst="rect">
            <a:avLst/>
          </a:prstGeom>
        </p:spPr>
      </p:pic>
      <p:pic>
        <p:nvPicPr>
          <p:cNvPr id="32" name="Picture 31">
            <a:extLst>
              <a:ext uri="{FF2B5EF4-FFF2-40B4-BE49-F238E27FC236}">
                <a16:creationId xmlns:a16="http://schemas.microsoft.com/office/drawing/2014/main" id="{CAD21696-E5C6-1B9A-6815-3D492FE8DAA9}"/>
              </a:ext>
            </a:extLst>
          </p:cNvPr>
          <p:cNvPicPr>
            <a:picLocks noChangeAspect="1"/>
          </p:cNvPicPr>
          <p:nvPr/>
        </p:nvPicPr>
        <p:blipFill>
          <a:blip r:embed="rId9"/>
          <a:stretch>
            <a:fillRect/>
          </a:stretch>
        </p:blipFill>
        <p:spPr>
          <a:xfrm>
            <a:off x="8202885" y="1065574"/>
            <a:ext cx="1735285" cy="825090"/>
          </a:xfrm>
          <a:prstGeom prst="rect">
            <a:avLst/>
          </a:prstGeom>
        </p:spPr>
      </p:pic>
    </p:spTree>
    <p:extLst>
      <p:ext uri="{BB962C8B-B14F-4D97-AF65-F5344CB8AC3E}">
        <p14:creationId xmlns:p14="http://schemas.microsoft.com/office/powerpoint/2010/main" val="564609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Connector 3">
            <a:extLst>
              <a:ext uri="{FF2B5EF4-FFF2-40B4-BE49-F238E27FC236}">
                <a16:creationId xmlns:a16="http://schemas.microsoft.com/office/drawing/2014/main" id="{5DAC3474-3729-FF5F-F9F6-98F8F90A534A}"/>
              </a:ext>
            </a:extLst>
          </p:cNvPr>
          <p:cNvSpPr/>
          <p:nvPr/>
        </p:nvSpPr>
        <p:spPr>
          <a:xfrm>
            <a:off x="759854" y="2244078"/>
            <a:ext cx="1081825" cy="1004552"/>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300" dirty="0">
                <a:latin typeface="StoneX Forma" pitchFamily="50" charset="0"/>
              </a:rPr>
              <a:t>Client</a:t>
            </a:r>
          </a:p>
        </p:txBody>
      </p:sp>
      <p:sp>
        <p:nvSpPr>
          <p:cNvPr id="5" name="Flowchart: Connector 4">
            <a:extLst>
              <a:ext uri="{FF2B5EF4-FFF2-40B4-BE49-F238E27FC236}">
                <a16:creationId xmlns:a16="http://schemas.microsoft.com/office/drawing/2014/main" id="{E48CC6B9-2F09-ABF6-298F-A61A1C47C0A9}"/>
              </a:ext>
            </a:extLst>
          </p:cNvPr>
          <p:cNvSpPr/>
          <p:nvPr/>
        </p:nvSpPr>
        <p:spPr>
          <a:xfrm>
            <a:off x="3269087" y="2244078"/>
            <a:ext cx="1081825" cy="1004552"/>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300" dirty="0">
              <a:latin typeface="StoneX Forma" pitchFamily="50" charset="0"/>
            </a:endParaRPr>
          </a:p>
        </p:txBody>
      </p:sp>
      <p:sp>
        <p:nvSpPr>
          <p:cNvPr id="6" name="Flowchart: Connector 5">
            <a:extLst>
              <a:ext uri="{FF2B5EF4-FFF2-40B4-BE49-F238E27FC236}">
                <a16:creationId xmlns:a16="http://schemas.microsoft.com/office/drawing/2014/main" id="{BF75E84E-40E6-5B43-6172-F1540AB3E62E}"/>
              </a:ext>
            </a:extLst>
          </p:cNvPr>
          <p:cNvSpPr/>
          <p:nvPr/>
        </p:nvSpPr>
        <p:spPr>
          <a:xfrm>
            <a:off x="5816957" y="2244078"/>
            <a:ext cx="1081825" cy="1004552"/>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100" dirty="0"/>
          </a:p>
        </p:txBody>
      </p:sp>
      <p:cxnSp>
        <p:nvCxnSpPr>
          <p:cNvPr id="18" name="Straight Arrow Connector 17">
            <a:extLst>
              <a:ext uri="{FF2B5EF4-FFF2-40B4-BE49-F238E27FC236}">
                <a16:creationId xmlns:a16="http://schemas.microsoft.com/office/drawing/2014/main" id="{814F080D-E5BF-76B8-2C7C-76A0000771B3}"/>
              </a:ext>
            </a:extLst>
          </p:cNvPr>
          <p:cNvCxnSpPr/>
          <p:nvPr/>
        </p:nvCxnSpPr>
        <p:spPr>
          <a:xfrm flipH="1">
            <a:off x="1841679" y="2518908"/>
            <a:ext cx="142740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0B643898-6E04-96DE-616B-A392EC1E30A2}"/>
              </a:ext>
            </a:extLst>
          </p:cNvPr>
          <p:cNvCxnSpPr/>
          <p:nvPr/>
        </p:nvCxnSpPr>
        <p:spPr>
          <a:xfrm>
            <a:off x="1841679" y="2984734"/>
            <a:ext cx="142740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Flowchart: Connector 21">
            <a:extLst>
              <a:ext uri="{FF2B5EF4-FFF2-40B4-BE49-F238E27FC236}">
                <a16:creationId xmlns:a16="http://schemas.microsoft.com/office/drawing/2014/main" id="{5D724EE2-72F8-6653-8F59-87A58565CC36}"/>
              </a:ext>
            </a:extLst>
          </p:cNvPr>
          <p:cNvSpPr/>
          <p:nvPr/>
        </p:nvSpPr>
        <p:spPr>
          <a:xfrm>
            <a:off x="2367566" y="2372259"/>
            <a:ext cx="310551" cy="276045"/>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StoneX Forma" pitchFamily="50" charset="0"/>
              </a:rPr>
              <a:t>2</a:t>
            </a:r>
          </a:p>
        </p:txBody>
      </p:sp>
      <p:sp>
        <p:nvSpPr>
          <p:cNvPr id="23" name="Flowchart: Connector 22">
            <a:extLst>
              <a:ext uri="{FF2B5EF4-FFF2-40B4-BE49-F238E27FC236}">
                <a16:creationId xmlns:a16="http://schemas.microsoft.com/office/drawing/2014/main" id="{F77607EA-E6DA-9C3B-B595-C52C703DEE4F}"/>
              </a:ext>
            </a:extLst>
          </p:cNvPr>
          <p:cNvSpPr/>
          <p:nvPr/>
        </p:nvSpPr>
        <p:spPr>
          <a:xfrm>
            <a:off x="2367565" y="2846711"/>
            <a:ext cx="310551" cy="276045"/>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StoneX Forma" pitchFamily="50" charset="0"/>
              </a:rPr>
              <a:t>3</a:t>
            </a:r>
          </a:p>
        </p:txBody>
      </p:sp>
      <p:cxnSp>
        <p:nvCxnSpPr>
          <p:cNvPr id="25" name="Straight Arrow Connector 24">
            <a:extLst>
              <a:ext uri="{FF2B5EF4-FFF2-40B4-BE49-F238E27FC236}">
                <a16:creationId xmlns:a16="http://schemas.microsoft.com/office/drawing/2014/main" id="{0F21E8B2-DD52-9C2A-BB7F-D9A7C4B115FC}"/>
              </a:ext>
            </a:extLst>
          </p:cNvPr>
          <p:cNvCxnSpPr>
            <a:cxnSpLocks/>
          </p:cNvCxnSpPr>
          <p:nvPr/>
        </p:nvCxnSpPr>
        <p:spPr>
          <a:xfrm>
            <a:off x="4218317" y="3197518"/>
            <a:ext cx="177704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Flowchart: Connector 23">
            <a:extLst>
              <a:ext uri="{FF2B5EF4-FFF2-40B4-BE49-F238E27FC236}">
                <a16:creationId xmlns:a16="http://schemas.microsoft.com/office/drawing/2014/main" id="{48273967-F081-364E-C1DA-92D92112265E}"/>
              </a:ext>
            </a:extLst>
          </p:cNvPr>
          <p:cNvSpPr/>
          <p:nvPr/>
        </p:nvSpPr>
        <p:spPr>
          <a:xfrm>
            <a:off x="4928658" y="3059495"/>
            <a:ext cx="310551" cy="276045"/>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StoneX Forma" pitchFamily="50" charset="0"/>
              </a:rPr>
              <a:t>5</a:t>
            </a:r>
          </a:p>
        </p:txBody>
      </p:sp>
      <p:cxnSp>
        <p:nvCxnSpPr>
          <p:cNvPr id="26" name="Straight Arrow Connector 25">
            <a:extLst>
              <a:ext uri="{FF2B5EF4-FFF2-40B4-BE49-F238E27FC236}">
                <a16:creationId xmlns:a16="http://schemas.microsoft.com/office/drawing/2014/main" id="{38863C8E-175B-68A4-61C9-D2BD28354CE3}"/>
              </a:ext>
            </a:extLst>
          </p:cNvPr>
          <p:cNvCxnSpPr>
            <a:cxnSpLocks/>
          </p:cNvCxnSpPr>
          <p:nvPr/>
        </p:nvCxnSpPr>
        <p:spPr>
          <a:xfrm>
            <a:off x="4471419" y="2746354"/>
            <a:ext cx="127083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Flowchart: Connector 26">
            <a:extLst>
              <a:ext uri="{FF2B5EF4-FFF2-40B4-BE49-F238E27FC236}">
                <a16:creationId xmlns:a16="http://schemas.microsoft.com/office/drawing/2014/main" id="{8DC06B16-9957-9497-C4F8-99BF78E64E2D}"/>
              </a:ext>
            </a:extLst>
          </p:cNvPr>
          <p:cNvSpPr/>
          <p:nvPr/>
        </p:nvSpPr>
        <p:spPr>
          <a:xfrm>
            <a:off x="4928658" y="2606763"/>
            <a:ext cx="310551" cy="276045"/>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StoneX Forma" pitchFamily="50" charset="0"/>
              </a:rPr>
              <a:t>4</a:t>
            </a:r>
          </a:p>
        </p:txBody>
      </p:sp>
      <p:cxnSp>
        <p:nvCxnSpPr>
          <p:cNvPr id="32" name="Straight Arrow Connector 31">
            <a:extLst>
              <a:ext uri="{FF2B5EF4-FFF2-40B4-BE49-F238E27FC236}">
                <a16:creationId xmlns:a16="http://schemas.microsoft.com/office/drawing/2014/main" id="{76752586-D85D-8057-46AC-0D9E1CCC2C3A}"/>
              </a:ext>
            </a:extLst>
          </p:cNvPr>
          <p:cNvCxnSpPr>
            <a:cxnSpLocks/>
          </p:cNvCxnSpPr>
          <p:nvPr/>
        </p:nvCxnSpPr>
        <p:spPr>
          <a:xfrm rot="10800000">
            <a:off x="4195412" y="2306122"/>
            <a:ext cx="177704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Flowchart: Connector 33">
            <a:extLst>
              <a:ext uri="{FF2B5EF4-FFF2-40B4-BE49-F238E27FC236}">
                <a16:creationId xmlns:a16="http://schemas.microsoft.com/office/drawing/2014/main" id="{D59965E0-ACBC-ABEC-675C-A40347A8B969}"/>
              </a:ext>
            </a:extLst>
          </p:cNvPr>
          <p:cNvSpPr/>
          <p:nvPr/>
        </p:nvSpPr>
        <p:spPr>
          <a:xfrm>
            <a:off x="4928658" y="2135510"/>
            <a:ext cx="310551" cy="276045"/>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StoneX Forma" pitchFamily="50" charset="0"/>
              </a:rPr>
              <a:t>1</a:t>
            </a:r>
          </a:p>
        </p:txBody>
      </p:sp>
      <p:sp>
        <p:nvSpPr>
          <p:cNvPr id="35" name="TextBox 34">
            <a:extLst>
              <a:ext uri="{FF2B5EF4-FFF2-40B4-BE49-F238E27FC236}">
                <a16:creationId xmlns:a16="http://schemas.microsoft.com/office/drawing/2014/main" id="{4FF9152B-7259-53B7-B68B-D3860EDF8B9B}"/>
              </a:ext>
            </a:extLst>
          </p:cNvPr>
          <p:cNvSpPr txBox="1"/>
          <p:nvPr/>
        </p:nvSpPr>
        <p:spPr>
          <a:xfrm>
            <a:off x="5778320" y="2444145"/>
            <a:ext cx="1164181" cy="646331"/>
          </a:xfrm>
          <a:prstGeom prst="rect">
            <a:avLst/>
          </a:prstGeom>
          <a:noFill/>
        </p:spPr>
        <p:txBody>
          <a:bodyPr wrap="square" rtlCol="0">
            <a:spAutoFit/>
          </a:bodyPr>
          <a:lstStyle/>
          <a:p>
            <a:pPr algn="ctr"/>
            <a:r>
              <a:rPr lang="en-US" sz="1200" dirty="0">
                <a:latin typeface="StoneX Forma" pitchFamily="50" charset="0"/>
              </a:rPr>
              <a:t>StoneX correspondent</a:t>
            </a:r>
          </a:p>
          <a:p>
            <a:pPr algn="ctr"/>
            <a:r>
              <a:rPr lang="en-US" sz="1200" dirty="0">
                <a:latin typeface="StoneX Forma" pitchFamily="50" charset="0"/>
              </a:rPr>
              <a:t>bank</a:t>
            </a:r>
          </a:p>
        </p:txBody>
      </p:sp>
      <p:cxnSp>
        <p:nvCxnSpPr>
          <p:cNvPr id="37" name="Straight Connector 36">
            <a:extLst>
              <a:ext uri="{FF2B5EF4-FFF2-40B4-BE49-F238E27FC236}">
                <a16:creationId xmlns:a16="http://schemas.microsoft.com/office/drawing/2014/main" id="{A7676E9C-0D7D-999E-9227-04EF240D0F82}"/>
              </a:ext>
            </a:extLst>
          </p:cNvPr>
          <p:cNvCxnSpPr>
            <a:cxnSpLocks/>
            <a:stCxn id="35" idx="3"/>
          </p:cNvCxnSpPr>
          <p:nvPr/>
        </p:nvCxnSpPr>
        <p:spPr>
          <a:xfrm>
            <a:off x="6942501" y="2767311"/>
            <a:ext cx="781739" cy="0"/>
          </a:xfrm>
          <a:prstGeom prst="line">
            <a:avLst/>
          </a:prstGeom>
        </p:spPr>
        <p:style>
          <a:lnRef idx="1">
            <a:schemeClr val="dk1"/>
          </a:lnRef>
          <a:fillRef idx="0">
            <a:schemeClr val="dk1"/>
          </a:fillRef>
          <a:effectRef idx="0">
            <a:schemeClr val="dk1"/>
          </a:effectRef>
          <a:fontRef idx="minor">
            <a:schemeClr val="tx1"/>
          </a:fontRef>
        </p:style>
      </p:cxnSp>
      <p:sp>
        <p:nvSpPr>
          <p:cNvPr id="40" name="Flowchart: Connector 39">
            <a:extLst>
              <a:ext uri="{FF2B5EF4-FFF2-40B4-BE49-F238E27FC236}">
                <a16:creationId xmlns:a16="http://schemas.microsoft.com/office/drawing/2014/main" id="{FE9E56A8-FC47-ACEC-41C7-BC55FF510E35}"/>
              </a:ext>
            </a:extLst>
          </p:cNvPr>
          <p:cNvSpPr/>
          <p:nvPr/>
        </p:nvSpPr>
        <p:spPr>
          <a:xfrm>
            <a:off x="7165979" y="2619261"/>
            <a:ext cx="310551" cy="276045"/>
          </a:xfrm>
          <a:prstGeom prst="flowChartConnec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StoneX Forma" pitchFamily="50" charset="0"/>
              </a:rPr>
              <a:t>6</a:t>
            </a:r>
          </a:p>
        </p:txBody>
      </p:sp>
      <p:cxnSp>
        <p:nvCxnSpPr>
          <p:cNvPr id="42" name="Straight Connector 41">
            <a:extLst>
              <a:ext uri="{FF2B5EF4-FFF2-40B4-BE49-F238E27FC236}">
                <a16:creationId xmlns:a16="http://schemas.microsoft.com/office/drawing/2014/main" id="{2A987849-8208-CF14-893B-BE4DB72DEC23}"/>
              </a:ext>
            </a:extLst>
          </p:cNvPr>
          <p:cNvCxnSpPr/>
          <p:nvPr/>
        </p:nvCxnSpPr>
        <p:spPr>
          <a:xfrm flipV="1">
            <a:off x="7762875" y="2173043"/>
            <a:ext cx="0" cy="584240"/>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EC87A5CE-C4F0-F208-E66A-8170900E4E6C}"/>
              </a:ext>
            </a:extLst>
          </p:cNvPr>
          <p:cNvCxnSpPr/>
          <p:nvPr/>
        </p:nvCxnSpPr>
        <p:spPr>
          <a:xfrm flipV="1">
            <a:off x="7762875" y="2757283"/>
            <a:ext cx="0" cy="584240"/>
          </a:xfrm>
          <a:prstGeom prst="line">
            <a:avLst/>
          </a:prstGeom>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DCC57BFA-DB81-D4D0-D65E-60446570AFF3}"/>
              </a:ext>
            </a:extLst>
          </p:cNvPr>
          <p:cNvCxnSpPr/>
          <p:nvPr/>
        </p:nvCxnSpPr>
        <p:spPr>
          <a:xfrm>
            <a:off x="7762875" y="2173043"/>
            <a:ext cx="28575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43DF529B-4A99-A04D-7C85-3FED407C3603}"/>
              </a:ext>
            </a:extLst>
          </p:cNvPr>
          <p:cNvCxnSpPr>
            <a:cxnSpLocks/>
          </p:cNvCxnSpPr>
          <p:nvPr/>
        </p:nvCxnSpPr>
        <p:spPr>
          <a:xfrm>
            <a:off x="7762875" y="2518908"/>
            <a:ext cx="28575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33656408-CD4E-2B21-0C29-CF9630442C5E}"/>
              </a:ext>
            </a:extLst>
          </p:cNvPr>
          <p:cNvCxnSpPr>
            <a:cxnSpLocks/>
          </p:cNvCxnSpPr>
          <p:nvPr/>
        </p:nvCxnSpPr>
        <p:spPr>
          <a:xfrm>
            <a:off x="7767637" y="2984733"/>
            <a:ext cx="28575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D6BBB116-1DE8-E3D2-9144-EB2E519B8299}"/>
              </a:ext>
            </a:extLst>
          </p:cNvPr>
          <p:cNvCxnSpPr>
            <a:cxnSpLocks/>
          </p:cNvCxnSpPr>
          <p:nvPr/>
        </p:nvCxnSpPr>
        <p:spPr>
          <a:xfrm>
            <a:off x="7762875" y="3335540"/>
            <a:ext cx="28575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6" name="TextBox 55">
            <a:extLst>
              <a:ext uri="{FF2B5EF4-FFF2-40B4-BE49-F238E27FC236}">
                <a16:creationId xmlns:a16="http://schemas.microsoft.com/office/drawing/2014/main" id="{6640DBF3-917D-0C23-0139-758E47BB4E31}"/>
              </a:ext>
            </a:extLst>
          </p:cNvPr>
          <p:cNvSpPr txBox="1"/>
          <p:nvPr/>
        </p:nvSpPr>
        <p:spPr>
          <a:xfrm>
            <a:off x="7988899" y="2037744"/>
            <a:ext cx="2000920" cy="276999"/>
          </a:xfrm>
          <a:prstGeom prst="rect">
            <a:avLst/>
          </a:prstGeom>
          <a:noFill/>
        </p:spPr>
        <p:txBody>
          <a:bodyPr wrap="square" rtlCol="0">
            <a:spAutoFit/>
          </a:bodyPr>
          <a:lstStyle/>
          <a:p>
            <a:pPr algn="ctr"/>
            <a:r>
              <a:rPr lang="en-US" sz="1200" dirty="0">
                <a:latin typeface="StoneX Forma" pitchFamily="50" charset="0"/>
              </a:rPr>
              <a:t>Client’s in-country account</a:t>
            </a:r>
          </a:p>
        </p:txBody>
      </p:sp>
      <p:sp>
        <p:nvSpPr>
          <p:cNvPr id="57" name="TextBox 56">
            <a:extLst>
              <a:ext uri="{FF2B5EF4-FFF2-40B4-BE49-F238E27FC236}">
                <a16:creationId xmlns:a16="http://schemas.microsoft.com/office/drawing/2014/main" id="{ABCEAD25-7157-2F71-20F6-9B4B3284E428}"/>
              </a:ext>
            </a:extLst>
          </p:cNvPr>
          <p:cNvSpPr txBox="1"/>
          <p:nvPr/>
        </p:nvSpPr>
        <p:spPr>
          <a:xfrm>
            <a:off x="7940097" y="2380885"/>
            <a:ext cx="918464" cy="276045"/>
          </a:xfrm>
          <a:prstGeom prst="rect">
            <a:avLst/>
          </a:prstGeom>
          <a:noFill/>
        </p:spPr>
        <p:txBody>
          <a:bodyPr wrap="square" rtlCol="0">
            <a:spAutoFit/>
          </a:bodyPr>
          <a:lstStyle/>
          <a:p>
            <a:pPr algn="ctr"/>
            <a:r>
              <a:rPr lang="en-US" sz="1200" dirty="0">
                <a:latin typeface="StoneX Forma" pitchFamily="50" charset="0"/>
              </a:rPr>
              <a:t>Supplier</a:t>
            </a:r>
          </a:p>
        </p:txBody>
      </p:sp>
      <p:sp>
        <p:nvSpPr>
          <p:cNvPr id="58" name="TextBox 57">
            <a:extLst>
              <a:ext uri="{FF2B5EF4-FFF2-40B4-BE49-F238E27FC236}">
                <a16:creationId xmlns:a16="http://schemas.microsoft.com/office/drawing/2014/main" id="{A05F53E3-FE10-7711-F6B6-024958FE6ADB}"/>
              </a:ext>
            </a:extLst>
          </p:cNvPr>
          <p:cNvSpPr txBox="1"/>
          <p:nvPr/>
        </p:nvSpPr>
        <p:spPr>
          <a:xfrm>
            <a:off x="7978198" y="2854375"/>
            <a:ext cx="1602073" cy="276999"/>
          </a:xfrm>
          <a:prstGeom prst="rect">
            <a:avLst/>
          </a:prstGeom>
          <a:noFill/>
        </p:spPr>
        <p:txBody>
          <a:bodyPr wrap="square" rtlCol="0">
            <a:spAutoFit/>
          </a:bodyPr>
          <a:lstStyle/>
          <a:p>
            <a:pPr algn="ctr"/>
            <a:r>
              <a:rPr lang="en-US" sz="1200" dirty="0">
                <a:latin typeface="StoneX Forma" pitchFamily="50" charset="0"/>
              </a:rPr>
              <a:t>Employee’s account</a:t>
            </a:r>
          </a:p>
        </p:txBody>
      </p:sp>
      <p:sp>
        <p:nvSpPr>
          <p:cNvPr id="59" name="TextBox 58">
            <a:extLst>
              <a:ext uri="{FF2B5EF4-FFF2-40B4-BE49-F238E27FC236}">
                <a16:creationId xmlns:a16="http://schemas.microsoft.com/office/drawing/2014/main" id="{50FA45D9-E712-6CA2-81A5-6978F34CADEE}"/>
              </a:ext>
            </a:extLst>
          </p:cNvPr>
          <p:cNvSpPr txBox="1"/>
          <p:nvPr/>
        </p:nvSpPr>
        <p:spPr>
          <a:xfrm>
            <a:off x="7947717" y="3197517"/>
            <a:ext cx="1602074" cy="276045"/>
          </a:xfrm>
          <a:prstGeom prst="rect">
            <a:avLst/>
          </a:prstGeom>
          <a:noFill/>
        </p:spPr>
        <p:txBody>
          <a:bodyPr wrap="square" rtlCol="0">
            <a:spAutoFit/>
          </a:bodyPr>
          <a:lstStyle/>
          <a:p>
            <a:pPr algn="ctr"/>
            <a:r>
              <a:rPr lang="en-US" sz="1200" dirty="0">
                <a:latin typeface="StoneX Forma" pitchFamily="50" charset="0"/>
              </a:rPr>
              <a:t>Subsidiary account</a:t>
            </a:r>
          </a:p>
        </p:txBody>
      </p:sp>
      <p:sp>
        <p:nvSpPr>
          <p:cNvPr id="60" name="TextBox 59">
            <a:extLst>
              <a:ext uri="{FF2B5EF4-FFF2-40B4-BE49-F238E27FC236}">
                <a16:creationId xmlns:a16="http://schemas.microsoft.com/office/drawing/2014/main" id="{FA45FD84-F06D-798A-0ED9-02FD1A0F45AF}"/>
              </a:ext>
            </a:extLst>
          </p:cNvPr>
          <p:cNvSpPr txBox="1"/>
          <p:nvPr/>
        </p:nvSpPr>
        <p:spPr>
          <a:xfrm>
            <a:off x="4153212" y="1633099"/>
            <a:ext cx="1861439" cy="276045"/>
          </a:xfrm>
          <a:prstGeom prst="rect">
            <a:avLst/>
          </a:prstGeom>
          <a:noFill/>
        </p:spPr>
        <p:txBody>
          <a:bodyPr wrap="square" rtlCol="0">
            <a:spAutoFit/>
          </a:bodyPr>
          <a:lstStyle/>
          <a:p>
            <a:pPr algn="ctr"/>
            <a:r>
              <a:rPr lang="en-US" sz="1200" dirty="0">
                <a:latin typeface="StoneX Forma" pitchFamily="50" charset="0"/>
              </a:rPr>
              <a:t>StoneX</a:t>
            </a:r>
          </a:p>
        </p:txBody>
      </p:sp>
      <p:sp>
        <p:nvSpPr>
          <p:cNvPr id="61" name="TextBox 60">
            <a:extLst>
              <a:ext uri="{FF2B5EF4-FFF2-40B4-BE49-F238E27FC236}">
                <a16:creationId xmlns:a16="http://schemas.microsoft.com/office/drawing/2014/main" id="{BB00C542-BDE9-D5E9-D47C-44F422BFF01A}"/>
              </a:ext>
            </a:extLst>
          </p:cNvPr>
          <p:cNvSpPr txBox="1"/>
          <p:nvPr/>
        </p:nvSpPr>
        <p:spPr>
          <a:xfrm>
            <a:off x="722233" y="1640231"/>
            <a:ext cx="1157065" cy="276045"/>
          </a:xfrm>
          <a:prstGeom prst="rect">
            <a:avLst/>
          </a:prstGeom>
          <a:noFill/>
        </p:spPr>
        <p:txBody>
          <a:bodyPr wrap="square" rtlCol="0">
            <a:spAutoFit/>
          </a:bodyPr>
          <a:lstStyle/>
          <a:p>
            <a:pPr algn="ctr"/>
            <a:r>
              <a:rPr lang="en-US" sz="1200" dirty="0">
                <a:latin typeface="StoneX Forma" pitchFamily="50" charset="0"/>
              </a:rPr>
              <a:t>Client</a:t>
            </a:r>
          </a:p>
        </p:txBody>
      </p:sp>
      <p:sp>
        <p:nvSpPr>
          <p:cNvPr id="63" name="TextBox 62">
            <a:extLst>
              <a:ext uri="{FF2B5EF4-FFF2-40B4-BE49-F238E27FC236}">
                <a16:creationId xmlns:a16="http://schemas.microsoft.com/office/drawing/2014/main" id="{1D0188E9-71D5-F1DD-8B14-EF9481B0FDA5}"/>
              </a:ext>
            </a:extLst>
          </p:cNvPr>
          <p:cNvSpPr txBox="1"/>
          <p:nvPr/>
        </p:nvSpPr>
        <p:spPr>
          <a:xfrm>
            <a:off x="3246984" y="2510271"/>
            <a:ext cx="1164181" cy="461665"/>
          </a:xfrm>
          <a:prstGeom prst="rect">
            <a:avLst/>
          </a:prstGeom>
          <a:noFill/>
        </p:spPr>
        <p:txBody>
          <a:bodyPr wrap="square" rtlCol="0">
            <a:spAutoFit/>
          </a:bodyPr>
          <a:lstStyle/>
          <a:p>
            <a:pPr algn="ctr"/>
            <a:r>
              <a:rPr lang="en-US" sz="1200" dirty="0">
                <a:latin typeface="StoneX Forma" pitchFamily="50" charset="0"/>
              </a:rPr>
              <a:t>StoneX’s </a:t>
            </a:r>
          </a:p>
          <a:p>
            <a:pPr algn="ctr"/>
            <a:r>
              <a:rPr lang="en-US" sz="1200" dirty="0">
                <a:latin typeface="StoneX Forma" pitchFamily="50" charset="0"/>
              </a:rPr>
              <a:t>systems</a:t>
            </a:r>
          </a:p>
        </p:txBody>
      </p:sp>
      <p:sp>
        <p:nvSpPr>
          <p:cNvPr id="64" name="TextBox 63">
            <a:extLst>
              <a:ext uri="{FF2B5EF4-FFF2-40B4-BE49-F238E27FC236}">
                <a16:creationId xmlns:a16="http://schemas.microsoft.com/office/drawing/2014/main" id="{1058846A-391A-4916-6B34-CC252B68F8A0}"/>
              </a:ext>
            </a:extLst>
          </p:cNvPr>
          <p:cNvSpPr txBox="1"/>
          <p:nvPr/>
        </p:nvSpPr>
        <p:spPr>
          <a:xfrm>
            <a:off x="7767375" y="1456892"/>
            <a:ext cx="2197611" cy="461665"/>
          </a:xfrm>
          <a:prstGeom prst="rect">
            <a:avLst/>
          </a:prstGeom>
          <a:noFill/>
        </p:spPr>
        <p:txBody>
          <a:bodyPr wrap="square" rtlCol="0">
            <a:spAutoFit/>
          </a:bodyPr>
          <a:lstStyle/>
          <a:p>
            <a:pPr algn="ctr"/>
            <a:r>
              <a:rPr lang="en-US" sz="1200" dirty="0">
                <a:latin typeface="StoneX Forma" pitchFamily="50" charset="0"/>
              </a:rPr>
              <a:t>Local currency delivered to in-country beneficiary account</a:t>
            </a:r>
          </a:p>
        </p:txBody>
      </p:sp>
      <p:sp>
        <p:nvSpPr>
          <p:cNvPr id="66" name="TextBox 65">
            <a:extLst>
              <a:ext uri="{FF2B5EF4-FFF2-40B4-BE49-F238E27FC236}">
                <a16:creationId xmlns:a16="http://schemas.microsoft.com/office/drawing/2014/main" id="{399BC8DC-1538-B4A3-C549-61AC6A3935C4}"/>
              </a:ext>
            </a:extLst>
          </p:cNvPr>
          <p:cNvSpPr txBox="1"/>
          <p:nvPr/>
        </p:nvSpPr>
        <p:spPr>
          <a:xfrm>
            <a:off x="2208112" y="425358"/>
            <a:ext cx="7068286" cy="553998"/>
          </a:xfrm>
          <a:prstGeom prst="rect">
            <a:avLst/>
          </a:prstGeom>
          <a:noFill/>
        </p:spPr>
        <p:txBody>
          <a:bodyPr wrap="square" rtlCol="0">
            <a:spAutoFit/>
          </a:bodyPr>
          <a:lstStyle/>
          <a:p>
            <a:pPr algn="ctr"/>
            <a:r>
              <a:rPr lang="en-US" sz="3000" dirty="0">
                <a:latin typeface="StoneX Forma" pitchFamily="50" charset="0"/>
              </a:rPr>
              <a:t>The payment process – </a:t>
            </a:r>
            <a:r>
              <a:rPr lang="en-US" sz="3000" b="1" dirty="0">
                <a:latin typeface="StoneX Forma" pitchFamily="50" charset="0"/>
              </a:rPr>
              <a:t>IQD (Iraq)</a:t>
            </a:r>
          </a:p>
        </p:txBody>
      </p:sp>
    </p:spTree>
    <p:extLst>
      <p:ext uri="{BB962C8B-B14F-4D97-AF65-F5344CB8AC3E}">
        <p14:creationId xmlns:p14="http://schemas.microsoft.com/office/powerpoint/2010/main" val="207367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0994CE70-3255-44C1-93D6-DD043F086886}"/>
              </a:ext>
            </a:extLst>
          </p:cNvPr>
          <p:cNvSpPr txBox="1">
            <a:spLocks/>
          </p:cNvSpPr>
          <p:nvPr/>
        </p:nvSpPr>
        <p:spPr>
          <a:xfrm>
            <a:off x="3039291" y="598196"/>
            <a:ext cx="6574972" cy="395739"/>
          </a:xfrm>
          <a:prstGeom prst="rect">
            <a:avLst/>
          </a:prstGeom>
        </p:spPr>
        <p:txBody>
          <a:bodyPr vert="horz" lIns="91440" tIns="45720" rIns="91440" bIns="45720" rtlCol="0" anchor="t" anchorCtr="0">
            <a:normAutofit fontScale="85000" lnSpcReduction="10000"/>
          </a:bodyPr>
          <a:lstStyle>
            <a:lvl1pPr eaLnBrk="1" latinLnBrk="0" hangingPunct="1">
              <a:buNone/>
              <a:defRPr sz="2400" b="1" i="0">
                <a:solidFill>
                  <a:srgbClr val="1F2A5C"/>
                </a:solidFill>
                <a:latin typeface="Arial" panose="020B0604020202020204" pitchFamily="34" charset="0"/>
                <a:ea typeface="+mj-ea"/>
                <a:cs typeface="Arial" panose="020B0604020202020204" pitchFamily="34" charset="0"/>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a:solidFill>
                  <a:schemeClr val="tx1"/>
                </a:solidFill>
                <a:latin typeface="Aptos" panose="020B0004020202020204" pitchFamily="34" charset="0"/>
              </a:rPr>
              <a:t>Sending GBP, EUR </a:t>
            </a:r>
            <a:r>
              <a:rPr lang="en-US" dirty="0">
                <a:solidFill>
                  <a:schemeClr val="tx1"/>
                </a:solidFill>
                <a:latin typeface="Aptos" panose="020B0004020202020204" pitchFamily="34" charset="0"/>
              </a:rPr>
              <a:t>or USD vs Sending Local Currency</a:t>
            </a:r>
          </a:p>
        </p:txBody>
      </p:sp>
      <p:graphicFrame>
        <p:nvGraphicFramePr>
          <p:cNvPr id="4" name="Diagram 3">
            <a:extLst>
              <a:ext uri="{FF2B5EF4-FFF2-40B4-BE49-F238E27FC236}">
                <a16:creationId xmlns:a16="http://schemas.microsoft.com/office/drawing/2014/main" id="{A2ED8C54-8189-4E72-8E11-E0E460E70648}"/>
              </a:ext>
            </a:extLst>
          </p:cNvPr>
          <p:cNvGraphicFramePr/>
          <p:nvPr/>
        </p:nvGraphicFramePr>
        <p:xfrm>
          <a:off x="332509" y="954057"/>
          <a:ext cx="4775200" cy="53057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a:extLst>
              <a:ext uri="{FF2B5EF4-FFF2-40B4-BE49-F238E27FC236}">
                <a16:creationId xmlns:a16="http://schemas.microsoft.com/office/drawing/2014/main" id="{033A4931-1774-415F-86F3-9C2D28853C38}"/>
              </a:ext>
            </a:extLst>
          </p:cNvPr>
          <p:cNvGraphicFramePr/>
          <p:nvPr/>
        </p:nvGraphicFramePr>
        <p:xfrm>
          <a:off x="7205875" y="872066"/>
          <a:ext cx="449767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6" name="Picture 2" descr="Image result for dollars">
            <a:extLst>
              <a:ext uri="{FF2B5EF4-FFF2-40B4-BE49-F238E27FC236}">
                <a16:creationId xmlns:a16="http://schemas.microsoft.com/office/drawing/2014/main" id="{62A3D9D2-07DF-4B8B-B90F-3DF6A8A0F127}"/>
              </a:ext>
            </a:extLst>
          </p:cNvPr>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l="1" r="34706"/>
          <a:stretch/>
        </p:blipFill>
        <p:spPr bwMode="auto">
          <a:xfrm>
            <a:off x="4905736" y="1681682"/>
            <a:ext cx="2157788" cy="2065436"/>
          </a:xfrm>
          <a:prstGeom prst="rect">
            <a:avLst/>
          </a:prstGeom>
          <a:ln>
            <a:solidFill>
              <a:schemeClr val="tx1"/>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82C9B40D-2EAA-45F5-A474-667622C16DE9}"/>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905737" y="3966857"/>
            <a:ext cx="2157787" cy="2129144"/>
          </a:xfrm>
          <a:prstGeom prst="rect">
            <a:avLst/>
          </a:prstGeom>
          <a:ln>
            <a:solidFill>
              <a:schemeClr val="tx1"/>
            </a:solidFill>
          </a:ln>
          <a:effectLst>
            <a:outerShdw blurRad="292100" dist="139700" dir="2700000" algn="tl" rotWithShape="0">
              <a:srgbClr val="333333">
                <a:alpha val="65000"/>
              </a:srgbClr>
            </a:outerShdw>
          </a:effectLst>
        </p:spPr>
      </p:pic>
      <p:pic>
        <p:nvPicPr>
          <p:cNvPr id="8" name="Picture 4" descr="Image result for red x white background">
            <a:extLst>
              <a:ext uri="{FF2B5EF4-FFF2-40B4-BE49-F238E27FC236}">
                <a16:creationId xmlns:a16="http://schemas.microsoft.com/office/drawing/2014/main" id="{031CA141-3EBD-4BE8-B569-95E1FDEB1D2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7408" y="1764145"/>
            <a:ext cx="234518" cy="23451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red x white background">
            <a:extLst>
              <a:ext uri="{FF2B5EF4-FFF2-40B4-BE49-F238E27FC236}">
                <a16:creationId xmlns:a16="http://schemas.microsoft.com/office/drawing/2014/main" id="{4C63F4F0-3166-4687-8D4B-F6751300EBC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7408" y="3218872"/>
            <a:ext cx="234518" cy="23451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red x white background">
            <a:extLst>
              <a:ext uri="{FF2B5EF4-FFF2-40B4-BE49-F238E27FC236}">
                <a16:creationId xmlns:a16="http://schemas.microsoft.com/office/drawing/2014/main" id="{22C38BC4-2502-41B4-B748-48DBE3AD252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7408" y="3544840"/>
            <a:ext cx="234518" cy="23451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Image result for red x white background">
            <a:extLst>
              <a:ext uri="{FF2B5EF4-FFF2-40B4-BE49-F238E27FC236}">
                <a16:creationId xmlns:a16="http://schemas.microsoft.com/office/drawing/2014/main" id="{4DA0A0E7-F827-4996-8733-813039B2B1E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7408" y="4119362"/>
            <a:ext cx="234518" cy="234518"/>
          </a:xfrm>
          <a:prstGeom prst="rect">
            <a:avLst/>
          </a:prstGeom>
          <a:noFill/>
          <a:extLst>
            <a:ext uri="{909E8E84-426E-40DD-AFC4-6F175D3DCCD1}">
              <a14:hiddenFill xmlns:a14="http://schemas.microsoft.com/office/drawing/2010/main">
                <a:solidFill>
                  <a:srgbClr val="FFFFFF"/>
                </a:solidFill>
              </a14:hiddenFill>
            </a:ext>
          </a:extLst>
        </p:spPr>
      </p:pic>
      <p:sp>
        <p:nvSpPr>
          <p:cNvPr id="12" name="AutoShape 6" descr="Image result for green check mark">
            <a:extLst>
              <a:ext uri="{FF2B5EF4-FFF2-40B4-BE49-F238E27FC236}">
                <a16:creationId xmlns:a16="http://schemas.microsoft.com/office/drawing/2014/main" id="{48202713-ECCE-4B9A-B886-67A296DC49D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3" name="Picture 12">
            <a:extLst>
              <a:ext uri="{FF2B5EF4-FFF2-40B4-BE49-F238E27FC236}">
                <a16:creationId xmlns:a16="http://schemas.microsoft.com/office/drawing/2014/main" id="{EA22BFA3-263E-4A78-81D7-81A54DF07F7D}"/>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411176" y="1732731"/>
            <a:ext cx="291951" cy="291951"/>
          </a:xfrm>
          <a:prstGeom prst="rect">
            <a:avLst/>
          </a:prstGeom>
        </p:spPr>
      </p:pic>
      <p:pic>
        <p:nvPicPr>
          <p:cNvPr id="14" name="Picture 13">
            <a:extLst>
              <a:ext uri="{FF2B5EF4-FFF2-40B4-BE49-F238E27FC236}">
                <a16:creationId xmlns:a16="http://schemas.microsoft.com/office/drawing/2014/main" id="{66536108-3596-465A-AC76-A68FFA65CD13}"/>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411176" y="2629656"/>
            <a:ext cx="291951" cy="291951"/>
          </a:xfrm>
          <a:prstGeom prst="rect">
            <a:avLst/>
          </a:prstGeom>
        </p:spPr>
      </p:pic>
      <p:pic>
        <p:nvPicPr>
          <p:cNvPr id="15" name="Picture 14">
            <a:extLst>
              <a:ext uri="{FF2B5EF4-FFF2-40B4-BE49-F238E27FC236}">
                <a16:creationId xmlns:a16="http://schemas.microsoft.com/office/drawing/2014/main" id="{403E03BF-A9AD-484E-823E-E46060B34401}"/>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411175" y="3574628"/>
            <a:ext cx="291951" cy="291951"/>
          </a:xfrm>
          <a:prstGeom prst="rect">
            <a:avLst/>
          </a:prstGeom>
        </p:spPr>
      </p:pic>
      <p:pic>
        <p:nvPicPr>
          <p:cNvPr id="16" name="Picture 15">
            <a:extLst>
              <a:ext uri="{FF2B5EF4-FFF2-40B4-BE49-F238E27FC236}">
                <a16:creationId xmlns:a16="http://schemas.microsoft.com/office/drawing/2014/main" id="{C79A3428-E0F6-40AB-99F8-29D01B80208D}"/>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395103" y="5259987"/>
            <a:ext cx="291951" cy="291951"/>
          </a:xfrm>
          <a:prstGeom prst="rect">
            <a:avLst/>
          </a:prstGeom>
        </p:spPr>
      </p:pic>
      <p:pic>
        <p:nvPicPr>
          <p:cNvPr id="17" name="Picture 16">
            <a:extLst>
              <a:ext uri="{FF2B5EF4-FFF2-40B4-BE49-F238E27FC236}">
                <a16:creationId xmlns:a16="http://schemas.microsoft.com/office/drawing/2014/main" id="{8AAB82DC-5555-43E6-A4B7-82B84F93A639}"/>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411176" y="5804050"/>
            <a:ext cx="291951" cy="291951"/>
          </a:xfrm>
          <a:prstGeom prst="rect">
            <a:avLst/>
          </a:prstGeom>
        </p:spPr>
      </p:pic>
      <p:sp>
        <p:nvSpPr>
          <p:cNvPr id="2" name="TextBox 1">
            <a:extLst>
              <a:ext uri="{FF2B5EF4-FFF2-40B4-BE49-F238E27FC236}">
                <a16:creationId xmlns:a16="http://schemas.microsoft.com/office/drawing/2014/main" id="{EBF63CBF-B8A7-C8AD-A40F-FD9C5DEFDD62}"/>
              </a:ext>
            </a:extLst>
          </p:cNvPr>
          <p:cNvSpPr txBox="1"/>
          <p:nvPr/>
        </p:nvSpPr>
        <p:spPr>
          <a:xfrm>
            <a:off x="11365217" y="6318611"/>
            <a:ext cx="676656" cy="411819"/>
          </a:xfrm>
          <a:prstGeom prst="rect">
            <a:avLst/>
          </a:prstGeom>
        </p:spPr>
        <p:txBody>
          <a:bodyPr vert="horz" wrap="square" lIns="91440" tIns="45720" rIns="91440" bIns="45720" rtlCol="0" anchor="ctr">
            <a:noAutofit/>
          </a:bodyPr>
          <a:lstStyle/>
          <a:p>
            <a:pPr algn="l"/>
            <a:fld id="{EEAB7BA4-9BAD-4ADC-85D4-B9DF7520F4F9}" type="slidenum">
              <a:rPr lang="en-GB" sz="1200" smtClean="0"/>
              <a:t>4</a:t>
            </a:fld>
            <a:endParaRPr lang="en-GB" sz="1200" dirty="0"/>
          </a:p>
        </p:txBody>
      </p:sp>
    </p:spTree>
    <p:extLst>
      <p:ext uri="{BB962C8B-B14F-4D97-AF65-F5344CB8AC3E}">
        <p14:creationId xmlns:p14="http://schemas.microsoft.com/office/powerpoint/2010/main" val="170231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301D0-7F1F-978F-2481-B1810F1E66EA}"/>
              </a:ext>
            </a:extLst>
          </p:cNvPr>
          <p:cNvSpPr>
            <a:spLocks noGrp="1"/>
          </p:cNvSpPr>
          <p:nvPr>
            <p:ph type="title"/>
          </p:nvPr>
        </p:nvSpPr>
        <p:spPr/>
        <p:txBody>
          <a:bodyPr/>
          <a:lstStyle/>
          <a:p>
            <a:r>
              <a:rPr lang="en-GB" b="1" dirty="0"/>
              <a:t>Contact us:</a:t>
            </a:r>
          </a:p>
        </p:txBody>
      </p:sp>
      <p:sp>
        <p:nvSpPr>
          <p:cNvPr id="3" name="TextBox 2">
            <a:extLst>
              <a:ext uri="{FF2B5EF4-FFF2-40B4-BE49-F238E27FC236}">
                <a16:creationId xmlns:a16="http://schemas.microsoft.com/office/drawing/2014/main" id="{24392EDB-E141-BA9D-5ABE-280195FF5F08}"/>
              </a:ext>
            </a:extLst>
          </p:cNvPr>
          <p:cNvSpPr txBox="1"/>
          <p:nvPr/>
        </p:nvSpPr>
        <p:spPr>
          <a:xfrm>
            <a:off x="283464" y="1353312"/>
            <a:ext cx="11000232" cy="1754326"/>
          </a:xfrm>
          <a:prstGeom prst="rect">
            <a:avLst/>
          </a:prstGeom>
          <a:noFill/>
        </p:spPr>
        <p:txBody>
          <a:bodyPr wrap="square" rtlCol="0">
            <a:spAutoFit/>
          </a:bodyPr>
          <a:lstStyle/>
          <a:p>
            <a:r>
              <a:rPr lang="en-GB" dirty="0"/>
              <a:t>Joanna Sulaiman- FX Sales</a:t>
            </a:r>
          </a:p>
          <a:p>
            <a:r>
              <a:rPr lang="en-GB" dirty="0">
                <a:hlinkClick r:id="rId2"/>
              </a:rPr>
              <a:t>Joanna.Sulaiman@stonex.com</a:t>
            </a:r>
            <a:endParaRPr lang="en-GB" dirty="0"/>
          </a:p>
          <a:p>
            <a:endParaRPr lang="en-GB" dirty="0"/>
          </a:p>
          <a:p>
            <a:r>
              <a:rPr lang="en-GB" dirty="0"/>
              <a:t>Jean- Claude Ngaboyisonga- Correspondent Banking </a:t>
            </a:r>
          </a:p>
          <a:p>
            <a:r>
              <a:rPr lang="en-GB" dirty="0">
                <a:hlinkClick r:id="rId3"/>
              </a:rPr>
              <a:t>Jean-Claude.Ngaboyisonga@stonex.com</a:t>
            </a:r>
            <a:endParaRPr lang="en-GB" dirty="0"/>
          </a:p>
          <a:p>
            <a:endParaRPr lang="en-GB" dirty="0"/>
          </a:p>
        </p:txBody>
      </p:sp>
      <p:pic>
        <p:nvPicPr>
          <p:cNvPr id="1026" name="Picture 935217756" descr="A black and white logo&#10;&#10;Description automatically generated with low confidence">
            <a:extLst>
              <a:ext uri="{FF2B5EF4-FFF2-40B4-BE49-F238E27FC236}">
                <a16:creationId xmlns:a16="http://schemas.microsoft.com/office/drawing/2014/main" id="{51684705-D38A-0E83-8ACC-0BEBB229D1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13571" y="450870"/>
            <a:ext cx="279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2128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9D007-A236-13B1-FF5E-E77656149C70}"/>
              </a:ext>
            </a:extLst>
          </p:cNvPr>
          <p:cNvSpPr>
            <a:spLocks noGrp="1"/>
          </p:cNvSpPr>
          <p:nvPr>
            <p:ph type="title"/>
          </p:nvPr>
        </p:nvSpPr>
        <p:spPr/>
        <p:txBody>
          <a:bodyPr>
            <a:normAutofit/>
          </a:bodyPr>
          <a:lstStyle/>
          <a:p>
            <a:r>
              <a:rPr lang="en-GB" sz="1800" dirty="0"/>
              <a:t>Disclaimer </a:t>
            </a:r>
          </a:p>
        </p:txBody>
      </p:sp>
      <p:sp>
        <p:nvSpPr>
          <p:cNvPr id="3" name="TextBox 2">
            <a:extLst>
              <a:ext uri="{FF2B5EF4-FFF2-40B4-BE49-F238E27FC236}">
                <a16:creationId xmlns:a16="http://schemas.microsoft.com/office/drawing/2014/main" id="{740934B8-0BD1-1611-D067-265696826207}"/>
              </a:ext>
            </a:extLst>
          </p:cNvPr>
          <p:cNvSpPr txBox="1"/>
          <p:nvPr/>
        </p:nvSpPr>
        <p:spPr>
          <a:xfrm>
            <a:off x="838200" y="1115568"/>
            <a:ext cx="10646664" cy="4939814"/>
          </a:xfrm>
          <a:prstGeom prst="rect">
            <a:avLst/>
          </a:prstGeom>
          <a:noFill/>
        </p:spPr>
        <p:txBody>
          <a:bodyPr wrap="square" rtlCol="0">
            <a:spAutoFit/>
          </a:bodyPr>
          <a:lstStyle/>
          <a:p>
            <a:r>
              <a:rPr lang="en-GB" sz="900" dirty="0"/>
              <a:t>The StoneX </a:t>
            </a:r>
            <a:r>
              <a:rPr lang="en-GB" sz="900" dirty="0" err="1"/>
              <a:t>Groupnc</a:t>
            </a:r>
            <a:r>
              <a:rPr lang="en-GB" sz="900" dirty="0"/>
              <a:t>. (the “Company”) group of companies provides financial services </a:t>
            </a:r>
            <a:r>
              <a:rPr lang="en-GB" sz="900" dirty="0" err="1"/>
              <a:t>worldwidethrough</a:t>
            </a:r>
            <a:r>
              <a:rPr lang="en-GB" sz="900" dirty="0"/>
              <a:t> its subsidiaries, including physical commodities, </a:t>
            </a:r>
            <a:r>
              <a:rPr lang="en-GB" sz="900" dirty="0" err="1"/>
              <a:t>securities,exchange</a:t>
            </a:r>
            <a:r>
              <a:rPr lang="en-GB" sz="900" dirty="0"/>
              <a:t>-traded and over-the-counter derivatives, risk management, </a:t>
            </a:r>
            <a:r>
              <a:rPr lang="en-GB" sz="900" dirty="0" err="1"/>
              <a:t>globalpayments</a:t>
            </a:r>
            <a:r>
              <a:rPr lang="en-GB" sz="900" dirty="0"/>
              <a:t> and foreign exchange products in accordance with applicable law in </a:t>
            </a:r>
            <a:r>
              <a:rPr lang="en-GB" sz="900" dirty="0" err="1"/>
              <a:t>thejurisdictions</a:t>
            </a:r>
            <a:r>
              <a:rPr lang="en-GB" sz="900" dirty="0"/>
              <a:t> where services are provided. StoneX Payment Services Ltd. is a wholly owned subsidiary of StoneX Group Inc. Incorporated </a:t>
            </a:r>
            <a:r>
              <a:rPr lang="en-GB" sz="900" dirty="0" err="1"/>
              <a:t>inthe</a:t>
            </a:r>
            <a:r>
              <a:rPr lang="en-GB" sz="900" dirty="0"/>
              <a:t> State of Washington, U.S.A., Washington Corporation (UBI 603 514 004).Authorized and regulated by Money Service Business Multi-State Protocol NML[NMLS:1394445] Licensing and Regulatory Information United States: </a:t>
            </a:r>
            <a:r>
              <a:rPr lang="en-GB" sz="900" dirty="0" err="1"/>
              <a:t>StoneXPayment</a:t>
            </a:r>
            <a:r>
              <a:rPr lang="en-GB" sz="900" dirty="0"/>
              <a:t> Services Ltd. (U.S.A.)</a:t>
            </a:r>
            <a:r>
              <a:rPr lang="en-GB" sz="900" dirty="0" err="1"/>
              <a:t>WashingtonCorporation</a:t>
            </a:r>
            <a:r>
              <a:rPr lang="en-GB" sz="900" dirty="0"/>
              <a:t> (UBI 603 514 004)Florida HQ(F19000000068)FinCEN Registration</a:t>
            </a:r>
            <a:br>
              <a:rPr lang="en-GB" sz="900" dirty="0"/>
            </a:br>
            <a:r>
              <a:rPr lang="en-GB" sz="900" dirty="0"/>
              <a:t>as an MSB (31000225191175)Global </a:t>
            </a:r>
            <a:r>
              <a:rPr lang="en-GB" sz="900" dirty="0" err="1"/>
              <a:t>MarketsEntity</a:t>
            </a:r>
            <a:r>
              <a:rPr lang="en-GB" sz="900" dirty="0"/>
              <a:t> Identifier (GMEI) (543008RP59ZQ3UQ1882)NMLS Registration(1394445)FINTRAC </a:t>
            </a:r>
            <a:r>
              <a:rPr lang="en-GB" sz="900" dirty="0" err="1"/>
              <a:t>Registrationas</a:t>
            </a:r>
            <a:r>
              <a:rPr lang="en-GB" sz="900" dirty="0"/>
              <a:t> an MSB (MSB registration no. M22868358)</a:t>
            </a:r>
            <a:r>
              <a:rPr lang="en-GB" sz="900" dirty="0" err="1"/>
              <a:t>Revenu</a:t>
            </a:r>
            <a:r>
              <a:rPr lang="en-GB" sz="900" dirty="0"/>
              <a:t> Québec Registration as an MSB (MSB license no. 15540)Multiple states </a:t>
            </a:r>
            <a:r>
              <a:rPr lang="en-GB" sz="900" dirty="0" err="1"/>
              <a:t>usethe</a:t>
            </a:r>
            <a:r>
              <a:rPr lang="en-GB" sz="900" dirty="0"/>
              <a:t> NMLS ID number (1394445) as StoneX Payment Services Ltd.’s </a:t>
            </a:r>
            <a:r>
              <a:rPr lang="en-GB" sz="900" dirty="0" err="1"/>
              <a:t>moneytransmitter</a:t>
            </a:r>
            <a:r>
              <a:rPr lang="en-GB" sz="900" dirty="0"/>
              <a:t> license number. This number, as well as any state-specific</a:t>
            </a:r>
            <a:br>
              <a:rPr lang="en-GB" sz="900" dirty="0"/>
            </a:br>
            <a:r>
              <a:rPr lang="en-GB" sz="900" dirty="0"/>
              <a:t>licensing numbers, are included below for all states in which StoneX </a:t>
            </a:r>
            <a:r>
              <a:rPr lang="en-GB" sz="900" dirty="0" err="1"/>
              <a:t>PaymentServices</a:t>
            </a:r>
            <a:r>
              <a:rPr lang="en-GB" sz="900" dirty="0"/>
              <a:t> Ltd. is licensed as a money </a:t>
            </a:r>
            <a:r>
              <a:rPr lang="en-GB" sz="900" dirty="0" err="1"/>
              <a:t>transmitter:Alabama</a:t>
            </a:r>
            <a:r>
              <a:rPr lang="en-GB" sz="900" dirty="0"/>
              <a:t> (MT 811),</a:t>
            </a:r>
            <a:br>
              <a:rPr lang="en-GB" sz="900" dirty="0"/>
            </a:br>
            <a:r>
              <a:rPr lang="en-GB" sz="900" dirty="0"/>
              <a:t>Alaska (AKMT-016908), Arkansas (129564), Arizona (MT-1000854), California (MT2653), Colorado (500262), Connecticut (MT-1394445), District of Columbia</a:t>
            </a:r>
            <a:br>
              <a:rPr lang="en-GB" sz="900" dirty="0"/>
            </a:br>
            <a:r>
              <a:rPr lang="en-GB" sz="900" dirty="0"/>
              <a:t>(MTR1394445), Florida (FT230000308), Georgia (65171), Idaho (MTL-240), Illinois(MT 0000338), Iowa (2019-0003), Kansas (MT.0000148), Kentucky (SC700740),</a:t>
            </a:r>
            <a:br>
              <a:rPr lang="en-GB" sz="900" dirty="0"/>
            </a:br>
            <a:r>
              <a:rPr lang="en-GB" sz="900" dirty="0"/>
              <a:t>Louisiana (NMLS 1394445), Maine (NMLS 1394445), Maryland (NMLS 1394445),Michigan (MT0022015), Minnesota (MN-MT-1394445), Missouri (MO-20-8525),</a:t>
            </a:r>
            <a:br>
              <a:rPr lang="en-GB" sz="900" dirty="0"/>
            </a:br>
            <a:r>
              <a:rPr lang="en-GB" sz="900" dirty="0"/>
              <a:t>Nebraska (NMLS 1394445), Nevada (MT11210), New Hampshire (22926-MT), New Jersey(1903874), New Mexico (NMLS 1394445), North Dakota (MT103229), Ohio (OHMT159),</a:t>
            </a:r>
            <a:br>
              <a:rPr lang="en-GB" sz="900" dirty="0"/>
            </a:br>
            <a:r>
              <a:rPr lang="en-GB" sz="900" dirty="0"/>
              <a:t>Oklahoma (NMLS 1394445), Oregon (30224), Pennsylvania (58690), Rhode Island(20234617CT), South Carolina (NMLS 1394445), South Dakota (MT.2142), Tennessee</a:t>
            </a:r>
            <a:br>
              <a:rPr lang="en-GB" sz="900" dirty="0"/>
            </a:br>
            <a:r>
              <a:rPr lang="en-GB" sz="900" dirty="0"/>
              <a:t>(NMLS 1394445), Texas (3179), Utah (178), Vermont (MT-1394445), Washington(550-MT-116463), West Virginia (WVMT-1394445), Wyoming (7278).2025 © StoneX</a:t>
            </a:r>
            <a:br>
              <a:rPr lang="en-GB" sz="900" dirty="0"/>
            </a:br>
            <a:r>
              <a:rPr lang="en-GB" sz="900" dirty="0"/>
              <a:t>Financial GmbH (“SFG”) is a wholly owned subsidiary of StoneX Group </a:t>
            </a:r>
            <a:r>
              <a:rPr lang="en-GB" sz="900" dirty="0" err="1"/>
              <a:t>Inc,entered</a:t>
            </a:r>
            <a:r>
              <a:rPr lang="en-GB" sz="900" dirty="0"/>
              <a:t> in the Frankfurt am Main Commercial Register, HRB 101212, authorized to</a:t>
            </a:r>
            <a:br>
              <a:rPr lang="en-GB" sz="900" dirty="0"/>
            </a:br>
            <a:r>
              <a:rPr lang="en-GB" sz="900" dirty="0"/>
              <a:t>perform payment service in accordance with § 1 (1) s. 2 No. 6 German </a:t>
            </a:r>
            <a:r>
              <a:rPr lang="en-GB" sz="900" dirty="0" err="1"/>
              <a:t>PaymentAct</a:t>
            </a:r>
            <a:r>
              <a:rPr lang="en-GB" sz="900" dirty="0"/>
              <a:t> (ZAG) and regulated by the Federal Financial Supervisory Authority and the</a:t>
            </a:r>
            <a:br>
              <a:rPr lang="en-GB" sz="900" dirty="0"/>
            </a:br>
            <a:r>
              <a:rPr lang="en-GB" sz="900" dirty="0"/>
              <a:t>German Federal Bank (BaFin-ID: 10141964).2025 © </a:t>
            </a:r>
            <a:r>
              <a:rPr lang="en-GB" sz="900" dirty="0" err="1"/>
              <a:t>StoneXFinancial</a:t>
            </a:r>
            <a:r>
              <a:rPr lang="en-GB" sz="900" dirty="0"/>
              <a:t> Ltd (“SFL”) is a wholly owned subsidiary of StoneX Group Inc. All</a:t>
            </a:r>
            <a:br>
              <a:rPr lang="en-GB" sz="900" dirty="0"/>
            </a:br>
            <a:r>
              <a:rPr lang="en-GB" sz="900" dirty="0"/>
              <a:t>rights reserved. SFL is registered in England and Wales, company no. 5616586.SFL is authorised and regulated by the Financial Conduct Authority</a:t>
            </a:r>
            <a:br>
              <a:rPr lang="en-GB" sz="900" dirty="0"/>
            </a:br>
            <a:r>
              <a:rPr lang="en-GB" sz="900" dirty="0"/>
              <a:t>(registration number FRN:446717) to provide to professional and eligible customers including: arrangement, execution and, where required, </a:t>
            </a:r>
            <a:r>
              <a:rPr lang="en-GB" sz="900" dirty="0" err="1"/>
              <a:t>clearingderivative</a:t>
            </a:r>
            <a:r>
              <a:rPr lang="en-GB" sz="900" dirty="0"/>
              <a:t> transactions in exchange traded futures and options. SFL is </a:t>
            </a:r>
            <a:r>
              <a:rPr lang="en-GB" sz="900" dirty="0" err="1"/>
              <a:t>alsoauthorised</a:t>
            </a:r>
            <a:r>
              <a:rPr lang="en-GB" sz="900" dirty="0"/>
              <a:t> to engage in the arrangement and execution of transactions in certain OTC products, certain securities trading, precious metals trading and</a:t>
            </a:r>
            <a:br>
              <a:rPr lang="en-GB" sz="900" dirty="0"/>
            </a:br>
            <a:r>
              <a:rPr lang="en-GB" sz="900" dirty="0"/>
              <a:t>payment services to eligible customers. SFL is authorised &amp; regulated by the Financial Conduct Authority under the Payment Services Regulations 2017 </a:t>
            </a:r>
            <a:r>
              <a:rPr lang="en-GB" sz="900" dirty="0" err="1"/>
              <a:t>forthe</a:t>
            </a:r>
            <a:r>
              <a:rPr lang="en-GB" sz="900" dirty="0"/>
              <a:t> provision of payment services. SFL is a category 1 ring-dealing member </a:t>
            </a:r>
            <a:r>
              <a:rPr lang="en-GB" sz="900" dirty="0" err="1"/>
              <a:t>ofthe</a:t>
            </a:r>
            <a:r>
              <a:rPr lang="en-GB" sz="900" dirty="0"/>
              <a:t> London Metal Exchange. In addition SFL also engages in other physically</a:t>
            </a:r>
            <a:br>
              <a:rPr lang="en-GB" sz="900" dirty="0"/>
            </a:br>
            <a:r>
              <a:rPr lang="en-GB" sz="900" dirty="0"/>
              <a:t>delivered commodities business and other general business activities which are unregulated and not required to be authorised by the Financial Conduct Authority. SFL provides Global Payments Services using its agents: StoneX Group Inc in the United States of America and StoneX Financial Pte Ltd in </a:t>
            </a:r>
            <a:r>
              <a:rPr lang="en-GB" sz="900" dirty="0" err="1"/>
              <a:t>Singapore.StoneX</a:t>
            </a:r>
            <a:r>
              <a:rPr lang="en-GB" sz="900" dirty="0"/>
              <a:t> Financial Pte</a:t>
            </a:r>
            <a:br>
              <a:rPr lang="en-GB" sz="900" dirty="0"/>
            </a:br>
            <a:r>
              <a:rPr lang="en-GB" sz="900" dirty="0"/>
              <a:t>Ltd (Co. Reg. No. 201130598R) (“SFP”)is regulated by the Monetary Authority of Singapore and is a Capital Markets Service Licensee (for dealing in capital</a:t>
            </a:r>
            <a:br>
              <a:rPr lang="en-GB" sz="900" dirty="0"/>
            </a:br>
            <a:r>
              <a:rPr lang="en-GB" sz="900" dirty="0"/>
              <a:t>market products), an Exempt Financial Adviser (for advising on investment products and issuing or promulgating analyses/ reports on investment products) and a</a:t>
            </a:r>
            <a:br>
              <a:rPr lang="en-GB" sz="900" dirty="0"/>
            </a:br>
            <a:r>
              <a:rPr lang="en-GB" sz="900" dirty="0"/>
              <a:t>Major Payment Institution (for cross-border money transfer service)This document and the information herein is provided confidentially for information purposes only to the recipient and shall not be deemed to be an offer for the sale or purchase of any financial services product transaction or advice. Trading </a:t>
            </a:r>
            <a:r>
              <a:rPr lang="en-GB" sz="900" dirty="0" err="1"/>
              <a:t>swapsand</a:t>
            </a:r>
            <a:r>
              <a:rPr lang="en-GB" sz="900" dirty="0"/>
              <a:t> over-the-counter derivatives, exchange-traded derivatives and options and</a:t>
            </a:r>
            <a:br>
              <a:rPr lang="en-GB" sz="900" dirty="0"/>
            </a:br>
            <a:r>
              <a:rPr lang="en-GB" sz="900" dirty="0"/>
              <a:t>securities involves substantial risk and is not suitable for all investors. </a:t>
            </a:r>
            <a:r>
              <a:rPr lang="en-GB" sz="900" dirty="0" err="1"/>
              <a:t>Theinformation</a:t>
            </a:r>
            <a:r>
              <a:rPr lang="en-GB" sz="900" dirty="0"/>
              <a:t> herein is not a recommendation to trade nor investment research or</a:t>
            </a:r>
            <a:br>
              <a:rPr lang="en-GB" sz="900" dirty="0"/>
            </a:br>
            <a:r>
              <a:rPr lang="en-GB" sz="900" dirty="0"/>
              <a:t>an offer to buy or sell any derivative or security. It does not take </a:t>
            </a:r>
            <a:r>
              <a:rPr lang="en-GB" sz="900" dirty="0" err="1"/>
              <a:t>intoaccount</a:t>
            </a:r>
            <a:r>
              <a:rPr lang="en-GB" sz="900" dirty="0"/>
              <a:t> your particular investment objectives, financial situation or needs </a:t>
            </a:r>
            <a:r>
              <a:rPr lang="en-GB" sz="900" dirty="0" err="1"/>
              <a:t>anddoes</a:t>
            </a:r>
            <a:r>
              <a:rPr lang="en-GB" sz="900" dirty="0"/>
              <a:t> not create a binding obligation on any of the StoneX group of companies </a:t>
            </a:r>
            <a:r>
              <a:rPr lang="en-GB" sz="900" dirty="0" err="1"/>
              <a:t>toenter</a:t>
            </a:r>
            <a:r>
              <a:rPr lang="en-GB" sz="900" dirty="0"/>
              <a:t> into any transaction with you. You are advised to perform an independent investigation of any transaction to determine whether any transaction </a:t>
            </a:r>
            <a:r>
              <a:rPr lang="en-GB" sz="900" dirty="0" err="1"/>
              <a:t>issuitable</a:t>
            </a:r>
            <a:r>
              <a:rPr lang="en-GB" sz="900" dirty="0"/>
              <a:t> for you. This information is provided on an ‘as-is’ basis and may contain statements and opinions of any StoneX entity as well as excerpts and/or</a:t>
            </a:r>
            <a:br>
              <a:rPr lang="en-GB" sz="900" dirty="0"/>
            </a:br>
            <a:r>
              <a:rPr lang="en-GB" sz="900" dirty="0"/>
              <a:t>information from public sources and third parties and no warranty, </a:t>
            </a:r>
            <a:r>
              <a:rPr lang="en-GB" sz="900" dirty="0" err="1"/>
              <a:t>whetherexpress</a:t>
            </a:r>
            <a:r>
              <a:rPr lang="en-GB" sz="900" dirty="0"/>
              <a:t> or implied, is given as to its completeness or accuracy. Each StoneX</a:t>
            </a:r>
            <a:br>
              <a:rPr lang="en-GB" sz="900" dirty="0"/>
            </a:br>
            <a:r>
              <a:rPr lang="en-GB" sz="900" dirty="0"/>
              <a:t>entity (on its behalf and on behalf of its group, directors, employees </a:t>
            </a:r>
            <a:r>
              <a:rPr lang="en-GB" sz="900" dirty="0" err="1"/>
              <a:t>andagents</a:t>
            </a:r>
            <a:r>
              <a:rPr lang="en-GB" sz="900" dirty="0"/>
              <a:t>) disclaims any and all liability as well as any third party claim that</a:t>
            </a:r>
            <a:br>
              <a:rPr lang="en-GB" sz="900" dirty="0"/>
            </a:br>
            <a:r>
              <a:rPr lang="en-GB" sz="900" dirty="0"/>
              <a:t>may arise from the accuracy and completeness of the information detailed herein, as well as the use of or reliance on this information by the recipient, any member of its group or any third party.</a:t>
            </a:r>
          </a:p>
        </p:txBody>
      </p:sp>
    </p:spTree>
    <p:extLst>
      <p:ext uri="{BB962C8B-B14F-4D97-AF65-F5344CB8AC3E}">
        <p14:creationId xmlns:p14="http://schemas.microsoft.com/office/powerpoint/2010/main" val="12041350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TotalTime>
  <Words>1413</Words>
  <Application>Microsoft Office PowerPoint</Application>
  <PresentationFormat>Widescreen</PresentationFormat>
  <Paragraphs>82</Paragraphs>
  <Slides>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Aptos Display</vt:lpstr>
      <vt:lpstr>Arial</vt:lpstr>
      <vt:lpstr>Arial Black</vt:lpstr>
      <vt:lpstr>Garamond</vt:lpstr>
      <vt:lpstr>StoneX Forma</vt:lpstr>
      <vt:lpstr>Office Theme</vt:lpstr>
      <vt:lpstr>Transferring funds to the Middle East</vt:lpstr>
      <vt:lpstr>PowerPoint Presentation</vt:lpstr>
      <vt:lpstr>PowerPoint Presentation</vt:lpstr>
      <vt:lpstr>PowerPoint Presentation</vt:lpstr>
      <vt:lpstr>Contact us:</vt:lpstr>
      <vt:lpstr>Disclaimer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Matei Sirbu</dc:creator>
  <cp:lastModifiedBy>Joanna Sulaiman</cp:lastModifiedBy>
  <cp:revision>7</cp:revision>
  <dcterms:created xsi:type="dcterms:W3CDTF">2025-08-13T15:54:57Z</dcterms:created>
  <dcterms:modified xsi:type="dcterms:W3CDTF">2025-09-04T09:17:02Z</dcterms:modified>
</cp:coreProperties>
</file>