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50"/>
  </p:notesMasterIdLst>
  <p:sldIdLst>
    <p:sldId id="256"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Lst>
  <p:sldSz cx="9144000" cy="5143500" type="screen16x9"/>
  <p:notesSz cx="6858000" cy="9144000"/>
  <p:embeddedFontLst>
    <p:embeddedFont>
      <p:font typeface="Plus Jakarta Sans" panose="020B0604020202020204" charset="0"/>
      <p:regular r:id="rId51"/>
      <p:bold r:id="rId52"/>
      <p:italic r:id="rId53"/>
      <p:boldItalic r:id="rId54"/>
    </p:embeddedFont>
    <p:embeddedFont>
      <p:font typeface="Plus Jakarta Sans ExtraBold" panose="020B0604020202020204" charset="0"/>
      <p:bold r:id="rId55"/>
      <p:boldItalic r:id="rId56"/>
    </p:embeddedFont>
    <p:embeddedFont>
      <p:font typeface="Plus Jakarta Sans Light" panose="020B0604020202020204" charset="0"/>
      <p:regular r:id="rId57"/>
      <p:bold r:id="rId58"/>
      <p:italic r:id="rId59"/>
      <p:boldItalic r:id="rId60"/>
    </p:embeddedFont>
    <p:embeddedFont>
      <p:font typeface="Plus Jakarta Sans Medium" panose="020B0604020202020204" charset="0"/>
      <p:regular r:id="rId61"/>
      <p:bold r:id="rId62"/>
      <p:italic r:id="rId63"/>
      <p:boldItalic r:id="rId64"/>
    </p:embeddedFont>
    <p:embeddedFont>
      <p:font typeface="Plus Jakarta Sans SemiBold" panose="020B0604020202020204" charset="0"/>
      <p:regular r:id="rId65"/>
      <p:bold r:id="rId66"/>
      <p:italic r:id="rId67"/>
      <p:boldItalic r:id="rId68"/>
    </p:embeddedFont>
    <p:embeddedFont>
      <p:font typeface="Staatliches" pitchFamily="2" charset="0"/>
      <p:regular r:id="rId69"/>
    </p:embeddedFont>
    <p:embeddedFont>
      <p:font typeface="Work Sans" pitchFamily="2" charset="0"/>
      <p:regular r:id="rId70"/>
      <p:bold r:id="rId71"/>
      <p:italic r:id="rId72"/>
      <p:boldItalic r:id="rId7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10F7D9-F4B2-D60F-6F4E-1B1CDDC0BF74}" v="3" dt="2023-11-15T13:55:27.906"/>
    <p1510:client id="{3DC1EB29-9F27-8E99-D6A3-C4E21BFFEEDF}" v="2" dt="2023-11-15T13:39:57.427"/>
    <p1510:client id="{516F3221-F61F-6DBD-1E8A-0374745002B8}" v="1" dt="2023-11-15T11:23:23.046"/>
  </p1510:revLst>
</p1510:revInfo>
</file>

<file path=ppt/tableStyles.xml><?xml version="1.0" encoding="utf-8"?>
<a:tblStyleLst xmlns:a="http://schemas.openxmlformats.org/drawingml/2006/main" def="{181393BE-2941-4ED4-B50F-F272A343DA40}">
  <a:tblStyle styleId="{181393BE-2941-4ED4-B50F-F272A343DA40}"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488"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13.fntdata"/><Relationship Id="rId68" Type="http://schemas.openxmlformats.org/officeDocument/2006/relationships/font" Target="fonts/font18.fntdata"/><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3.fntdata"/><Relationship Id="rId58" Type="http://schemas.openxmlformats.org/officeDocument/2006/relationships/font" Target="fonts/font8.fntdata"/><Relationship Id="rId66" Type="http://schemas.openxmlformats.org/officeDocument/2006/relationships/font" Target="fonts/font16.fntdata"/><Relationship Id="rId74"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font" Target="fonts/font11.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6.fntdata"/><Relationship Id="rId64" Type="http://schemas.openxmlformats.org/officeDocument/2006/relationships/font" Target="fonts/font14.fntdata"/><Relationship Id="rId69" Type="http://schemas.openxmlformats.org/officeDocument/2006/relationships/font" Target="fonts/font19.fntdata"/><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1.fntdata"/><Relationship Id="rId72" Type="http://schemas.openxmlformats.org/officeDocument/2006/relationships/font" Target="fonts/font22.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9.fntdata"/><Relationship Id="rId67" Type="http://schemas.openxmlformats.org/officeDocument/2006/relationships/font" Target="fonts/font17.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4.fntdata"/><Relationship Id="rId62" Type="http://schemas.openxmlformats.org/officeDocument/2006/relationships/font" Target="fonts/font12.fntdata"/><Relationship Id="rId70" Type="http://schemas.openxmlformats.org/officeDocument/2006/relationships/font" Target="fonts/font20.fntdata"/><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7.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font" Target="fonts/font15.fntdata"/><Relationship Id="rId73" Type="http://schemas.openxmlformats.org/officeDocument/2006/relationships/font" Target="fonts/font23.fntdata"/><Relationship Id="rId78"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notesMaster" Target="notesMasters/notesMaster1.xml"/><Relationship Id="rId55" Type="http://schemas.openxmlformats.org/officeDocument/2006/relationships/font" Target="fonts/font5.fntdata"/><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font" Target="fonts/font21.fntdata"/><Relationship Id="rId2" Type="http://schemas.openxmlformats.org/officeDocument/2006/relationships/customXml" Target="../customXml/item2.xml"/><Relationship Id="rId29"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92d6bc121e_1_3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92d6bc121e_1_3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e971663418_3_9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1e971663418_3_9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e971663418_3_10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1e971663418_3_10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1e971663418_3_10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1e971663418_3_10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1e971663418_3_10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1e971663418_3_10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1e971663418_3_10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1e971663418_3_10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1e971663418_3_10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1e971663418_3_10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1e971663418_3_1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1e971663418_3_1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1e971663418_3_1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1e971663418_3_1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1e971663418_3_1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1e971663418_3_1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1e971663418_3_1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1e971663418_3_1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e971663418_3_8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e971663418_3_8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800"/>
              </a:spcAft>
              <a:buClr>
                <a:schemeClr val="dk1"/>
              </a:buClr>
              <a:buSzPts val="1100"/>
              <a:buFont typeface="Arial"/>
              <a:buNone/>
            </a:pPr>
            <a:endParaRPr>
              <a:highlight>
                <a:schemeClr val="dk1"/>
              </a:highlight>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1e971663418_3_1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1e971663418_3_1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1e971663418_3_1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1e971663418_3_1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800"/>
              </a:spcAft>
              <a:buClr>
                <a:schemeClr val="dk1"/>
              </a:buClr>
              <a:buSzPts val="1100"/>
              <a:buFont typeface="Arial"/>
              <a:buNone/>
            </a:pPr>
            <a:endParaRPr>
              <a:highlight>
                <a:schemeClr val="dk1"/>
              </a:highlight>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1e971663418_3_1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1e971663418_3_1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1e971663418_3_1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5" name="Google Shape;515;g1e971663418_3_1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1e971663418_3_1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1e971663418_3_1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1e971663418_3_12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 name="Google Shape;554;g1e971663418_3_12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292d6bc121e_1_2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292d6bc121e_1_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292d6bc121e_1_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0" name="Google Shape;580;g292d6bc121e_1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g294bd7c5a75_3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0" name="Google Shape;610;g294bd7c5a75_3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1e971663418_3_13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8" name="Google Shape;618;g1e971663418_3_1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e971663418_3_8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1e971663418_3_8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1e971663418_3_1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5" name="Google Shape;635;g1e971663418_3_1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1e971663418_3_13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1e971663418_3_13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1e971663418_3_13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2" name="Google Shape;662;g1e971663418_3_13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g1e971663418_3_13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5" name="Google Shape;695;g1e971663418_3_1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g1e971663418_3_14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1" name="Google Shape;701;g1e971663418_3_14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1e971663418_3_14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7" name="Google Shape;717;g1e971663418_3_14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g1e971663418_3_14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1" name="Google Shape;731;g1e971663418_3_14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g1e971663418_3_14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6" name="Google Shape;736;g1e971663418_3_14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g1e971663418_3_14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1" name="Google Shape;751;g1e971663418_3_14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g1e971663418_3_14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8" name="Google Shape;768;g1e971663418_3_14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e971663418_3_8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e971663418_3_8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294bd7c5a75_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 name="Google Shape;775;g294bd7c5a75_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g294bd7c5a75_3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3" name="Google Shape;783;g294bd7c5a75_3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g294bd7c5a75_3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2" name="Google Shape;792;g294bd7c5a75_3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g1e971663418_3_14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1" name="Google Shape;801;g1e971663418_3_14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g294bd7db1b1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6" name="Google Shape;816;g294bd7db1b1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g1e971663418_3_14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6" name="Google Shape;826;g1e971663418_3_14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e971663418_3_8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1e971663418_3_8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95c07ff2c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295c07ff2c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e971663418_3_9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e971663418_3_9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e971663418_3_9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1e971663418_3_9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e971663418_3_9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1e971663418_3_9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5.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49.pn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54.png"/></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56.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61.png"/></Relationships>
</file>

<file path=ppt/slides/_rels/slide4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64.png"/><Relationship Id="rId4" Type="http://schemas.openxmlformats.org/officeDocument/2006/relationships/image" Target="../media/image63.png"/></Relationships>
</file>

<file path=ppt/slides/_rels/slide4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24.png"/></Relationships>
</file>

<file path=ppt/slides/_rels/slide43.xml.rels><?xml version="1.0" encoding="UTF-8" standalone="yes"?>
<Relationships xmlns="http://schemas.openxmlformats.org/package/2006/relationships"><Relationship Id="rId8" Type="http://schemas.openxmlformats.org/officeDocument/2006/relationships/hyperlink" Target="https://www.eventbrite.com/e/money-talks-webinar-climate-development-investment-insights-tickets-448676121357" TargetMode="External"/><Relationship Id="rId3" Type="http://schemas.openxmlformats.org/officeDocument/2006/relationships/image" Target="../media/image67.png"/><Relationship Id="rId7" Type="http://schemas.openxmlformats.org/officeDocument/2006/relationships/image" Target="../media/image62.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hyperlink" Target="mailto:hello@blanksands.co.uk" TargetMode="External"/><Relationship Id="rId5" Type="http://schemas.openxmlformats.org/officeDocument/2006/relationships/hyperlink" Target="https://trello.com/invite/b/uXOCODWA/ATTI442bed162f3dc911a15b26a692dc6055AB353918/money-talks" TargetMode="External"/><Relationship Id="rId4" Type="http://schemas.openxmlformats.org/officeDocument/2006/relationships/image" Target="../media/image60.png"/></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hyperlink" Target="https://www.stackdatastrategy.com/"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https://gsccnetwork.org/" TargetMode="External"/><Relationship Id="rId13" Type="http://schemas.openxmlformats.org/officeDocument/2006/relationships/hyperlink" Target="https://africanclimatefoundation.org/" TargetMode="External"/><Relationship Id="rId18" Type="http://schemas.openxmlformats.org/officeDocument/2006/relationships/image" Target="../media/image69.png"/><Relationship Id="rId3" Type="http://schemas.openxmlformats.org/officeDocument/2006/relationships/image" Target="../media/image68.png"/><Relationship Id="rId21" Type="http://schemas.openxmlformats.org/officeDocument/2006/relationships/image" Target="../media/image71.png"/><Relationship Id="rId7" Type="http://schemas.openxmlformats.org/officeDocument/2006/relationships/hyperlink" Target="https://www.earth4all.life/" TargetMode="External"/><Relationship Id="rId12" Type="http://schemas.openxmlformats.org/officeDocument/2006/relationships/hyperlink" Target="https://www.sharingstrategies.org/" TargetMode="External"/><Relationship Id="rId17" Type="http://schemas.openxmlformats.org/officeDocument/2006/relationships/hyperlink" Target="https://niceandserious.com/" TargetMode="External"/><Relationship Id="rId2" Type="http://schemas.openxmlformats.org/officeDocument/2006/relationships/notesSlide" Target="../notesSlides/notesSlide45.xml"/><Relationship Id="rId16" Type="http://schemas.openxmlformats.org/officeDocument/2006/relationships/image" Target="../media/image12.png"/><Relationship Id="rId20" Type="http://schemas.openxmlformats.org/officeDocument/2006/relationships/hyperlink" Target="https://www.blacksands.co.uk/" TargetMode="External"/><Relationship Id="rId1" Type="http://schemas.openxmlformats.org/officeDocument/2006/relationships/slideLayout" Target="../slideLayouts/slideLayout1.xml"/><Relationship Id="rId6" Type="http://schemas.openxmlformats.org/officeDocument/2006/relationships/hyperlink" Target="https://www.one.org/international/" TargetMode="External"/><Relationship Id="rId11" Type="http://schemas.openxmlformats.org/officeDocument/2006/relationships/hyperlink" Target="https://www.e3g.org/" TargetMode="External"/><Relationship Id="rId5" Type="http://schemas.openxmlformats.org/officeDocument/2006/relationships/hyperlink" Target="https://www.stackdatastrategy.com/" TargetMode="External"/><Relationship Id="rId15" Type="http://schemas.openxmlformats.org/officeDocument/2006/relationships/hyperlink" Target="https://www.project-everyone.org/" TargetMode="External"/><Relationship Id="rId10" Type="http://schemas.openxmlformats.org/officeDocument/2006/relationships/hyperlink" Target="https://restlessdevelopment.org/" TargetMode="External"/><Relationship Id="rId19" Type="http://schemas.openxmlformats.org/officeDocument/2006/relationships/image" Target="../media/image70.png"/><Relationship Id="rId4" Type="http://schemas.openxmlformats.org/officeDocument/2006/relationships/image" Target="../media/image24.png"/><Relationship Id="rId9" Type="http://schemas.openxmlformats.org/officeDocument/2006/relationships/hyperlink" Target="https://www.globalcitizen.org/en/" TargetMode="External"/><Relationship Id="rId14" Type="http://schemas.openxmlformats.org/officeDocument/2006/relationships/hyperlink" Target="https://www.gsccnetwork.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FDAF2"/>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t="7780" r="21029" b="12911"/>
          <a:stretch/>
        </p:blipFill>
        <p:spPr>
          <a:xfrm>
            <a:off x="4812050" y="0"/>
            <a:ext cx="4331948" cy="5143501"/>
          </a:xfrm>
          <a:prstGeom prst="rect">
            <a:avLst/>
          </a:prstGeom>
          <a:noFill/>
          <a:ln>
            <a:noFill/>
          </a:ln>
        </p:spPr>
      </p:pic>
      <p:sp>
        <p:nvSpPr>
          <p:cNvPr id="55" name="Google Shape;55;p13"/>
          <p:cNvSpPr txBox="1"/>
          <p:nvPr/>
        </p:nvSpPr>
        <p:spPr>
          <a:xfrm>
            <a:off x="182700" y="266850"/>
            <a:ext cx="5011500" cy="2770500"/>
          </a:xfrm>
          <a:prstGeom prst="rect">
            <a:avLst/>
          </a:prstGeom>
          <a:noFill/>
          <a:ln>
            <a:noFill/>
          </a:ln>
        </p:spPr>
        <p:txBody>
          <a:bodyPr spcFirstLastPara="1" wrap="square" lIns="91425" tIns="91425" rIns="91425" bIns="91425" anchor="t" anchorCtr="0">
            <a:spAutoFit/>
          </a:bodyPr>
          <a:lstStyle/>
          <a:p>
            <a:pPr marL="0" lvl="0" indent="0" algn="l" rtl="0">
              <a:lnSpc>
                <a:spcPct val="70000"/>
              </a:lnSpc>
              <a:spcBef>
                <a:spcPts val="0"/>
              </a:spcBef>
              <a:spcAft>
                <a:spcPts val="0"/>
              </a:spcAft>
              <a:buNone/>
            </a:pPr>
            <a:r>
              <a:rPr lang="en-GB" sz="12000">
                <a:solidFill>
                  <a:srgbClr val="1F1F1F"/>
                </a:solidFill>
                <a:latin typeface="Staatliches"/>
                <a:ea typeface="Staatliches"/>
                <a:cs typeface="Staatliches"/>
                <a:sym typeface="Staatliches"/>
              </a:rPr>
              <a:t>MONEY</a:t>
            </a:r>
            <a:endParaRPr sz="12000">
              <a:solidFill>
                <a:srgbClr val="1F1F1F"/>
              </a:solidFill>
              <a:latin typeface="Staatliches"/>
              <a:ea typeface="Staatliches"/>
              <a:cs typeface="Staatliches"/>
              <a:sym typeface="Staatliches"/>
            </a:endParaRPr>
          </a:p>
          <a:p>
            <a:pPr marL="0" lvl="0" indent="0" algn="l" rtl="0">
              <a:lnSpc>
                <a:spcPct val="70000"/>
              </a:lnSpc>
              <a:spcBef>
                <a:spcPts val="0"/>
              </a:spcBef>
              <a:spcAft>
                <a:spcPts val="0"/>
              </a:spcAft>
              <a:buNone/>
            </a:pPr>
            <a:r>
              <a:rPr lang="en-GB" sz="12000">
                <a:solidFill>
                  <a:srgbClr val="1F1F1F"/>
                </a:solidFill>
                <a:latin typeface="Staatliches"/>
                <a:ea typeface="Staatliches"/>
                <a:cs typeface="Staatliches"/>
                <a:sym typeface="Staatliches"/>
              </a:rPr>
              <a:t>TALKS</a:t>
            </a:r>
            <a:endParaRPr sz="4500">
              <a:solidFill>
                <a:srgbClr val="1F1F1F"/>
              </a:solidFill>
              <a:latin typeface="Staatliches"/>
              <a:ea typeface="Staatliches"/>
              <a:cs typeface="Staatliches"/>
              <a:sym typeface="Staatliches"/>
            </a:endParaRPr>
          </a:p>
        </p:txBody>
      </p:sp>
      <p:sp>
        <p:nvSpPr>
          <p:cNvPr id="56" name="Google Shape;56;p13"/>
          <p:cNvSpPr txBox="1"/>
          <p:nvPr/>
        </p:nvSpPr>
        <p:spPr>
          <a:xfrm rot="-194">
            <a:off x="182700" y="3732228"/>
            <a:ext cx="5304000" cy="1200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200" b="1">
                <a:solidFill>
                  <a:srgbClr val="1F1F1F"/>
                </a:solidFill>
                <a:latin typeface="Plus Jakarta Sans"/>
                <a:ea typeface="Plus Jakarta Sans"/>
                <a:cs typeface="Plus Jakarta Sans"/>
                <a:sym typeface="Plus Jakarta Sans"/>
              </a:rPr>
              <a:t>How to win support for investment in action on climate and development </a:t>
            </a:r>
            <a:endParaRPr sz="2200" b="1">
              <a:solidFill>
                <a:srgbClr val="1F1F1F"/>
              </a:solidFill>
              <a:latin typeface="Plus Jakarta Sans"/>
              <a:ea typeface="Plus Jakarta Sans"/>
              <a:cs typeface="Plus Jakarta Sans"/>
              <a:sym typeface="Plus Jakarta Sans"/>
            </a:endParaRPr>
          </a:p>
          <a:p>
            <a:pPr marL="0" lvl="0" indent="0" algn="l" rtl="0">
              <a:spcBef>
                <a:spcPts val="0"/>
              </a:spcBef>
              <a:spcAft>
                <a:spcPts val="0"/>
              </a:spcAft>
              <a:buNone/>
            </a:pPr>
            <a:r>
              <a:rPr lang="en-GB" sz="2200" b="1">
                <a:solidFill>
                  <a:srgbClr val="1F1F1F"/>
                </a:solidFill>
                <a:latin typeface="Plus Jakarta Sans"/>
                <a:ea typeface="Plus Jakarta Sans"/>
                <a:cs typeface="Plus Jakarta Sans"/>
                <a:sym typeface="Plus Jakarta Sans"/>
              </a:rPr>
              <a:t>by changing the way we talk about it.</a:t>
            </a:r>
            <a:endParaRPr sz="2200">
              <a:solidFill>
                <a:srgbClr val="1F1F1F"/>
              </a:solidFill>
            </a:endParaRPr>
          </a:p>
        </p:txBody>
      </p:sp>
      <p:sp>
        <p:nvSpPr>
          <p:cNvPr id="57" name="Google Shape;57;p13"/>
          <p:cNvSpPr txBox="1"/>
          <p:nvPr/>
        </p:nvSpPr>
        <p:spPr>
          <a:xfrm>
            <a:off x="214350" y="2865700"/>
            <a:ext cx="3000000" cy="669600"/>
          </a:xfrm>
          <a:prstGeom prst="rect">
            <a:avLst/>
          </a:prstGeom>
          <a:noFill/>
          <a:ln>
            <a:noFill/>
          </a:ln>
        </p:spPr>
        <p:txBody>
          <a:bodyPr spcFirstLastPara="1" wrap="square" lIns="91425" tIns="91425" rIns="91425" bIns="91425" anchor="t" anchorCtr="0">
            <a:spAutoFit/>
          </a:bodyPr>
          <a:lstStyle/>
          <a:p>
            <a:pPr marL="0" lvl="0" indent="0" algn="l" rtl="0">
              <a:lnSpc>
                <a:spcPct val="70000"/>
              </a:lnSpc>
              <a:spcBef>
                <a:spcPts val="0"/>
              </a:spcBef>
              <a:spcAft>
                <a:spcPts val="0"/>
              </a:spcAft>
              <a:buNone/>
            </a:pPr>
            <a:r>
              <a:rPr lang="en-GB" sz="4500">
                <a:solidFill>
                  <a:srgbClr val="1F1F1F"/>
                </a:solidFill>
                <a:latin typeface="Staatliches"/>
                <a:ea typeface="Staatliches"/>
                <a:cs typeface="Staatliches"/>
                <a:sym typeface="Staatliches"/>
              </a:rPr>
              <a:t>2023</a:t>
            </a:r>
            <a:endParaRPr>
              <a:solidFill>
                <a:srgbClr val="1F1F1F"/>
              </a:solidFill>
            </a:endParaRPr>
          </a:p>
        </p:txBody>
      </p:sp>
      <p:pic>
        <p:nvPicPr>
          <p:cNvPr id="58" name="Google Shape;58;p13"/>
          <p:cNvPicPr preferRelativeResize="0"/>
          <p:nvPr/>
        </p:nvPicPr>
        <p:blipFill>
          <a:blip r:embed="rId4">
            <a:alphaModFix/>
          </a:blip>
          <a:stretch>
            <a:fillRect/>
          </a:stretch>
        </p:blipFill>
        <p:spPr>
          <a:xfrm>
            <a:off x="5298750" y="669245"/>
            <a:ext cx="3668277" cy="426373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5E0EF"/>
        </a:solidFill>
        <a:effectLst/>
      </p:bgPr>
    </p:bg>
    <p:spTree>
      <p:nvGrpSpPr>
        <p:cNvPr id="1" name="Shape 257"/>
        <p:cNvGrpSpPr/>
        <p:nvPr/>
      </p:nvGrpSpPr>
      <p:grpSpPr>
        <a:xfrm>
          <a:off x="0" y="0"/>
          <a:ext cx="0" cy="0"/>
          <a:chOff x="0" y="0"/>
          <a:chExt cx="0" cy="0"/>
        </a:xfrm>
      </p:grpSpPr>
      <p:pic>
        <p:nvPicPr>
          <p:cNvPr id="258" name="Google Shape;258;p23"/>
          <p:cNvPicPr preferRelativeResize="0"/>
          <p:nvPr/>
        </p:nvPicPr>
        <p:blipFill>
          <a:blip r:embed="rId3">
            <a:alphaModFix/>
          </a:blip>
          <a:stretch>
            <a:fillRect/>
          </a:stretch>
        </p:blipFill>
        <p:spPr>
          <a:xfrm>
            <a:off x="4982900" y="1199987"/>
            <a:ext cx="3688825" cy="3682675"/>
          </a:xfrm>
          <a:prstGeom prst="rect">
            <a:avLst/>
          </a:prstGeom>
          <a:noFill/>
          <a:ln>
            <a:noFill/>
          </a:ln>
        </p:spPr>
      </p:pic>
      <p:sp>
        <p:nvSpPr>
          <p:cNvPr id="259" name="Google Shape;259;p23"/>
          <p:cNvSpPr txBox="1"/>
          <p:nvPr/>
        </p:nvSpPr>
        <p:spPr>
          <a:xfrm>
            <a:off x="208250" y="247875"/>
            <a:ext cx="6509700" cy="1154400"/>
          </a:xfrm>
          <a:prstGeom prst="rect">
            <a:avLst/>
          </a:prstGeom>
          <a:noFill/>
          <a:ln>
            <a:noFill/>
          </a:ln>
        </p:spPr>
        <p:txBody>
          <a:bodyPr spcFirstLastPara="1" wrap="square" lIns="91425" tIns="91425" rIns="91425" bIns="91425" anchor="t" anchorCtr="0">
            <a:spAutoFit/>
          </a:bodyPr>
          <a:lstStyle/>
          <a:p>
            <a:pPr marL="0" lvl="0" indent="0" algn="l" rtl="0">
              <a:lnSpc>
                <a:spcPct val="70000"/>
              </a:lnSpc>
              <a:spcBef>
                <a:spcPts val="0"/>
              </a:spcBef>
              <a:spcAft>
                <a:spcPts val="0"/>
              </a:spcAft>
              <a:buNone/>
            </a:pPr>
            <a:r>
              <a:rPr lang="en-GB" sz="4500">
                <a:solidFill>
                  <a:srgbClr val="DC4815"/>
                </a:solidFill>
                <a:latin typeface="Staatliches"/>
                <a:ea typeface="Staatliches"/>
                <a:cs typeface="Staatliches"/>
                <a:sym typeface="Staatliches"/>
              </a:rPr>
              <a:t>4. investment in climate action has broad support</a:t>
            </a:r>
            <a:endParaRPr sz="4500">
              <a:solidFill>
                <a:srgbClr val="DC4815"/>
              </a:solidFill>
              <a:latin typeface="Staatliches"/>
              <a:ea typeface="Staatliches"/>
              <a:cs typeface="Staatliches"/>
              <a:sym typeface="Staatliches"/>
            </a:endParaRPr>
          </a:p>
        </p:txBody>
      </p:sp>
      <p:sp>
        <p:nvSpPr>
          <p:cNvPr id="260" name="Google Shape;260;p23"/>
          <p:cNvSpPr txBox="1"/>
          <p:nvPr/>
        </p:nvSpPr>
        <p:spPr>
          <a:xfrm>
            <a:off x="208250" y="1270325"/>
            <a:ext cx="4872900" cy="870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800"/>
              </a:spcAft>
              <a:buNone/>
            </a:pPr>
            <a:r>
              <a:rPr lang="en-GB" sz="1350">
                <a:solidFill>
                  <a:schemeClr val="dk1"/>
                </a:solidFill>
                <a:latin typeface="Plus Jakarta Sans Medium"/>
                <a:ea typeface="Plus Jakarta Sans Medium"/>
                <a:cs typeface="Plus Jakarta Sans Medium"/>
                <a:sym typeface="Plus Jakarta Sans Medium"/>
              </a:rPr>
              <a:t>However, a significant amount of citizens prefer the idea of investing in climate action at home, instead of abroad. In the G7 this tendency has increased since 2022.  </a:t>
            </a:r>
            <a:endParaRPr sz="1350">
              <a:solidFill>
                <a:schemeClr val="dk1"/>
              </a:solidFill>
              <a:latin typeface="Plus Jakarta Sans Medium"/>
              <a:ea typeface="Plus Jakarta Sans Medium"/>
              <a:cs typeface="Plus Jakarta Sans Medium"/>
              <a:sym typeface="Plus Jakarta Sans Medium"/>
            </a:endParaRPr>
          </a:p>
        </p:txBody>
      </p:sp>
      <p:sp>
        <p:nvSpPr>
          <p:cNvPr id="261" name="Google Shape;261;p23"/>
          <p:cNvSpPr txBox="1"/>
          <p:nvPr/>
        </p:nvSpPr>
        <p:spPr>
          <a:xfrm>
            <a:off x="562925" y="3999075"/>
            <a:ext cx="1884300" cy="938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800"/>
              </a:spcAft>
              <a:buNone/>
            </a:pPr>
            <a:r>
              <a:rPr lang="en-GB" sz="1100">
                <a:solidFill>
                  <a:schemeClr val="dk1"/>
                </a:solidFill>
                <a:latin typeface="Plus Jakarta Sans Medium"/>
                <a:ea typeface="Plus Jakarta Sans Medium"/>
                <a:cs typeface="Plus Jakarta Sans Medium"/>
                <a:sym typeface="Plus Jakarta Sans Medium"/>
              </a:rPr>
              <a:t>“To tackle climate change we should be spending money at home, not abroad”</a:t>
            </a:r>
            <a:endParaRPr sz="1100">
              <a:solidFill>
                <a:schemeClr val="dk1"/>
              </a:solidFill>
              <a:latin typeface="Plus Jakarta Sans Medium"/>
              <a:ea typeface="Plus Jakarta Sans Medium"/>
              <a:cs typeface="Plus Jakarta Sans Medium"/>
              <a:sym typeface="Plus Jakarta Sans Medium"/>
            </a:endParaRPr>
          </a:p>
        </p:txBody>
      </p:sp>
      <p:sp>
        <p:nvSpPr>
          <p:cNvPr id="262" name="Google Shape;262;p23"/>
          <p:cNvSpPr txBox="1"/>
          <p:nvPr/>
        </p:nvSpPr>
        <p:spPr>
          <a:xfrm>
            <a:off x="586350" y="2866275"/>
            <a:ext cx="1988100" cy="1132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800"/>
              </a:spcAft>
              <a:buNone/>
            </a:pPr>
            <a:r>
              <a:rPr lang="en-GB" sz="1100">
                <a:solidFill>
                  <a:schemeClr val="dk1"/>
                </a:solidFill>
                <a:latin typeface="Plus Jakarta Sans Medium"/>
                <a:ea typeface="Plus Jakarta Sans Medium"/>
                <a:cs typeface="Plus Jakarta Sans Medium"/>
                <a:sym typeface="Plus Jakarta Sans Medium"/>
              </a:rPr>
              <a:t>“By investing in other countries, we can help them do their part in tackling global problems like climate change”</a:t>
            </a:r>
            <a:endParaRPr sz="1100">
              <a:solidFill>
                <a:schemeClr val="dk1"/>
              </a:solidFill>
              <a:latin typeface="Plus Jakarta Sans Medium"/>
              <a:ea typeface="Plus Jakarta Sans Medium"/>
              <a:cs typeface="Plus Jakarta Sans Medium"/>
              <a:sym typeface="Plus Jakarta Sans Medium"/>
            </a:endParaRPr>
          </a:p>
        </p:txBody>
      </p:sp>
      <p:sp>
        <p:nvSpPr>
          <p:cNvPr id="263" name="Google Shape;263;p23"/>
          <p:cNvSpPr txBox="1"/>
          <p:nvPr/>
        </p:nvSpPr>
        <p:spPr>
          <a:xfrm>
            <a:off x="2836525" y="2866275"/>
            <a:ext cx="1884300" cy="938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800"/>
              </a:spcAft>
              <a:buNone/>
            </a:pPr>
            <a:r>
              <a:rPr lang="en-GB" sz="1100">
                <a:solidFill>
                  <a:schemeClr val="dk1"/>
                </a:solidFill>
                <a:latin typeface="Plus Jakarta Sans Medium"/>
                <a:ea typeface="Plus Jakarta Sans Medium"/>
                <a:cs typeface="Plus Jakarta Sans Medium"/>
                <a:sym typeface="Plus Jakarta Sans Medium"/>
              </a:rPr>
              <a:t>“We should not be spending money on tackling climate change at all”</a:t>
            </a:r>
            <a:endParaRPr sz="1100">
              <a:solidFill>
                <a:schemeClr val="dk1"/>
              </a:solidFill>
              <a:latin typeface="Plus Jakarta Sans Medium"/>
              <a:ea typeface="Plus Jakarta Sans Medium"/>
              <a:cs typeface="Plus Jakarta Sans Medium"/>
              <a:sym typeface="Plus Jakarta Sans Medium"/>
            </a:endParaRPr>
          </a:p>
        </p:txBody>
      </p:sp>
      <p:sp>
        <p:nvSpPr>
          <p:cNvPr id="264" name="Google Shape;264;p23"/>
          <p:cNvSpPr txBox="1"/>
          <p:nvPr/>
        </p:nvSpPr>
        <p:spPr>
          <a:xfrm>
            <a:off x="2836534" y="3804375"/>
            <a:ext cx="1884300" cy="354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800"/>
              </a:spcAft>
              <a:buNone/>
            </a:pPr>
            <a:r>
              <a:rPr lang="en-GB" sz="1100">
                <a:solidFill>
                  <a:schemeClr val="dk1"/>
                </a:solidFill>
                <a:latin typeface="Plus Jakarta Sans Medium"/>
                <a:ea typeface="Plus Jakarta Sans Medium"/>
                <a:cs typeface="Plus Jakarta Sans Medium"/>
                <a:sym typeface="Plus Jakarta Sans Medium"/>
              </a:rPr>
              <a:t>“Don’t know”</a:t>
            </a:r>
            <a:endParaRPr sz="1100">
              <a:solidFill>
                <a:schemeClr val="dk1"/>
              </a:solidFill>
              <a:latin typeface="Plus Jakarta Sans Medium"/>
              <a:ea typeface="Plus Jakarta Sans Medium"/>
              <a:cs typeface="Plus Jakarta Sans Medium"/>
              <a:sym typeface="Plus Jakarta Sans Medium"/>
            </a:endParaRPr>
          </a:p>
        </p:txBody>
      </p:sp>
      <p:sp>
        <p:nvSpPr>
          <p:cNvPr id="265" name="Google Shape;265;p23"/>
          <p:cNvSpPr/>
          <p:nvPr/>
        </p:nvSpPr>
        <p:spPr>
          <a:xfrm>
            <a:off x="2527713" y="3851775"/>
            <a:ext cx="228300" cy="2283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6" name="Google Shape;266;p23"/>
          <p:cNvSpPr/>
          <p:nvPr/>
        </p:nvSpPr>
        <p:spPr>
          <a:xfrm>
            <a:off x="254125" y="2927175"/>
            <a:ext cx="228300" cy="228300"/>
          </a:xfrm>
          <a:prstGeom prst="ellipse">
            <a:avLst/>
          </a:prstGeom>
          <a:solidFill>
            <a:srgbClr val="C1DC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7" name="Google Shape;267;p23"/>
          <p:cNvSpPr/>
          <p:nvPr/>
        </p:nvSpPr>
        <p:spPr>
          <a:xfrm>
            <a:off x="254125" y="4055700"/>
            <a:ext cx="228300" cy="228300"/>
          </a:xfrm>
          <a:prstGeom prst="ellipse">
            <a:avLst/>
          </a:prstGeom>
          <a:solidFill>
            <a:srgbClr val="74A0C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74A0CE"/>
              </a:solidFill>
            </a:endParaRPr>
          </a:p>
        </p:txBody>
      </p:sp>
      <p:sp>
        <p:nvSpPr>
          <p:cNvPr id="268" name="Google Shape;268;p23"/>
          <p:cNvSpPr/>
          <p:nvPr/>
        </p:nvSpPr>
        <p:spPr>
          <a:xfrm>
            <a:off x="2527725" y="2920025"/>
            <a:ext cx="228300" cy="228300"/>
          </a:xfrm>
          <a:prstGeom prst="ellipse">
            <a:avLst/>
          </a:prstGeom>
          <a:solidFill>
            <a:srgbClr val="0045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9" name="Google Shape;269;p23"/>
          <p:cNvSpPr txBox="1"/>
          <p:nvPr/>
        </p:nvSpPr>
        <p:spPr>
          <a:xfrm>
            <a:off x="5409678" y="2292273"/>
            <a:ext cx="908100" cy="400200"/>
          </a:xfrm>
          <a:prstGeom prst="rect">
            <a:avLst/>
          </a:prstGeom>
          <a:noFill/>
          <a:ln>
            <a:noFill/>
          </a:ln>
        </p:spPr>
        <p:txBody>
          <a:bodyPr spcFirstLastPara="1" wrap="square" lIns="91425" tIns="91425" rIns="91425" bIns="91425" anchor="t" anchorCtr="0">
            <a:spAutoFit/>
          </a:bodyPr>
          <a:lstStyle/>
          <a:p>
            <a:pPr marL="0" lvl="0" indent="0" algn="ctr" rtl="0">
              <a:lnSpc>
                <a:spcPct val="70000"/>
              </a:lnSpc>
              <a:spcBef>
                <a:spcPts val="0"/>
              </a:spcBef>
              <a:spcAft>
                <a:spcPts val="0"/>
              </a:spcAft>
              <a:buNone/>
            </a:pPr>
            <a:r>
              <a:rPr lang="en-GB" sz="2000">
                <a:solidFill>
                  <a:srgbClr val="F3F1EB"/>
                </a:solidFill>
                <a:latin typeface="Staatliches"/>
                <a:ea typeface="Staatliches"/>
                <a:cs typeface="Staatliches"/>
                <a:sym typeface="Staatliches"/>
              </a:rPr>
              <a:t>13%</a:t>
            </a:r>
            <a:endParaRPr sz="2000">
              <a:solidFill>
                <a:srgbClr val="F3F1EB"/>
              </a:solidFill>
              <a:latin typeface="Staatliches"/>
              <a:ea typeface="Staatliches"/>
              <a:cs typeface="Staatliches"/>
              <a:sym typeface="Staatliches"/>
            </a:endParaRPr>
          </a:p>
        </p:txBody>
      </p:sp>
      <p:sp>
        <p:nvSpPr>
          <p:cNvPr id="270" name="Google Shape;270;p23"/>
          <p:cNvSpPr txBox="1"/>
          <p:nvPr/>
        </p:nvSpPr>
        <p:spPr>
          <a:xfrm>
            <a:off x="5977678" y="3502261"/>
            <a:ext cx="908100" cy="400200"/>
          </a:xfrm>
          <a:prstGeom prst="rect">
            <a:avLst/>
          </a:prstGeom>
          <a:noFill/>
          <a:ln>
            <a:noFill/>
          </a:ln>
        </p:spPr>
        <p:txBody>
          <a:bodyPr spcFirstLastPara="1" wrap="square" lIns="91425" tIns="91425" rIns="91425" bIns="91425" anchor="t" anchorCtr="0">
            <a:spAutoFit/>
          </a:bodyPr>
          <a:lstStyle/>
          <a:p>
            <a:pPr marL="0" lvl="0" indent="0" algn="ctr" rtl="0">
              <a:lnSpc>
                <a:spcPct val="70000"/>
              </a:lnSpc>
              <a:spcBef>
                <a:spcPts val="0"/>
              </a:spcBef>
              <a:spcAft>
                <a:spcPts val="0"/>
              </a:spcAft>
              <a:buNone/>
            </a:pPr>
            <a:r>
              <a:rPr lang="en-GB" sz="2000">
                <a:solidFill>
                  <a:srgbClr val="1F1F1F"/>
                </a:solidFill>
                <a:latin typeface="Staatliches"/>
                <a:ea typeface="Staatliches"/>
                <a:cs typeface="Staatliches"/>
                <a:sym typeface="Staatliches"/>
              </a:rPr>
              <a:t>44%</a:t>
            </a:r>
            <a:endParaRPr sz="2000">
              <a:solidFill>
                <a:srgbClr val="1F1F1F"/>
              </a:solidFill>
              <a:latin typeface="Staatliches"/>
              <a:ea typeface="Staatliches"/>
              <a:cs typeface="Staatliches"/>
              <a:sym typeface="Staatliches"/>
            </a:endParaRPr>
          </a:p>
        </p:txBody>
      </p:sp>
      <p:sp>
        <p:nvSpPr>
          <p:cNvPr id="271" name="Google Shape;271;p23"/>
          <p:cNvSpPr txBox="1"/>
          <p:nvPr/>
        </p:nvSpPr>
        <p:spPr>
          <a:xfrm>
            <a:off x="7271553" y="2526886"/>
            <a:ext cx="908100" cy="400200"/>
          </a:xfrm>
          <a:prstGeom prst="rect">
            <a:avLst/>
          </a:prstGeom>
          <a:noFill/>
          <a:ln>
            <a:noFill/>
          </a:ln>
        </p:spPr>
        <p:txBody>
          <a:bodyPr spcFirstLastPara="1" wrap="square" lIns="91425" tIns="91425" rIns="91425" bIns="91425" anchor="t" anchorCtr="0">
            <a:spAutoFit/>
          </a:bodyPr>
          <a:lstStyle/>
          <a:p>
            <a:pPr marL="0" lvl="0" indent="0" algn="ctr" rtl="0">
              <a:lnSpc>
                <a:spcPct val="70000"/>
              </a:lnSpc>
              <a:spcBef>
                <a:spcPts val="0"/>
              </a:spcBef>
              <a:spcAft>
                <a:spcPts val="0"/>
              </a:spcAft>
              <a:buNone/>
            </a:pPr>
            <a:r>
              <a:rPr lang="en-GB" sz="2000">
                <a:solidFill>
                  <a:srgbClr val="004532"/>
                </a:solidFill>
                <a:latin typeface="Staatliches"/>
                <a:ea typeface="Staatliches"/>
                <a:cs typeface="Staatliches"/>
                <a:sym typeface="Staatliches"/>
              </a:rPr>
              <a:t>34%</a:t>
            </a:r>
            <a:endParaRPr sz="2000">
              <a:solidFill>
                <a:srgbClr val="004532"/>
              </a:solidFill>
              <a:latin typeface="Staatliches"/>
              <a:ea typeface="Staatliches"/>
              <a:cs typeface="Staatliches"/>
              <a:sym typeface="Staatliches"/>
            </a:endParaRPr>
          </a:p>
        </p:txBody>
      </p:sp>
      <p:sp>
        <p:nvSpPr>
          <p:cNvPr id="272" name="Google Shape;272;p23"/>
          <p:cNvSpPr txBox="1"/>
          <p:nvPr/>
        </p:nvSpPr>
        <p:spPr>
          <a:xfrm>
            <a:off x="6058741" y="1765736"/>
            <a:ext cx="908100" cy="400200"/>
          </a:xfrm>
          <a:prstGeom prst="rect">
            <a:avLst/>
          </a:prstGeom>
          <a:noFill/>
          <a:ln>
            <a:noFill/>
          </a:ln>
        </p:spPr>
        <p:txBody>
          <a:bodyPr spcFirstLastPara="1" wrap="square" lIns="91425" tIns="91425" rIns="91425" bIns="91425" anchor="t" anchorCtr="0">
            <a:spAutoFit/>
          </a:bodyPr>
          <a:lstStyle/>
          <a:p>
            <a:pPr marL="0" lvl="0" indent="0" algn="ctr" rtl="0">
              <a:lnSpc>
                <a:spcPct val="70000"/>
              </a:lnSpc>
              <a:spcBef>
                <a:spcPts val="0"/>
              </a:spcBef>
              <a:spcAft>
                <a:spcPts val="0"/>
              </a:spcAft>
              <a:buNone/>
            </a:pPr>
            <a:r>
              <a:rPr lang="en-GB" sz="2000">
                <a:solidFill>
                  <a:srgbClr val="004532"/>
                </a:solidFill>
                <a:latin typeface="Staatliches"/>
                <a:ea typeface="Staatliches"/>
                <a:cs typeface="Staatliches"/>
                <a:sym typeface="Staatliches"/>
              </a:rPr>
              <a:t>9%</a:t>
            </a:r>
            <a:endParaRPr sz="2000">
              <a:solidFill>
                <a:srgbClr val="004532"/>
              </a:solidFill>
              <a:latin typeface="Staatliches"/>
              <a:ea typeface="Staatliches"/>
              <a:cs typeface="Staatliches"/>
              <a:sym typeface="Staatliche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1DCAF"/>
        </a:solidFill>
        <a:effectLst/>
      </p:bgPr>
    </p:bg>
    <p:spTree>
      <p:nvGrpSpPr>
        <p:cNvPr id="1" name="Shape 276"/>
        <p:cNvGrpSpPr/>
        <p:nvPr/>
      </p:nvGrpSpPr>
      <p:grpSpPr>
        <a:xfrm>
          <a:off x="0" y="0"/>
          <a:ext cx="0" cy="0"/>
          <a:chOff x="0" y="0"/>
          <a:chExt cx="0" cy="0"/>
        </a:xfrm>
      </p:grpSpPr>
      <p:pic>
        <p:nvPicPr>
          <p:cNvPr id="277" name="Google Shape;277;p24"/>
          <p:cNvPicPr preferRelativeResize="0"/>
          <p:nvPr/>
        </p:nvPicPr>
        <p:blipFill>
          <a:blip r:embed="rId3">
            <a:alphaModFix/>
          </a:blip>
          <a:stretch>
            <a:fillRect/>
          </a:stretch>
        </p:blipFill>
        <p:spPr>
          <a:xfrm>
            <a:off x="5025322" y="1270320"/>
            <a:ext cx="3536199" cy="3524381"/>
          </a:xfrm>
          <a:prstGeom prst="rect">
            <a:avLst/>
          </a:prstGeom>
          <a:noFill/>
          <a:ln>
            <a:noFill/>
          </a:ln>
        </p:spPr>
      </p:pic>
      <p:sp>
        <p:nvSpPr>
          <p:cNvPr id="278" name="Google Shape;278;p24"/>
          <p:cNvSpPr txBox="1"/>
          <p:nvPr/>
        </p:nvSpPr>
        <p:spPr>
          <a:xfrm>
            <a:off x="222100" y="247875"/>
            <a:ext cx="7078500" cy="1154400"/>
          </a:xfrm>
          <a:prstGeom prst="rect">
            <a:avLst/>
          </a:prstGeom>
          <a:noFill/>
          <a:ln>
            <a:noFill/>
          </a:ln>
        </p:spPr>
        <p:txBody>
          <a:bodyPr spcFirstLastPara="1" wrap="square" lIns="91425" tIns="91425" rIns="91425" bIns="91425" anchor="t" anchorCtr="0">
            <a:spAutoFit/>
          </a:bodyPr>
          <a:lstStyle/>
          <a:p>
            <a:pPr marL="0" lvl="0" indent="0" algn="l" rtl="0">
              <a:lnSpc>
                <a:spcPct val="70000"/>
              </a:lnSpc>
              <a:spcBef>
                <a:spcPts val="0"/>
              </a:spcBef>
              <a:spcAft>
                <a:spcPts val="0"/>
              </a:spcAft>
              <a:buNone/>
            </a:pPr>
            <a:r>
              <a:rPr lang="en-GB" sz="4500">
                <a:solidFill>
                  <a:srgbClr val="004532"/>
                </a:solidFill>
                <a:latin typeface="Staatliches"/>
                <a:ea typeface="Staatliches"/>
                <a:cs typeface="Staatliches"/>
                <a:sym typeface="Staatliches"/>
              </a:rPr>
              <a:t>5. All nations agree rich countries should pay more</a:t>
            </a:r>
            <a:endParaRPr sz="4500">
              <a:solidFill>
                <a:srgbClr val="004532"/>
              </a:solidFill>
              <a:latin typeface="Staatliches"/>
              <a:ea typeface="Staatliches"/>
              <a:cs typeface="Staatliches"/>
              <a:sym typeface="Staatliches"/>
            </a:endParaRPr>
          </a:p>
        </p:txBody>
      </p:sp>
      <p:sp>
        <p:nvSpPr>
          <p:cNvPr id="279" name="Google Shape;279;p24"/>
          <p:cNvSpPr txBox="1"/>
          <p:nvPr/>
        </p:nvSpPr>
        <p:spPr>
          <a:xfrm>
            <a:off x="222100" y="1270325"/>
            <a:ext cx="7799100" cy="392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800"/>
              </a:spcAft>
              <a:buNone/>
            </a:pPr>
            <a:r>
              <a:rPr lang="en-GB" sz="1350">
                <a:solidFill>
                  <a:srgbClr val="1F1F1F"/>
                </a:solidFill>
                <a:latin typeface="Plus Jakarta Sans Medium"/>
                <a:ea typeface="Plus Jakarta Sans Medium"/>
                <a:cs typeface="Plus Jakarta Sans Medium"/>
                <a:sym typeface="Plus Jakarta Sans Medium"/>
              </a:rPr>
              <a:t>Although emerging economies agree more strongly. </a:t>
            </a:r>
            <a:endParaRPr sz="1350">
              <a:solidFill>
                <a:srgbClr val="1F1F1F"/>
              </a:solidFill>
              <a:latin typeface="Plus Jakarta Sans Medium"/>
              <a:ea typeface="Plus Jakarta Sans Medium"/>
              <a:cs typeface="Plus Jakarta Sans Medium"/>
              <a:sym typeface="Plus Jakarta Sans Medium"/>
            </a:endParaRPr>
          </a:p>
        </p:txBody>
      </p:sp>
      <p:grpSp>
        <p:nvGrpSpPr>
          <p:cNvPr id="280" name="Google Shape;280;p24"/>
          <p:cNvGrpSpPr/>
          <p:nvPr/>
        </p:nvGrpSpPr>
        <p:grpSpPr>
          <a:xfrm>
            <a:off x="342800" y="3420425"/>
            <a:ext cx="1916025" cy="1332325"/>
            <a:chOff x="3664563" y="3565325"/>
            <a:chExt cx="1916025" cy="1332325"/>
          </a:xfrm>
        </p:grpSpPr>
        <p:sp>
          <p:nvSpPr>
            <p:cNvPr id="281" name="Google Shape;281;p24"/>
            <p:cNvSpPr/>
            <p:nvPr/>
          </p:nvSpPr>
          <p:spPr>
            <a:xfrm>
              <a:off x="3664563" y="4620613"/>
              <a:ext cx="228300" cy="2283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82" name="Google Shape;282;p24"/>
            <p:cNvSpPr/>
            <p:nvPr/>
          </p:nvSpPr>
          <p:spPr>
            <a:xfrm>
              <a:off x="3664563" y="3650263"/>
              <a:ext cx="228300" cy="228300"/>
            </a:xfrm>
            <a:prstGeom prst="ellipse">
              <a:avLst/>
            </a:prstGeom>
            <a:solidFill>
              <a:srgbClr val="0045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04532"/>
                </a:solidFill>
              </a:endParaRPr>
            </a:p>
          </p:txBody>
        </p:sp>
        <p:sp>
          <p:nvSpPr>
            <p:cNvPr id="283" name="Google Shape;283;p24"/>
            <p:cNvSpPr/>
            <p:nvPr/>
          </p:nvSpPr>
          <p:spPr>
            <a:xfrm>
              <a:off x="3664563" y="4297163"/>
              <a:ext cx="228300" cy="228300"/>
            </a:xfrm>
            <a:prstGeom prst="ellipse">
              <a:avLst/>
            </a:prstGeom>
            <a:solidFill>
              <a:srgbClr val="E5E0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E5E0EF"/>
                </a:solidFill>
              </a:endParaRPr>
            </a:p>
          </p:txBody>
        </p:sp>
        <p:sp>
          <p:nvSpPr>
            <p:cNvPr id="284" name="Google Shape;284;p24"/>
            <p:cNvSpPr/>
            <p:nvPr/>
          </p:nvSpPr>
          <p:spPr>
            <a:xfrm>
              <a:off x="3664563" y="3973700"/>
              <a:ext cx="228300" cy="228300"/>
            </a:xfrm>
            <a:prstGeom prst="ellipse">
              <a:avLst/>
            </a:prstGeom>
            <a:solidFill>
              <a:srgbClr val="74A0C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8279E8"/>
                </a:solidFill>
              </a:endParaRPr>
            </a:p>
          </p:txBody>
        </p:sp>
        <p:sp>
          <p:nvSpPr>
            <p:cNvPr id="285" name="Google Shape;285;p24"/>
            <p:cNvSpPr txBox="1"/>
            <p:nvPr/>
          </p:nvSpPr>
          <p:spPr>
            <a:xfrm>
              <a:off x="3988192" y="3565325"/>
              <a:ext cx="11595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a:solidFill>
                    <a:schemeClr val="dk1"/>
                  </a:solidFill>
                  <a:latin typeface="Plus Jakarta Sans Medium"/>
                  <a:ea typeface="Plus Jakarta Sans Medium"/>
                  <a:cs typeface="Plus Jakarta Sans Medium"/>
                  <a:sym typeface="Plus Jakarta Sans Medium"/>
                </a:rPr>
                <a:t>69% agree</a:t>
              </a:r>
              <a:endParaRPr sz="1100">
                <a:latin typeface="Plus Jakarta Sans Medium"/>
                <a:ea typeface="Plus Jakarta Sans Medium"/>
                <a:cs typeface="Plus Jakarta Sans Medium"/>
                <a:sym typeface="Plus Jakarta Sans Medium"/>
              </a:endParaRPr>
            </a:p>
          </p:txBody>
        </p:sp>
        <p:sp>
          <p:nvSpPr>
            <p:cNvPr id="286" name="Google Shape;286;p24"/>
            <p:cNvSpPr txBox="1"/>
            <p:nvPr/>
          </p:nvSpPr>
          <p:spPr>
            <a:xfrm>
              <a:off x="3988192" y="3888763"/>
              <a:ext cx="12639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a:solidFill>
                    <a:schemeClr val="dk1"/>
                  </a:solidFill>
                  <a:latin typeface="Plus Jakarta Sans Medium"/>
                  <a:ea typeface="Plus Jakarta Sans Medium"/>
                  <a:cs typeface="Plus Jakarta Sans Medium"/>
                  <a:sym typeface="Plus Jakarta Sans Medium"/>
                </a:rPr>
                <a:t>18% neutral</a:t>
              </a:r>
              <a:endParaRPr sz="1100">
                <a:latin typeface="Plus Jakarta Sans Medium"/>
                <a:ea typeface="Plus Jakarta Sans Medium"/>
                <a:cs typeface="Plus Jakarta Sans Medium"/>
                <a:sym typeface="Plus Jakarta Sans Medium"/>
              </a:endParaRPr>
            </a:p>
          </p:txBody>
        </p:sp>
        <p:sp>
          <p:nvSpPr>
            <p:cNvPr id="287" name="Google Shape;287;p24"/>
            <p:cNvSpPr txBox="1"/>
            <p:nvPr/>
          </p:nvSpPr>
          <p:spPr>
            <a:xfrm>
              <a:off x="4006818" y="4220200"/>
              <a:ext cx="13458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a:solidFill>
                    <a:schemeClr val="dk1"/>
                  </a:solidFill>
                  <a:latin typeface="Plus Jakarta Sans Medium"/>
                  <a:ea typeface="Plus Jakarta Sans Medium"/>
                  <a:cs typeface="Plus Jakarta Sans Medium"/>
                  <a:sym typeface="Plus Jakarta Sans Medium"/>
                </a:rPr>
                <a:t>9% disagree</a:t>
              </a:r>
              <a:endParaRPr sz="1100">
                <a:latin typeface="Plus Jakarta Sans Medium"/>
                <a:ea typeface="Plus Jakarta Sans Medium"/>
                <a:cs typeface="Plus Jakarta Sans Medium"/>
                <a:sym typeface="Plus Jakarta Sans Medium"/>
              </a:endParaRPr>
            </a:p>
          </p:txBody>
        </p:sp>
        <p:sp>
          <p:nvSpPr>
            <p:cNvPr id="288" name="Google Shape;288;p24"/>
            <p:cNvSpPr txBox="1"/>
            <p:nvPr/>
          </p:nvSpPr>
          <p:spPr>
            <a:xfrm>
              <a:off x="3988188" y="4543650"/>
              <a:ext cx="15924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a:solidFill>
                    <a:schemeClr val="dk1"/>
                  </a:solidFill>
                  <a:latin typeface="Plus Jakarta Sans Medium"/>
                  <a:ea typeface="Plus Jakarta Sans Medium"/>
                  <a:cs typeface="Plus Jakarta Sans Medium"/>
                  <a:sym typeface="Plus Jakarta Sans Medium"/>
                </a:rPr>
                <a:t>4% don’t know</a:t>
              </a:r>
              <a:endParaRPr sz="1100">
                <a:latin typeface="Plus Jakarta Sans Medium"/>
                <a:ea typeface="Plus Jakarta Sans Medium"/>
                <a:cs typeface="Plus Jakarta Sans Medium"/>
                <a:sym typeface="Plus Jakarta Sans Medium"/>
              </a:endParaRPr>
            </a:p>
          </p:txBody>
        </p:sp>
      </p:grpSp>
      <p:sp>
        <p:nvSpPr>
          <p:cNvPr id="289" name="Google Shape;289;p24"/>
          <p:cNvSpPr txBox="1"/>
          <p:nvPr/>
        </p:nvSpPr>
        <p:spPr>
          <a:xfrm rot="-1237">
            <a:off x="7156568" y="3297747"/>
            <a:ext cx="833700" cy="45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150">
                <a:solidFill>
                  <a:srgbClr val="F2F1EA"/>
                </a:solidFill>
                <a:latin typeface="Plus Jakarta Sans SemiBold"/>
                <a:ea typeface="Plus Jakarta Sans SemiBold"/>
                <a:cs typeface="Plus Jakarta Sans SemiBold"/>
                <a:sym typeface="Plus Jakarta Sans SemiBold"/>
              </a:rPr>
              <a:t>Agree</a:t>
            </a:r>
            <a:endParaRPr sz="1150">
              <a:solidFill>
                <a:srgbClr val="F2F1EA"/>
              </a:solidFill>
              <a:latin typeface="Plus Jakarta Sans SemiBold"/>
              <a:ea typeface="Plus Jakarta Sans SemiBold"/>
              <a:cs typeface="Plus Jakarta Sans SemiBold"/>
              <a:sym typeface="Plus Jakarta Sans SemiBold"/>
            </a:endParaRPr>
          </a:p>
        </p:txBody>
      </p:sp>
      <p:sp>
        <p:nvSpPr>
          <p:cNvPr id="290" name="Google Shape;290;p24"/>
          <p:cNvSpPr txBox="1"/>
          <p:nvPr/>
        </p:nvSpPr>
        <p:spPr>
          <a:xfrm rot="-1237">
            <a:off x="5275893" y="2805710"/>
            <a:ext cx="833700" cy="45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150">
                <a:solidFill>
                  <a:srgbClr val="F2F1EA"/>
                </a:solidFill>
                <a:latin typeface="Plus Jakarta Sans SemiBold"/>
                <a:ea typeface="Plus Jakarta Sans SemiBold"/>
                <a:cs typeface="Plus Jakarta Sans SemiBold"/>
                <a:sym typeface="Plus Jakarta Sans SemiBold"/>
              </a:rPr>
              <a:t>Neutral</a:t>
            </a:r>
            <a:endParaRPr sz="1150">
              <a:solidFill>
                <a:srgbClr val="F2F1EA"/>
              </a:solidFill>
              <a:latin typeface="Plus Jakarta Sans SemiBold"/>
              <a:ea typeface="Plus Jakarta Sans SemiBold"/>
              <a:cs typeface="Plus Jakarta Sans SemiBold"/>
              <a:sym typeface="Plus Jakarta Sans SemiBold"/>
            </a:endParaRPr>
          </a:p>
        </p:txBody>
      </p:sp>
      <p:sp>
        <p:nvSpPr>
          <p:cNvPr id="291" name="Google Shape;291;p24"/>
          <p:cNvSpPr txBox="1"/>
          <p:nvPr/>
        </p:nvSpPr>
        <p:spPr>
          <a:xfrm rot="-1237">
            <a:off x="5744468" y="1851685"/>
            <a:ext cx="833700" cy="45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150">
                <a:solidFill>
                  <a:srgbClr val="004532"/>
                </a:solidFill>
                <a:latin typeface="Plus Jakarta Sans SemiBold"/>
                <a:ea typeface="Plus Jakarta Sans SemiBold"/>
                <a:cs typeface="Plus Jakarta Sans SemiBold"/>
                <a:sym typeface="Plus Jakarta Sans SemiBold"/>
              </a:rPr>
              <a:t>Disagree</a:t>
            </a:r>
            <a:endParaRPr sz="1150">
              <a:solidFill>
                <a:srgbClr val="004532"/>
              </a:solidFill>
              <a:latin typeface="Plus Jakarta Sans SemiBold"/>
              <a:ea typeface="Plus Jakarta Sans SemiBold"/>
              <a:cs typeface="Plus Jakarta Sans SemiBold"/>
              <a:sym typeface="Plus Jakarta Sans SemiBold"/>
            </a:endParaRPr>
          </a:p>
        </p:txBody>
      </p:sp>
      <p:sp>
        <p:nvSpPr>
          <p:cNvPr id="292" name="Google Shape;292;p24"/>
          <p:cNvSpPr txBox="1"/>
          <p:nvPr/>
        </p:nvSpPr>
        <p:spPr>
          <a:xfrm>
            <a:off x="5631364" y="1623464"/>
            <a:ext cx="972000" cy="421800"/>
          </a:xfrm>
          <a:prstGeom prst="rect">
            <a:avLst/>
          </a:prstGeom>
          <a:noFill/>
          <a:ln>
            <a:noFill/>
          </a:ln>
        </p:spPr>
        <p:txBody>
          <a:bodyPr spcFirstLastPara="1" wrap="square" lIns="91425" tIns="91425" rIns="91425" bIns="91425" anchor="t" anchorCtr="0">
            <a:spAutoFit/>
          </a:bodyPr>
          <a:lstStyle/>
          <a:p>
            <a:pPr marL="0" lvl="0" indent="0" algn="ctr" rtl="0">
              <a:lnSpc>
                <a:spcPct val="70000"/>
              </a:lnSpc>
              <a:spcBef>
                <a:spcPts val="0"/>
              </a:spcBef>
              <a:spcAft>
                <a:spcPts val="0"/>
              </a:spcAft>
              <a:buNone/>
            </a:pPr>
            <a:r>
              <a:rPr lang="en-GB" sz="2200">
                <a:solidFill>
                  <a:srgbClr val="004532"/>
                </a:solidFill>
                <a:latin typeface="Staatliches"/>
                <a:ea typeface="Staatliches"/>
                <a:cs typeface="Staatliches"/>
                <a:sym typeface="Staatliches"/>
              </a:rPr>
              <a:t>9%</a:t>
            </a:r>
            <a:endParaRPr sz="2200">
              <a:solidFill>
                <a:srgbClr val="004532"/>
              </a:solidFill>
              <a:latin typeface="Staatliches"/>
              <a:ea typeface="Staatliches"/>
              <a:cs typeface="Staatliches"/>
              <a:sym typeface="Staatliches"/>
            </a:endParaRPr>
          </a:p>
        </p:txBody>
      </p:sp>
      <p:sp>
        <p:nvSpPr>
          <p:cNvPr id="293" name="Google Shape;293;p24"/>
          <p:cNvSpPr txBox="1"/>
          <p:nvPr/>
        </p:nvSpPr>
        <p:spPr>
          <a:xfrm>
            <a:off x="7087419" y="3065976"/>
            <a:ext cx="972000" cy="421800"/>
          </a:xfrm>
          <a:prstGeom prst="rect">
            <a:avLst/>
          </a:prstGeom>
          <a:noFill/>
          <a:ln>
            <a:noFill/>
          </a:ln>
        </p:spPr>
        <p:txBody>
          <a:bodyPr spcFirstLastPara="1" wrap="square" lIns="91425" tIns="91425" rIns="91425" bIns="91425" anchor="t" anchorCtr="0">
            <a:spAutoFit/>
          </a:bodyPr>
          <a:lstStyle/>
          <a:p>
            <a:pPr marL="0" lvl="0" indent="0" algn="ctr" rtl="0">
              <a:lnSpc>
                <a:spcPct val="70000"/>
              </a:lnSpc>
              <a:spcBef>
                <a:spcPts val="0"/>
              </a:spcBef>
              <a:spcAft>
                <a:spcPts val="0"/>
              </a:spcAft>
              <a:buNone/>
            </a:pPr>
            <a:r>
              <a:rPr lang="en-GB" sz="2200">
                <a:solidFill>
                  <a:srgbClr val="F3F1EB"/>
                </a:solidFill>
                <a:latin typeface="Staatliches"/>
                <a:ea typeface="Staatliches"/>
                <a:cs typeface="Staatliches"/>
                <a:sym typeface="Staatliches"/>
              </a:rPr>
              <a:t>69%</a:t>
            </a:r>
            <a:endParaRPr sz="2200">
              <a:solidFill>
                <a:srgbClr val="F3F1EB"/>
              </a:solidFill>
              <a:latin typeface="Staatliches"/>
              <a:ea typeface="Staatliches"/>
              <a:cs typeface="Staatliches"/>
              <a:sym typeface="Staatliches"/>
            </a:endParaRPr>
          </a:p>
        </p:txBody>
      </p:sp>
      <p:sp>
        <p:nvSpPr>
          <p:cNvPr id="294" name="Google Shape;294;p24"/>
          <p:cNvSpPr txBox="1"/>
          <p:nvPr/>
        </p:nvSpPr>
        <p:spPr>
          <a:xfrm>
            <a:off x="5206750" y="2571748"/>
            <a:ext cx="972000" cy="421800"/>
          </a:xfrm>
          <a:prstGeom prst="rect">
            <a:avLst/>
          </a:prstGeom>
          <a:noFill/>
          <a:ln>
            <a:noFill/>
          </a:ln>
        </p:spPr>
        <p:txBody>
          <a:bodyPr spcFirstLastPara="1" wrap="square" lIns="91425" tIns="91425" rIns="91425" bIns="91425" anchor="t" anchorCtr="0">
            <a:spAutoFit/>
          </a:bodyPr>
          <a:lstStyle/>
          <a:p>
            <a:pPr marL="0" lvl="0" indent="0" algn="ctr" rtl="0">
              <a:lnSpc>
                <a:spcPct val="70000"/>
              </a:lnSpc>
              <a:spcBef>
                <a:spcPts val="0"/>
              </a:spcBef>
              <a:spcAft>
                <a:spcPts val="0"/>
              </a:spcAft>
              <a:buNone/>
            </a:pPr>
            <a:r>
              <a:rPr lang="en-GB" sz="2200">
                <a:solidFill>
                  <a:srgbClr val="F3F1EB"/>
                </a:solidFill>
                <a:latin typeface="Staatliches"/>
                <a:ea typeface="Staatliches"/>
                <a:cs typeface="Staatliches"/>
                <a:sym typeface="Staatliches"/>
              </a:rPr>
              <a:t>18%</a:t>
            </a:r>
            <a:endParaRPr sz="2200">
              <a:solidFill>
                <a:srgbClr val="F3F1EB"/>
              </a:solidFill>
              <a:latin typeface="Staatliches"/>
              <a:ea typeface="Staatliches"/>
              <a:cs typeface="Staatliches"/>
              <a:sym typeface="Staatliches"/>
            </a:endParaRPr>
          </a:p>
        </p:txBody>
      </p:sp>
      <p:sp>
        <p:nvSpPr>
          <p:cNvPr id="295" name="Google Shape;295;p24"/>
          <p:cNvSpPr txBox="1"/>
          <p:nvPr/>
        </p:nvSpPr>
        <p:spPr>
          <a:xfrm>
            <a:off x="6420175" y="1453800"/>
            <a:ext cx="411900" cy="346200"/>
          </a:xfrm>
          <a:prstGeom prst="rect">
            <a:avLst/>
          </a:prstGeom>
          <a:noFill/>
          <a:ln>
            <a:noFill/>
          </a:ln>
        </p:spPr>
        <p:txBody>
          <a:bodyPr spcFirstLastPara="1" wrap="square" lIns="91425" tIns="91425" rIns="91425" bIns="91425" anchor="t" anchorCtr="0">
            <a:spAutoFit/>
          </a:bodyPr>
          <a:lstStyle/>
          <a:p>
            <a:pPr marL="0" lvl="0" indent="0" algn="ctr" rtl="0">
              <a:lnSpc>
                <a:spcPct val="70000"/>
              </a:lnSpc>
              <a:spcBef>
                <a:spcPts val="0"/>
              </a:spcBef>
              <a:spcAft>
                <a:spcPts val="0"/>
              </a:spcAft>
              <a:buNone/>
            </a:pPr>
            <a:r>
              <a:rPr lang="en-GB" sz="1500">
                <a:solidFill>
                  <a:srgbClr val="004532"/>
                </a:solidFill>
                <a:latin typeface="Staatliches"/>
                <a:ea typeface="Staatliches"/>
                <a:cs typeface="Staatliches"/>
                <a:sym typeface="Staatliches"/>
              </a:rPr>
              <a:t>4%</a:t>
            </a:r>
            <a:endParaRPr sz="1500">
              <a:solidFill>
                <a:srgbClr val="004532"/>
              </a:solidFill>
              <a:latin typeface="Staatliches"/>
              <a:ea typeface="Staatliches"/>
              <a:cs typeface="Staatliches"/>
              <a:sym typeface="Staatliches"/>
            </a:endParaRPr>
          </a:p>
        </p:txBody>
      </p:sp>
      <p:sp>
        <p:nvSpPr>
          <p:cNvPr id="296" name="Google Shape;296;p24"/>
          <p:cNvSpPr txBox="1"/>
          <p:nvPr/>
        </p:nvSpPr>
        <p:spPr>
          <a:xfrm rot="473">
            <a:off x="222095" y="1623775"/>
            <a:ext cx="4365300" cy="1109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800"/>
              </a:spcAft>
              <a:buNone/>
            </a:pPr>
            <a:r>
              <a:rPr lang="en-GB" sz="1350">
                <a:solidFill>
                  <a:srgbClr val="1F1F1F"/>
                </a:solidFill>
                <a:latin typeface="Plus Jakarta Sans Medium"/>
                <a:ea typeface="Plus Jakarta Sans Medium"/>
                <a:cs typeface="Plus Jakarta Sans Medium"/>
                <a:sym typeface="Plus Jakarta Sans Medium"/>
              </a:rPr>
              <a:t>“High income countries should bear a larger part of the costs of climate action than lower income countries because they are historically responsible for more damage to the climate”</a:t>
            </a:r>
            <a:endParaRPr sz="1350">
              <a:solidFill>
                <a:srgbClr val="1F1F1F"/>
              </a:solidFill>
              <a:latin typeface="Plus Jakarta Sans Medium"/>
              <a:ea typeface="Plus Jakarta Sans Medium"/>
              <a:cs typeface="Plus Jakarta Sans Medium"/>
              <a:sym typeface="Plus Jakarta Sans Medium"/>
            </a:endParaRPr>
          </a:p>
        </p:txBody>
      </p:sp>
      <p:sp>
        <p:nvSpPr>
          <p:cNvPr id="297" name="Google Shape;297;p24"/>
          <p:cNvSpPr txBox="1"/>
          <p:nvPr/>
        </p:nvSpPr>
        <p:spPr>
          <a:xfrm>
            <a:off x="6578250" y="4794701"/>
            <a:ext cx="2686800" cy="698400"/>
          </a:xfrm>
          <a:prstGeom prst="rect">
            <a:avLst/>
          </a:prstGeom>
          <a:noFill/>
          <a:ln>
            <a:noFill/>
          </a:ln>
        </p:spPr>
        <p:txBody>
          <a:bodyPr spcFirstLastPara="1" wrap="square" lIns="91425" tIns="91425" rIns="91425" bIns="91425" anchor="t" anchorCtr="0">
            <a:noAutofit/>
          </a:bodyPr>
          <a:lstStyle/>
          <a:p>
            <a:pPr marL="0" marR="0" lvl="0" indent="0" algn="l" rtl="0">
              <a:lnSpc>
                <a:spcPct val="70000"/>
              </a:lnSpc>
              <a:spcBef>
                <a:spcPts val="0"/>
              </a:spcBef>
              <a:spcAft>
                <a:spcPts val="0"/>
              </a:spcAft>
              <a:buNone/>
            </a:pPr>
            <a:r>
              <a:rPr lang="en-GB" sz="1800" dirty="0">
                <a:solidFill>
                  <a:srgbClr val="004532"/>
                </a:solidFill>
                <a:latin typeface="Staatliches"/>
                <a:ea typeface="Staatliches"/>
                <a:cs typeface="Staatliches"/>
                <a:sym typeface="Staatliches"/>
              </a:rPr>
              <a:t>UK = 62% agree; 11% DISAGREE</a:t>
            </a:r>
            <a:endParaRPr sz="1800" dirty="0">
              <a:solidFill>
                <a:srgbClr val="004532"/>
              </a:solidFill>
              <a:latin typeface="Staatliches"/>
              <a:ea typeface="Staatliches"/>
              <a:cs typeface="Staatliches"/>
              <a:sym typeface="Staatliche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FDAF2"/>
        </a:solidFill>
        <a:effectLst/>
      </p:bgPr>
    </p:bg>
    <p:spTree>
      <p:nvGrpSpPr>
        <p:cNvPr id="1" name="Shape 301"/>
        <p:cNvGrpSpPr/>
        <p:nvPr/>
      </p:nvGrpSpPr>
      <p:grpSpPr>
        <a:xfrm>
          <a:off x="0" y="0"/>
          <a:ext cx="0" cy="0"/>
          <a:chOff x="0" y="0"/>
          <a:chExt cx="0" cy="0"/>
        </a:xfrm>
      </p:grpSpPr>
      <p:pic>
        <p:nvPicPr>
          <p:cNvPr id="302" name="Google Shape;302;p25"/>
          <p:cNvPicPr preferRelativeResize="0"/>
          <p:nvPr/>
        </p:nvPicPr>
        <p:blipFill>
          <a:blip r:embed="rId3">
            <a:alphaModFix/>
          </a:blip>
          <a:stretch>
            <a:fillRect/>
          </a:stretch>
        </p:blipFill>
        <p:spPr>
          <a:xfrm>
            <a:off x="5091650" y="1353034"/>
            <a:ext cx="3448700" cy="3448659"/>
          </a:xfrm>
          <a:prstGeom prst="rect">
            <a:avLst/>
          </a:prstGeom>
          <a:noFill/>
          <a:ln>
            <a:noFill/>
          </a:ln>
        </p:spPr>
      </p:pic>
      <p:sp>
        <p:nvSpPr>
          <p:cNvPr id="303" name="Google Shape;303;p25"/>
          <p:cNvSpPr txBox="1"/>
          <p:nvPr/>
        </p:nvSpPr>
        <p:spPr>
          <a:xfrm>
            <a:off x="224850" y="243625"/>
            <a:ext cx="8694300" cy="1154400"/>
          </a:xfrm>
          <a:prstGeom prst="rect">
            <a:avLst/>
          </a:prstGeom>
          <a:noFill/>
          <a:ln>
            <a:noFill/>
          </a:ln>
        </p:spPr>
        <p:txBody>
          <a:bodyPr spcFirstLastPara="1" wrap="square" lIns="91425" tIns="91425" rIns="91425" bIns="91425" anchor="t" anchorCtr="0">
            <a:spAutoFit/>
          </a:bodyPr>
          <a:lstStyle/>
          <a:p>
            <a:pPr marL="0" lvl="0" indent="0" algn="l" rtl="0">
              <a:lnSpc>
                <a:spcPct val="70000"/>
              </a:lnSpc>
              <a:spcBef>
                <a:spcPts val="0"/>
              </a:spcBef>
              <a:spcAft>
                <a:spcPts val="0"/>
              </a:spcAft>
              <a:buNone/>
            </a:pPr>
            <a:r>
              <a:rPr lang="en-GB" sz="4500">
                <a:solidFill>
                  <a:srgbClr val="1F1F1F"/>
                </a:solidFill>
                <a:latin typeface="Staatliches"/>
                <a:ea typeface="Staatliches"/>
                <a:cs typeface="Staatliches"/>
                <a:sym typeface="Staatliches"/>
              </a:rPr>
              <a:t>6. Affordable finance for emerging markets has high support</a:t>
            </a:r>
            <a:endParaRPr sz="4500">
              <a:solidFill>
                <a:srgbClr val="1F1F1F"/>
              </a:solidFill>
              <a:latin typeface="Staatliches"/>
              <a:ea typeface="Staatliches"/>
              <a:cs typeface="Staatliches"/>
              <a:sym typeface="Staatliches"/>
            </a:endParaRPr>
          </a:p>
        </p:txBody>
      </p:sp>
      <p:sp>
        <p:nvSpPr>
          <p:cNvPr id="304" name="Google Shape;304;p25"/>
          <p:cNvSpPr txBox="1"/>
          <p:nvPr/>
        </p:nvSpPr>
        <p:spPr>
          <a:xfrm>
            <a:off x="700050" y="871375"/>
            <a:ext cx="7799100" cy="384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800"/>
              </a:spcAft>
              <a:buNone/>
            </a:pPr>
            <a:endParaRPr sz="1300">
              <a:solidFill>
                <a:schemeClr val="dk1"/>
              </a:solidFill>
              <a:latin typeface="Plus Jakarta Sans Medium"/>
              <a:ea typeface="Plus Jakarta Sans Medium"/>
              <a:cs typeface="Plus Jakarta Sans Medium"/>
              <a:sym typeface="Plus Jakarta Sans Medium"/>
            </a:endParaRPr>
          </a:p>
        </p:txBody>
      </p:sp>
      <p:sp>
        <p:nvSpPr>
          <p:cNvPr id="305" name="Google Shape;305;p25"/>
          <p:cNvSpPr txBox="1"/>
          <p:nvPr/>
        </p:nvSpPr>
        <p:spPr>
          <a:xfrm>
            <a:off x="224850" y="1353000"/>
            <a:ext cx="4634700" cy="1109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800"/>
              </a:spcAft>
              <a:buNone/>
            </a:pPr>
            <a:r>
              <a:rPr lang="en-GB" sz="1350">
                <a:solidFill>
                  <a:schemeClr val="dk1"/>
                </a:solidFill>
                <a:latin typeface="Plus Jakarta Sans Medium"/>
                <a:ea typeface="Plus Jakarta Sans Medium"/>
                <a:cs typeface="Plus Jakarta Sans Medium"/>
                <a:sym typeface="Plus Jakarta Sans Medium"/>
              </a:rPr>
              <a:t>There is a high level support for making loans more affordable for emerging economies, to enable them to fight climate change and improve health, education and livelihoods. Japan was a notable exception. </a:t>
            </a:r>
            <a:endParaRPr sz="1350">
              <a:solidFill>
                <a:schemeClr val="dk1"/>
              </a:solidFill>
              <a:latin typeface="Plus Jakarta Sans Medium"/>
              <a:ea typeface="Plus Jakarta Sans Medium"/>
              <a:cs typeface="Plus Jakarta Sans Medium"/>
              <a:sym typeface="Plus Jakarta Sans Medium"/>
            </a:endParaRPr>
          </a:p>
        </p:txBody>
      </p:sp>
      <p:sp>
        <p:nvSpPr>
          <p:cNvPr id="306" name="Google Shape;306;p25"/>
          <p:cNvSpPr txBox="1"/>
          <p:nvPr/>
        </p:nvSpPr>
        <p:spPr>
          <a:xfrm>
            <a:off x="224850" y="2397200"/>
            <a:ext cx="4692600" cy="392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800"/>
              </a:spcAft>
              <a:buNone/>
            </a:pPr>
            <a:r>
              <a:rPr lang="en-GB" sz="1350">
                <a:solidFill>
                  <a:schemeClr val="dk1"/>
                </a:solidFill>
                <a:latin typeface="Plus Jakarta Sans Medium"/>
                <a:ea typeface="Plus Jakarta Sans Medium"/>
                <a:cs typeface="Plus Jakarta Sans Medium"/>
                <a:sym typeface="Plus Jakarta Sans Medium"/>
              </a:rPr>
              <a:t>Support is highest amongst emerging economies. </a:t>
            </a:r>
            <a:endParaRPr sz="1350">
              <a:solidFill>
                <a:schemeClr val="dk1"/>
              </a:solidFill>
              <a:latin typeface="Plus Jakarta Sans Medium"/>
              <a:ea typeface="Plus Jakarta Sans Medium"/>
              <a:cs typeface="Plus Jakarta Sans Medium"/>
              <a:sym typeface="Plus Jakarta Sans Medium"/>
            </a:endParaRPr>
          </a:p>
        </p:txBody>
      </p:sp>
      <p:sp>
        <p:nvSpPr>
          <p:cNvPr id="307" name="Google Shape;307;p25"/>
          <p:cNvSpPr/>
          <p:nvPr/>
        </p:nvSpPr>
        <p:spPr>
          <a:xfrm>
            <a:off x="323950" y="4400488"/>
            <a:ext cx="228300" cy="228300"/>
          </a:xfrm>
          <a:prstGeom prst="ellipse">
            <a:avLst/>
          </a:prstGeom>
          <a:solidFill>
            <a:srgbClr val="C1DC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8" name="Google Shape;308;p25"/>
          <p:cNvSpPr/>
          <p:nvPr/>
        </p:nvSpPr>
        <p:spPr>
          <a:xfrm>
            <a:off x="323950" y="3430138"/>
            <a:ext cx="228300" cy="228300"/>
          </a:xfrm>
          <a:prstGeom prst="ellipse">
            <a:avLst/>
          </a:prstGeom>
          <a:solidFill>
            <a:srgbClr val="F2F1E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D28A24"/>
              </a:solidFill>
            </a:endParaRPr>
          </a:p>
        </p:txBody>
      </p:sp>
      <p:sp>
        <p:nvSpPr>
          <p:cNvPr id="309" name="Google Shape;309;p25"/>
          <p:cNvSpPr/>
          <p:nvPr/>
        </p:nvSpPr>
        <p:spPr>
          <a:xfrm>
            <a:off x="323950" y="4077038"/>
            <a:ext cx="228300" cy="228300"/>
          </a:xfrm>
          <a:prstGeom prst="ellipse">
            <a:avLst/>
          </a:prstGeom>
          <a:solidFill>
            <a:srgbClr val="0045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E5E0EF"/>
              </a:solidFill>
            </a:endParaRPr>
          </a:p>
        </p:txBody>
      </p:sp>
      <p:sp>
        <p:nvSpPr>
          <p:cNvPr id="310" name="Google Shape;310;p25"/>
          <p:cNvSpPr/>
          <p:nvPr/>
        </p:nvSpPr>
        <p:spPr>
          <a:xfrm>
            <a:off x="323950" y="3753575"/>
            <a:ext cx="228300" cy="228300"/>
          </a:xfrm>
          <a:prstGeom prst="ellipse">
            <a:avLst/>
          </a:prstGeom>
          <a:solidFill>
            <a:srgbClr val="74A0C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8279E8"/>
              </a:solidFill>
            </a:endParaRPr>
          </a:p>
        </p:txBody>
      </p:sp>
      <p:sp>
        <p:nvSpPr>
          <p:cNvPr id="311" name="Google Shape;311;p25"/>
          <p:cNvSpPr txBox="1"/>
          <p:nvPr/>
        </p:nvSpPr>
        <p:spPr>
          <a:xfrm>
            <a:off x="672400" y="3374938"/>
            <a:ext cx="13359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a:solidFill>
                  <a:schemeClr val="dk1"/>
                </a:solidFill>
                <a:latin typeface="Plus Jakarta Sans Medium"/>
                <a:ea typeface="Plus Jakarta Sans Medium"/>
                <a:cs typeface="Plus Jakarta Sans Medium"/>
                <a:sym typeface="Plus Jakarta Sans Medium"/>
              </a:rPr>
              <a:t>61% agree</a:t>
            </a:r>
            <a:endParaRPr sz="1100">
              <a:latin typeface="Plus Jakarta Sans Medium"/>
              <a:ea typeface="Plus Jakarta Sans Medium"/>
              <a:cs typeface="Plus Jakarta Sans Medium"/>
              <a:sym typeface="Plus Jakarta Sans Medium"/>
            </a:endParaRPr>
          </a:p>
        </p:txBody>
      </p:sp>
      <p:sp>
        <p:nvSpPr>
          <p:cNvPr id="312" name="Google Shape;312;p25"/>
          <p:cNvSpPr txBox="1"/>
          <p:nvPr/>
        </p:nvSpPr>
        <p:spPr>
          <a:xfrm>
            <a:off x="672400" y="3698375"/>
            <a:ext cx="14559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a:solidFill>
                  <a:schemeClr val="dk1"/>
                </a:solidFill>
                <a:latin typeface="Plus Jakarta Sans Medium"/>
                <a:ea typeface="Plus Jakarta Sans Medium"/>
                <a:cs typeface="Plus Jakarta Sans Medium"/>
                <a:sym typeface="Plus Jakarta Sans Medium"/>
              </a:rPr>
              <a:t>21% neutral</a:t>
            </a:r>
            <a:endParaRPr sz="1100">
              <a:latin typeface="Plus Jakarta Sans Medium"/>
              <a:ea typeface="Plus Jakarta Sans Medium"/>
              <a:cs typeface="Plus Jakarta Sans Medium"/>
              <a:sym typeface="Plus Jakarta Sans Medium"/>
            </a:endParaRPr>
          </a:p>
        </p:txBody>
      </p:sp>
      <p:sp>
        <p:nvSpPr>
          <p:cNvPr id="313" name="Google Shape;313;p25"/>
          <p:cNvSpPr txBox="1"/>
          <p:nvPr/>
        </p:nvSpPr>
        <p:spPr>
          <a:xfrm>
            <a:off x="672400" y="4021838"/>
            <a:ext cx="15504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a:solidFill>
                  <a:schemeClr val="dk1"/>
                </a:solidFill>
                <a:latin typeface="Plus Jakarta Sans Medium"/>
                <a:ea typeface="Plus Jakarta Sans Medium"/>
                <a:cs typeface="Plus Jakarta Sans Medium"/>
                <a:sym typeface="Plus Jakarta Sans Medium"/>
              </a:rPr>
              <a:t>12% disagree</a:t>
            </a:r>
            <a:endParaRPr sz="1100">
              <a:latin typeface="Plus Jakarta Sans Medium"/>
              <a:ea typeface="Plus Jakarta Sans Medium"/>
              <a:cs typeface="Plus Jakarta Sans Medium"/>
              <a:sym typeface="Plus Jakarta Sans Medium"/>
            </a:endParaRPr>
          </a:p>
        </p:txBody>
      </p:sp>
      <p:sp>
        <p:nvSpPr>
          <p:cNvPr id="314" name="Google Shape;314;p25"/>
          <p:cNvSpPr txBox="1"/>
          <p:nvPr/>
        </p:nvSpPr>
        <p:spPr>
          <a:xfrm>
            <a:off x="672400" y="4345288"/>
            <a:ext cx="17658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a:solidFill>
                  <a:schemeClr val="dk1"/>
                </a:solidFill>
                <a:latin typeface="Plus Jakarta Sans Medium"/>
                <a:ea typeface="Plus Jakarta Sans Medium"/>
                <a:cs typeface="Plus Jakarta Sans Medium"/>
                <a:sym typeface="Plus Jakarta Sans Medium"/>
              </a:rPr>
              <a:t>6% don’t know</a:t>
            </a:r>
            <a:endParaRPr sz="1100">
              <a:latin typeface="Plus Jakarta Sans Medium"/>
              <a:ea typeface="Plus Jakarta Sans Medium"/>
              <a:cs typeface="Plus Jakarta Sans Medium"/>
              <a:sym typeface="Plus Jakarta Sans Medium"/>
            </a:endParaRPr>
          </a:p>
        </p:txBody>
      </p:sp>
      <p:sp>
        <p:nvSpPr>
          <p:cNvPr id="315" name="Google Shape;315;p25"/>
          <p:cNvSpPr txBox="1"/>
          <p:nvPr/>
        </p:nvSpPr>
        <p:spPr>
          <a:xfrm>
            <a:off x="5365953" y="3079123"/>
            <a:ext cx="908100" cy="421800"/>
          </a:xfrm>
          <a:prstGeom prst="rect">
            <a:avLst/>
          </a:prstGeom>
          <a:noFill/>
          <a:ln>
            <a:noFill/>
          </a:ln>
        </p:spPr>
        <p:txBody>
          <a:bodyPr spcFirstLastPara="1" wrap="square" lIns="91425" tIns="91425" rIns="91425" bIns="91425" anchor="t" anchorCtr="0">
            <a:spAutoFit/>
          </a:bodyPr>
          <a:lstStyle/>
          <a:p>
            <a:pPr marL="0" lvl="0" indent="0" algn="ctr" rtl="0">
              <a:lnSpc>
                <a:spcPct val="70000"/>
              </a:lnSpc>
              <a:spcBef>
                <a:spcPts val="0"/>
              </a:spcBef>
              <a:spcAft>
                <a:spcPts val="0"/>
              </a:spcAft>
              <a:buNone/>
            </a:pPr>
            <a:r>
              <a:rPr lang="en-GB" sz="2200">
                <a:solidFill>
                  <a:srgbClr val="F2F1EA"/>
                </a:solidFill>
                <a:latin typeface="Staatliches"/>
                <a:ea typeface="Staatliches"/>
                <a:cs typeface="Staatliches"/>
                <a:sym typeface="Staatliches"/>
              </a:rPr>
              <a:t>21%</a:t>
            </a:r>
            <a:endParaRPr sz="2200">
              <a:solidFill>
                <a:srgbClr val="F2F1EA"/>
              </a:solidFill>
              <a:latin typeface="Staatliches"/>
              <a:ea typeface="Staatliches"/>
              <a:cs typeface="Staatliches"/>
              <a:sym typeface="Staatliches"/>
            </a:endParaRPr>
          </a:p>
        </p:txBody>
      </p:sp>
      <p:sp>
        <p:nvSpPr>
          <p:cNvPr id="316" name="Google Shape;316;p25"/>
          <p:cNvSpPr txBox="1"/>
          <p:nvPr/>
        </p:nvSpPr>
        <p:spPr>
          <a:xfrm>
            <a:off x="7116346" y="3079115"/>
            <a:ext cx="999600" cy="421800"/>
          </a:xfrm>
          <a:prstGeom prst="rect">
            <a:avLst/>
          </a:prstGeom>
          <a:noFill/>
          <a:ln>
            <a:noFill/>
          </a:ln>
        </p:spPr>
        <p:txBody>
          <a:bodyPr spcFirstLastPara="1" wrap="square" lIns="91425" tIns="91425" rIns="91425" bIns="91425" anchor="t" anchorCtr="0">
            <a:spAutoFit/>
          </a:bodyPr>
          <a:lstStyle/>
          <a:p>
            <a:pPr marL="0" lvl="0" indent="0" algn="ctr" rtl="0">
              <a:lnSpc>
                <a:spcPct val="70000"/>
              </a:lnSpc>
              <a:spcBef>
                <a:spcPts val="0"/>
              </a:spcBef>
              <a:spcAft>
                <a:spcPts val="0"/>
              </a:spcAft>
              <a:buNone/>
            </a:pPr>
            <a:r>
              <a:rPr lang="en-GB" sz="2200">
                <a:solidFill>
                  <a:srgbClr val="1F1F1F"/>
                </a:solidFill>
                <a:latin typeface="Staatliches"/>
                <a:ea typeface="Staatliches"/>
                <a:cs typeface="Staatliches"/>
                <a:sym typeface="Staatliches"/>
              </a:rPr>
              <a:t>61%</a:t>
            </a:r>
            <a:endParaRPr sz="2200">
              <a:solidFill>
                <a:srgbClr val="1F1F1F"/>
              </a:solidFill>
              <a:latin typeface="Staatliches"/>
              <a:ea typeface="Staatliches"/>
              <a:cs typeface="Staatliches"/>
              <a:sym typeface="Staatliches"/>
            </a:endParaRPr>
          </a:p>
        </p:txBody>
      </p:sp>
      <p:sp>
        <p:nvSpPr>
          <p:cNvPr id="317" name="Google Shape;317;p25"/>
          <p:cNvSpPr txBox="1"/>
          <p:nvPr/>
        </p:nvSpPr>
        <p:spPr>
          <a:xfrm>
            <a:off x="5489556" y="1912596"/>
            <a:ext cx="999600" cy="421800"/>
          </a:xfrm>
          <a:prstGeom prst="rect">
            <a:avLst/>
          </a:prstGeom>
          <a:noFill/>
          <a:ln>
            <a:noFill/>
          </a:ln>
        </p:spPr>
        <p:txBody>
          <a:bodyPr spcFirstLastPara="1" wrap="square" lIns="91425" tIns="91425" rIns="91425" bIns="91425" anchor="t" anchorCtr="0">
            <a:spAutoFit/>
          </a:bodyPr>
          <a:lstStyle/>
          <a:p>
            <a:pPr marL="0" lvl="0" indent="0" algn="ctr" rtl="0">
              <a:lnSpc>
                <a:spcPct val="70000"/>
              </a:lnSpc>
              <a:spcBef>
                <a:spcPts val="0"/>
              </a:spcBef>
              <a:spcAft>
                <a:spcPts val="0"/>
              </a:spcAft>
              <a:buNone/>
            </a:pPr>
            <a:r>
              <a:rPr lang="en-GB" sz="2200">
                <a:solidFill>
                  <a:srgbClr val="F3F1EB"/>
                </a:solidFill>
                <a:latin typeface="Staatliches"/>
                <a:ea typeface="Staatliches"/>
                <a:cs typeface="Staatliches"/>
                <a:sym typeface="Staatliches"/>
              </a:rPr>
              <a:t>12%</a:t>
            </a:r>
            <a:endParaRPr sz="2200">
              <a:solidFill>
                <a:srgbClr val="F3F1EB"/>
              </a:solidFill>
              <a:latin typeface="Staatliches"/>
              <a:ea typeface="Staatliches"/>
              <a:cs typeface="Staatliches"/>
              <a:sym typeface="Staatliches"/>
            </a:endParaRPr>
          </a:p>
        </p:txBody>
      </p:sp>
      <p:sp>
        <p:nvSpPr>
          <p:cNvPr id="318" name="Google Shape;318;p25"/>
          <p:cNvSpPr txBox="1"/>
          <p:nvPr/>
        </p:nvSpPr>
        <p:spPr>
          <a:xfrm>
            <a:off x="6077844" y="1585486"/>
            <a:ext cx="999600" cy="378600"/>
          </a:xfrm>
          <a:prstGeom prst="rect">
            <a:avLst/>
          </a:prstGeom>
          <a:noFill/>
          <a:ln>
            <a:noFill/>
          </a:ln>
        </p:spPr>
        <p:txBody>
          <a:bodyPr spcFirstLastPara="1" wrap="square" lIns="91425" tIns="91425" rIns="91425" bIns="91425" anchor="t" anchorCtr="0">
            <a:spAutoFit/>
          </a:bodyPr>
          <a:lstStyle/>
          <a:p>
            <a:pPr marL="0" lvl="0" indent="0" algn="ctr" rtl="0">
              <a:lnSpc>
                <a:spcPct val="70000"/>
              </a:lnSpc>
              <a:spcBef>
                <a:spcPts val="0"/>
              </a:spcBef>
              <a:spcAft>
                <a:spcPts val="0"/>
              </a:spcAft>
              <a:buNone/>
            </a:pPr>
            <a:r>
              <a:rPr lang="en-GB" sz="1800">
                <a:solidFill>
                  <a:srgbClr val="004532"/>
                </a:solidFill>
                <a:latin typeface="Staatliches"/>
                <a:ea typeface="Staatliches"/>
                <a:cs typeface="Staatliches"/>
                <a:sym typeface="Staatliches"/>
              </a:rPr>
              <a:t>6%</a:t>
            </a:r>
            <a:endParaRPr sz="1800">
              <a:solidFill>
                <a:srgbClr val="004532"/>
              </a:solidFill>
              <a:latin typeface="Staatliches"/>
              <a:ea typeface="Staatliches"/>
              <a:cs typeface="Staatliches"/>
              <a:sym typeface="Staatliches"/>
            </a:endParaRPr>
          </a:p>
        </p:txBody>
      </p:sp>
      <p:sp>
        <p:nvSpPr>
          <p:cNvPr id="319" name="Google Shape;319;p25"/>
          <p:cNvSpPr txBox="1"/>
          <p:nvPr/>
        </p:nvSpPr>
        <p:spPr>
          <a:xfrm rot="-1237">
            <a:off x="7199293" y="3310847"/>
            <a:ext cx="833700" cy="45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150">
                <a:solidFill>
                  <a:srgbClr val="1F1F1F"/>
                </a:solidFill>
                <a:latin typeface="Plus Jakarta Sans SemiBold"/>
                <a:ea typeface="Plus Jakarta Sans SemiBold"/>
                <a:cs typeface="Plus Jakarta Sans SemiBold"/>
                <a:sym typeface="Plus Jakarta Sans SemiBold"/>
              </a:rPr>
              <a:t>Agree</a:t>
            </a:r>
            <a:endParaRPr sz="1150">
              <a:solidFill>
                <a:srgbClr val="1F1F1F"/>
              </a:solidFill>
              <a:latin typeface="Plus Jakarta Sans SemiBold"/>
              <a:ea typeface="Plus Jakarta Sans SemiBold"/>
              <a:cs typeface="Plus Jakarta Sans SemiBold"/>
              <a:sym typeface="Plus Jakarta Sans SemiBold"/>
            </a:endParaRPr>
          </a:p>
        </p:txBody>
      </p:sp>
      <p:sp>
        <p:nvSpPr>
          <p:cNvPr id="320" name="Google Shape;320;p25"/>
          <p:cNvSpPr txBox="1"/>
          <p:nvPr/>
        </p:nvSpPr>
        <p:spPr>
          <a:xfrm rot="-1237">
            <a:off x="5403143" y="3310847"/>
            <a:ext cx="833700" cy="45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150">
                <a:solidFill>
                  <a:srgbClr val="F2F1EA"/>
                </a:solidFill>
                <a:latin typeface="Plus Jakarta Sans SemiBold"/>
                <a:ea typeface="Plus Jakarta Sans SemiBold"/>
                <a:cs typeface="Plus Jakarta Sans SemiBold"/>
                <a:sym typeface="Plus Jakarta Sans SemiBold"/>
              </a:rPr>
              <a:t>Neutral</a:t>
            </a:r>
            <a:endParaRPr sz="1150">
              <a:solidFill>
                <a:srgbClr val="F2F1EA"/>
              </a:solidFill>
              <a:latin typeface="Plus Jakarta Sans SemiBold"/>
              <a:ea typeface="Plus Jakarta Sans SemiBold"/>
              <a:cs typeface="Plus Jakarta Sans SemiBold"/>
              <a:sym typeface="Plus Jakarta Sans SemiBold"/>
            </a:endParaRPr>
          </a:p>
        </p:txBody>
      </p:sp>
      <p:sp>
        <p:nvSpPr>
          <p:cNvPr id="321" name="Google Shape;321;p25"/>
          <p:cNvSpPr txBox="1"/>
          <p:nvPr/>
        </p:nvSpPr>
        <p:spPr>
          <a:xfrm rot="-1237">
            <a:off x="5572493" y="2151672"/>
            <a:ext cx="833700" cy="45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150">
                <a:solidFill>
                  <a:srgbClr val="F2F1EA"/>
                </a:solidFill>
                <a:latin typeface="Plus Jakarta Sans SemiBold"/>
                <a:ea typeface="Plus Jakarta Sans SemiBold"/>
                <a:cs typeface="Plus Jakarta Sans SemiBold"/>
                <a:sym typeface="Plus Jakarta Sans SemiBold"/>
              </a:rPr>
              <a:t>Disagree</a:t>
            </a:r>
            <a:endParaRPr sz="1150">
              <a:solidFill>
                <a:srgbClr val="F2F1EA"/>
              </a:solidFill>
              <a:latin typeface="Plus Jakarta Sans SemiBold"/>
              <a:ea typeface="Plus Jakarta Sans SemiBold"/>
              <a:cs typeface="Plus Jakarta Sans SemiBold"/>
              <a:sym typeface="Plus Jakarta Sans SemiBold"/>
            </a:endParaRPr>
          </a:p>
        </p:txBody>
      </p:sp>
      <p:sp>
        <p:nvSpPr>
          <p:cNvPr id="322" name="Google Shape;322;p25"/>
          <p:cNvSpPr txBox="1"/>
          <p:nvPr/>
        </p:nvSpPr>
        <p:spPr>
          <a:xfrm>
            <a:off x="6489156" y="4824856"/>
            <a:ext cx="2686800" cy="698400"/>
          </a:xfrm>
          <a:prstGeom prst="rect">
            <a:avLst/>
          </a:prstGeom>
          <a:noFill/>
          <a:ln>
            <a:noFill/>
          </a:ln>
        </p:spPr>
        <p:txBody>
          <a:bodyPr spcFirstLastPara="1" wrap="square" lIns="91425" tIns="91425" rIns="91425" bIns="91425" anchor="t" anchorCtr="0">
            <a:noAutofit/>
          </a:bodyPr>
          <a:lstStyle/>
          <a:p>
            <a:pPr marL="0" marR="0" lvl="0" indent="0" algn="l" rtl="0">
              <a:lnSpc>
                <a:spcPct val="70000"/>
              </a:lnSpc>
              <a:spcBef>
                <a:spcPts val="0"/>
              </a:spcBef>
              <a:spcAft>
                <a:spcPts val="0"/>
              </a:spcAft>
              <a:buNone/>
            </a:pPr>
            <a:r>
              <a:rPr lang="en-GB" sz="1800" dirty="0">
                <a:solidFill>
                  <a:srgbClr val="004532"/>
                </a:solidFill>
                <a:latin typeface="Staatliches"/>
                <a:ea typeface="Staatliches"/>
                <a:cs typeface="Staatliches"/>
                <a:sym typeface="Staatliches"/>
              </a:rPr>
              <a:t>UK = 56% agree; 11% DISAGREE</a:t>
            </a:r>
            <a:endParaRPr sz="1800" dirty="0">
              <a:solidFill>
                <a:srgbClr val="004532"/>
              </a:solidFill>
              <a:latin typeface="Staatliches"/>
              <a:ea typeface="Staatliches"/>
              <a:cs typeface="Staatliches"/>
              <a:sym typeface="Staatliche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5E0EF"/>
        </a:solidFill>
        <a:effectLst/>
      </p:bgPr>
    </p:bg>
    <p:spTree>
      <p:nvGrpSpPr>
        <p:cNvPr id="1" name="Shape 326"/>
        <p:cNvGrpSpPr/>
        <p:nvPr/>
      </p:nvGrpSpPr>
      <p:grpSpPr>
        <a:xfrm>
          <a:off x="0" y="0"/>
          <a:ext cx="0" cy="0"/>
          <a:chOff x="0" y="0"/>
          <a:chExt cx="0" cy="0"/>
        </a:xfrm>
      </p:grpSpPr>
      <p:pic>
        <p:nvPicPr>
          <p:cNvPr id="327" name="Google Shape;327;p26"/>
          <p:cNvPicPr preferRelativeResize="0"/>
          <p:nvPr/>
        </p:nvPicPr>
        <p:blipFill>
          <a:blip r:embed="rId3">
            <a:alphaModFix/>
          </a:blip>
          <a:stretch>
            <a:fillRect/>
          </a:stretch>
        </p:blipFill>
        <p:spPr>
          <a:xfrm>
            <a:off x="5041196" y="3204626"/>
            <a:ext cx="4134929" cy="1947924"/>
          </a:xfrm>
          <a:prstGeom prst="rect">
            <a:avLst/>
          </a:prstGeom>
          <a:noFill/>
          <a:ln>
            <a:noFill/>
          </a:ln>
        </p:spPr>
      </p:pic>
      <p:pic>
        <p:nvPicPr>
          <p:cNvPr id="328" name="Google Shape;328;p26"/>
          <p:cNvPicPr preferRelativeResize="0"/>
          <p:nvPr/>
        </p:nvPicPr>
        <p:blipFill>
          <a:blip r:embed="rId4">
            <a:alphaModFix/>
          </a:blip>
          <a:stretch>
            <a:fillRect/>
          </a:stretch>
        </p:blipFill>
        <p:spPr>
          <a:xfrm>
            <a:off x="-26146" y="1432725"/>
            <a:ext cx="4226734" cy="3709174"/>
          </a:xfrm>
          <a:prstGeom prst="rect">
            <a:avLst/>
          </a:prstGeom>
          <a:noFill/>
          <a:ln>
            <a:noFill/>
          </a:ln>
        </p:spPr>
      </p:pic>
      <p:pic>
        <p:nvPicPr>
          <p:cNvPr id="329" name="Google Shape;329;p26"/>
          <p:cNvPicPr preferRelativeResize="0"/>
          <p:nvPr/>
        </p:nvPicPr>
        <p:blipFill rotWithShape="1">
          <a:blip r:embed="rId5">
            <a:alphaModFix/>
          </a:blip>
          <a:srcRect b="49864"/>
          <a:stretch/>
        </p:blipFill>
        <p:spPr>
          <a:xfrm>
            <a:off x="349575" y="4143149"/>
            <a:ext cx="1992125" cy="998750"/>
          </a:xfrm>
          <a:prstGeom prst="rect">
            <a:avLst/>
          </a:prstGeom>
          <a:noFill/>
          <a:ln>
            <a:noFill/>
          </a:ln>
        </p:spPr>
      </p:pic>
      <p:pic>
        <p:nvPicPr>
          <p:cNvPr id="330" name="Google Shape;330;p26"/>
          <p:cNvPicPr preferRelativeResize="0"/>
          <p:nvPr/>
        </p:nvPicPr>
        <p:blipFill rotWithShape="1">
          <a:blip r:embed="rId5">
            <a:alphaModFix/>
          </a:blip>
          <a:srcRect b="52464"/>
          <a:stretch/>
        </p:blipFill>
        <p:spPr>
          <a:xfrm>
            <a:off x="5388207" y="4143150"/>
            <a:ext cx="2101043" cy="998750"/>
          </a:xfrm>
          <a:prstGeom prst="rect">
            <a:avLst/>
          </a:prstGeom>
          <a:noFill/>
          <a:ln>
            <a:noFill/>
          </a:ln>
        </p:spPr>
      </p:pic>
      <p:sp>
        <p:nvSpPr>
          <p:cNvPr id="331" name="Google Shape;331;p26"/>
          <p:cNvSpPr txBox="1"/>
          <p:nvPr/>
        </p:nvSpPr>
        <p:spPr>
          <a:xfrm>
            <a:off x="224850" y="243625"/>
            <a:ext cx="8790000" cy="669600"/>
          </a:xfrm>
          <a:prstGeom prst="rect">
            <a:avLst/>
          </a:prstGeom>
          <a:noFill/>
          <a:ln>
            <a:noFill/>
          </a:ln>
        </p:spPr>
        <p:txBody>
          <a:bodyPr spcFirstLastPara="1" wrap="square" lIns="91425" tIns="91425" rIns="91425" bIns="91425" anchor="t" anchorCtr="0">
            <a:spAutoFit/>
          </a:bodyPr>
          <a:lstStyle/>
          <a:p>
            <a:pPr marL="0" lvl="0" indent="0" algn="l" rtl="0">
              <a:lnSpc>
                <a:spcPct val="70000"/>
              </a:lnSpc>
              <a:spcBef>
                <a:spcPts val="0"/>
              </a:spcBef>
              <a:spcAft>
                <a:spcPts val="0"/>
              </a:spcAft>
              <a:buNone/>
            </a:pPr>
            <a:r>
              <a:rPr lang="en-GB" sz="4500">
                <a:solidFill>
                  <a:srgbClr val="DC4815"/>
                </a:solidFill>
                <a:latin typeface="Staatliches"/>
                <a:ea typeface="Staatliches"/>
                <a:cs typeface="Staatliches"/>
                <a:sym typeface="Staatliches"/>
              </a:rPr>
              <a:t>7. Trust is a matter of perspective</a:t>
            </a:r>
            <a:endParaRPr sz="4500">
              <a:solidFill>
                <a:srgbClr val="DC4815"/>
              </a:solidFill>
              <a:latin typeface="Staatliches"/>
              <a:ea typeface="Staatliches"/>
              <a:cs typeface="Staatliches"/>
              <a:sym typeface="Staatliches"/>
            </a:endParaRPr>
          </a:p>
        </p:txBody>
      </p:sp>
      <p:sp>
        <p:nvSpPr>
          <p:cNvPr id="332" name="Google Shape;332;p26"/>
          <p:cNvSpPr txBox="1"/>
          <p:nvPr/>
        </p:nvSpPr>
        <p:spPr>
          <a:xfrm>
            <a:off x="313426" y="798875"/>
            <a:ext cx="6362700" cy="1003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800"/>
              </a:spcAft>
              <a:buNone/>
            </a:pPr>
            <a:r>
              <a:rPr lang="en-GB" sz="1150">
                <a:solidFill>
                  <a:srgbClr val="1F1F1F"/>
                </a:solidFill>
                <a:latin typeface="Plus Jakarta Sans SemiBold"/>
                <a:ea typeface="Plus Jakarta Sans SemiBold"/>
                <a:cs typeface="Plus Jakarta Sans SemiBold"/>
                <a:sym typeface="Plus Jakarta Sans SemiBold"/>
              </a:rPr>
              <a:t>If the following countries were to invest in lower-income countries, which would you trust to have the best interests of that other country at heart?</a:t>
            </a:r>
            <a:br>
              <a:rPr lang="en-GB" sz="1150">
                <a:solidFill>
                  <a:srgbClr val="1F1F1F"/>
                </a:solidFill>
                <a:latin typeface="Plus Jakarta Sans SemiBold"/>
                <a:ea typeface="Plus Jakarta Sans SemiBold"/>
                <a:cs typeface="Plus Jakarta Sans SemiBold"/>
                <a:sym typeface="Plus Jakarta Sans SemiBold"/>
              </a:rPr>
            </a:br>
            <a:br>
              <a:rPr lang="en-GB" sz="1150">
                <a:solidFill>
                  <a:srgbClr val="1F1F1F"/>
                </a:solidFill>
                <a:latin typeface="Plus Jakarta Sans SemiBold"/>
                <a:ea typeface="Plus Jakarta Sans SemiBold"/>
                <a:cs typeface="Plus Jakarta Sans SemiBold"/>
                <a:sym typeface="Plus Jakarta Sans SemiBold"/>
              </a:rPr>
            </a:br>
            <a:endParaRPr sz="1350">
              <a:solidFill>
                <a:schemeClr val="dk1"/>
              </a:solidFill>
              <a:latin typeface="Plus Jakarta Sans Medium"/>
              <a:ea typeface="Plus Jakarta Sans Medium"/>
              <a:cs typeface="Plus Jakarta Sans Medium"/>
              <a:sym typeface="Plus Jakarta Sans Medium"/>
            </a:endParaRPr>
          </a:p>
        </p:txBody>
      </p:sp>
      <p:sp>
        <p:nvSpPr>
          <p:cNvPr id="333" name="Google Shape;333;p26"/>
          <p:cNvSpPr txBox="1"/>
          <p:nvPr/>
        </p:nvSpPr>
        <p:spPr>
          <a:xfrm>
            <a:off x="4263535" y="4423846"/>
            <a:ext cx="688500" cy="518700"/>
          </a:xfrm>
          <a:prstGeom prst="rect">
            <a:avLst/>
          </a:prstGeom>
          <a:noFill/>
          <a:ln>
            <a:noFill/>
          </a:ln>
        </p:spPr>
        <p:txBody>
          <a:bodyPr spcFirstLastPara="1" wrap="square" lIns="91425" tIns="91425" rIns="91425" bIns="91425" anchor="t" anchorCtr="0">
            <a:spAutoFit/>
          </a:bodyPr>
          <a:lstStyle/>
          <a:p>
            <a:pPr marL="0" lvl="0" indent="0" algn="ctr" rtl="0">
              <a:lnSpc>
                <a:spcPct val="70000"/>
              </a:lnSpc>
              <a:spcBef>
                <a:spcPts val="0"/>
              </a:spcBef>
              <a:spcAft>
                <a:spcPts val="0"/>
              </a:spcAft>
              <a:buNone/>
            </a:pPr>
            <a:r>
              <a:rPr lang="en-GB" sz="3100">
                <a:solidFill>
                  <a:srgbClr val="DC4815"/>
                </a:solidFill>
                <a:latin typeface="Staatliches"/>
                <a:ea typeface="Staatliches"/>
                <a:cs typeface="Staatliches"/>
                <a:sym typeface="Staatliches"/>
              </a:rPr>
              <a:t>…</a:t>
            </a:r>
            <a:endParaRPr sz="3100">
              <a:solidFill>
                <a:srgbClr val="DC4815"/>
              </a:solidFill>
              <a:latin typeface="Staatliches"/>
              <a:ea typeface="Staatliches"/>
              <a:cs typeface="Staatliches"/>
              <a:sym typeface="Staatliches"/>
            </a:endParaRPr>
          </a:p>
        </p:txBody>
      </p:sp>
      <p:sp>
        <p:nvSpPr>
          <p:cNvPr id="334" name="Google Shape;334;p26"/>
          <p:cNvSpPr txBox="1"/>
          <p:nvPr/>
        </p:nvSpPr>
        <p:spPr>
          <a:xfrm rot="-1237">
            <a:off x="256593" y="2117997"/>
            <a:ext cx="833700" cy="45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300">
                <a:solidFill>
                  <a:srgbClr val="DC4815"/>
                </a:solidFill>
                <a:latin typeface="Plus Jakarta Sans SemiBold"/>
                <a:ea typeface="Plus Jakarta Sans SemiBold"/>
                <a:cs typeface="Plus Jakarta Sans SemiBold"/>
                <a:sym typeface="Plus Jakarta Sans SemiBold"/>
              </a:rPr>
              <a:t>USA</a:t>
            </a:r>
            <a:endParaRPr sz="1300">
              <a:solidFill>
                <a:srgbClr val="DC4815"/>
              </a:solidFill>
              <a:latin typeface="Plus Jakarta Sans SemiBold"/>
              <a:ea typeface="Plus Jakarta Sans SemiBold"/>
              <a:cs typeface="Plus Jakarta Sans SemiBold"/>
              <a:sym typeface="Plus Jakarta Sans SemiBold"/>
            </a:endParaRPr>
          </a:p>
        </p:txBody>
      </p:sp>
      <p:sp>
        <p:nvSpPr>
          <p:cNvPr id="335" name="Google Shape;335;p26"/>
          <p:cNvSpPr txBox="1"/>
          <p:nvPr/>
        </p:nvSpPr>
        <p:spPr>
          <a:xfrm>
            <a:off x="1780942" y="2838031"/>
            <a:ext cx="612900" cy="45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300">
                <a:solidFill>
                  <a:srgbClr val="DC4815"/>
                </a:solidFill>
                <a:latin typeface="Plus Jakarta Sans SemiBold"/>
                <a:ea typeface="Plus Jakarta Sans SemiBold"/>
                <a:cs typeface="Plus Jakarta Sans SemiBold"/>
                <a:sym typeface="Plus Jakarta Sans SemiBold"/>
              </a:rPr>
              <a:t>UK</a:t>
            </a:r>
            <a:endParaRPr sz="1300">
              <a:solidFill>
                <a:srgbClr val="DC4815"/>
              </a:solidFill>
              <a:latin typeface="Plus Jakarta Sans SemiBold"/>
              <a:ea typeface="Plus Jakarta Sans SemiBold"/>
              <a:cs typeface="Plus Jakarta Sans SemiBold"/>
              <a:sym typeface="Plus Jakarta Sans SemiBold"/>
            </a:endParaRPr>
          </a:p>
        </p:txBody>
      </p:sp>
      <p:sp>
        <p:nvSpPr>
          <p:cNvPr id="336" name="Google Shape;336;p26"/>
          <p:cNvSpPr txBox="1"/>
          <p:nvPr/>
        </p:nvSpPr>
        <p:spPr>
          <a:xfrm>
            <a:off x="2896264" y="3029546"/>
            <a:ext cx="1235100" cy="45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300">
                <a:solidFill>
                  <a:srgbClr val="DC4815"/>
                </a:solidFill>
                <a:latin typeface="Plus Jakarta Sans SemiBold"/>
                <a:ea typeface="Plus Jakarta Sans SemiBold"/>
                <a:cs typeface="Plus Jakarta Sans SemiBold"/>
                <a:sym typeface="Plus Jakarta Sans SemiBold"/>
              </a:rPr>
              <a:t>Canada</a:t>
            </a:r>
            <a:endParaRPr sz="1300">
              <a:solidFill>
                <a:srgbClr val="DC4815"/>
              </a:solidFill>
              <a:latin typeface="Plus Jakarta Sans SemiBold"/>
              <a:ea typeface="Plus Jakarta Sans SemiBold"/>
              <a:cs typeface="Plus Jakarta Sans SemiBold"/>
              <a:sym typeface="Plus Jakarta Sans SemiBold"/>
            </a:endParaRPr>
          </a:p>
        </p:txBody>
      </p:sp>
      <p:sp>
        <p:nvSpPr>
          <p:cNvPr id="337" name="Google Shape;337;p26"/>
          <p:cNvSpPr txBox="1"/>
          <p:nvPr/>
        </p:nvSpPr>
        <p:spPr>
          <a:xfrm>
            <a:off x="5339541" y="3794578"/>
            <a:ext cx="867300" cy="45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300">
                <a:solidFill>
                  <a:srgbClr val="DC4815"/>
                </a:solidFill>
                <a:latin typeface="Plus Jakarta Sans SemiBold"/>
                <a:ea typeface="Plus Jakarta Sans SemiBold"/>
                <a:cs typeface="Plus Jakarta Sans SemiBold"/>
                <a:sym typeface="Plus Jakarta Sans SemiBold"/>
              </a:rPr>
              <a:t>UAE</a:t>
            </a:r>
            <a:endParaRPr sz="1300">
              <a:solidFill>
                <a:srgbClr val="DC4815"/>
              </a:solidFill>
              <a:latin typeface="Plus Jakarta Sans SemiBold"/>
              <a:ea typeface="Plus Jakarta Sans SemiBold"/>
              <a:cs typeface="Plus Jakarta Sans SemiBold"/>
              <a:sym typeface="Plus Jakarta Sans SemiBold"/>
            </a:endParaRPr>
          </a:p>
        </p:txBody>
      </p:sp>
      <p:sp>
        <p:nvSpPr>
          <p:cNvPr id="338" name="Google Shape;338;p26"/>
          <p:cNvSpPr txBox="1"/>
          <p:nvPr/>
        </p:nvSpPr>
        <p:spPr>
          <a:xfrm>
            <a:off x="6596019" y="3794566"/>
            <a:ext cx="1089000" cy="45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300">
                <a:solidFill>
                  <a:srgbClr val="DC4815"/>
                </a:solidFill>
                <a:latin typeface="Plus Jakarta Sans SemiBold"/>
                <a:ea typeface="Plus Jakarta Sans SemiBold"/>
                <a:cs typeface="Plus Jakarta Sans SemiBold"/>
                <a:sym typeface="Plus Jakarta Sans SemiBold"/>
              </a:rPr>
              <a:t>China </a:t>
            </a:r>
            <a:endParaRPr sz="1300">
              <a:solidFill>
                <a:srgbClr val="DC4815"/>
              </a:solidFill>
              <a:latin typeface="Plus Jakarta Sans SemiBold"/>
              <a:ea typeface="Plus Jakarta Sans SemiBold"/>
              <a:cs typeface="Plus Jakarta Sans SemiBold"/>
              <a:sym typeface="Plus Jakarta Sans SemiBold"/>
            </a:endParaRPr>
          </a:p>
        </p:txBody>
      </p:sp>
      <p:sp>
        <p:nvSpPr>
          <p:cNvPr id="339" name="Google Shape;339;p26"/>
          <p:cNvSpPr txBox="1"/>
          <p:nvPr/>
        </p:nvSpPr>
        <p:spPr>
          <a:xfrm>
            <a:off x="138698" y="1691659"/>
            <a:ext cx="1069500" cy="421800"/>
          </a:xfrm>
          <a:prstGeom prst="rect">
            <a:avLst/>
          </a:prstGeom>
          <a:noFill/>
          <a:ln>
            <a:noFill/>
          </a:ln>
        </p:spPr>
        <p:txBody>
          <a:bodyPr spcFirstLastPara="1" wrap="square" lIns="91425" tIns="91425" rIns="91425" bIns="91425" anchor="t" anchorCtr="0">
            <a:spAutoFit/>
          </a:bodyPr>
          <a:lstStyle/>
          <a:p>
            <a:pPr marL="0" lvl="0" indent="0" algn="ctr" rtl="0">
              <a:lnSpc>
                <a:spcPct val="70000"/>
              </a:lnSpc>
              <a:spcBef>
                <a:spcPts val="0"/>
              </a:spcBef>
              <a:spcAft>
                <a:spcPts val="0"/>
              </a:spcAft>
              <a:buNone/>
            </a:pPr>
            <a:r>
              <a:rPr lang="en-GB" sz="2200">
                <a:solidFill>
                  <a:srgbClr val="DC4815"/>
                </a:solidFill>
                <a:latin typeface="Staatliches"/>
                <a:ea typeface="Staatliches"/>
                <a:cs typeface="Staatliches"/>
                <a:sym typeface="Staatliches"/>
              </a:rPr>
              <a:t>36%</a:t>
            </a:r>
            <a:endParaRPr sz="2200">
              <a:solidFill>
                <a:srgbClr val="DC4815"/>
              </a:solidFill>
              <a:latin typeface="Staatliches"/>
              <a:ea typeface="Staatliches"/>
              <a:cs typeface="Staatliches"/>
              <a:sym typeface="Staatliches"/>
            </a:endParaRPr>
          </a:p>
        </p:txBody>
      </p:sp>
      <p:sp>
        <p:nvSpPr>
          <p:cNvPr id="340" name="Google Shape;340;p26"/>
          <p:cNvSpPr txBox="1"/>
          <p:nvPr/>
        </p:nvSpPr>
        <p:spPr>
          <a:xfrm>
            <a:off x="1552482" y="2444206"/>
            <a:ext cx="1069500" cy="421800"/>
          </a:xfrm>
          <a:prstGeom prst="rect">
            <a:avLst/>
          </a:prstGeom>
          <a:noFill/>
          <a:ln>
            <a:noFill/>
          </a:ln>
        </p:spPr>
        <p:txBody>
          <a:bodyPr spcFirstLastPara="1" wrap="square" lIns="91425" tIns="91425" rIns="91425" bIns="91425" anchor="t" anchorCtr="0">
            <a:spAutoFit/>
          </a:bodyPr>
          <a:lstStyle/>
          <a:p>
            <a:pPr marL="0" lvl="0" indent="0" algn="ctr" rtl="0">
              <a:lnSpc>
                <a:spcPct val="70000"/>
              </a:lnSpc>
              <a:spcBef>
                <a:spcPts val="0"/>
              </a:spcBef>
              <a:spcAft>
                <a:spcPts val="0"/>
              </a:spcAft>
              <a:buNone/>
            </a:pPr>
            <a:r>
              <a:rPr lang="en-GB" sz="2200">
                <a:solidFill>
                  <a:srgbClr val="DC4815"/>
                </a:solidFill>
                <a:latin typeface="Staatliches"/>
                <a:ea typeface="Staatliches"/>
                <a:cs typeface="Staatliches"/>
                <a:sym typeface="Staatliches"/>
              </a:rPr>
              <a:t>29%</a:t>
            </a:r>
            <a:endParaRPr sz="2200">
              <a:solidFill>
                <a:srgbClr val="DC4815"/>
              </a:solidFill>
              <a:latin typeface="Staatliches"/>
              <a:ea typeface="Staatliches"/>
              <a:cs typeface="Staatliches"/>
              <a:sym typeface="Staatliches"/>
            </a:endParaRPr>
          </a:p>
        </p:txBody>
      </p:sp>
      <p:sp>
        <p:nvSpPr>
          <p:cNvPr id="341" name="Google Shape;341;p26"/>
          <p:cNvSpPr txBox="1"/>
          <p:nvPr/>
        </p:nvSpPr>
        <p:spPr>
          <a:xfrm>
            <a:off x="2978948" y="2646521"/>
            <a:ext cx="1069500" cy="421800"/>
          </a:xfrm>
          <a:prstGeom prst="rect">
            <a:avLst/>
          </a:prstGeom>
          <a:noFill/>
          <a:ln>
            <a:noFill/>
          </a:ln>
        </p:spPr>
        <p:txBody>
          <a:bodyPr spcFirstLastPara="1" wrap="square" lIns="91425" tIns="91425" rIns="91425" bIns="91425" anchor="t" anchorCtr="0">
            <a:spAutoFit/>
          </a:bodyPr>
          <a:lstStyle/>
          <a:p>
            <a:pPr marL="0" lvl="0" indent="0" algn="ctr" rtl="0">
              <a:lnSpc>
                <a:spcPct val="70000"/>
              </a:lnSpc>
              <a:spcBef>
                <a:spcPts val="0"/>
              </a:spcBef>
              <a:spcAft>
                <a:spcPts val="0"/>
              </a:spcAft>
              <a:buNone/>
            </a:pPr>
            <a:r>
              <a:rPr lang="en-GB" sz="2200">
                <a:solidFill>
                  <a:srgbClr val="DC4815"/>
                </a:solidFill>
                <a:latin typeface="Staatliches"/>
                <a:ea typeface="Staatliches"/>
                <a:cs typeface="Staatliches"/>
                <a:sym typeface="Staatliches"/>
              </a:rPr>
              <a:t>28%</a:t>
            </a:r>
            <a:endParaRPr sz="2200">
              <a:solidFill>
                <a:srgbClr val="DC4815"/>
              </a:solidFill>
              <a:latin typeface="Staatliches"/>
              <a:ea typeface="Staatliches"/>
              <a:cs typeface="Staatliches"/>
              <a:sym typeface="Staatliches"/>
            </a:endParaRPr>
          </a:p>
        </p:txBody>
      </p:sp>
      <p:sp>
        <p:nvSpPr>
          <p:cNvPr id="342" name="Google Shape;342;p26"/>
          <p:cNvSpPr txBox="1"/>
          <p:nvPr/>
        </p:nvSpPr>
        <p:spPr>
          <a:xfrm>
            <a:off x="5238458" y="3455007"/>
            <a:ext cx="1069500" cy="421800"/>
          </a:xfrm>
          <a:prstGeom prst="rect">
            <a:avLst/>
          </a:prstGeom>
          <a:noFill/>
          <a:ln>
            <a:noFill/>
          </a:ln>
        </p:spPr>
        <p:txBody>
          <a:bodyPr spcFirstLastPara="1" wrap="square" lIns="91425" tIns="91425" rIns="91425" bIns="91425" anchor="t" anchorCtr="0">
            <a:spAutoFit/>
          </a:bodyPr>
          <a:lstStyle/>
          <a:p>
            <a:pPr marL="0" lvl="0" indent="0" algn="ctr" rtl="0">
              <a:lnSpc>
                <a:spcPct val="70000"/>
              </a:lnSpc>
              <a:spcBef>
                <a:spcPts val="0"/>
              </a:spcBef>
              <a:spcAft>
                <a:spcPts val="0"/>
              </a:spcAft>
              <a:buNone/>
            </a:pPr>
            <a:r>
              <a:rPr lang="en-GB" sz="2200">
                <a:solidFill>
                  <a:srgbClr val="DC4815"/>
                </a:solidFill>
                <a:latin typeface="Staatliches"/>
                <a:ea typeface="Staatliches"/>
                <a:cs typeface="Staatliches"/>
                <a:sym typeface="Staatliches"/>
              </a:rPr>
              <a:t>18%</a:t>
            </a:r>
            <a:endParaRPr sz="2200">
              <a:solidFill>
                <a:srgbClr val="DC4815"/>
              </a:solidFill>
              <a:latin typeface="Staatliches"/>
              <a:ea typeface="Staatliches"/>
              <a:cs typeface="Staatliches"/>
              <a:sym typeface="Staatliches"/>
            </a:endParaRPr>
          </a:p>
        </p:txBody>
      </p:sp>
      <p:sp>
        <p:nvSpPr>
          <p:cNvPr id="343" name="Google Shape;343;p26"/>
          <p:cNvSpPr txBox="1"/>
          <p:nvPr/>
        </p:nvSpPr>
        <p:spPr>
          <a:xfrm>
            <a:off x="6605783" y="3455007"/>
            <a:ext cx="1069500" cy="421800"/>
          </a:xfrm>
          <a:prstGeom prst="rect">
            <a:avLst/>
          </a:prstGeom>
          <a:noFill/>
          <a:ln>
            <a:noFill/>
          </a:ln>
        </p:spPr>
        <p:txBody>
          <a:bodyPr spcFirstLastPara="1" wrap="square" lIns="91425" tIns="91425" rIns="91425" bIns="91425" anchor="t" anchorCtr="0">
            <a:spAutoFit/>
          </a:bodyPr>
          <a:lstStyle/>
          <a:p>
            <a:pPr marL="0" lvl="0" indent="0" algn="ctr" rtl="0">
              <a:lnSpc>
                <a:spcPct val="70000"/>
              </a:lnSpc>
              <a:spcBef>
                <a:spcPts val="0"/>
              </a:spcBef>
              <a:spcAft>
                <a:spcPts val="0"/>
              </a:spcAft>
              <a:buNone/>
            </a:pPr>
            <a:r>
              <a:rPr lang="en-GB" sz="2200">
                <a:solidFill>
                  <a:srgbClr val="DC4815"/>
                </a:solidFill>
                <a:latin typeface="Staatliches"/>
                <a:ea typeface="Staatliches"/>
                <a:cs typeface="Staatliches"/>
                <a:sym typeface="Staatliches"/>
              </a:rPr>
              <a:t>18%</a:t>
            </a:r>
            <a:endParaRPr sz="2200">
              <a:solidFill>
                <a:srgbClr val="DC4815"/>
              </a:solidFill>
              <a:latin typeface="Staatliches"/>
              <a:ea typeface="Staatliches"/>
              <a:cs typeface="Staatliches"/>
              <a:sym typeface="Staatliches"/>
            </a:endParaRPr>
          </a:p>
        </p:txBody>
      </p:sp>
      <p:sp>
        <p:nvSpPr>
          <p:cNvPr id="344" name="Google Shape;344;p26"/>
          <p:cNvSpPr txBox="1"/>
          <p:nvPr/>
        </p:nvSpPr>
        <p:spPr>
          <a:xfrm>
            <a:off x="7973099" y="3628436"/>
            <a:ext cx="1069500" cy="421800"/>
          </a:xfrm>
          <a:prstGeom prst="rect">
            <a:avLst/>
          </a:prstGeom>
          <a:noFill/>
          <a:ln>
            <a:noFill/>
          </a:ln>
        </p:spPr>
        <p:txBody>
          <a:bodyPr spcFirstLastPara="1" wrap="square" lIns="91425" tIns="91425" rIns="91425" bIns="91425" anchor="t" anchorCtr="0">
            <a:spAutoFit/>
          </a:bodyPr>
          <a:lstStyle/>
          <a:p>
            <a:pPr marL="0" lvl="0" indent="0" algn="ctr" rtl="0">
              <a:lnSpc>
                <a:spcPct val="70000"/>
              </a:lnSpc>
              <a:spcBef>
                <a:spcPts val="0"/>
              </a:spcBef>
              <a:spcAft>
                <a:spcPts val="0"/>
              </a:spcAft>
              <a:buNone/>
            </a:pPr>
            <a:r>
              <a:rPr lang="en-GB" sz="2200">
                <a:solidFill>
                  <a:srgbClr val="DC4815"/>
                </a:solidFill>
                <a:latin typeface="Staatliches"/>
                <a:ea typeface="Staatliches"/>
                <a:cs typeface="Staatliches"/>
                <a:sym typeface="Staatliches"/>
              </a:rPr>
              <a:t>16%</a:t>
            </a:r>
            <a:endParaRPr sz="2200">
              <a:solidFill>
                <a:srgbClr val="DC4815"/>
              </a:solidFill>
              <a:latin typeface="Staatliches"/>
              <a:ea typeface="Staatliches"/>
              <a:cs typeface="Staatliches"/>
              <a:sym typeface="Staatliches"/>
            </a:endParaRPr>
          </a:p>
        </p:txBody>
      </p:sp>
      <p:sp>
        <p:nvSpPr>
          <p:cNvPr id="345" name="Google Shape;345;p26"/>
          <p:cNvSpPr txBox="1"/>
          <p:nvPr/>
        </p:nvSpPr>
        <p:spPr>
          <a:xfrm>
            <a:off x="8137642" y="3951781"/>
            <a:ext cx="740400" cy="45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300">
                <a:solidFill>
                  <a:srgbClr val="DC4815"/>
                </a:solidFill>
                <a:latin typeface="Plus Jakarta Sans SemiBold"/>
                <a:ea typeface="Plus Jakarta Sans SemiBold"/>
                <a:cs typeface="Plus Jakarta Sans SemiBold"/>
                <a:sym typeface="Plus Jakarta Sans SemiBold"/>
              </a:rPr>
              <a:t>Italy</a:t>
            </a:r>
            <a:endParaRPr sz="1300">
              <a:solidFill>
                <a:srgbClr val="DC4815"/>
              </a:solidFill>
              <a:latin typeface="Plus Jakarta Sans SemiBold"/>
              <a:ea typeface="Plus Jakarta Sans SemiBold"/>
              <a:cs typeface="Plus Jakarta Sans SemiBold"/>
              <a:sym typeface="Plus Jakarta Sans SemiBold"/>
            </a:endParaRPr>
          </a:p>
        </p:txBody>
      </p:sp>
      <p:pic>
        <p:nvPicPr>
          <p:cNvPr id="346" name="Google Shape;346;p26"/>
          <p:cNvPicPr preferRelativeResize="0"/>
          <p:nvPr/>
        </p:nvPicPr>
        <p:blipFill rotWithShape="1">
          <a:blip r:embed="rId6">
            <a:alphaModFix/>
          </a:blip>
          <a:srcRect b="48919"/>
          <a:stretch/>
        </p:blipFill>
        <p:spPr>
          <a:xfrm>
            <a:off x="357575" y="4143151"/>
            <a:ext cx="1976125" cy="1009400"/>
          </a:xfrm>
          <a:prstGeom prst="rect">
            <a:avLst/>
          </a:prstGeom>
          <a:noFill/>
          <a:ln>
            <a:noFill/>
          </a:ln>
        </p:spPr>
      </p:pic>
      <p:sp>
        <p:nvSpPr>
          <p:cNvPr id="347" name="Google Shape;347;p26"/>
          <p:cNvSpPr txBox="1"/>
          <p:nvPr/>
        </p:nvSpPr>
        <p:spPr>
          <a:xfrm rot="-1244">
            <a:off x="516298" y="4646544"/>
            <a:ext cx="1658700" cy="45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600">
                <a:solidFill>
                  <a:srgbClr val="F3F1EB"/>
                </a:solidFill>
                <a:latin typeface="Plus Jakarta Sans SemiBold"/>
                <a:ea typeface="Plus Jakarta Sans SemiBold"/>
                <a:cs typeface="Plus Jakarta Sans SemiBold"/>
                <a:sym typeface="Plus Jakarta Sans SemiBold"/>
              </a:rPr>
              <a:t>Top Three</a:t>
            </a:r>
            <a:endParaRPr sz="1600">
              <a:solidFill>
                <a:srgbClr val="F3F1EB"/>
              </a:solidFill>
              <a:latin typeface="Plus Jakarta Sans SemiBold"/>
              <a:ea typeface="Plus Jakarta Sans SemiBold"/>
              <a:cs typeface="Plus Jakarta Sans SemiBold"/>
              <a:sym typeface="Plus Jakarta Sans SemiBold"/>
            </a:endParaRPr>
          </a:p>
        </p:txBody>
      </p:sp>
      <p:pic>
        <p:nvPicPr>
          <p:cNvPr id="348" name="Google Shape;348;p26"/>
          <p:cNvPicPr preferRelativeResize="0"/>
          <p:nvPr/>
        </p:nvPicPr>
        <p:blipFill rotWithShape="1">
          <a:blip r:embed="rId6">
            <a:alphaModFix/>
          </a:blip>
          <a:srcRect b="51957"/>
          <a:stretch/>
        </p:blipFill>
        <p:spPr>
          <a:xfrm>
            <a:off x="5388200" y="4143150"/>
            <a:ext cx="2101050" cy="1009400"/>
          </a:xfrm>
          <a:prstGeom prst="rect">
            <a:avLst/>
          </a:prstGeom>
          <a:noFill/>
          <a:ln>
            <a:noFill/>
          </a:ln>
        </p:spPr>
      </p:pic>
      <p:sp>
        <p:nvSpPr>
          <p:cNvPr id="349" name="Google Shape;349;p26"/>
          <p:cNvSpPr txBox="1"/>
          <p:nvPr/>
        </p:nvSpPr>
        <p:spPr>
          <a:xfrm rot="-1030">
            <a:off x="5437786" y="4631763"/>
            <a:ext cx="2001900" cy="45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600">
                <a:solidFill>
                  <a:srgbClr val="F3F1EB"/>
                </a:solidFill>
                <a:latin typeface="Plus Jakarta Sans SemiBold"/>
                <a:ea typeface="Plus Jakarta Sans SemiBold"/>
                <a:cs typeface="Plus Jakarta Sans SemiBold"/>
                <a:sym typeface="Plus Jakarta Sans SemiBold"/>
              </a:rPr>
              <a:t>Bottom Three</a:t>
            </a:r>
            <a:endParaRPr sz="1600">
              <a:solidFill>
                <a:srgbClr val="F3F1EB"/>
              </a:solidFill>
              <a:latin typeface="Plus Jakarta Sans SemiBold"/>
              <a:ea typeface="Plus Jakarta Sans SemiBold"/>
              <a:cs typeface="Plus Jakarta Sans SemiBold"/>
              <a:sym typeface="Plus Jakarta Sans SemiBold"/>
            </a:endParaRPr>
          </a:p>
        </p:txBody>
      </p:sp>
      <p:sp>
        <p:nvSpPr>
          <p:cNvPr id="350" name="Google Shape;350;p26"/>
          <p:cNvSpPr txBox="1"/>
          <p:nvPr/>
        </p:nvSpPr>
        <p:spPr>
          <a:xfrm>
            <a:off x="5041201" y="1802075"/>
            <a:ext cx="3837000" cy="734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sz="1350">
              <a:solidFill>
                <a:schemeClr val="dk1"/>
              </a:solidFill>
              <a:latin typeface="Plus Jakarta Sans Medium"/>
              <a:ea typeface="Plus Jakarta Sans Medium"/>
              <a:cs typeface="Plus Jakarta Sans Medium"/>
              <a:sym typeface="Plus Jakarta Sans Medium"/>
            </a:endParaRPr>
          </a:p>
          <a:p>
            <a:pPr marL="0" lvl="0" indent="0" algn="l" rtl="0">
              <a:lnSpc>
                <a:spcPct val="115000"/>
              </a:lnSpc>
              <a:spcBef>
                <a:spcPts val="800"/>
              </a:spcBef>
              <a:spcAft>
                <a:spcPts val="800"/>
              </a:spcAft>
              <a:buNone/>
            </a:pPr>
            <a:endParaRPr sz="1350">
              <a:solidFill>
                <a:schemeClr val="dk1"/>
              </a:solidFill>
              <a:latin typeface="Plus Jakarta Sans Medium"/>
              <a:ea typeface="Plus Jakarta Sans Medium"/>
              <a:cs typeface="Plus Jakarta Sans Medium"/>
              <a:sym typeface="Plus Jakarta Sans Medium"/>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FDAF2"/>
        </a:solidFill>
        <a:effectLst/>
      </p:bgPr>
    </p:bg>
    <p:spTree>
      <p:nvGrpSpPr>
        <p:cNvPr id="1" name="Shape 354"/>
        <p:cNvGrpSpPr/>
        <p:nvPr/>
      </p:nvGrpSpPr>
      <p:grpSpPr>
        <a:xfrm>
          <a:off x="0" y="0"/>
          <a:ext cx="0" cy="0"/>
          <a:chOff x="0" y="0"/>
          <a:chExt cx="0" cy="0"/>
        </a:xfrm>
      </p:grpSpPr>
      <p:graphicFrame>
        <p:nvGraphicFramePr>
          <p:cNvPr id="355" name="Google Shape;355;p27"/>
          <p:cNvGraphicFramePr/>
          <p:nvPr/>
        </p:nvGraphicFramePr>
        <p:xfrm>
          <a:off x="601188" y="755863"/>
          <a:ext cx="7906400" cy="4167800"/>
        </p:xfrm>
        <a:graphic>
          <a:graphicData uri="http://schemas.openxmlformats.org/drawingml/2006/table">
            <a:tbl>
              <a:tblPr>
                <a:noFill/>
                <a:tableStyleId>{181393BE-2941-4ED4-B50F-F272A343DA40}</a:tableStyleId>
              </a:tblPr>
              <a:tblGrid>
                <a:gridCol w="848300">
                  <a:extLst>
                    <a:ext uri="{9D8B030D-6E8A-4147-A177-3AD203B41FA5}">
                      <a16:colId xmlns:a16="http://schemas.microsoft.com/office/drawing/2014/main" val="20000"/>
                    </a:ext>
                  </a:extLst>
                </a:gridCol>
                <a:gridCol w="1764525">
                  <a:extLst>
                    <a:ext uri="{9D8B030D-6E8A-4147-A177-3AD203B41FA5}">
                      <a16:colId xmlns:a16="http://schemas.microsoft.com/office/drawing/2014/main" val="20001"/>
                    </a:ext>
                  </a:extLst>
                </a:gridCol>
                <a:gridCol w="1764525">
                  <a:extLst>
                    <a:ext uri="{9D8B030D-6E8A-4147-A177-3AD203B41FA5}">
                      <a16:colId xmlns:a16="http://schemas.microsoft.com/office/drawing/2014/main" val="20002"/>
                    </a:ext>
                  </a:extLst>
                </a:gridCol>
                <a:gridCol w="1764525">
                  <a:extLst>
                    <a:ext uri="{9D8B030D-6E8A-4147-A177-3AD203B41FA5}">
                      <a16:colId xmlns:a16="http://schemas.microsoft.com/office/drawing/2014/main" val="20003"/>
                    </a:ext>
                  </a:extLst>
                </a:gridCol>
                <a:gridCol w="1764525">
                  <a:extLst>
                    <a:ext uri="{9D8B030D-6E8A-4147-A177-3AD203B41FA5}">
                      <a16:colId xmlns:a16="http://schemas.microsoft.com/office/drawing/2014/main" val="20004"/>
                    </a:ext>
                  </a:extLst>
                </a:gridCol>
              </a:tblGrid>
              <a:tr h="527075">
                <a:tc>
                  <a:txBody>
                    <a:bodyPr/>
                    <a:lstStyle/>
                    <a:p>
                      <a:pPr marL="0" lvl="0" indent="0" algn="r" rtl="0">
                        <a:spcBef>
                          <a:spcPts val="0"/>
                        </a:spcBef>
                        <a:spcAft>
                          <a:spcPts val="0"/>
                        </a:spcAft>
                        <a:buNone/>
                      </a:pPr>
                      <a:endParaRPr sz="1000" b="1">
                        <a:latin typeface="Work Sans"/>
                        <a:ea typeface="Work Sans"/>
                        <a:cs typeface="Work Sans"/>
                        <a:sym typeface="Work Sans"/>
                      </a:endParaRPr>
                    </a:p>
                  </a:txBody>
                  <a:tcPr marL="28575" marR="28575" marT="19050" marB="19050" anchor="b">
                    <a:lnL w="19050" cap="flat" cmpd="sng">
                      <a:solidFill>
                        <a:srgbClr val="FFFFFF"/>
                      </a:solidFill>
                      <a:prstDash val="dash"/>
                      <a:round/>
                      <a:headEnd type="none" w="sm" len="sm"/>
                      <a:tailEnd type="none" w="sm" len="sm"/>
                    </a:lnL>
                    <a:lnR w="19050" cap="flat" cmpd="sng">
                      <a:solidFill>
                        <a:srgbClr val="FFFFFF"/>
                      </a:solidFill>
                      <a:prstDash val="dash"/>
                      <a:round/>
                      <a:headEnd type="none" w="sm" len="sm"/>
                      <a:tailEnd type="none" w="sm" len="sm"/>
                    </a:lnR>
                    <a:lnT w="19050" cap="flat" cmpd="sng">
                      <a:solidFill>
                        <a:srgbClr val="FFFFFF"/>
                      </a:solidFill>
                      <a:prstDash val="dash"/>
                      <a:round/>
                      <a:headEnd type="none" w="sm" len="sm"/>
                      <a:tailEnd type="none" w="sm" len="sm"/>
                    </a:lnT>
                    <a:lnB w="19050" cap="flat" cmpd="sng">
                      <a:solidFill>
                        <a:schemeClr val="lt1"/>
                      </a:solidFill>
                      <a:prstDash val="dash"/>
                      <a:round/>
                      <a:headEnd type="none" w="sm" len="sm"/>
                      <a:tailEnd type="none" w="sm" len="sm"/>
                    </a:lnB>
                  </a:tcPr>
                </a:tc>
                <a:tc>
                  <a:txBody>
                    <a:bodyPr/>
                    <a:lstStyle/>
                    <a:p>
                      <a:pPr marL="0" lvl="0" indent="0" algn="ctr" rtl="0">
                        <a:lnSpc>
                          <a:spcPct val="115000"/>
                        </a:lnSpc>
                        <a:spcBef>
                          <a:spcPts val="0"/>
                        </a:spcBef>
                        <a:spcAft>
                          <a:spcPts val="0"/>
                        </a:spcAft>
                        <a:buNone/>
                      </a:pPr>
                      <a:r>
                        <a:rPr lang="en-GB" sz="1300" b="1">
                          <a:latin typeface="Plus Jakarta Sans"/>
                          <a:ea typeface="Plus Jakarta Sans"/>
                          <a:cs typeface="Plus Jakarta Sans"/>
                          <a:sym typeface="Plus Jakarta Sans"/>
                        </a:rPr>
                        <a:t>All Nations</a:t>
                      </a:r>
                      <a:endParaRPr sz="1300" b="1">
                        <a:latin typeface="Plus Jakarta Sans"/>
                        <a:ea typeface="Plus Jakarta Sans"/>
                        <a:cs typeface="Plus Jakarta Sans"/>
                        <a:sym typeface="Plus Jakarta Sans"/>
                      </a:endParaRPr>
                    </a:p>
                  </a:txBody>
                  <a:tcPr marL="28575" marR="28575" marT="19050" marB="19050" anchor="b">
                    <a:lnL w="19050" cap="flat" cmpd="sng">
                      <a:solidFill>
                        <a:srgbClr val="FFFFFF"/>
                      </a:solidFill>
                      <a:prstDash val="dash"/>
                      <a:round/>
                      <a:headEnd type="none" w="sm" len="sm"/>
                      <a:tailEnd type="none" w="sm" len="sm"/>
                    </a:lnL>
                    <a:lnR w="19050" cap="flat" cmpd="sng">
                      <a:solidFill>
                        <a:srgbClr val="FFFFFF"/>
                      </a:solidFill>
                      <a:prstDash val="dash"/>
                      <a:round/>
                      <a:headEnd type="none" w="sm" len="sm"/>
                      <a:tailEnd type="none" w="sm" len="sm"/>
                    </a:lnR>
                    <a:lnT w="19050" cap="flat" cmpd="sng">
                      <a:solidFill>
                        <a:srgbClr val="FFFFFF"/>
                      </a:solidFill>
                      <a:prstDash val="dash"/>
                      <a:round/>
                      <a:headEnd type="none" w="sm" len="sm"/>
                      <a:tailEnd type="none" w="sm" len="sm"/>
                    </a:lnT>
                    <a:lnB w="38100" cap="flat" cmpd="sng">
                      <a:solidFill>
                        <a:srgbClr val="FFFFFF"/>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GB" sz="1300" b="1">
                          <a:latin typeface="Plus Jakarta Sans"/>
                          <a:ea typeface="Plus Jakarta Sans"/>
                          <a:cs typeface="Plus Jakarta Sans"/>
                          <a:sym typeface="Plus Jakarta Sans"/>
                        </a:rPr>
                        <a:t>G7 &amp; Australia</a:t>
                      </a:r>
                      <a:endParaRPr sz="1300" b="1">
                        <a:latin typeface="Plus Jakarta Sans"/>
                        <a:ea typeface="Plus Jakarta Sans"/>
                        <a:cs typeface="Plus Jakarta Sans"/>
                        <a:sym typeface="Plus Jakarta Sans"/>
                      </a:endParaRPr>
                    </a:p>
                  </a:txBody>
                  <a:tcPr marL="28575" marR="28575" marT="19050" marB="19050" anchor="b">
                    <a:lnL w="19050" cap="flat" cmpd="sng">
                      <a:solidFill>
                        <a:srgbClr val="FFFFFF"/>
                      </a:solidFill>
                      <a:prstDash val="dash"/>
                      <a:round/>
                      <a:headEnd type="none" w="sm" len="sm"/>
                      <a:tailEnd type="none" w="sm" len="sm"/>
                    </a:lnL>
                    <a:lnR w="19050" cap="flat" cmpd="sng">
                      <a:solidFill>
                        <a:srgbClr val="FFFFFF"/>
                      </a:solidFill>
                      <a:prstDash val="dash"/>
                      <a:round/>
                      <a:headEnd type="none" w="sm" len="sm"/>
                      <a:tailEnd type="none" w="sm" len="sm"/>
                    </a:lnR>
                    <a:lnT w="19050" cap="flat" cmpd="sng">
                      <a:solidFill>
                        <a:srgbClr val="FFFFFF"/>
                      </a:solidFill>
                      <a:prstDash val="dash"/>
                      <a:round/>
                      <a:headEnd type="none" w="sm" len="sm"/>
                      <a:tailEnd type="none" w="sm" len="sm"/>
                    </a:lnT>
                    <a:lnB w="38100" cap="flat" cmpd="sng">
                      <a:solidFill>
                        <a:srgbClr val="FFFFFF"/>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GB" sz="1300" b="1">
                          <a:latin typeface="Plus Jakarta Sans"/>
                          <a:ea typeface="Plus Jakarta Sans"/>
                          <a:cs typeface="Plus Jakarta Sans"/>
                          <a:sym typeface="Plus Jakarta Sans"/>
                        </a:rPr>
                        <a:t>Emerging Economies</a:t>
                      </a:r>
                      <a:endParaRPr sz="1300" b="1">
                        <a:latin typeface="Plus Jakarta Sans"/>
                        <a:ea typeface="Plus Jakarta Sans"/>
                        <a:cs typeface="Plus Jakarta Sans"/>
                        <a:sym typeface="Plus Jakarta Sans"/>
                      </a:endParaRPr>
                    </a:p>
                  </a:txBody>
                  <a:tcPr marL="28575" marR="28575" marT="19050" marB="19050" anchor="b">
                    <a:lnL w="19050" cap="flat" cmpd="sng">
                      <a:solidFill>
                        <a:srgbClr val="FFFFFF"/>
                      </a:solidFill>
                      <a:prstDash val="dash"/>
                      <a:round/>
                      <a:headEnd type="none" w="sm" len="sm"/>
                      <a:tailEnd type="none" w="sm" len="sm"/>
                    </a:lnL>
                    <a:lnR w="19050" cap="flat" cmpd="sng">
                      <a:solidFill>
                        <a:srgbClr val="FFFFFF"/>
                      </a:solidFill>
                      <a:prstDash val="dash"/>
                      <a:round/>
                      <a:headEnd type="none" w="sm" len="sm"/>
                      <a:tailEnd type="none" w="sm" len="sm"/>
                    </a:lnR>
                    <a:lnT w="19050" cap="flat" cmpd="sng">
                      <a:solidFill>
                        <a:srgbClr val="FFFFFF"/>
                      </a:solidFill>
                      <a:prstDash val="dash"/>
                      <a:round/>
                      <a:headEnd type="none" w="sm" len="sm"/>
                      <a:tailEnd type="none" w="sm" len="sm"/>
                    </a:lnT>
                    <a:lnB w="38100" cap="flat" cmpd="sng">
                      <a:solidFill>
                        <a:srgbClr val="FFFFFF"/>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GB" sz="1300" b="1">
                          <a:latin typeface="Plus Jakarta Sans"/>
                          <a:ea typeface="Plus Jakarta Sans"/>
                          <a:cs typeface="Plus Jakarta Sans"/>
                          <a:sym typeface="Plus Jakarta Sans"/>
                        </a:rPr>
                        <a:t>African Nations</a:t>
                      </a:r>
                      <a:endParaRPr sz="1300" b="1">
                        <a:latin typeface="Plus Jakarta Sans"/>
                        <a:ea typeface="Plus Jakarta Sans"/>
                        <a:cs typeface="Plus Jakarta Sans"/>
                        <a:sym typeface="Plus Jakarta Sans"/>
                      </a:endParaRPr>
                    </a:p>
                  </a:txBody>
                  <a:tcPr marL="28575" marR="28575" marT="19050" marB="19050" anchor="b">
                    <a:lnL w="19050" cap="flat" cmpd="sng">
                      <a:solidFill>
                        <a:srgbClr val="FFFFFF"/>
                      </a:solidFill>
                      <a:prstDash val="dash"/>
                      <a:round/>
                      <a:headEnd type="none" w="sm" len="sm"/>
                      <a:tailEnd type="none" w="sm" len="sm"/>
                    </a:lnL>
                    <a:lnR w="19050" cap="flat" cmpd="sng">
                      <a:solidFill>
                        <a:srgbClr val="FFFFFF"/>
                      </a:solidFill>
                      <a:prstDash val="dash"/>
                      <a:round/>
                      <a:headEnd type="none" w="sm" len="sm"/>
                      <a:tailEnd type="none" w="sm" len="sm"/>
                    </a:lnR>
                    <a:lnT w="19050" cap="flat" cmpd="sng">
                      <a:solidFill>
                        <a:srgbClr val="FFFFFF"/>
                      </a:solidFill>
                      <a:prstDash val="dash"/>
                      <a:round/>
                      <a:headEnd type="none" w="sm" len="sm"/>
                      <a:tailEnd type="none" w="sm" len="sm"/>
                    </a:lnT>
                    <a:lnB w="38100" cap="flat" cmpd="sng">
                      <a:solidFill>
                        <a:srgbClr val="FFFFFF"/>
                      </a:solidFill>
                      <a:prstDash val="solid"/>
                      <a:round/>
                      <a:headEnd type="none" w="sm" len="sm"/>
                      <a:tailEnd type="none" w="sm" len="sm"/>
                    </a:lnB>
                  </a:tcPr>
                </a:tc>
                <a:extLst>
                  <a:ext uri="{0D108BD9-81ED-4DB2-BD59-A6C34878D82A}">
                    <a16:rowId xmlns:a16="http://schemas.microsoft.com/office/drawing/2014/main" val="10000"/>
                  </a:ext>
                </a:extLst>
              </a:tr>
              <a:tr h="404525">
                <a:tc>
                  <a:txBody>
                    <a:bodyPr/>
                    <a:lstStyle/>
                    <a:p>
                      <a:pPr marL="0" lvl="0" indent="0" algn="l" rtl="0">
                        <a:lnSpc>
                          <a:spcPct val="115000"/>
                        </a:lnSpc>
                        <a:spcBef>
                          <a:spcPts val="0"/>
                        </a:spcBef>
                        <a:spcAft>
                          <a:spcPts val="0"/>
                        </a:spcAft>
                        <a:buNone/>
                      </a:pPr>
                      <a:r>
                        <a:rPr lang="en-GB" sz="1300" b="1">
                          <a:latin typeface="Plus Jakarta Sans"/>
                          <a:ea typeface="Plus Jakarta Sans"/>
                          <a:cs typeface="Plus Jakarta Sans"/>
                          <a:sym typeface="Plus Jakarta Sans"/>
                        </a:rPr>
                        <a:t>USA</a:t>
                      </a:r>
                      <a:endParaRPr sz="1300" b="1">
                        <a:latin typeface="Plus Jakarta Sans"/>
                        <a:ea typeface="Plus Jakarta Sans"/>
                        <a:cs typeface="Plus Jakarta Sans"/>
                        <a:sym typeface="Plus Jakarta Sans"/>
                      </a:endParaRPr>
                    </a:p>
                  </a:txBody>
                  <a:tcPr marL="28575" marR="28575" marT="19050" marB="19050" anchor="b">
                    <a:lnL w="7625"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19050" cap="flat" cmpd="sng">
                      <a:solidFill>
                        <a:schemeClr val="lt1"/>
                      </a:solidFill>
                      <a:prstDash val="dash"/>
                      <a:round/>
                      <a:headEnd type="none" w="sm" len="sm"/>
                      <a:tailEnd type="none" w="sm" len="sm"/>
                    </a:lnT>
                    <a:lnB w="7625" cap="flat" cmpd="sng">
                      <a:solidFill>
                        <a:srgbClr val="FFFFFF"/>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GB" sz="1000" b="1">
                          <a:latin typeface="Plus Jakarta Sans"/>
                          <a:ea typeface="Plus Jakarta Sans"/>
                          <a:cs typeface="Plus Jakarta Sans"/>
                          <a:sym typeface="Plus Jakarta Sans"/>
                        </a:rPr>
                        <a:t>36%</a:t>
                      </a:r>
                      <a:endParaRPr sz="1000" b="1">
                        <a:latin typeface="Plus Jakarta Sans"/>
                        <a:ea typeface="Plus Jakarta Sans"/>
                        <a:cs typeface="Plus Jakarta Sans"/>
                        <a:sym typeface="Plus Jakarta Sans"/>
                      </a:endParaRPr>
                    </a:p>
                  </a:txBody>
                  <a:tcPr marL="28575" marR="28575" marT="19050" marB="19050"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7E9CF"/>
                    </a:solidFill>
                  </a:tcPr>
                </a:tc>
                <a:tc>
                  <a:txBody>
                    <a:bodyPr/>
                    <a:lstStyle/>
                    <a:p>
                      <a:pPr marL="0" lvl="0" indent="0" algn="ctr" rtl="0">
                        <a:lnSpc>
                          <a:spcPct val="115000"/>
                        </a:lnSpc>
                        <a:spcBef>
                          <a:spcPts val="0"/>
                        </a:spcBef>
                        <a:spcAft>
                          <a:spcPts val="0"/>
                        </a:spcAft>
                        <a:buNone/>
                      </a:pPr>
                      <a:r>
                        <a:rPr lang="en-GB" sz="1000" b="1">
                          <a:latin typeface="Plus Jakarta Sans"/>
                          <a:ea typeface="Plus Jakarta Sans"/>
                          <a:cs typeface="Plus Jakarta Sans"/>
                          <a:sym typeface="Plus Jakarta Sans"/>
                        </a:rPr>
                        <a:t>28%</a:t>
                      </a:r>
                      <a:endParaRPr sz="1000" b="1">
                        <a:latin typeface="Plus Jakarta Sans"/>
                        <a:ea typeface="Plus Jakarta Sans"/>
                        <a:cs typeface="Plus Jakarta Sans"/>
                        <a:sym typeface="Plus Jakarta Sans"/>
                      </a:endParaRPr>
                    </a:p>
                  </a:txBody>
                  <a:tcPr marL="28575" marR="28575" marT="19050" marB="19050"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BFDFA"/>
                    </a:solidFill>
                  </a:tcPr>
                </a:tc>
                <a:tc>
                  <a:txBody>
                    <a:bodyPr/>
                    <a:lstStyle/>
                    <a:p>
                      <a:pPr marL="0" lvl="0" indent="0" algn="ctr" rtl="0">
                        <a:lnSpc>
                          <a:spcPct val="115000"/>
                        </a:lnSpc>
                        <a:spcBef>
                          <a:spcPts val="0"/>
                        </a:spcBef>
                        <a:spcAft>
                          <a:spcPts val="0"/>
                        </a:spcAft>
                        <a:buNone/>
                      </a:pPr>
                      <a:r>
                        <a:rPr lang="en-GB" sz="1000" b="1">
                          <a:latin typeface="Plus Jakarta Sans"/>
                          <a:ea typeface="Plus Jakarta Sans"/>
                          <a:cs typeface="Plus Jakarta Sans"/>
                          <a:sym typeface="Plus Jakarta Sans"/>
                        </a:rPr>
                        <a:t>45%</a:t>
                      </a:r>
                      <a:endParaRPr sz="1000" b="1">
                        <a:latin typeface="Plus Jakarta Sans"/>
                        <a:ea typeface="Plus Jakarta Sans"/>
                        <a:cs typeface="Plus Jakarta Sans"/>
                        <a:sym typeface="Plus Jakarta Sans"/>
                      </a:endParaRPr>
                    </a:p>
                  </a:txBody>
                  <a:tcPr marL="28575" marR="28575" marT="19050" marB="19050"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AED39E"/>
                    </a:solidFill>
                  </a:tcPr>
                </a:tc>
                <a:tc>
                  <a:txBody>
                    <a:bodyPr/>
                    <a:lstStyle/>
                    <a:p>
                      <a:pPr marL="0" lvl="0" indent="0" algn="ctr" rtl="0">
                        <a:lnSpc>
                          <a:spcPct val="115000"/>
                        </a:lnSpc>
                        <a:spcBef>
                          <a:spcPts val="0"/>
                        </a:spcBef>
                        <a:spcAft>
                          <a:spcPts val="0"/>
                        </a:spcAft>
                        <a:buNone/>
                      </a:pPr>
                      <a:r>
                        <a:rPr lang="en-GB" sz="1000" b="1">
                          <a:latin typeface="Plus Jakarta Sans"/>
                          <a:ea typeface="Plus Jakarta Sans"/>
                          <a:cs typeface="Plus Jakarta Sans"/>
                          <a:sym typeface="Plus Jakarta Sans"/>
                        </a:rPr>
                        <a:t>51%</a:t>
                      </a:r>
                      <a:endParaRPr sz="1000" b="1">
                        <a:latin typeface="Plus Jakarta Sans"/>
                        <a:ea typeface="Plus Jakarta Sans"/>
                        <a:cs typeface="Plus Jakarta Sans"/>
                        <a:sym typeface="Plus Jakarta Sans"/>
                      </a:endParaRPr>
                    </a:p>
                  </a:txBody>
                  <a:tcPr marL="28575" marR="28575" marT="19050" marB="19050"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93C47D"/>
                    </a:solidFill>
                  </a:tcPr>
                </a:tc>
                <a:extLst>
                  <a:ext uri="{0D108BD9-81ED-4DB2-BD59-A6C34878D82A}">
                    <a16:rowId xmlns:a16="http://schemas.microsoft.com/office/drawing/2014/main" val="10001"/>
                  </a:ext>
                </a:extLst>
              </a:tr>
              <a:tr h="404525">
                <a:tc>
                  <a:txBody>
                    <a:bodyPr/>
                    <a:lstStyle/>
                    <a:p>
                      <a:pPr marL="0" lvl="0" indent="0" algn="l" rtl="0">
                        <a:lnSpc>
                          <a:spcPct val="115000"/>
                        </a:lnSpc>
                        <a:spcBef>
                          <a:spcPts val="0"/>
                        </a:spcBef>
                        <a:spcAft>
                          <a:spcPts val="0"/>
                        </a:spcAft>
                        <a:buNone/>
                      </a:pPr>
                      <a:r>
                        <a:rPr lang="en-GB" sz="1300" b="1">
                          <a:latin typeface="Plus Jakarta Sans"/>
                          <a:ea typeface="Plus Jakarta Sans"/>
                          <a:cs typeface="Plus Jakarta Sans"/>
                          <a:sym typeface="Plus Jakarta Sans"/>
                        </a:rPr>
                        <a:t>UK</a:t>
                      </a:r>
                      <a:endParaRPr sz="1300" b="1">
                        <a:latin typeface="Plus Jakarta Sans"/>
                        <a:ea typeface="Plus Jakarta Sans"/>
                        <a:cs typeface="Plus Jakarta Sans"/>
                        <a:sym typeface="Plus Jakarta Sans"/>
                      </a:endParaRPr>
                    </a:p>
                  </a:txBody>
                  <a:tcPr marL="28575" marR="28575" marT="19050" marB="19050" anchor="b">
                    <a:lnL w="7625"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7625" cap="flat" cmpd="sng">
                      <a:solidFill>
                        <a:srgbClr val="FFFFFF"/>
                      </a:solidFill>
                      <a:prstDash val="solid"/>
                      <a:round/>
                      <a:headEnd type="none" w="sm" len="sm"/>
                      <a:tailEnd type="none" w="sm" len="sm"/>
                    </a:lnT>
                    <a:lnB w="7625" cap="flat" cmpd="sng">
                      <a:solidFill>
                        <a:srgbClr val="FFFFFF"/>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GB" sz="1000" b="1">
                          <a:latin typeface="Plus Jakarta Sans"/>
                          <a:ea typeface="Plus Jakarta Sans"/>
                          <a:cs typeface="Plus Jakarta Sans"/>
                          <a:sym typeface="Plus Jakarta Sans"/>
                        </a:rPr>
                        <a:t>29%</a:t>
                      </a:r>
                      <a:endParaRPr sz="1000" b="1">
                        <a:latin typeface="Plus Jakarta Sans"/>
                        <a:ea typeface="Plus Jakarta Sans"/>
                        <a:cs typeface="Plus Jakarta Sans"/>
                        <a:sym typeface="Plus Jakarta Sans"/>
                      </a:endParaRPr>
                    </a:p>
                  </a:txBody>
                  <a:tcPr marL="28575" marR="28575" marT="19050" marB="19050"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8FCF7"/>
                    </a:solidFill>
                  </a:tcPr>
                </a:tc>
                <a:tc>
                  <a:txBody>
                    <a:bodyPr/>
                    <a:lstStyle/>
                    <a:p>
                      <a:pPr marL="0" lvl="0" indent="0" algn="ctr" rtl="0">
                        <a:lnSpc>
                          <a:spcPct val="115000"/>
                        </a:lnSpc>
                        <a:spcBef>
                          <a:spcPts val="0"/>
                        </a:spcBef>
                        <a:spcAft>
                          <a:spcPts val="0"/>
                        </a:spcAft>
                        <a:buNone/>
                      </a:pPr>
                      <a:r>
                        <a:rPr lang="en-GB" sz="1000" b="1">
                          <a:latin typeface="Plus Jakarta Sans"/>
                          <a:ea typeface="Plus Jakarta Sans"/>
                          <a:cs typeface="Plus Jakarta Sans"/>
                          <a:sym typeface="Plus Jakarta Sans"/>
                        </a:rPr>
                        <a:t>25%</a:t>
                      </a:r>
                      <a:endParaRPr sz="1000" b="1">
                        <a:latin typeface="Plus Jakarta Sans"/>
                        <a:ea typeface="Plus Jakarta Sans"/>
                        <a:cs typeface="Plus Jakarta Sans"/>
                        <a:sym typeface="Plus Jakarta Sans"/>
                      </a:endParaRPr>
                    </a:p>
                  </a:txBody>
                  <a:tcPr marL="28575" marR="28575" marT="19050" marB="19050"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DF9F9"/>
                    </a:solidFill>
                  </a:tcPr>
                </a:tc>
                <a:tc>
                  <a:txBody>
                    <a:bodyPr/>
                    <a:lstStyle/>
                    <a:p>
                      <a:pPr marL="0" lvl="0" indent="0" algn="ctr" rtl="0">
                        <a:lnSpc>
                          <a:spcPct val="115000"/>
                        </a:lnSpc>
                        <a:spcBef>
                          <a:spcPts val="0"/>
                        </a:spcBef>
                        <a:spcAft>
                          <a:spcPts val="0"/>
                        </a:spcAft>
                        <a:buNone/>
                      </a:pPr>
                      <a:r>
                        <a:rPr lang="en-GB" sz="1000" b="1">
                          <a:latin typeface="Plus Jakarta Sans"/>
                          <a:ea typeface="Plus Jakarta Sans"/>
                          <a:cs typeface="Plus Jakarta Sans"/>
                          <a:sym typeface="Plus Jakarta Sans"/>
                        </a:rPr>
                        <a:t>33%</a:t>
                      </a:r>
                      <a:endParaRPr sz="1000" b="1">
                        <a:latin typeface="Plus Jakarta Sans"/>
                        <a:ea typeface="Plus Jakarta Sans"/>
                        <a:cs typeface="Plus Jakarta Sans"/>
                        <a:sym typeface="Plus Jakarta Sans"/>
                      </a:endParaRPr>
                    </a:p>
                  </a:txBody>
                  <a:tcPr marL="28575" marR="28575" marT="19050" marB="19050"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6F2E1"/>
                    </a:solidFill>
                  </a:tcPr>
                </a:tc>
                <a:tc>
                  <a:txBody>
                    <a:bodyPr/>
                    <a:lstStyle/>
                    <a:p>
                      <a:pPr marL="0" lvl="0" indent="0" algn="ctr" rtl="0">
                        <a:lnSpc>
                          <a:spcPct val="115000"/>
                        </a:lnSpc>
                        <a:spcBef>
                          <a:spcPts val="0"/>
                        </a:spcBef>
                        <a:spcAft>
                          <a:spcPts val="0"/>
                        </a:spcAft>
                        <a:buNone/>
                      </a:pPr>
                      <a:r>
                        <a:rPr lang="en-GB" sz="1000" b="1">
                          <a:latin typeface="Plus Jakarta Sans"/>
                          <a:ea typeface="Plus Jakarta Sans"/>
                          <a:cs typeface="Plus Jakarta Sans"/>
                          <a:sym typeface="Plus Jakarta Sans"/>
                        </a:rPr>
                        <a:t>40%</a:t>
                      </a:r>
                      <a:endParaRPr sz="1000" b="1">
                        <a:latin typeface="Plus Jakarta Sans"/>
                        <a:ea typeface="Plus Jakarta Sans"/>
                        <a:cs typeface="Plus Jakarta Sans"/>
                        <a:sym typeface="Plus Jakarta Sans"/>
                      </a:endParaRPr>
                    </a:p>
                  </a:txBody>
                  <a:tcPr marL="28575" marR="28575" marT="19050" marB="19050"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C4DFB8"/>
                    </a:solidFill>
                  </a:tcPr>
                </a:tc>
                <a:extLst>
                  <a:ext uri="{0D108BD9-81ED-4DB2-BD59-A6C34878D82A}">
                    <a16:rowId xmlns:a16="http://schemas.microsoft.com/office/drawing/2014/main" val="10002"/>
                  </a:ext>
                </a:extLst>
              </a:tr>
              <a:tr h="404525">
                <a:tc>
                  <a:txBody>
                    <a:bodyPr/>
                    <a:lstStyle/>
                    <a:p>
                      <a:pPr marL="0" lvl="0" indent="0" algn="l" rtl="0">
                        <a:lnSpc>
                          <a:spcPct val="115000"/>
                        </a:lnSpc>
                        <a:spcBef>
                          <a:spcPts val="0"/>
                        </a:spcBef>
                        <a:spcAft>
                          <a:spcPts val="0"/>
                        </a:spcAft>
                        <a:buNone/>
                      </a:pPr>
                      <a:r>
                        <a:rPr lang="en-GB" sz="1300" b="1">
                          <a:latin typeface="Plus Jakarta Sans"/>
                          <a:ea typeface="Plus Jakarta Sans"/>
                          <a:cs typeface="Plus Jakarta Sans"/>
                          <a:sym typeface="Plus Jakarta Sans"/>
                        </a:rPr>
                        <a:t>Canada</a:t>
                      </a:r>
                      <a:endParaRPr sz="1300" b="1">
                        <a:latin typeface="Plus Jakarta Sans"/>
                        <a:ea typeface="Plus Jakarta Sans"/>
                        <a:cs typeface="Plus Jakarta Sans"/>
                        <a:sym typeface="Plus Jakarta Sans"/>
                      </a:endParaRPr>
                    </a:p>
                  </a:txBody>
                  <a:tcPr marL="28575" marR="28575" marT="19050" marB="19050" anchor="b">
                    <a:lnL w="7625"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7625" cap="flat" cmpd="sng">
                      <a:solidFill>
                        <a:srgbClr val="FFFFFF"/>
                      </a:solidFill>
                      <a:prstDash val="solid"/>
                      <a:round/>
                      <a:headEnd type="none" w="sm" len="sm"/>
                      <a:tailEnd type="none" w="sm" len="sm"/>
                    </a:lnT>
                    <a:lnB w="7625" cap="flat" cmpd="sng">
                      <a:solidFill>
                        <a:srgbClr val="FFFFFF"/>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GB" sz="1000" b="1">
                          <a:latin typeface="Plus Jakarta Sans"/>
                          <a:ea typeface="Plus Jakarta Sans"/>
                          <a:cs typeface="Plus Jakarta Sans"/>
                          <a:sym typeface="Plus Jakarta Sans"/>
                        </a:rPr>
                        <a:t>28%</a:t>
                      </a:r>
                      <a:endParaRPr sz="1000" b="1">
                        <a:latin typeface="Plus Jakarta Sans"/>
                        <a:ea typeface="Plus Jakarta Sans"/>
                        <a:cs typeface="Plus Jakarta Sans"/>
                        <a:sym typeface="Plus Jakarta Sans"/>
                      </a:endParaRPr>
                    </a:p>
                  </a:txBody>
                  <a:tcPr marL="28575" marR="28575" marT="19050" marB="19050"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DFEFC"/>
                    </a:solidFill>
                  </a:tcPr>
                </a:tc>
                <a:tc>
                  <a:txBody>
                    <a:bodyPr/>
                    <a:lstStyle/>
                    <a:p>
                      <a:pPr marL="0" lvl="0" indent="0" algn="ctr" rtl="0">
                        <a:lnSpc>
                          <a:spcPct val="115000"/>
                        </a:lnSpc>
                        <a:spcBef>
                          <a:spcPts val="0"/>
                        </a:spcBef>
                        <a:spcAft>
                          <a:spcPts val="0"/>
                        </a:spcAft>
                        <a:buNone/>
                      </a:pPr>
                      <a:r>
                        <a:rPr lang="en-GB" sz="1000" b="1">
                          <a:latin typeface="Plus Jakarta Sans"/>
                          <a:ea typeface="Plus Jakarta Sans"/>
                          <a:cs typeface="Plus Jakarta Sans"/>
                          <a:sym typeface="Plus Jakarta Sans"/>
                        </a:rPr>
                        <a:t>28%</a:t>
                      </a:r>
                      <a:endParaRPr sz="1000" b="1">
                        <a:latin typeface="Plus Jakarta Sans"/>
                        <a:ea typeface="Plus Jakarta Sans"/>
                        <a:cs typeface="Plus Jakarta Sans"/>
                        <a:sym typeface="Plus Jakarta Sans"/>
                      </a:endParaRPr>
                    </a:p>
                  </a:txBody>
                  <a:tcPr marL="28575" marR="28575" marT="19050" marB="19050"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CFDFB"/>
                    </a:solidFill>
                  </a:tcPr>
                </a:tc>
                <a:tc>
                  <a:txBody>
                    <a:bodyPr/>
                    <a:lstStyle/>
                    <a:p>
                      <a:pPr marL="0" lvl="0" indent="0" algn="ctr" rtl="0">
                        <a:lnSpc>
                          <a:spcPct val="115000"/>
                        </a:lnSpc>
                        <a:spcBef>
                          <a:spcPts val="0"/>
                        </a:spcBef>
                        <a:spcAft>
                          <a:spcPts val="0"/>
                        </a:spcAft>
                        <a:buNone/>
                      </a:pPr>
                      <a:r>
                        <a:rPr lang="en-GB" sz="1000" b="1">
                          <a:latin typeface="Plus Jakarta Sans"/>
                          <a:ea typeface="Plus Jakarta Sans"/>
                          <a:cs typeface="Plus Jakarta Sans"/>
                          <a:sym typeface="Plus Jakarta Sans"/>
                        </a:rPr>
                        <a:t>27%</a:t>
                      </a:r>
                      <a:endParaRPr sz="1000" b="1">
                        <a:latin typeface="Plus Jakarta Sans"/>
                        <a:ea typeface="Plus Jakarta Sans"/>
                        <a:cs typeface="Plus Jakarta Sans"/>
                        <a:sym typeface="Plus Jakarta Sans"/>
                      </a:endParaRPr>
                    </a:p>
                  </a:txBody>
                  <a:tcPr marL="28575" marR="28575" marT="19050" marB="19050"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EFFFE"/>
                    </a:solidFill>
                  </a:tcPr>
                </a:tc>
                <a:tc>
                  <a:txBody>
                    <a:bodyPr/>
                    <a:lstStyle/>
                    <a:p>
                      <a:pPr marL="0" lvl="0" indent="0" algn="ctr" rtl="0">
                        <a:lnSpc>
                          <a:spcPct val="115000"/>
                        </a:lnSpc>
                        <a:spcBef>
                          <a:spcPts val="0"/>
                        </a:spcBef>
                        <a:spcAft>
                          <a:spcPts val="0"/>
                        </a:spcAft>
                        <a:buNone/>
                      </a:pPr>
                      <a:r>
                        <a:rPr lang="en-GB" sz="1000" b="1">
                          <a:latin typeface="Plus Jakarta Sans"/>
                          <a:ea typeface="Plus Jakarta Sans"/>
                          <a:cs typeface="Plus Jakarta Sans"/>
                          <a:sym typeface="Plus Jakarta Sans"/>
                        </a:rPr>
                        <a:t>31%</a:t>
                      </a:r>
                      <a:endParaRPr sz="1000" b="1">
                        <a:latin typeface="Plus Jakarta Sans"/>
                        <a:ea typeface="Plus Jakarta Sans"/>
                        <a:cs typeface="Plus Jakarta Sans"/>
                        <a:sym typeface="Plus Jakarta Sans"/>
                      </a:endParaRPr>
                    </a:p>
                  </a:txBody>
                  <a:tcPr marL="28575" marR="28575" marT="19050" marB="19050"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CF5E8"/>
                    </a:solidFill>
                  </a:tcPr>
                </a:tc>
                <a:extLst>
                  <a:ext uri="{0D108BD9-81ED-4DB2-BD59-A6C34878D82A}">
                    <a16:rowId xmlns:a16="http://schemas.microsoft.com/office/drawing/2014/main" val="10003"/>
                  </a:ext>
                </a:extLst>
              </a:tr>
              <a:tr h="404525">
                <a:tc>
                  <a:txBody>
                    <a:bodyPr/>
                    <a:lstStyle/>
                    <a:p>
                      <a:pPr marL="0" lvl="0" indent="0" algn="l" rtl="0">
                        <a:lnSpc>
                          <a:spcPct val="115000"/>
                        </a:lnSpc>
                        <a:spcBef>
                          <a:spcPts val="0"/>
                        </a:spcBef>
                        <a:spcAft>
                          <a:spcPts val="0"/>
                        </a:spcAft>
                        <a:buNone/>
                      </a:pPr>
                      <a:r>
                        <a:rPr lang="en-GB" sz="1300" b="1">
                          <a:latin typeface="Plus Jakarta Sans"/>
                          <a:ea typeface="Plus Jakarta Sans"/>
                          <a:cs typeface="Plus Jakarta Sans"/>
                          <a:sym typeface="Plus Jakarta Sans"/>
                        </a:rPr>
                        <a:t>Germany</a:t>
                      </a:r>
                      <a:endParaRPr sz="1300" b="1">
                        <a:latin typeface="Plus Jakarta Sans"/>
                        <a:ea typeface="Plus Jakarta Sans"/>
                        <a:cs typeface="Plus Jakarta Sans"/>
                        <a:sym typeface="Plus Jakarta Sans"/>
                      </a:endParaRPr>
                    </a:p>
                  </a:txBody>
                  <a:tcPr marL="28575" marR="28575" marT="19050" marB="19050" anchor="b">
                    <a:lnL w="7625"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7625" cap="flat" cmpd="sng">
                      <a:solidFill>
                        <a:srgbClr val="FFFFFF"/>
                      </a:solidFill>
                      <a:prstDash val="solid"/>
                      <a:round/>
                      <a:headEnd type="none" w="sm" len="sm"/>
                      <a:tailEnd type="none" w="sm" len="sm"/>
                    </a:lnT>
                    <a:lnB w="7625" cap="flat" cmpd="sng">
                      <a:solidFill>
                        <a:srgbClr val="FFFFFF"/>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GB" sz="1000" b="1">
                          <a:latin typeface="Plus Jakarta Sans"/>
                          <a:ea typeface="Plus Jakarta Sans"/>
                          <a:cs typeface="Plus Jakarta Sans"/>
                          <a:sym typeface="Plus Jakarta Sans"/>
                        </a:rPr>
                        <a:t>27%</a:t>
                      </a:r>
                      <a:endParaRPr sz="1000" b="1">
                        <a:latin typeface="Plus Jakarta Sans"/>
                        <a:ea typeface="Plus Jakarta Sans"/>
                        <a:cs typeface="Plus Jakarta Sans"/>
                        <a:sym typeface="Plus Jakarta Sans"/>
                      </a:endParaRPr>
                    </a:p>
                  </a:txBody>
                  <a:tcPr marL="28575" marR="28575" marT="19050" marB="19050"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EFEFE"/>
                    </a:solidFill>
                  </a:tcPr>
                </a:tc>
                <a:tc>
                  <a:txBody>
                    <a:bodyPr/>
                    <a:lstStyle/>
                    <a:p>
                      <a:pPr marL="0" lvl="0" indent="0" algn="ctr" rtl="0">
                        <a:lnSpc>
                          <a:spcPct val="115000"/>
                        </a:lnSpc>
                        <a:spcBef>
                          <a:spcPts val="0"/>
                        </a:spcBef>
                        <a:spcAft>
                          <a:spcPts val="0"/>
                        </a:spcAft>
                        <a:buNone/>
                      </a:pPr>
                      <a:r>
                        <a:rPr lang="en-GB" sz="1000" b="1">
                          <a:latin typeface="Plus Jakarta Sans"/>
                          <a:ea typeface="Plus Jakarta Sans"/>
                          <a:cs typeface="Plus Jakarta Sans"/>
                          <a:sym typeface="Plus Jakarta Sans"/>
                        </a:rPr>
                        <a:t>25%</a:t>
                      </a:r>
                      <a:endParaRPr sz="1000" b="1">
                        <a:latin typeface="Plus Jakarta Sans"/>
                        <a:ea typeface="Plus Jakarta Sans"/>
                        <a:cs typeface="Plus Jakarta Sans"/>
                        <a:sym typeface="Plus Jakarta Sans"/>
                      </a:endParaRPr>
                    </a:p>
                  </a:txBody>
                  <a:tcPr marL="28575" marR="28575" marT="19050" marB="19050"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DF8F8"/>
                    </a:solidFill>
                  </a:tcPr>
                </a:tc>
                <a:tc>
                  <a:txBody>
                    <a:bodyPr/>
                    <a:lstStyle/>
                    <a:p>
                      <a:pPr marL="0" lvl="0" indent="0" algn="ctr" rtl="0">
                        <a:lnSpc>
                          <a:spcPct val="115000"/>
                        </a:lnSpc>
                        <a:spcBef>
                          <a:spcPts val="0"/>
                        </a:spcBef>
                        <a:spcAft>
                          <a:spcPts val="0"/>
                        </a:spcAft>
                        <a:buNone/>
                      </a:pPr>
                      <a:r>
                        <a:rPr lang="en-GB" sz="1000" b="1">
                          <a:latin typeface="Plus Jakarta Sans"/>
                          <a:ea typeface="Plus Jakarta Sans"/>
                          <a:cs typeface="Plus Jakarta Sans"/>
                          <a:sym typeface="Plus Jakarta Sans"/>
                        </a:rPr>
                        <a:t>29%</a:t>
                      </a:r>
                      <a:endParaRPr sz="1000" b="1">
                        <a:latin typeface="Plus Jakarta Sans"/>
                        <a:ea typeface="Plus Jakarta Sans"/>
                        <a:cs typeface="Plus Jakarta Sans"/>
                        <a:sym typeface="Plus Jakarta Sans"/>
                      </a:endParaRPr>
                    </a:p>
                  </a:txBody>
                  <a:tcPr marL="28575" marR="28575" marT="19050" marB="19050"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6FAF4"/>
                    </a:solidFill>
                  </a:tcPr>
                </a:tc>
                <a:tc>
                  <a:txBody>
                    <a:bodyPr/>
                    <a:lstStyle/>
                    <a:p>
                      <a:pPr marL="0" lvl="0" indent="0" algn="ctr" rtl="0">
                        <a:lnSpc>
                          <a:spcPct val="115000"/>
                        </a:lnSpc>
                        <a:spcBef>
                          <a:spcPts val="0"/>
                        </a:spcBef>
                        <a:spcAft>
                          <a:spcPts val="0"/>
                        </a:spcAft>
                        <a:buNone/>
                      </a:pPr>
                      <a:r>
                        <a:rPr lang="en-GB" sz="1000" b="1">
                          <a:latin typeface="Plus Jakarta Sans"/>
                          <a:ea typeface="Plus Jakarta Sans"/>
                          <a:cs typeface="Plus Jakarta Sans"/>
                          <a:sym typeface="Plus Jakarta Sans"/>
                        </a:rPr>
                        <a:t>33%</a:t>
                      </a:r>
                      <a:endParaRPr sz="1000" b="1">
                        <a:latin typeface="Plus Jakarta Sans"/>
                        <a:ea typeface="Plus Jakarta Sans"/>
                        <a:cs typeface="Plus Jakarta Sans"/>
                        <a:sym typeface="Plus Jakarta Sans"/>
                      </a:endParaRPr>
                    </a:p>
                  </a:txBody>
                  <a:tcPr marL="28575" marR="28575" marT="19050" marB="19050"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7F2E2"/>
                    </a:solidFill>
                  </a:tcPr>
                </a:tc>
                <a:extLst>
                  <a:ext uri="{0D108BD9-81ED-4DB2-BD59-A6C34878D82A}">
                    <a16:rowId xmlns:a16="http://schemas.microsoft.com/office/drawing/2014/main" val="10004"/>
                  </a:ext>
                </a:extLst>
              </a:tr>
              <a:tr h="404525">
                <a:tc>
                  <a:txBody>
                    <a:bodyPr/>
                    <a:lstStyle/>
                    <a:p>
                      <a:pPr marL="0" lvl="0" indent="0" algn="l" rtl="0">
                        <a:lnSpc>
                          <a:spcPct val="115000"/>
                        </a:lnSpc>
                        <a:spcBef>
                          <a:spcPts val="0"/>
                        </a:spcBef>
                        <a:spcAft>
                          <a:spcPts val="0"/>
                        </a:spcAft>
                        <a:buNone/>
                      </a:pPr>
                      <a:r>
                        <a:rPr lang="en-GB" sz="1300" b="1">
                          <a:latin typeface="Plus Jakarta Sans"/>
                          <a:ea typeface="Plus Jakarta Sans"/>
                          <a:cs typeface="Plus Jakarta Sans"/>
                          <a:sym typeface="Plus Jakarta Sans"/>
                        </a:rPr>
                        <a:t>Japan</a:t>
                      </a:r>
                      <a:endParaRPr sz="1300" b="1">
                        <a:latin typeface="Plus Jakarta Sans"/>
                        <a:ea typeface="Plus Jakarta Sans"/>
                        <a:cs typeface="Plus Jakarta Sans"/>
                        <a:sym typeface="Plus Jakarta Sans"/>
                      </a:endParaRPr>
                    </a:p>
                  </a:txBody>
                  <a:tcPr marL="28575" marR="28575" marT="19050" marB="19050" anchor="b">
                    <a:lnL w="7625"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7625" cap="flat" cmpd="sng">
                      <a:solidFill>
                        <a:srgbClr val="FFFFFF"/>
                      </a:solidFill>
                      <a:prstDash val="solid"/>
                      <a:round/>
                      <a:headEnd type="none" w="sm" len="sm"/>
                      <a:tailEnd type="none" w="sm" len="sm"/>
                    </a:lnT>
                    <a:lnB w="7625" cap="flat" cmpd="sng">
                      <a:solidFill>
                        <a:srgbClr val="FFFFFF"/>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GB" sz="1000" b="1">
                          <a:latin typeface="Plus Jakarta Sans"/>
                          <a:ea typeface="Plus Jakarta Sans"/>
                          <a:cs typeface="Plus Jakarta Sans"/>
                          <a:sym typeface="Plus Jakarta Sans"/>
                        </a:rPr>
                        <a:t>26%</a:t>
                      </a:r>
                      <a:endParaRPr sz="1000" b="1">
                        <a:latin typeface="Plus Jakarta Sans"/>
                        <a:ea typeface="Plus Jakarta Sans"/>
                        <a:cs typeface="Plus Jakarta Sans"/>
                        <a:sym typeface="Plus Jakarta Sans"/>
                      </a:endParaRPr>
                    </a:p>
                  </a:txBody>
                  <a:tcPr marL="28575" marR="28575" marT="19050" marB="19050"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EFBFB"/>
                    </a:solidFill>
                  </a:tcPr>
                </a:tc>
                <a:tc>
                  <a:txBody>
                    <a:bodyPr/>
                    <a:lstStyle/>
                    <a:p>
                      <a:pPr marL="0" lvl="0" indent="0" algn="ctr" rtl="0">
                        <a:lnSpc>
                          <a:spcPct val="115000"/>
                        </a:lnSpc>
                        <a:spcBef>
                          <a:spcPts val="0"/>
                        </a:spcBef>
                        <a:spcAft>
                          <a:spcPts val="0"/>
                        </a:spcAft>
                        <a:buNone/>
                      </a:pPr>
                      <a:r>
                        <a:rPr lang="en-GB" sz="1000" b="1">
                          <a:latin typeface="Plus Jakarta Sans"/>
                          <a:ea typeface="Plus Jakarta Sans"/>
                          <a:cs typeface="Plus Jakarta Sans"/>
                          <a:sym typeface="Plus Jakarta Sans"/>
                        </a:rPr>
                        <a:t>20%</a:t>
                      </a:r>
                      <a:endParaRPr sz="1000" b="1">
                        <a:latin typeface="Plus Jakarta Sans"/>
                        <a:ea typeface="Plus Jakarta Sans"/>
                        <a:cs typeface="Plus Jakarta Sans"/>
                        <a:sym typeface="Plus Jakarta Sans"/>
                      </a:endParaRPr>
                    </a:p>
                  </a:txBody>
                  <a:tcPr marL="28575" marR="28575" marT="19050" marB="19050"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BECEC"/>
                    </a:solidFill>
                  </a:tcPr>
                </a:tc>
                <a:tc>
                  <a:txBody>
                    <a:bodyPr/>
                    <a:lstStyle/>
                    <a:p>
                      <a:pPr marL="0" lvl="0" indent="0" algn="ctr" rtl="0">
                        <a:lnSpc>
                          <a:spcPct val="115000"/>
                        </a:lnSpc>
                        <a:spcBef>
                          <a:spcPts val="0"/>
                        </a:spcBef>
                        <a:spcAft>
                          <a:spcPts val="0"/>
                        </a:spcAft>
                        <a:buNone/>
                      </a:pPr>
                      <a:r>
                        <a:rPr lang="en-GB" sz="1000" b="1">
                          <a:latin typeface="Plus Jakarta Sans"/>
                          <a:ea typeface="Plus Jakarta Sans"/>
                          <a:cs typeface="Plus Jakarta Sans"/>
                          <a:sym typeface="Plus Jakarta Sans"/>
                        </a:rPr>
                        <a:t>32%</a:t>
                      </a:r>
                      <a:endParaRPr sz="1000" b="1">
                        <a:latin typeface="Plus Jakarta Sans"/>
                        <a:ea typeface="Plus Jakarta Sans"/>
                        <a:cs typeface="Plus Jakarta Sans"/>
                        <a:sym typeface="Plus Jakarta Sans"/>
                      </a:endParaRPr>
                    </a:p>
                  </a:txBody>
                  <a:tcPr marL="28575" marR="28575" marT="19050" marB="19050"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8F2E3"/>
                    </a:solidFill>
                  </a:tcPr>
                </a:tc>
                <a:tc>
                  <a:txBody>
                    <a:bodyPr/>
                    <a:lstStyle/>
                    <a:p>
                      <a:pPr marL="0" lvl="0" indent="0" algn="ctr" rtl="0">
                        <a:lnSpc>
                          <a:spcPct val="115000"/>
                        </a:lnSpc>
                        <a:spcBef>
                          <a:spcPts val="0"/>
                        </a:spcBef>
                        <a:spcAft>
                          <a:spcPts val="0"/>
                        </a:spcAft>
                        <a:buNone/>
                      </a:pPr>
                      <a:r>
                        <a:rPr lang="en-GB" sz="1000" b="1">
                          <a:latin typeface="Plus Jakarta Sans"/>
                          <a:ea typeface="Plus Jakarta Sans"/>
                          <a:cs typeface="Plus Jakarta Sans"/>
                          <a:sym typeface="Plus Jakarta Sans"/>
                        </a:rPr>
                        <a:t>27%</a:t>
                      </a:r>
                      <a:endParaRPr sz="1000" b="1">
                        <a:latin typeface="Plus Jakarta Sans"/>
                        <a:ea typeface="Plus Jakarta Sans"/>
                        <a:cs typeface="Plus Jakarta Sans"/>
                        <a:sym typeface="Plus Jakarta Sans"/>
                      </a:endParaRPr>
                    </a:p>
                  </a:txBody>
                  <a:tcPr marL="28575" marR="28575" marT="19050" marB="19050"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EFDFD"/>
                    </a:solidFill>
                  </a:tcPr>
                </a:tc>
                <a:extLst>
                  <a:ext uri="{0D108BD9-81ED-4DB2-BD59-A6C34878D82A}">
                    <a16:rowId xmlns:a16="http://schemas.microsoft.com/office/drawing/2014/main" val="10005"/>
                  </a:ext>
                </a:extLst>
              </a:tr>
              <a:tr h="404525">
                <a:tc>
                  <a:txBody>
                    <a:bodyPr/>
                    <a:lstStyle/>
                    <a:p>
                      <a:pPr marL="0" lvl="0" indent="0" algn="l" rtl="0">
                        <a:lnSpc>
                          <a:spcPct val="115000"/>
                        </a:lnSpc>
                        <a:spcBef>
                          <a:spcPts val="0"/>
                        </a:spcBef>
                        <a:spcAft>
                          <a:spcPts val="0"/>
                        </a:spcAft>
                        <a:buNone/>
                      </a:pPr>
                      <a:r>
                        <a:rPr lang="en-GB" sz="1300" b="1">
                          <a:latin typeface="Plus Jakarta Sans"/>
                          <a:ea typeface="Plus Jakarta Sans"/>
                          <a:cs typeface="Plus Jakarta Sans"/>
                          <a:sym typeface="Plus Jakarta Sans"/>
                        </a:rPr>
                        <a:t>France</a:t>
                      </a:r>
                      <a:endParaRPr sz="1300" b="1">
                        <a:latin typeface="Plus Jakarta Sans"/>
                        <a:ea typeface="Plus Jakarta Sans"/>
                        <a:cs typeface="Plus Jakarta Sans"/>
                        <a:sym typeface="Plus Jakarta Sans"/>
                      </a:endParaRPr>
                    </a:p>
                  </a:txBody>
                  <a:tcPr marL="28575" marR="28575" marT="19050" marB="19050" anchor="b">
                    <a:lnL w="7625"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7625" cap="flat" cmpd="sng">
                      <a:solidFill>
                        <a:srgbClr val="FFFFFF"/>
                      </a:solidFill>
                      <a:prstDash val="solid"/>
                      <a:round/>
                      <a:headEnd type="none" w="sm" len="sm"/>
                      <a:tailEnd type="none" w="sm" len="sm"/>
                    </a:lnT>
                    <a:lnB w="7625" cap="flat" cmpd="sng">
                      <a:solidFill>
                        <a:srgbClr val="FFFFFF"/>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GB" sz="1000" b="1">
                          <a:latin typeface="Plus Jakarta Sans"/>
                          <a:ea typeface="Plus Jakarta Sans"/>
                          <a:cs typeface="Plus Jakarta Sans"/>
                          <a:sym typeface="Plus Jakarta Sans"/>
                        </a:rPr>
                        <a:t>22%</a:t>
                      </a:r>
                      <a:endParaRPr sz="1000" b="1">
                        <a:latin typeface="Plus Jakarta Sans"/>
                        <a:ea typeface="Plus Jakarta Sans"/>
                        <a:cs typeface="Plus Jakarta Sans"/>
                        <a:sym typeface="Plus Jakarta Sans"/>
                      </a:endParaRPr>
                    </a:p>
                  </a:txBody>
                  <a:tcPr marL="28575" marR="28575" marT="19050" marB="19050"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BF0F0"/>
                    </a:solidFill>
                  </a:tcPr>
                </a:tc>
                <a:tc>
                  <a:txBody>
                    <a:bodyPr/>
                    <a:lstStyle/>
                    <a:p>
                      <a:pPr marL="0" lvl="0" indent="0" algn="ctr" rtl="0">
                        <a:lnSpc>
                          <a:spcPct val="115000"/>
                        </a:lnSpc>
                        <a:spcBef>
                          <a:spcPts val="0"/>
                        </a:spcBef>
                        <a:spcAft>
                          <a:spcPts val="0"/>
                        </a:spcAft>
                        <a:buNone/>
                      </a:pPr>
                      <a:r>
                        <a:rPr lang="en-GB" sz="1000" b="1">
                          <a:latin typeface="Plus Jakarta Sans"/>
                          <a:ea typeface="Plus Jakarta Sans"/>
                          <a:cs typeface="Plus Jakarta Sans"/>
                          <a:sym typeface="Plus Jakarta Sans"/>
                        </a:rPr>
                        <a:t>21%</a:t>
                      </a:r>
                      <a:endParaRPr sz="1000" b="1">
                        <a:latin typeface="Plus Jakarta Sans"/>
                        <a:ea typeface="Plus Jakarta Sans"/>
                        <a:cs typeface="Plus Jakarta Sans"/>
                        <a:sym typeface="Plus Jakarta Sans"/>
                      </a:endParaRPr>
                    </a:p>
                  </a:txBody>
                  <a:tcPr marL="28575" marR="28575" marT="19050" marB="19050"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BF0F0"/>
                    </a:solidFill>
                  </a:tcPr>
                </a:tc>
                <a:tc>
                  <a:txBody>
                    <a:bodyPr/>
                    <a:lstStyle/>
                    <a:p>
                      <a:pPr marL="0" lvl="0" indent="0" algn="ctr" rtl="0">
                        <a:lnSpc>
                          <a:spcPct val="115000"/>
                        </a:lnSpc>
                        <a:spcBef>
                          <a:spcPts val="0"/>
                        </a:spcBef>
                        <a:spcAft>
                          <a:spcPts val="0"/>
                        </a:spcAft>
                        <a:buNone/>
                      </a:pPr>
                      <a:r>
                        <a:rPr lang="en-GB" sz="1000" b="1">
                          <a:latin typeface="Plus Jakarta Sans"/>
                          <a:ea typeface="Plus Jakarta Sans"/>
                          <a:cs typeface="Plus Jakarta Sans"/>
                          <a:sym typeface="Plus Jakarta Sans"/>
                        </a:rPr>
                        <a:t>22%</a:t>
                      </a:r>
                      <a:endParaRPr sz="1000" b="1">
                        <a:latin typeface="Plus Jakarta Sans"/>
                        <a:ea typeface="Plus Jakarta Sans"/>
                        <a:cs typeface="Plus Jakarta Sans"/>
                        <a:sym typeface="Plus Jakarta Sans"/>
                      </a:endParaRPr>
                    </a:p>
                  </a:txBody>
                  <a:tcPr marL="28575" marR="28575" marT="19050" marB="19050"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BF0F0"/>
                    </a:solidFill>
                  </a:tcPr>
                </a:tc>
                <a:tc>
                  <a:txBody>
                    <a:bodyPr/>
                    <a:lstStyle/>
                    <a:p>
                      <a:pPr marL="0" lvl="0" indent="0" algn="ctr" rtl="0">
                        <a:lnSpc>
                          <a:spcPct val="115000"/>
                        </a:lnSpc>
                        <a:spcBef>
                          <a:spcPts val="0"/>
                        </a:spcBef>
                        <a:spcAft>
                          <a:spcPts val="0"/>
                        </a:spcAft>
                        <a:buNone/>
                      </a:pPr>
                      <a:r>
                        <a:rPr lang="en-GB" sz="1000" b="1">
                          <a:latin typeface="Plus Jakarta Sans"/>
                          <a:ea typeface="Plus Jakarta Sans"/>
                          <a:cs typeface="Plus Jakarta Sans"/>
                          <a:sym typeface="Plus Jakarta Sans"/>
                        </a:rPr>
                        <a:t>23%</a:t>
                      </a:r>
                      <a:endParaRPr sz="1000" b="1">
                        <a:latin typeface="Plus Jakarta Sans"/>
                        <a:ea typeface="Plus Jakarta Sans"/>
                        <a:cs typeface="Plus Jakarta Sans"/>
                        <a:sym typeface="Plus Jakarta Sans"/>
                      </a:endParaRPr>
                    </a:p>
                  </a:txBody>
                  <a:tcPr marL="28575" marR="28575" marT="19050" marB="19050"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CF4F4"/>
                    </a:solidFill>
                  </a:tcPr>
                </a:tc>
                <a:extLst>
                  <a:ext uri="{0D108BD9-81ED-4DB2-BD59-A6C34878D82A}">
                    <a16:rowId xmlns:a16="http://schemas.microsoft.com/office/drawing/2014/main" val="10006"/>
                  </a:ext>
                </a:extLst>
              </a:tr>
              <a:tr h="404525">
                <a:tc>
                  <a:txBody>
                    <a:bodyPr/>
                    <a:lstStyle/>
                    <a:p>
                      <a:pPr marL="0" lvl="0" indent="0" algn="l" rtl="0">
                        <a:lnSpc>
                          <a:spcPct val="115000"/>
                        </a:lnSpc>
                        <a:spcBef>
                          <a:spcPts val="0"/>
                        </a:spcBef>
                        <a:spcAft>
                          <a:spcPts val="0"/>
                        </a:spcAft>
                        <a:buNone/>
                      </a:pPr>
                      <a:r>
                        <a:rPr lang="en-GB" sz="1300" b="1">
                          <a:latin typeface="Plus Jakarta Sans"/>
                          <a:ea typeface="Plus Jakarta Sans"/>
                          <a:cs typeface="Plus Jakarta Sans"/>
                          <a:sym typeface="Plus Jakarta Sans"/>
                        </a:rPr>
                        <a:t>UAE</a:t>
                      </a:r>
                      <a:endParaRPr sz="1300" b="1">
                        <a:latin typeface="Plus Jakarta Sans"/>
                        <a:ea typeface="Plus Jakarta Sans"/>
                        <a:cs typeface="Plus Jakarta Sans"/>
                        <a:sym typeface="Plus Jakarta Sans"/>
                      </a:endParaRPr>
                    </a:p>
                  </a:txBody>
                  <a:tcPr marL="28575" marR="28575" marT="19050" marB="19050" anchor="b">
                    <a:lnL w="7625"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7625" cap="flat" cmpd="sng">
                      <a:solidFill>
                        <a:srgbClr val="FFFFFF"/>
                      </a:solidFill>
                      <a:prstDash val="solid"/>
                      <a:round/>
                      <a:headEnd type="none" w="sm" len="sm"/>
                      <a:tailEnd type="none" w="sm" len="sm"/>
                    </a:lnT>
                    <a:lnB w="7625" cap="flat" cmpd="sng">
                      <a:solidFill>
                        <a:srgbClr val="FFFFFF"/>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GB" sz="1000" b="1">
                          <a:latin typeface="Plus Jakarta Sans"/>
                          <a:ea typeface="Plus Jakarta Sans"/>
                          <a:cs typeface="Plus Jakarta Sans"/>
                          <a:sym typeface="Plus Jakarta Sans"/>
                        </a:rPr>
                        <a:t>18%</a:t>
                      </a:r>
                      <a:endParaRPr sz="1000" b="1">
                        <a:latin typeface="Plus Jakarta Sans"/>
                        <a:ea typeface="Plus Jakarta Sans"/>
                        <a:cs typeface="Plus Jakarta Sans"/>
                        <a:sym typeface="Plus Jakarta Sans"/>
                      </a:endParaRPr>
                    </a:p>
                  </a:txBody>
                  <a:tcPr marL="28575" marR="28575" marT="19050" marB="19050"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9E7E7"/>
                    </a:solidFill>
                  </a:tcPr>
                </a:tc>
                <a:tc>
                  <a:txBody>
                    <a:bodyPr/>
                    <a:lstStyle/>
                    <a:p>
                      <a:pPr marL="0" lvl="0" indent="0" algn="ctr" rtl="0">
                        <a:lnSpc>
                          <a:spcPct val="115000"/>
                        </a:lnSpc>
                        <a:spcBef>
                          <a:spcPts val="0"/>
                        </a:spcBef>
                        <a:spcAft>
                          <a:spcPts val="0"/>
                        </a:spcAft>
                        <a:buNone/>
                      </a:pPr>
                      <a:r>
                        <a:rPr lang="en-GB" sz="1000" b="1">
                          <a:latin typeface="Plus Jakarta Sans"/>
                          <a:ea typeface="Plus Jakarta Sans"/>
                          <a:cs typeface="Plus Jakarta Sans"/>
                          <a:sym typeface="Plus Jakarta Sans"/>
                        </a:rPr>
                        <a:t>9%</a:t>
                      </a:r>
                      <a:endParaRPr sz="1000" b="1">
                        <a:latin typeface="Plus Jakarta Sans"/>
                        <a:ea typeface="Plus Jakarta Sans"/>
                        <a:cs typeface="Plus Jakarta Sans"/>
                        <a:sym typeface="Plus Jakarta Sans"/>
                      </a:endParaRPr>
                    </a:p>
                  </a:txBody>
                  <a:tcPr marL="28575" marR="28575" marT="19050" marB="19050"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4CFCF"/>
                    </a:solidFill>
                  </a:tcPr>
                </a:tc>
                <a:tc>
                  <a:txBody>
                    <a:bodyPr/>
                    <a:lstStyle/>
                    <a:p>
                      <a:pPr marL="0" lvl="0" indent="0" algn="ctr" rtl="0">
                        <a:lnSpc>
                          <a:spcPct val="115000"/>
                        </a:lnSpc>
                        <a:spcBef>
                          <a:spcPts val="0"/>
                        </a:spcBef>
                        <a:spcAft>
                          <a:spcPts val="0"/>
                        </a:spcAft>
                        <a:buNone/>
                      </a:pPr>
                      <a:r>
                        <a:rPr lang="en-GB" sz="1000" b="1">
                          <a:latin typeface="Plus Jakarta Sans"/>
                          <a:ea typeface="Plus Jakarta Sans"/>
                          <a:cs typeface="Plus Jakarta Sans"/>
                          <a:sym typeface="Plus Jakarta Sans"/>
                        </a:rPr>
                        <a:t>29%</a:t>
                      </a:r>
                      <a:endParaRPr sz="1000" b="1">
                        <a:latin typeface="Plus Jakarta Sans"/>
                        <a:ea typeface="Plus Jakarta Sans"/>
                        <a:cs typeface="Plus Jakarta Sans"/>
                        <a:sym typeface="Plus Jakarta Sans"/>
                      </a:endParaRPr>
                    </a:p>
                  </a:txBody>
                  <a:tcPr marL="28575" marR="28575" marT="19050" marB="19050"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8FBF6"/>
                    </a:solidFill>
                  </a:tcPr>
                </a:tc>
                <a:tc>
                  <a:txBody>
                    <a:bodyPr/>
                    <a:lstStyle/>
                    <a:p>
                      <a:pPr marL="0" lvl="0" indent="0" algn="ctr" rtl="0">
                        <a:lnSpc>
                          <a:spcPct val="115000"/>
                        </a:lnSpc>
                        <a:spcBef>
                          <a:spcPts val="0"/>
                        </a:spcBef>
                        <a:spcAft>
                          <a:spcPts val="0"/>
                        </a:spcAft>
                        <a:buNone/>
                      </a:pPr>
                      <a:r>
                        <a:rPr lang="en-GB" sz="1000" b="1">
                          <a:latin typeface="Plus Jakarta Sans"/>
                          <a:ea typeface="Plus Jakarta Sans"/>
                          <a:cs typeface="Plus Jakarta Sans"/>
                          <a:sym typeface="Plus Jakarta Sans"/>
                        </a:rPr>
                        <a:t>28%</a:t>
                      </a:r>
                      <a:endParaRPr sz="1000" b="1">
                        <a:latin typeface="Plus Jakarta Sans"/>
                        <a:ea typeface="Plus Jakarta Sans"/>
                        <a:cs typeface="Plus Jakarta Sans"/>
                        <a:sym typeface="Plus Jakarta Sans"/>
                      </a:endParaRPr>
                    </a:p>
                  </a:txBody>
                  <a:tcPr marL="28575" marR="28575" marT="19050" marB="19050"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CFEFB"/>
                    </a:solidFill>
                  </a:tcPr>
                </a:tc>
                <a:extLst>
                  <a:ext uri="{0D108BD9-81ED-4DB2-BD59-A6C34878D82A}">
                    <a16:rowId xmlns:a16="http://schemas.microsoft.com/office/drawing/2014/main" val="10007"/>
                  </a:ext>
                </a:extLst>
              </a:tr>
              <a:tr h="404525">
                <a:tc>
                  <a:txBody>
                    <a:bodyPr/>
                    <a:lstStyle/>
                    <a:p>
                      <a:pPr marL="0" lvl="0" indent="0" algn="l" rtl="0">
                        <a:lnSpc>
                          <a:spcPct val="115000"/>
                        </a:lnSpc>
                        <a:spcBef>
                          <a:spcPts val="0"/>
                        </a:spcBef>
                        <a:spcAft>
                          <a:spcPts val="0"/>
                        </a:spcAft>
                        <a:buNone/>
                      </a:pPr>
                      <a:r>
                        <a:rPr lang="en-GB" sz="1300" b="1">
                          <a:latin typeface="Plus Jakarta Sans"/>
                          <a:ea typeface="Plus Jakarta Sans"/>
                          <a:cs typeface="Plus Jakarta Sans"/>
                          <a:sym typeface="Plus Jakarta Sans"/>
                        </a:rPr>
                        <a:t>China</a:t>
                      </a:r>
                      <a:endParaRPr sz="1300" b="1">
                        <a:latin typeface="Plus Jakarta Sans"/>
                        <a:ea typeface="Plus Jakarta Sans"/>
                        <a:cs typeface="Plus Jakarta Sans"/>
                        <a:sym typeface="Plus Jakarta Sans"/>
                      </a:endParaRPr>
                    </a:p>
                  </a:txBody>
                  <a:tcPr marL="28575" marR="28575" marT="19050" marB="19050" anchor="b">
                    <a:lnL w="7625"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7625" cap="flat" cmpd="sng">
                      <a:solidFill>
                        <a:srgbClr val="FFFFFF"/>
                      </a:solidFill>
                      <a:prstDash val="solid"/>
                      <a:round/>
                      <a:headEnd type="none" w="sm" len="sm"/>
                      <a:tailEnd type="none" w="sm" len="sm"/>
                    </a:lnT>
                    <a:lnB w="7625" cap="flat" cmpd="sng">
                      <a:solidFill>
                        <a:srgbClr val="FFFFFF"/>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GB" sz="1000" b="1">
                          <a:latin typeface="Plus Jakarta Sans"/>
                          <a:ea typeface="Plus Jakarta Sans"/>
                          <a:cs typeface="Plus Jakarta Sans"/>
                          <a:sym typeface="Plus Jakarta Sans"/>
                        </a:rPr>
                        <a:t>18%</a:t>
                      </a:r>
                      <a:endParaRPr sz="1000" b="1">
                        <a:latin typeface="Plus Jakarta Sans"/>
                        <a:ea typeface="Plus Jakarta Sans"/>
                        <a:cs typeface="Plus Jakarta Sans"/>
                        <a:sym typeface="Plus Jakarta Sans"/>
                      </a:endParaRPr>
                    </a:p>
                  </a:txBody>
                  <a:tcPr marL="28575" marR="28575" marT="19050" marB="19050"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9E7E7"/>
                    </a:solidFill>
                  </a:tcPr>
                </a:tc>
                <a:tc>
                  <a:txBody>
                    <a:bodyPr/>
                    <a:lstStyle/>
                    <a:p>
                      <a:pPr marL="0" lvl="0" indent="0" algn="ctr" rtl="0">
                        <a:lnSpc>
                          <a:spcPct val="115000"/>
                        </a:lnSpc>
                        <a:spcBef>
                          <a:spcPts val="0"/>
                        </a:spcBef>
                        <a:spcAft>
                          <a:spcPts val="0"/>
                        </a:spcAft>
                        <a:buNone/>
                      </a:pPr>
                      <a:r>
                        <a:rPr lang="en-GB" sz="1000" b="1">
                          <a:latin typeface="Plus Jakarta Sans"/>
                          <a:ea typeface="Plus Jakarta Sans"/>
                          <a:cs typeface="Plus Jakarta Sans"/>
                          <a:sym typeface="Plus Jakarta Sans"/>
                        </a:rPr>
                        <a:t>7%</a:t>
                      </a:r>
                      <a:endParaRPr sz="1000" b="1">
                        <a:latin typeface="Plus Jakarta Sans"/>
                        <a:ea typeface="Plus Jakarta Sans"/>
                        <a:cs typeface="Plus Jakarta Sans"/>
                        <a:sym typeface="Plus Jakarta Sans"/>
                      </a:endParaRPr>
                    </a:p>
                  </a:txBody>
                  <a:tcPr marL="28575" marR="28575" marT="19050" marB="19050"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4CCCC"/>
                    </a:solidFill>
                  </a:tcPr>
                </a:tc>
                <a:tc>
                  <a:txBody>
                    <a:bodyPr/>
                    <a:lstStyle/>
                    <a:p>
                      <a:pPr marL="0" lvl="0" indent="0" algn="ctr" rtl="0">
                        <a:lnSpc>
                          <a:spcPct val="115000"/>
                        </a:lnSpc>
                        <a:spcBef>
                          <a:spcPts val="0"/>
                        </a:spcBef>
                        <a:spcAft>
                          <a:spcPts val="0"/>
                        </a:spcAft>
                        <a:buNone/>
                      </a:pPr>
                      <a:r>
                        <a:rPr lang="en-GB" sz="1000" b="1">
                          <a:latin typeface="Plus Jakarta Sans"/>
                          <a:ea typeface="Plus Jakarta Sans"/>
                          <a:cs typeface="Plus Jakarta Sans"/>
                          <a:sym typeface="Plus Jakarta Sans"/>
                        </a:rPr>
                        <a:t>30%</a:t>
                      </a:r>
                      <a:endParaRPr sz="1000" b="1">
                        <a:latin typeface="Plus Jakarta Sans"/>
                        <a:ea typeface="Plus Jakarta Sans"/>
                        <a:cs typeface="Plus Jakarta Sans"/>
                        <a:sym typeface="Plus Jakarta Sans"/>
                      </a:endParaRPr>
                    </a:p>
                  </a:txBody>
                  <a:tcPr marL="28575" marR="28575" marT="19050" marB="19050"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2F8EF"/>
                    </a:solidFill>
                  </a:tcPr>
                </a:tc>
                <a:tc>
                  <a:txBody>
                    <a:bodyPr/>
                    <a:lstStyle/>
                    <a:p>
                      <a:pPr marL="0" lvl="0" indent="0" algn="ctr" rtl="0">
                        <a:lnSpc>
                          <a:spcPct val="115000"/>
                        </a:lnSpc>
                        <a:spcBef>
                          <a:spcPts val="0"/>
                        </a:spcBef>
                        <a:spcAft>
                          <a:spcPts val="0"/>
                        </a:spcAft>
                        <a:buNone/>
                      </a:pPr>
                      <a:r>
                        <a:rPr lang="en-GB" sz="1000" b="1">
                          <a:latin typeface="Plus Jakarta Sans"/>
                          <a:ea typeface="Plus Jakarta Sans"/>
                          <a:cs typeface="Plus Jakarta Sans"/>
                          <a:sym typeface="Plus Jakarta Sans"/>
                        </a:rPr>
                        <a:t>39%</a:t>
                      </a:r>
                      <a:endParaRPr sz="1000" b="1">
                        <a:latin typeface="Plus Jakarta Sans"/>
                        <a:ea typeface="Plus Jakarta Sans"/>
                        <a:cs typeface="Plus Jakarta Sans"/>
                        <a:sym typeface="Plus Jakarta Sans"/>
                      </a:endParaRPr>
                    </a:p>
                  </a:txBody>
                  <a:tcPr marL="28575" marR="28575" marT="19050" marB="19050"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CCE3C1"/>
                    </a:solidFill>
                  </a:tcPr>
                </a:tc>
                <a:extLst>
                  <a:ext uri="{0D108BD9-81ED-4DB2-BD59-A6C34878D82A}">
                    <a16:rowId xmlns:a16="http://schemas.microsoft.com/office/drawing/2014/main" val="10008"/>
                  </a:ext>
                </a:extLst>
              </a:tr>
              <a:tr h="404525">
                <a:tc>
                  <a:txBody>
                    <a:bodyPr/>
                    <a:lstStyle/>
                    <a:p>
                      <a:pPr marL="0" lvl="0" indent="0" algn="l" rtl="0">
                        <a:lnSpc>
                          <a:spcPct val="115000"/>
                        </a:lnSpc>
                        <a:spcBef>
                          <a:spcPts val="0"/>
                        </a:spcBef>
                        <a:spcAft>
                          <a:spcPts val="0"/>
                        </a:spcAft>
                        <a:buNone/>
                      </a:pPr>
                      <a:r>
                        <a:rPr lang="en-GB" sz="1300" b="1">
                          <a:latin typeface="Plus Jakarta Sans"/>
                          <a:ea typeface="Plus Jakarta Sans"/>
                          <a:cs typeface="Plus Jakarta Sans"/>
                          <a:sym typeface="Plus Jakarta Sans"/>
                        </a:rPr>
                        <a:t>Italy</a:t>
                      </a:r>
                      <a:endParaRPr sz="1300" b="1">
                        <a:latin typeface="Plus Jakarta Sans"/>
                        <a:ea typeface="Plus Jakarta Sans"/>
                        <a:cs typeface="Plus Jakarta Sans"/>
                        <a:sym typeface="Plus Jakarta Sans"/>
                      </a:endParaRPr>
                    </a:p>
                  </a:txBody>
                  <a:tcPr marL="28575" marR="28575" marT="19050" marB="19050" anchor="b">
                    <a:lnL w="7625"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7625" cap="flat" cmpd="sng">
                      <a:solidFill>
                        <a:srgbClr val="FFFFFF"/>
                      </a:solidFill>
                      <a:prstDash val="solid"/>
                      <a:round/>
                      <a:headEnd type="none" w="sm" len="sm"/>
                      <a:tailEnd type="none" w="sm" len="sm"/>
                    </a:lnT>
                    <a:lnB w="7625" cap="flat" cmpd="sng">
                      <a:solidFill>
                        <a:srgbClr val="FFFFFF"/>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GB" sz="1000" b="1">
                          <a:latin typeface="Plus Jakarta Sans"/>
                          <a:ea typeface="Plus Jakarta Sans"/>
                          <a:cs typeface="Plus Jakarta Sans"/>
                          <a:sym typeface="Plus Jakarta Sans"/>
                        </a:rPr>
                        <a:t>16%</a:t>
                      </a:r>
                      <a:endParaRPr sz="1000" b="1">
                        <a:latin typeface="Plus Jakarta Sans"/>
                        <a:ea typeface="Plus Jakarta Sans"/>
                        <a:cs typeface="Plus Jakarta Sans"/>
                        <a:sym typeface="Plus Jakarta Sans"/>
                      </a:endParaRPr>
                    </a:p>
                  </a:txBody>
                  <a:tcPr marL="28575" marR="28575" marT="19050" marB="19050"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8E1E1"/>
                    </a:solidFill>
                  </a:tcPr>
                </a:tc>
                <a:tc>
                  <a:txBody>
                    <a:bodyPr/>
                    <a:lstStyle/>
                    <a:p>
                      <a:pPr marL="0" lvl="0" indent="0" algn="ctr" rtl="0">
                        <a:lnSpc>
                          <a:spcPct val="115000"/>
                        </a:lnSpc>
                        <a:spcBef>
                          <a:spcPts val="0"/>
                        </a:spcBef>
                        <a:spcAft>
                          <a:spcPts val="0"/>
                        </a:spcAft>
                        <a:buNone/>
                      </a:pPr>
                      <a:r>
                        <a:rPr lang="en-GB" sz="1000" b="1">
                          <a:latin typeface="Plus Jakarta Sans"/>
                          <a:ea typeface="Plus Jakarta Sans"/>
                          <a:cs typeface="Plus Jakarta Sans"/>
                          <a:sym typeface="Plus Jakarta Sans"/>
                        </a:rPr>
                        <a:t>16%</a:t>
                      </a:r>
                      <a:endParaRPr sz="1000" b="1">
                        <a:latin typeface="Plus Jakarta Sans"/>
                        <a:ea typeface="Plus Jakarta Sans"/>
                        <a:cs typeface="Plus Jakarta Sans"/>
                        <a:sym typeface="Plus Jakarta Sans"/>
                      </a:endParaRPr>
                    </a:p>
                  </a:txBody>
                  <a:tcPr marL="28575" marR="28575" marT="19050" marB="19050"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8E1E1"/>
                    </a:solidFill>
                  </a:tcPr>
                </a:tc>
                <a:tc>
                  <a:txBody>
                    <a:bodyPr/>
                    <a:lstStyle/>
                    <a:p>
                      <a:pPr marL="0" lvl="0" indent="0" algn="ctr" rtl="0">
                        <a:lnSpc>
                          <a:spcPct val="115000"/>
                        </a:lnSpc>
                        <a:spcBef>
                          <a:spcPts val="0"/>
                        </a:spcBef>
                        <a:spcAft>
                          <a:spcPts val="0"/>
                        </a:spcAft>
                        <a:buNone/>
                      </a:pPr>
                      <a:r>
                        <a:rPr lang="en-GB" sz="1000" b="1">
                          <a:latin typeface="Plus Jakarta Sans"/>
                          <a:ea typeface="Plus Jakarta Sans"/>
                          <a:cs typeface="Plus Jakarta Sans"/>
                          <a:sym typeface="Plus Jakarta Sans"/>
                        </a:rPr>
                        <a:t>15%</a:t>
                      </a:r>
                      <a:endParaRPr sz="1000" b="1">
                        <a:latin typeface="Plus Jakarta Sans"/>
                        <a:ea typeface="Plus Jakarta Sans"/>
                        <a:cs typeface="Plus Jakarta Sans"/>
                        <a:sym typeface="Plus Jakarta Sans"/>
                      </a:endParaRPr>
                    </a:p>
                  </a:txBody>
                  <a:tcPr marL="28575" marR="28575" marT="19050" marB="19050"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8E0E0"/>
                    </a:solidFill>
                  </a:tcPr>
                </a:tc>
                <a:tc>
                  <a:txBody>
                    <a:bodyPr/>
                    <a:lstStyle/>
                    <a:p>
                      <a:pPr marL="0" lvl="0" indent="0" algn="ctr" rtl="0">
                        <a:lnSpc>
                          <a:spcPct val="115000"/>
                        </a:lnSpc>
                        <a:spcBef>
                          <a:spcPts val="0"/>
                        </a:spcBef>
                        <a:spcAft>
                          <a:spcPts val="0"/>
                        </a:spcAft>
                        <a:buNone/>
                      </a:pPr>
                      <a:r>
                        <a:rPr lang="en-GB" sz="1000" b="1">
                          <a:latin typeface="Plus Jakarta Sans"/>
                          <a:ea typeface="Plus Jakarta Sans"/>
                          <a:cs typeface="Plus Jakarta Sans"/>
                          <a:sym typeface="Plus Jakarta Sans"/>
                        </a:rPr>
                        <a:t>14%</a:t>
                      </a:r>
                      <a:endParaRPr sz="1000" b="1">
                        <a:latin typeface="Plus Jakarta Sans"/>
                        <a:ea typeface="Plus Jakarta Sans"/>
                        <a:cs typeface="Plus Jakarta Sans"/>
                        <a:sym typeface="Plus Jakarta Sans"/>
                      </a:endParaRPr>
                    </a:p>
                  </a:txBody>
                  <a:tcPr marL="28575" marR="28575" marT="19050" marB="19050"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7DDDD"/>
                    </a:solidFill>
                  </a:tcPr>
                </a:tc>
                <a:extLst>
                  <a:ext uri="{0D108BD9-81ED-4DB2-BD59-A6C34878D82A}">
                    <a16:rowId xmlns:a16="http://schemas.microsoft.com/office/drawing/2014/main" val="10009"/>
                  </a:ext>
                </a:extLst>
              </a:tr>
            </a:tbl>
          </a:graphicData>
        </a:graphic>
      </p:graphicFrame>
      <p:sp>
        <p:nvSpPr>
          <p:cNvPr id="356" name="Google Shape;356;p27"/>
          <p:cNvSpPr txBox="1"/>
          <p:nvPr/>
        </p:nvSpPr>
        <p:spPr>
          <a:xfrm>
            <a:off x="490925" y="138600"/>
            <a:ext cx="61623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50">
                <a:solidFill>
                  <a:srgbClr val="1F1F1F"/>
                </a:solidFill>
                <a:latin typeface="Plus Jakarta Sans SemiBold"/>
                <a:ea typeface="Plus Jakarta Sans SemiBold"/>
                <a:cs typeface="Plus Jakarta Sans SemiBold"/>
                <a:sym typeface="Plus Jakarta Sans SemiBold"/>
              </a:rPr>
              <a:t>If the following countries were to invest in lower-income countries, which would you trust to have the best interests of that other country at heart? (select all that apply)</a:t>
            </a:r>
            <a:endParaRPr sz="1150">
              <a:solidFill>
                <a:srgbClr val="1F1F1F"/>
              </a:solidFill>
              <a:latin typeface="Plus Jakarta Sans SemiBold"/>
              <a:ea typeface="Plus Jakarta Sans SemiBold"/>
              <a:cs typeface="Plus Jakarta Sans SemiBold"/>
              <a:sym typeface="Plus Jakarta Sans SemiBo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1DCAF"/>
        </a:solidFill>
        <a:effectLst/>
      </p:bgPr>
    </p:bg>
    <p:spTree>
      <p:nvGrpSpPr>
        <p:cNvPr id="1" name="Shape 360"/>
        <p:cNvGrpSpPr/>
        <p:nvPr/>
      </p:nvGrpSpPr>
      <p:grpSpPr>
        <a:xfrm>
          <a:off x="0" y="0"/>
          <a:ext cx="0" cy="0"/>
          <a:chOff x="0" y="0"/>
          <a:chExt cx="0" cy="0"/>
        </a:xfrm>
      </p:grpSpPr>
      <p:pic>
        <p:nvPicPr>
          <p:cNvPr id="361" name="Google Shape;361;p28"/>
          <p:cNvPicPr preferRelativeResize="0"/>
          <p:nvPr/>
        </p:nvPicPr>
        <p:blipFill rotWithShape="1">
          <a:blip r:embed="rId3">
            <a:alphaModFix/>
          </a:blip>
          <a:srcRect l="-17180" t="5402" r="52396" b="-11955"/>
          <a:stretch/>
        </p:blipFill>
        <p:spPr>
          <a:xfrm>
            <a:off x="3613700" y="-67175"/>
            <a:ext cx="5568102" cy="3784301"/>
          </a:xfrm>
          <a:prstGeom prst="rect">
            <a:avLst/>
          </a:prstGeom>
          <a:noFill/>
          <a:ln>
            <a:noFill/>
          </a:ln>
        </p:spPr>
      </p:pic>
      <p:sp>
        <p:nvSpPr>
          <p:cNvPr id="362" name="Google Shape;362;p28"/>
          <p:cNvSpPr txBox="1"/>
          <p:nvPr/>
        </p:nvSpPr>
        <p:spPr>
          <a:xfrm>
            <a:off x="172325" y="679425"/>
            <a:ext cx="4790100" cy="4451400"/>
          </a:xfrm>
          <a:prstGeom prst="rect">
            <a:avLst/>
          </a:prstGeom>
          <a:noFill/>
          <a:ln>
            <a:noFill/>
          </a:ln>
        </p:spPr>
        <p:txBody>
          <a:bodyPr spcFirstLastPara="1" wrap="square" lIns="91425" tIns="91425" rIns="91425" bIns="91425" anchor="t" anchorCtr="0">
            <a:spAutoFit/>
          </a:bodyPr>
          <a:lstStyle/>
          <a:p>
            <a:pPr marL="0" lvl="0" indent="0" algn="l" rtl="0">
              <a:lnSpc>
                <a:spcPct val="70000"/>
              </a:lnSpc>
              <a:spcBef>
                <a:spcPts val="0"/>
              </a:spcBef>
              <a:spcAft>
                <a:spcPts val="0"/>
              </a:spcAft>
              <a:buNone/>
            </a:pPr>
            <a:r>
              <a:rPr lang="en-GB" sz="6600">
                <a:solidFill>
                  <a:srgbClr val="004532"/>
                </a:solidFill>
                <a:latin typeface="Staatliches"/>
                <a:ea typeface="Staatliches"/>
                <a:cs typeface="Staatliches"/>
                <a:sym typeface="Staatliches"/>
              </a:rPr>
              <a:t>How we talk</a:t>
            </a:r>
            <a:endParaRPr sz="6600">
              <a:solidFill>
                <a:srgbClr val="004532"/>
              </a:solidFill>
              <a:latin typeface="Staatliches"/>
              <a:ea typeface="Staatliches"/>
              <a:cs typeface="Staatliches"/>
              <a:sym typeface="Staatliches"/>
            </a:endParaRPr>
          </a:p>
          <a:p>
            <a:pPr marL="0" lvl="0" indent="0" algn="l" rtl="0">
              <a:lnSpc>
                <a:spcPct val="70000"/>
              </a:lnSpc>
              <a:spcBef>
                <a:spcPts val="0"/>
              </a:spcBef>
              <a:spcAft>
                <a:spcPts val="0"/>
              </a:spcAft>
              <a:buNone/>
            </a:pPr>
            <a:r>
              <a:rPr lang="en-GB" sz="6600">
                <a:solidFill>
                  <a:srgbClr val="004532"/>
                </a:solidFill>
                <a:latin typeface="Staatliches"/>
                <a:ea typeface="Staatliches"/>
                <a:cs typeface="Staatliches"/>
                <a:sym typeface="Staatliches"/>
              </a:rPr>
              <a:t>About investing</a:t>
            </a:r>
            <a:endParaRPr sz="6600">
              <a:solidFill>
                <a:srgbClr val="004532"/>
              </a:solidFill>
              <a:latin typeface="Staatliches"/>
              <a:ea typeface="Staatliches"/>
              <a:cs typeface="Staatliches"/>
              <a:sym typeface="Staatliches"/>
            </a:endParaRPr>
          </a:p>
          <a:p>
            <a:pPr marL="0" lvl="0" indent="0" algn="l" rtl="0">
              <a:lnSpc>
                <a:spcPct val="70000"/>
              </a:lnSpc>
              <a:spcBef>
                <a:spcPts val="0"/>
              </a:spcBef>
              <a:spcAft>
                <a:spcPts val="0"/>
              </a:spcAft>
              <a:buNone/>
            </a:pPr>
            <a:r>
              <a:rPr lang="en-GB" sz="6600">
                <a:solidFill>
                  <a:srgbClr val="004532"/>
                </a:solidFill>
                <a:latin typeface="Staatliches"/>
                <a:ea typeface="Staatliches"/>
                <a:cs typeface="Staatliches"/>
                <a:sym typeface="Staatliches"/>
              </a:rPr>
              <a:t>In action </a:t>
            </a:r>
            <a:endParaRPr sz="6600">
              <a:solidFill>
                <a:srgbClr val="004532"/>
              </a:solidFill>
              <a:latin typeface="Staatliches"/>
              <a:ea typeface="Staatliches"/>
              <a:cs typeface="Staatliches"/>
              <a:sym typeface="Staatliches"/>
            </a:endParaRPr>
          </a:p>
          <a:p>
            <a:pPr marL="0" lvl="0" indent="0" algn="l" rtl="0">
              <a:lnSpc>
                <a:spcPct val="70000"/>
              </a:lnSpc>
              <a:spcBef>
                <a:spcPts val="0"/>
              </a:spcBef>
              <a:spcAft>
                <a:spcPts val="0"/>
              </a:spcAft>
              <a:buNone/>
            </a:pPr>
            <a:r>
              <a:rPr lang="en-GB" sz="6600">
                <a:solidFill>
                  <a:srgbClr val="004532"/>
                </a:solidFill>
                <a:latin typeface="Staatliches"/>
                <a:ea typeface="Staatliches"/>
                <a:cs typeface="Staatliches"/>
                <a:sym typeface="Staatliches"/>
              </a:rPr>
              <a:t>Really matters.</a:t>
            </a:r>
            <a:endParaRPr sz="6600">
              <a:solidFill>
                <a:srgbClr val="004532"/>
              </a:solidFill>
              <a:latin typeface="Staatliches"/>
              <a:ea typeface="Staatliches"/>
              <a:cs typeface="Staatliches"/>
              <a:sym typeface="Staatliches"/>
            </a:endParaRPr>
          </a:p>
        </p:txBody>
      </p:sp>
      <p:pic>
        <p:nvPicPr>
          <p:cNvPr id="363" name="Google Shape;363;p28"/>
          <p:cNvPicPr preferRelativeResize="0"/>
          <p:nvPr/>
        </p:nvPicPr>
        <p:blipFill>
          <a:blip r:embed="rId4">
            <a:alphaModFix/>
          </a:blip>
          <a:stretch>
            <a:fillRect/>
          </a:stretch>
        </p:blipFill>
        <p:spPr>
          <a:xfrm>
            <a:off x="5511650" y="679425"/>
            <a:ext cx="398400" cy="227372"/>
          </a:xfrm>
          <a:prstGeom prst="rect">
            <a:avLst/>
          </a:prstGeom>
          <a:noFill/>
          <a:ln>
            <a:noFill/>
          </a:ln>
        </p:spPr>
      </p:pic>
      <p:pic>
        <p:nvPicPr>
          <p:cNvPr id="364" name="Google Shape;364;p28"/>
          <p:cNvPicPr preferRelativeResize="0"/>
          <p:nvPr/>
        </p:nvPicPr>
        <p:blipFill>
          <a:blip r:embed="rId5">
            <a:alphaModFix/>
          </a:blip>
          <a:stretch>
            <a:fillRect/>
          </a:stretch>
        </p:blipFill>
        <p:spPr>
          <a:xfrm>
            <a:off x="5512139" y="1508269"/>
            <a:ext cx="397422" cy="226819"/>
          </a:xfrm>
          <a:prstGeom prst="rect">
            <a:avLst/>
          </a:prstGeom>
          <a:noFill/>
          <a:ln>
            <a:noFill/>
          </a:ln>
        </p:spPr>
      </p:pic>
      <p:pic>
        <p:nvPicPr>
          <p:cNvPr id="365" name="Google Shape;365;p28"/>
          <p:cNvPicPr preferRelativeResize="0"/>
          <p:nvPr/>
        </p:nvPicPr>
        <p:blipFill>
          <a:blip r:embed="rId6">
            <a:alphaModFix/>
          </a:blip>
          <a:stretch>
            <a:fillRect/>
          </a:stretch>
        </p:blipFill>
        <p:spPr>
          <a:xfrm>
            <a:off x="3229975" y="2904275"/>
            <a:ext cx="1433624" cy="1968174"/>
          </a:xfrm>
          <a:prstGeom prst="rect">
            <a:avLst/>
          </a:prstGeom>
          <a:noFill/>
          <a:ln>
            <a:noFill/>
          </a:ln>
        </p:spPr>
      </p:pic>
      <p:sp>
        <p:nvSpPr>
          <p:cNvPr id="366" name="Google Shape;366;p28"/>
          <p:cNvSpPr txBox="1"/>
          <p:nvPr/>
        </p:nvSpPr>
        <p:spPr>
          <a:xfrm>
            <a:off x="5985625" y="225025"/>
            <a:ext cx="2787600" cy="2793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b="1">
              <a:solidFill>
                <a:srgbClr val="F3F1EB"/>
              </a:solidFill>
              <a:latin typeface="Plus Jakarta Sans"/>
              <a:ea typeface="Plus Jakarta Sans"/>
              <a:cs typeface="Plus Jakarta Sans"/>
              <a:sym typeface="Plus Jakarta Sans"/>
            </a:endParaRPr>
          </a:p>
          <a:p>
            <a:pPr marL="0" lvl="0" indent="0" algn="l" rtl="0">
              <a:lnSpc>
                <a:spcPct val="115000"/>
              </a:lnSpc>
              <a:spcBef>
                <a:spcPts val="800"/>
              </a:spcBef>
              <a:spcAft>
                <a:spcPts val="0"/>
              </a:spcAft>
              <a:buNone/>
            </a:pPr>
            <a:r>
              <a:rPr lang="en-GB" b="1">
                <a:solidFill>
                  <a:srgbClr val="F3F1EB"/>
                </a:solidFill>
                <a:latin typeface="Plus Jakarta Sans"/>
                <a:ea typeface="Plus Jakarta Sans"/>
                <a:cs typeface="Plus Jakarta Sans"/>
                <a:sym typeface="Plus Jakarta Sans"/>
              </a:rPr>
              <a:t>There isn’t a  one-size-fits-all script. </a:t>
            </a:r>
            <a:br>
              <a:rPr lang="en-GB" b="1">
                <a:solidFill>
                  <a:srgbClr val="F3F1EB"/>
                </a:solidFill>
                <a:latin typeface="Plus Jakarta Sans"/>
                <a:ea typeface="Plus Jakarta Sans"/>
                <a:cs typeface="Plus Jakarta Sans"/>
                <a:sym typeface="Plus Jakarta Sans"/>
              </a:rPr>
            </a:br>
            <a:endParaRPr>
              <a:solidFill>
                <a:srgbClr val="F3F1EB"/>
              </a:solidFill>
              <a:latin typeface="Plus Jakarta Sans Medium"/>
              <a:ea typeface="Plus Jakarta Sans Medium"/>
              <a:cs typeface="Plus Jakarta Sans Medium"/>
              <a:sym typeface="Plus Jakarta Sans Medium"/>
            </a:endParaRPr>
          </a:p>
          <a:p>
            <a:pPr marL="0" lvl="0" indent="0" algn="l" rtl="0">
              <a:lnSpc>
                <a:spcPct val="115000"/>
              </a:lnSpc>
              <a:spcBef>
                <a:spcPts val="800"/>
              </a:spcBef>
              <a:spcAft>
                <a:spcPts val="0"/>
              </a:spcAft>
              <a:buNone/>
            </a:pPr>
            <a:r>
              <a:rPr lang="en-GB">
                <a:solidFill>
                  <a:srgbClr val="F3F1EB"/>
                </a:solidFill>
                <a:latin typeface="Plus Jakarta Sans Medium"/>
                <a:ea typeface="Plus Jakarta Sans Medium"/>
                <a:cs typeface="Plus Jakarta Sans Medium"/>
                <a:sym typeface="Plus Jakarta Sans Medium"/>
              </a:rPr>
              <a:t>But communicating in the right way can </a:t>
            </a:r>
            <a:r>
              <a:rPr lang="en-GB" b="1">
                <a:solidFill>
                  <a:srgbClr val="F3F1EB"/>
                </a:solidFill>
                <a:latin typeface="Plus Jakarta Sans"/>
                <a:ea typeface="Plus Jakarta Sans"/>
                <a:cs typeface="Plus Jakarta Sans"/>
                <a:sym typeface="Plus Jakarta Sans"/>
              </a:rPr>
              <a:t>substantially increase support,</a:t>
            </a:r>
            <a:r>
              <a:rPr lang="en-GB">
                <a:solidFill>
                  <a:srgbClr val="F3F1EB"/>
                </a:solidFill>
                <a:latin typeface="Plus Jakarta Sans Medium"/>
                <a:ea typeface="Plus Jakarta Sans Medium"/>
                <a:cs typeface="Plus Jakarta Sans Medium"/>
                <a:sym typeface="Plus Jakarta Sans Medium"/>
              </a:rPr>
              <a:t> by up to 20%!</a:t>
            </a:r>
            <a:endParaRPr>
              <a:solidFill>
                <a:srgbClr val="F3F1EB"/>
              </a:solidFill>
              <a:latin typeface="Plus Jakarta Sans Medium"/>
              <a:ea typeface="Plus Jakarta Sans Medium"/>
              <a:cs typeface="Plus Jakarta Sans Medium"/>
              <a:sym typeface="Plus Jakarta Sans Medium"/>
            </a:endParaRPr>
          </a:p>
          <a:p>
            <a:pPr marL="0" lvl="0" indent="0" algn="l" rtl="0">
              <a:lnSpc>
                <a:spcPct val="115000"/>
              </a:lnSpc>
              <a:spcBef>
                <a:spcPts val="800"/>
              </a:spcBef>
              <a:spcAft>
                <a:spcPts val="0"/>
              </a:spcAft>
              <a:buNone/>
            </a:pPr>
            <a:endParaRPr>
              <a:solidFill>
                <a:srgbClr val="F3F1EB"/>
              </a:solidFill>
              <a:latin typeface="Plus Jakarta Sans Medium"/>
              <a:ea typeface="Plus Jakarta Sans Medium"/>
              <a:cs typeface="Plus Jakarta Sans Medium"/>
              <a:sym typeface="Plus Jakarta Sans Medium"/>
            </a:endParaRPr>
          </a:p>
          <a:p>
            <a:pPr marL="0" lvl="0" indent="0" algn="l" rtl="0">
              <a:lnSpc>
                <a:spcPct val="115000"/>
              </a:lnSpc>
              <a:spcBef>
                <a:spcPts val="800"/>
              </a:spcBef>
              <a:spcAft>
                <a:spcPts val="800"/>
              </a:spcAft>
              <a:buNone/>
            </a:pPr>
            <a:endParaRPr>
              <a:solidFill>
                <a:srgbClr val="F3F1EB"/>
              </a:solidFill>
              <a:latin typeface="Plus Jakarta Sans Medium"/>
              <a:ea typeface="Plus Jakarta Sans Medium"/>
              <a:cs typeface="Plus Jakarta Sans Medium"/>
              <a:sym typeface="Plus Jakarta Sans Medium"/>
            </a:endParaRPr>
          </a:p>
        </p:txBody>
      </p:sp>
      <p:pic>
        <p:nvPicPr>
          <p:cNvPr id="367" name="Google Shape;367;p28"/>
          <p:cNvPicPr preferRelativeResize="0"/>
          <p:nvPr/>
        </p:nvPicPr>
        <p:blipFill rotWithShape="1">
          <a:blip r:embed="rId7">
            <a:alphaModFix/>
          </a:blip>
          <a:srcRect l="59" r="49"/>
          <a:stretch/>
        </p:blipFill>
        <p:spPr>
          <a:xfrm rot="747701">
            <a:off x="5629570" y="3095838"/>
            <a:ext cx="724100" cy="48761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5E0EF"/>
        </a:solidFill>
        <a:effectLst/>
      </p:bgPr>
    </p:bg>
    <p:spTree>
      <p:nvGrpSpPr>
        <p:cNvPr id="1" name="Shape 371"/>
        <p:cNvGrpSpPr/>
        <p:nvPr/>
      </p:nvGrpSpPr>
      <p:grpSpPr>
        <a:xfrm>
          <a:off x="0" y="0"/>
          <a:ext cx="0" cy="0"/>
          <a:chOff x="0" y="0"/>
          <a:chExt cx="0" cy="0"/>
        </a:xfrm>
      </p:grpSpPr>
      <p:sp>
        <p:nvSpPr>
          <p:cNvPr id="372" name="Google Shape;372;p29"/>
          <p:cNvSpPr txBox="1"/>
          <p:nvPr/>
        </p:nvSpPr>
        <p:spPr>
          <a:xfrm>
            <a:off x="729825" y="1944300"/>
            <a:ext cx="1977300" cy="938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800"/>
              </a:spcAft>
              <a:buNone/>
            </a:pPr>
            <a:r>
              <a:rPr lang="en-GB" sz="1100">
                <a:solidFill>
                  <a:schemeClr val="dk1"/>
                </a:solidFill>
                <a:latin typeface="Plus Jakarta Sans Medium"/>
                <a:ea typeface="Plus Jakarta Sans Medium"/>
                <a:cs typeface="Plus Jakarta Sans Medium"/>
                <a:sym typeface="Plus Jakarta Sans Medium"/>
              </a:rPr>
              <a:t>“I understand what it means and</a:t>
            </a:r>
            <a:r>
              <a:rPr lang="en-GB" sz="1100" b="1">
                <a:solidFill>
                  <a:schemeClr val="dk1"/>
                </a:solidFill>
                <a:latin typeface="Plus Jakarta Sans"/>
                <a:ea typeface="Plus Jakarta Sans"/>
                <a:cs typeface="Plus Jakarta Sans"/>
                <a:sym typeface="Plus Jakarta Sans"/>
              </a:rPr>
              <a:t> think it is an important concept</a:t>
            </a:r>
            <a:r>
              <a:rPr lang="en-GB" sz="1100">
                <a:solidFill>
                  <a:schemeClr val="dk1"/>
                </a:solidFill>
                <a:latin typeface="Plus Jakarta Sans Medium"/>
                <a:ea typeface="Plus Jakarta Sans Medium"/>
                <a:cs typeface="Plus Jakarta Sans Medium"/>
                <a:sym typeface="Plus Jakarta Sans Medium"/>
              </a:rPr>
              <a:t>. We need climate justice.”</a:t>
            </a:r>
            <a:endParaRPr sz="1100">
              <a:solidFill>
                <a:schemeClr val="dk1"/>
              </a:solidFill>
              <a:latin typeface="Plus Jakarta Sans Medium"/>
              <a:ea typeface="Plus Jakarta Sans Medium"/>
              <a:cs typeface="Plus Jakarta Sans Medium"/>
              <a:sym typeface="Plus Jakarta Sans Medium"/>
            </a:endParaRPr>
          </a:p>
        </p:txBody>
      </p:sp>
      <p:sp>
        <p:nvSpPr>
          <p:cNvPr id="373" name="Google Shape;373;p29"/>
          <p:cNvSpPr txBox="1"/>
          <p:nvPr/>
        </p:nvSpPr>
        <p:spPr>
          <a:xfrm>
            <a:off x="729825" y="2911363"/>
            <a:ext cx="1977300" cy="743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800"/>
              </a:spcAft>
              <a:buNone/>
            </a:pPr>
            <a:r>
              <a:rPr lang="en-GB" sz="1100">
                <a:solidFill>
                  <a:schemeClr val="dk1"/>
                </a:solidFill>
                <a:latin typeface="Plus Jakarta Sans Medium"/>
                <a:ea typeface="Plus Jakarta Sans Medium"/>
                <a:cs typeface="Plus Jakarta Sans Medium"/>
                <a:sym typeface="Plus Jakarta Sans Medium"/>
              </a:rPr>
              <a:t>“I understand what it means but </a:t>
            </a:r>
            <a:r>
              <a:rPr lang="en-GB" sz="1100" b="1">
                <a:solidFill>
                  <a:schemeClr val="dk1"/>
                </a:solidFill>
                <a:latin typeface="Plus Jakarta Sans"/>
                <a:ea typeface="Plus Jakarta Sans"/>
                <a:cs typeface="Plus Jakarta Sans"/>
                <a:sym typeface="Plus Jakarta Sans"/>
              </a:rPr>
              <a:t>don’t have an opinion about it.</a:t>
            </a:r>
            <a:r>
              <a:rPr lang="en-GB" sz="1100">
                <a:solidFill>
                  <a:schemeClr val="dk1"/>
                </a:solidFill>
                <a:latin typeface="Plus Jakarta Sans Medium"/>
                <a:ea typeface="Plus Jakarta Sans Medium"/>
                <a:cs typeface="Plus Jakarta Sans Medium"/>
                <a:sym typeface="Plus Jakarta Sans Medium"/>
              </a:rPr>
              <a:t>”</a:t>
            </a:r>
            <a:endParaRPr sz="1100">
              <a:solidFill>
                <a:schemeClr val="dk1"/>
              </a:solidFill>
              <a:latin typeface="Plus Jakarta Sans Medium"/>
              <a:ea typeface="Plus Jakarta Sans Medium"/>
              <a:cs typeface="Plus Jakarta Sans Medium"/>
              <a:sym typeface="Plus Jakarta Sans Medium"/>
            </a:endParaRPr>
          </a:p>
        </p:txBody>
      </p:sp>
      <p:sp>
        <p:nvSpPr>
          <p:cNvPr id="374" name="Google Shape;374;p29"/>
          <p:cNvSpPr txBox="1"/>
          <p:nvPr/>
        </p:nvSpPr>
        <p:spPr>
          <a:xfrm>
            <a:off x="737362" y="3703650"/>
            <a:ext cx="2016300" cy="743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800"/>
              </a:spcAft>
              <a:buNone/>
            </a:pPr>
            <a:r>
              <a:rPr lang="en-GB" sz="1100">
                <a:solidFill>
                  <a:schemeClr val="dk1"/>
                </a:solidFill>
                <a:latin typeface="Plus Jakarta Sans Medium"/>
                <a:ea typeface="Plus Jakarta Sans Medium"/>
                <a:cs typeface="Plus Jakarta Sans Medium"/>
                <a:sym typeface="Plus Jakarta Sans Medium"/>
              </a:rPr>
              <a:t>“I understand what it means and </a:t>
            </a:r>
            <a:r>
              <a:rPr lang="en-GB" sz="1100" b="1">
                <a:solidFill>
                  <a:schemeClr val="dk1"/>
                </a:solidFill>
                <a:latin typeface="Plus Jakarta Sans"/>
                <a:ea typeface="Plus Jakarta Sans"/>
                <a:cs typeface="Plus Jakarta Sans"/>
                <a:sym typeface="Plus Jakarta Sans"/>
              </a:rPr>
              <a:t>don’t like what it stands for.”</a:t>
            </a:r>
            <a:endParaRPr sz="1100" b="1">
              <a:solidFill>
                <a:schemeClr val="dk1"/>
              </a:solidFill>
              <a:latin typeface="Plus Jakarta Sans"/>
              <a:ea typeface="Plus Jakarta Sans"/>
              <a:cs typeface="Plus Jakarta Sans"/>
              <a:sym typeface="Plus Jakarta Sans"/>
            </a:endParaRPr>
          </a:p>
        </p:txBody>
      </p:sp>
      <p:sp>
        <p:nvSpPr>
          <p:cNvPr id="375" name="Google Shape;375;p29"/>
          <p:cNvSpPr/>
          <p:nvPr/>
        </p:nvSpPr>
        <p:spPr>
          <a:xfrm>
            <a:off x="334750" y="2038375"/>
            <a:ext cx="228300" cy="228300"/>
          </a:xfrm>
          <a:prstGeom prst="ellipse">
            <a:avLst/>
          </a:prstGeom>
          <a:solidFill>
            <a:srgbClr val="C1DC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76" name="Google Shape;376;p29"/>
          <p:cNvSpPr/>
          <p:nvPr/>
        </p:nvSpPr>
        <p:spPr>
          <a:xfrm>
            <a:off x="334750" y="2998338"/>
            <a:ext cx="228300" cy="228300"/>
          </a:xfrm>
          <a:prstGeom prst="ellipse">
            <a:avLst/>
          </a:prstGeom>
          <a:solidFill>
            <a:srgbClr val="0045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77" name="Google Shape;377;p29"/>
          <p:cNvSpPr/>
          <p:nvPr/>
        </p:nvSpPr>
        <p:spPr>
          <a:xfrm>
            <a:off x="334750" y="3830688"/>
            <a:ext cx="228300" cy="228300"/>
          </a:xfrm>
          <a:prstGeom prst="ellipse">
            <a:avLst/>
          </a:prstGeom>
          <a:solidFill>
            <a:srgbClr val="74A0C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78" name="Google Shape;378;p29"/>
          <p:cNvSpPr txBox="1"/>
          <p:nvPr/>
        </p:nvSpPr>
        <p:spPr>
          <a:xfrm>
            <a:off x="730625" y="4427150"/>
            <a:ext cx="1925100" cy="54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800"/>
              </a:spcAft>
              <a:buNone/>
            </a:pPr>
            <a:r>
              <a:rPr lang="en-GB" sz="1100">
                <a:solidFill>
                  <a:schemeClr val="dk1"/>
                </a:solidFill>
                <a:latin typeface="Plus Jakarta Sans Medium"/>
                <a:ea typeface="Plus Jakarta Sans Medium"/>
                <a:cs typeface="Plus Jakarta Sans Medium"/>
                <a:sym typeface="Plus Jakarta Sans Medium"/>
              </a:rPr>
              <a:t>“I don’t understand what it means”</a:t>
            </a:r>
            <a:endParaRPr sz="1100">
              <a:solidFill>
                <a:schemeClr val="dk1"/>
              </a:solidFill>
              <a:latin typeface="Plus Jakarta Sans Medium"/>
              <a:ea typeface="Plus Jakarta Sans Medium"/>
              <a:cs typeface="Plus Jakarta Sans Medium"/>
              <a:sym typeface="Plus Jakarta Sans Medium"/>
            </a:endParaRPr>
          </a:p>
        </p:txBody>
      </p:sp>
      <p:sp>
        <p:nvSpPr>
          <p:cNvPr id="379" name="Google Shape;379;p29"/>
          <p:cNvSpPr/>
          <p:nvPr/>
        </p:nvSpPr>
        <p:spPr>
          <a:xfrm>
            <a:off x="334750" y="4556550"/>
            <a:ext cx="228300" cy="2283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380" name="Google Shape;380;p29"/>
          <p:cNvGrpSpPr/>
          <p:nvPr/>
        </p:nvGrpSpPr>
        <p:grpSpPr>
          <a:xfrm>
            <a:off x="5946840" y="1495759"/>
            <a:ext cx="2991807" cy="2995356"/>
            <a:chOff x="6009097" y="2119939"/>
            <a:chExt cx="2640140" cy="2643972"/>
          </a:xfrm>
        </p:grpSpPr>
        <p:pic>
          <p:nvPicPr>
            <p:cNvPr id="381" name="Google Shape;381;p29"/>
            <p:cNvPicPr preferRelativeResize="0"/>
            <p:nvPr/>
          </p:nvPicPr>
          <p:blipFill>
            <a:blip r:embed="rId3">
              <a:alphaModFix/>
            </a:blip>
            <a:stretch>
              <a:fillRect/>
            </a:stretch>
          </p:blipFill>
          <p:spPr>
            <a:xfrm>
              <a:off x="6014087" y="2119939"/>
              <a:ext cx="2635150" cy="2643972"/>
            </a:xfrm>
            <a:prstGeom prst="rect">
              <a:avLst/>
            </a:prstGeom>
            <a:noFill/>
            <a:ln>
              <a:noFill/>
            </a:ln>
          </p:spPr>
        </p:pic>
        <p:sp>
          <p:nvSpPr>
            <p:cNvPr id="382" name="Google Shape;382;p29"/>
            <p:cNvSpPr txBox="1"/>
            <p:nvPr/>
          </p:nvSpPr>
          <p:spPr>
            <a:xfrm>
              <a:off x="7430466" y="3241836"/>
              <a:ext cx="1025700" cy="353100"/>
            </a:xfrm>
            <a:prstGeom prst="rect">
              <a:avLst/>
            </a:prstGeom>
            <a:noFill/>
            <a:ln>
              <a:noFill/>
            </a:ln>
          </p:spPr>
          <p:txBody>
            <a:bodyPr spcFirstLastPara="1" wrap="square" lIns="91425" tIns="91425" rIns="91425" bIns="91425" anchor="t" anchorCtr="0">
              <a:spAutoFit/>
            </a:bodyPr>
            <a:lstStyle/>
            <a:p>
              <a:pPr marL="0" lvl="0" indent="0" algn="ctr" rtl="0">
                <a:lnSpc>
                  <a:spcPct val="70000"/>
                </a:lnSpc>
                <a:spcBef>
                  <a:spcPts val="0"/>
                </a:spcBef>
                <a:spcAft>
                  <a:spcPts val="0"/>
                </a:spcAft>
                <a:buNone/>
              </a:pPr>
              <a:r>
                <a:rPr lang="en-GB" sz="2000">
                  <a:solidFill>
                    <a:srgbClr val="004532"/>
                  </a:solidFill>
                  <a:latin typeface="Staatliches"/>
                  <a:ea typeface="Staatliches"/>
                  <a:cs typeface="Staatliches"/>
                  <a:sym typeface="Staatliches"/>
                </a:rPr>
                <a:t>56%</a:t>
              </a:r>
              <a:endParaRPr sz="2000">
                <a:solidFill>
                  <a:srgbClr val="004532"/>
                </a:solidFill>
                <a:latin typeface="Staatliches"/>
                <a:ea typeface="Staatliches"/>
                <a:cs typeface="Staatliches"/>
                <a:sym typeface="Staatliches"/>
              </a:endParaRPr>
            </a:p>
          </p:txBody>
        </p:sp>
        <p:sp>
          <p:nvSpPr>
            <p:cNvPr id="383" name="Google Shape;383;p29"/>
            <p:cNvSpPr txBox="1"/>
            <p:nvPr/>
          </p:nvSpPr>
          <p:spPr>
            <a:xfrm>
              <a:off x="6134371" y="3627205"/>
              <a:ext cx="1025700" cy="353100"/>
            </a:xfrm>
            <a:prstGeom prst="rect">
              <a:avLst/>
            </a:prstGeom>
            <a:noFill/>
            <a:ln>
              <a:noFill/>
            </a:ln>
          </p:spPr>
          <p:txBody>
            <a:bodyPr spcFirstLastPara="1" wrap="square" lIns="91425" tIns="91425" rIns="91425" bIns="91425" anchor="t" anchorCtr="0">
              <a:spAutoFit/>
            </a:bodyPr>
            <a:lstStyle/>
            <a:p>
              <a:pPr marL="0" lvl="0" indent="0" algn="ctr" rtl="0">
                <a:lnSpc>
                  <a:spcPct val="70000"/>
                </a:lnSpc>
                <a:spcBef>
                  <a:spcPts val="0"/>
                </a:spcBef>
                <a:spcAft>
                  <a:spcPts val="0"/>
                </a:spcAft>
                <a:buNone/>
              </a:pPr>
              <a:r>
                <a:rPr lang="en-GB" sz="2000">
                  <a:solidFill>
                    <a:srgbClr val="F3F1EB"/>
                  </a:solidFill>
                  <a:latin typeface="Staatliches"/>
                  <a:ea typeface="Staatliches"/>
                  <a:cs typeface="Staatliches"/>
                  <a:sym typeface="Staatliches"/>
                </a:rPr>
                <a:t>21%</a:t>
              </a:r>
              <a:endParaRPr sz="2000">
                <a:solidFill>
                  <a:srgbClr val="F3F1EB"/>
                </a:solidFill>
                <a:latin typeface="Staatliches"/>
                <a:ea typeface="Staatliches"/>
                <a:cs typeface="Staatliches"/>
                <a:sym typeface="Staatliches"/>
              </a:endParaRPr>
            </a:p>
          </p:txBody>
        </p:sp>
        <p:sp>
          <p:nvSpPr>
            <p:cNvPr id="384" name="Google Shape;384;p29"/>
            <p:cNvSpPr txBox="1"/>
            <p:nvPr/>
          </p:nvSpPr>
          <p:spPr>
            <a:xfrm>
              <a:off x="6009097" y="2888234"/>
              <a:ext cx="1025700" cy="353100"/>
            </a:xfrm>
            <a:prstGeom prst="rect">
              <a:avLst/>
            </a:prstGeom>
            <a:noFill/>
            <a:ln>
              <a:noFill/>
            </a:ln>
          </p:spPr>
          <p:txBody>
            <a:bodyPr spcFirstLastPara="1" wrap="square" lIns="91425" tIns="91425" rIns="91425" bIns="91425" anchor="t" anchorCtr="0">
              <a:spAutoFit/>
            </a:bodyPr>
            <a:lstStyle/>
            <a:p>
              <a:pPr marL="0" lvl="0" indent="0" algn="ctr" rtl="0">
                <a:lnSpc>
                  <a:spcPct val="70000"/>
                </a:lnSpc>
                <a:spcBef>
                  <a:spcPts val="0"/>
                </a:spcBef>
                <a:spcAft>
                  <a:spcPts val="0"/>
                </a:spcAft>
                <a:buNone/>
              </a:pPr>
              <a:r>
                <a:rPr lang="en-GB" sz="2000">
                  <a:solidFill>
                    <a:srgbClr val="F3F1EB"/>
                  </a:solidFill>
                  <a:latin typeface="Staatliches"/>
                  <a:ea typeface="Staatliches"/>
                  <a:cs typeface="Staatliches"/>
                  <a:sym typeface="Staatliches"/>
                </a:rPr>
                <a:t>11%</a:t>
              </a:r>
              <a:endParaRPr sz="2000">
                <a:solidFill>
                  <a:srgbClr val="F3F1EB"/>
                </a:solidFill>
                <a:latin typeface="Staatliches"/>
                <a:ea typeface="Staatliches"/>
                <a:cs typeface="Staatliches"/>
                <a:sym typeface="Staatliches"/>
              </a:endParaRPr>
            </a:p>
          </p:txBody>
        </p:sp>
        <p:sp>
          <p:nvSpPr>
            <p:cNvPr id="385" name="Google Shape;385;p29"/>
            <p:cNvSpPr txBox="1"/>
            <p:nvPr/>
          </p:nvSpPr>
          <p:spPr>
            <a:xfrm>
              <a:off x="6523019" y="2394089"/>
              <a:ext cx="1025700" cy="353100"/>
            </a:xfrm>
            <a:prstGeom prst="rect">
              <a:avLst/>
            </a:prstGeom>
            <a:noFill/>
            <a:ln>
              <a:noFill/>
            </a:ln>
          </p:spPr>
          <p:txBody>
            <a:bodyPr spcFirstLastPara="1" wrap="square" lIns="91425" tIns="91425" rIns="91425" bIns="91425" anchor="t" anchorCtr="0">
              <a:spAutoFit/>
            </a:bodyPr>
            <a:lstStyle/>
            <a:p>
              <a:pPr marL="0" lvl="0" indent="0" algn="ctr" rtl="0">
                <a:lnSpc>
                  <a:spcPct val="70000"/>
                </a:lnSpc>
                <a:spcBef>
                  <a:spcPts val="0"/>
                </a:spcBef>
                <a:spcAft>
                  <a:spcPts val="0"/>
                </a:spcAft>
                <a:buNone/>
              </a:pPr>
              <a:r>
                <a:rPr lang="en-GB" sz="2000">
                  <a:solidFill>
                    <a:srgbClr val="1F1F1F"/>
                  </a:solidFill>
                  <a:latin typeface="Staatliches"/>
                  <a:ea typeface="Staatliches"/>
                  <a:cs typeface="Staatliches"/>
                  <a:sym typeface="Staatliches"/>
                </a:rPr>
                <a:t>12%</a:t>
              </a:r>
              <a:endParaRPr sz="2000">
                <a:solidFill>
                  <a:srgbClr val="1F1F1F"/>
                </a:solidFill>
                <a:latin typeface="Staatliches"/>
                <a:ea typeface="Staatliches"/>
                <a:cs typeface="Staatliches"/>
                <a:sym typeface="Staatliches"/>
              </a:endParaRPr>
            </a:p>
          </p:txBody>
        </p:sp>
      </p:grpSp>
      <p:sp>
        <p:nvSpPr>
          <p:cNvPr id="386" name="Google Shape;386;p29"/>
          <p:cNvSpPr txBox="1"/>
          <p:nvPr/>
        </p:nvSpPr>
        <p:spPr>
          <a:xfrm>
            <a:off x="205774" y="243625"/>
            <a:ext cx="5152800" cy="669600"/>
          </a:xfrm>
          <a:prstGeom prst="rect">
            <a:avLst/>
          </a:prstGeom>
          <a:noFill/>
          <a:ln>
            <a:noFill/>
          </a:ln>
        </p:spPr>
        <p:txBody>
          <a:bodyPr spcFirstLastPara="1" wrap="square" lIns="91425" tIns="91425" rIns="91425" bIns="91425" anchor="t" anchorCtr="0">
            <a:spAutoFit/>
          </a:bodyPr>
          <a:lstStyle/>
          <a:p>
            <a:pPr marL="0" lvl="0" indent="0" algn="l" rtl="0">
              <a:lnSpc>
                <a:spcPct val="70000"/>
              </a:lnSpc>
              <a:spcBef>
                <a:spcPts val="0"/>
              </a:spcBef>
              <a:spcAft>
                <a:spcPts val="0"/>
              </a:spcAft>
              <a:buNone/>
            </a:pPr>
            <a:r>
              <a:rPr lang="en-GB" sz="4500">
                <a:solidFill>
                  <a:srgbClr val="DC4815"/>
                </a:solidFill>
                <a:latin typeface="Staatliches"/>
                <a:ea typeface="Staatliches"/>
                <a:cs typeface="Staatliches"/>
                <a:sym typeface="Staatliches"/>
              </a:rPr>
              <a:t>E.g. ‘Climate justice’</a:t>
            </a:r>
            <a:endParaRPr sz="5600">
              <a:solidFill>
                <a:srgbClr val="DC4815"/>
              </a:solidFill>
              <a:latin typeface="Staatliches"/>
              <a:ea typeface="Staatliches"/>
              <a:cs typeface="Staatliches"/>
              <a:sym typeface="Staatliches"/>
            </a:endParaRPr>
          </a:p>
        </p:txBody>
      </p:sp>
      <p:sp>
        <p:nvSpPr>
          <p:cNvPr id="387" name="Google Shape;387;p29"/>
          <p:cNvSpPr txBox="1"/>
          <p:nvPr/>
        </p:nvSpPr>
        <p:spPr>
          <a:xfrm>
            <a:off x="5170438" y="4134750"/>
            <a:ext cx="776400" cy="421800"/>
          </a:xfrm>
          <a:prstGeom prst="rect">
            <a:avLst/>
          </a:prstGeom>
          <a:noFill/>
          <a:ln>
            <a:noFill/>
          </a:ln>
        </p:spPr>
        <p:txBody>
          <a:bodyPr spcFirstLastPara="1" wrap="square" lIns="91425" tIns="91425" rIns="91425" bIns="91425" anchor="t" anchorCtr="0">
            <a:spAutoFit/>
          </a:bodyPr>
          <a:lstStyle/>
          <a:p>
            <a:pPr marL="0" lvl="0" indent="0" algn="ctr" rtl="0">
              <a:lnSpc>
                <a:spcPct val="70000"/>
              </a:lnSpc>
              <a:spcBef>
                <a:spcPts val="0"/>
              </a:spcBef>
              <a:spcAft>
                <a:spcPts val="0"/>
              </a:spcAft>
              <a:buNone/>
            </a:pPr>
            <a:r>
              <a:rPr lang="en-GB" sz="2200">
                <a:solidFill>
                  <a:srgbClr val="DC4815"/>
                </a:solidFill>
                <a:latin typeface="Staatliches"/>
                <a:ea typeface="Staatliches"/>
                <a:cs typeface="Staatliches"/>
                <a:sym typeface="Staatliches"/>
              </a:rPr>
              <a:t>G7+</a:t>
            </a:r>
            <a:endParaRPr sz="2200">
              <a:solidFill>
                <a:srgbClr val="DC4815"/>
              </a:solidFill>
              <a:latin typeface="Staatliches"/>
              <a:ea typeface="Staatliches"/>
              <a:cs typeface="Staatliches"/>
              <a:sym typeface="Staatliches"/>
            </a:endParaRPr>
          </a:p>
        </p:txBody>
      </p:sp>
      <p:sp>
        <p:nvSpPr>
          <p:cNvPr id="388" name="Google Shape;388;p29"/>
          <p:cNvSpPr txBox="1"/>
          <p:nvPr/>
        </p:nvSpPr>
        <p:spPr>
          <a:xfrm>
            <a:off x="8282188" y="4134738"/>
            <a:ext cx="776400" cy="421800"/>
          </a:xfrm>
          <a:prstGeom prst="rect">
            <a:avLst/>
          </a:prstGeom>
          <a:noFill/>
          <a:ln>
            <a:noFill/>
          </a:ln>
        </p:spPr>
        <p:txBody>
          <a:bodyPr spcFirstLastPara="1" wrap="square" lIns="91425" tIns="91425" rIns="91425" bIns="91425" anchor="t" anchorCtr="0">
            <a:spAutoFit/>
          </a:bodyPr>
          <a:lstStyle/>
          <a:p>
            <a:pPr marL="0" lvl="0" indent="0" algn="ctr" rtl="0">
              <a:lnSpc>
                <a:spcPct val="70000"/>
              </a:lnSpc>
              <a:spcBef>
                <a:spcPts val="0"/>
              </a:spcBef>
              <a:spcAft>
                <a:spcPts val="0"/>
              </a:spcAft>
              <a:buNone/>
            </a:pPr>
            <a:r>
              <a:rPr lang="en-GB" sz="2200">
                <a:solidFill>
                  <a:srgbClr val="DC4815"/>
                </a:solidFill>
                <a:latin typeface="Staatliches"/>
                <a:ea typeface="Staatliches"/>
                <a:cs typeface="Staatliches"/>
                <a:sym typeface="Staatliches"/>
              </a:rPr>
              <a:t>EE</a:t>
            </a:r>
            <a:endParaRPr sz="2200">
              <a:solidFill>
                <a:srgbClr val="DC4815"/>
              </a:solidFill>
              <a:latin typeface="Staatliches"/>
              <a:ea typeface="Staatliches"/>
              <a:cs typeface="Staatliches"/>
              <a:sym typeface="Staatliches"/>
            </a:endParaRPr>
          </a:p>
        </p:txBody>
      </p:sp>
      <p:sp>
        <p:nvSpPr>
          <p:cNvPr id="389" name="Google Shape;389;p29"/>
          <p:cNvSpPr txBox="1"/>
          <p:nvPr/>
        </p:nvSpPr>
        <p:spPr>
          <a:xfrm>
            <a:off x="205775" y="913225"/>
            <a:ext cx="5152800" cy="330000"/>
          </a:xfrm>
          <a:prstGeom prst="rect">
            <a:avLst/>
          </a:prstGeom>
          <a:noFill/>
          <a:ln>
            <a:noFill/>
          </a:ln>
        </p:spPr>
        <p:txBody>
          <a:bodyPr spcFirstLastPara="1" wrap="square" lIns="91425" tIns="91425" rIns="91425" bIns="91425" anchor="t" anchorCtr="0">
            <a:spAutoFit/>
          </a:bodyPr>
          <a:lstStyle/>
          <a:p>
            <a:pPr marL="0" lvl="0" indent="0" algn="l" rtl="0">
              <a:lnSpc>
                <a:spcPct val="70000"/>
              </a:lnSpc>
              <a:spcBef>
                <a:spcPts val="0"/>
              </a:spcBef>
              <a:spcAft>
                <a:spcPts val="0"/>
              </a:spcAft>
              <a:buNone/>
            </a:pPr>
            <a:r>
              <a:rPr lang="en-GB" sz="1350">
                <a:solidFill>
                  <a:srgbClr val="1F1F1F"/>
                </a:solidFill>
                <a:latin typeface="Plus Jakarta Sans Medium"/>
                <a:ea typeface="Plus Jakarta Sans Medium"/>
                <a:cs typeface="Plus Jakarta Sans Medium"/>
                <a:sym typeface="Plus Jakarta Sans Medium"/>
              </a:rPr>
              <a:t>is polarising in G7+ but supported in Emerging Economies. </a:t>
            </a:r>
            <a:endParaRPr sz="1350">
              <a:solidFill>
                <a:srgbClr val="1F1F1F"/>
              </a:solidFill>
              <a:latin typeface="Plus Jakarta Sans Medium"/>
              <a:ea typeface="Plus Jakarta Sans Medium"/>
              <a:cs typeface="Plus Jakarta Sans Medium"/>
              <a:sym typeface="Plus Jakarta Sans Medium"/>
            </a:endParaRPr>
          </a:p>
        </p:txBody>
      </p:sp>
      <p:grpSp>
        <p:nvGrpSpPr>
          <p:cNvPr id="390" name="Google Shape;390;p29"/>
          <p:cNvGrpSpPr/>
          <p:nvPr/>
        </p:nvGrpSpPr>
        <p:grpSpPr>
          <a:xfrm>
            <a:off x="2753639" y="1500755"/>
            <a:ext cx="2996139" cy="2985361"/>
            <a:chOff x="3122028" y="2124360"/>
            <a:chExt cx="2643963" cy="2635150"/>
          </a:xfrm>
        </p:grpSpPr>
        <p:pic>
          <p:nvPicPr>
            <p:cNvPr id="391" name="Google Shape;391;p29"/>
            <p:cNvPicPr preferRelativeResize="0"/>
            <p:nvPr/>
          </p:nvPicPr>
          <p:blipFill>
            <a:blip r:embed="rId4">
              <a:alphaModFix/>
            </a:blip>
            <a:stretch>
              <a:fillRect/>
            </a:stretch>
          </p:blipFill>
          <p:spPr>
            <a:xfrm rot="5400000">
              <a:off x="3126435" y="2119953"/>
              <a:ext cx="2635150" cy="2643963"/>
            </a:xfrm>
            <a:prstGeom prst="rect">
              <a:avLst/>
            </a:prstGeom>
            <a:noFill/>
            <a:ln>
              <a:noFill/>
            </a:ln>
          </p:spPr>
        </p:pic>
        <p:sp>
          <p:nvSpPr>
            <p:cNvPr id="392" name="Google Shape;392;p29"/>
            <p:cNvSpPr txBox="1"/>
            <p:nvPr/>
          </p:nvSpPr>
          <p:spPr>
            <a:xfrm>
              <a:off x="3235587" y="2804735"/>
              <a:ext cx="1025700" cy="353100"/>
            </a:xfrm>
            <a:prstGeom prst="rect">
              <a:avLst/>
            </a:prstGeom>
            <a:noFill/>
            <a:ln>
              <a:noFill/>
            </a:ln>
          </p:spPr>
          <p:txBody>
            <a:bodyPr spcFirstLastPara="1" wrap="square" lIns="91425" tIns="91425" rIns="91425" bIns="91425" anchor="t" anchorCtr="0">
              <a:spAutoFit/>
            </a:bodyPr>
            <a:lstStyle/>
            <a:p>
              <a:pPr marL="0" lvl="0" indent="0" algn="ctr" rtl="0">
                <a:lnSpc>
                  <a:spcPct val="70000"/>
                </a:lnSpc>
                <a:spcBef>
                  <a:spcPts val="0"/>
                </a:spcBef>
                <a:spcAft>
                  <a:spcPts val="0"/>
                </a:spcAft>
                <a:buNone/>
              </a:pPr>
              <a:r>
                <a:rPr lang="en-GB" sz="2000">
                  <a:solidFill>
                    <a:srgbClr val="F3F1EB"/>
                  </a:solidFill>
                  <a:latin typeface="Staatliches"/>
                  <a:ea typeface="Staatliches"/>
                  <a:cs typeface="Staatliches"/>
                  <a:sym typeface="Staatliches"/>
                </a:rPr>
                <a:t>16%</a:t>
              </a:r>
              <a:endParaRPr sz="2000">
                <a:solidFill>
                  <a:srgbClr val="F3F1EB"/>
                </a:solidFill>
                <a:latin typeface="Staatliches"/>
                <a:ea typeface="Staatliches"/>
                <a:cs typeface="Staatliches"/>
                <a:sym typeface="Staatliches"/>
              </a:endParaRPr>
            </a:p>
          </p:txBody>
        </p:sp>
        <p:sp>
          <p:nvSpPr>
            <p:cNvPr id="393" name="Google Shape;393;p29"/>
            <p:cNvSpPr txBox="1"/>
            <p:nvPr/>
          </p:nvSpPr>
          <p:spPr>
            <a:xfrm>
              <a:off x="3235600" y="3679331"/>
              <a:ext cx="1025700" cy="353100"/>
            </a:xfrm>
            <a:prstGeom prst="rect">
              <a:avLst/>
            </a:prstGeom>
            <a:noFill/>
            <a:ln>
              <a:noFill/>
            </a:ln>
          </p:spPr>
          <p:txBody>
            <a:bodyPr spcFirstLastPara="1" wrap="square" lIns="91425" tIns="91425" rIns="91425" bIns="91425" anchor="t" anchorCtr="0">
              <a:spAutoFit/>
            </a:bodyPr>
            <a:lstStyle/>
            <a:p>
              <a:pPr marL="0" lvl="0" indent="0" algn="ctr" rtl="0">
                <a:lnSpc>
                  <a:spcPct val="70000"/>
                </a:lnSpc>
                <a:spcBef>
                  <a:spcPts val="0"/>
                </a:spcBef>
                <a:spcAft>
                  <a:spcPts val="0"/>
                </a:spcAft>
                <a:buNone/>
              </a:pPr>
              <a:r>
                <a:rPr lang="en-GB" sz="2000">
                  <a:solidFill>
                    <a:srgbClr val="F3F1EB"/>
                  </a:solidFill>
                  <a:latin typeface="Staatliches"/>
                  <a:ea typeface="Staatliches"/>
                  <a:cs typeface="Staatliches"/>
                  <a:sym typeface="Staatliches"/>
                </a:rPr>
                <a:t>20%</a:t>
              </a:r>
              <a:endParaRPr sz="2000">
                <a:solidFill>
                  <a:srgbClr val="F3F1EB"/>
                </a:solidFill>
                <a:latin typeface="Staatliches"/>
                <a:ea typeface="Staatliches"/>
                <a:cs typeface="Staatliches"/>
                <a:sym typeface="Staatliches"/>
              </a:endParaRPr>
            </a:p>
          </p:txBody>
        </p:sp>
        <p:sp>
          <p:nvSpPr>
            <p:cNvPr id="394" name="Google Shape;394;p29"/>
            <p:cNvSpPr txBox="1"/>
            <p:nvPr/>
          </p:nvSpPr>
          <p:spPr>
            <a:xfrm>
              <a:off x="4392007" y="2571757"/>
              <a:ext cx="1025700" cy="353100"/>
            </a:xfrm>
            <a:prstGeom prst="rect">
              <a:avLst/>
            </a:prstGeom>
            <a:noFill/>
            <a:ln>
              <a:noFill/>
            </a:ln>
          </p:spPr>
          <p:txBody>
            <a:bodyPr spcFirstLastPara="1" wrap="square" lIns="91425" tIns="91425" rIns="91425" bIns="91425" anchor="t" anchorCtr="0">
              <a:spAutoFit/>
            </a:bodyPr>
            <a:lstStyle/>
            <a:p>
              <a:pPr marL="0" lvl="0" indent="0" algn="ctr" rtl="0">
                <a:lnSpc>
                  <a:spcPct val="70000"/>
                </a:lnSpc>
                <a:spcBef>
                  <a:spcPts val="0"/>
                </a:spcBef>
                <a:spcAft>
                  <a:spcPts val="0"/>
                </a:spcAft>
                <a:buNone/>
              </a:pPr>
              <a:r>
                <a:rPr lang="en-GB" sz="2000">
                  <a:solidFill>
                    <a:srgbClr val="004532"/>
                  </a:solidFill>
                  <a:latin typeface="Staatliches"/>
                  <a:ea typeface="Staatliches"/>
                  <a:cs typeface="Staatliches"/>
                  <a:sym typeface="Staatliches"/>
                </a:rPr>
                <a:t>32%</a:t>
              </a:r>
              <a:endParaRPr sz="2000">
                <a:solidFill>
                  <a:srgbClr val="004532"/>
                </a:solidFill>
                <a:latin typeface="Staatliches"/>
                <a:ea typeface="Staatliches"/>
                <a:cs typeface="Staatliches"/>
                <a:sym typeface="Staatliches"/>
              </a:endParaRPr>
            </a:p>
          </p:txBody>
        </p:sp>
        <p:sp>
          <p:nvSpPr>
            <p:cNvPr id="395" name="Google Shape;395;p29"/>
            <p:cNvSpPr txBox="1"/>
            <p:nvPr/>
          </p:nvSpPr>
          <p:spPr>
            <a:xfrm>
              <a:off x="4454145" y="3884833"/>
              <a:ext cx="1025700" cy="353100"/>
            </a:xfrm>
            <a:prstGeom prst="rect">
              <a:avLst/>
            </a:prstGeom>
            <a:noFill/>
            <a:ln>
              <a:noFill/>
            </a:ln>
          </p:spPr>
          <p:txBody>
            <a:bodyPr spcFirstLastPara="1" wrap="square" lIns="91425" tIns="91425" rIns="91425" bIns="91425" anchor="t" anchorCtr="0">
              <a:spAutoFit/>
            </a:bodyPr>
            <a:lstStyle/>
            <a:p>
              <a:pPr marL="0" lvl="0" indent="0" algn="ctr" rtl="0">
                <a:lnSpc>
                  <a:spcPct val="70000"/>
                </a:lnSpc>
                <a:spcBef>
                  <a:spcPts val="0"/>
                </a:spcBef>
                <a:spcAft>
                  <a:spcPts val="0"/>
                </a:spcAft>
                <a:buNone/>
              </a:pPr>
              <a:r>
                <a:rPr lang="en-GB" sz="2000">
                  <a:solidFill>
                    <a:srgbClr val="004532"/>
                  </a:solidFill>
                  <a:latin typeface="Staatliches"/>
                  <a:ea typeface="Staatliches"/>
                  <a:cs typeface="Staatliches"/>
                  <a:sym typeface="Staatliches"/>
                </a:rPr>
                <a:t>32%</a:t>
              </a:r>
              <a:endParaRPr sz="2000">
                <a:solidFill>
                  <a:srgbClr val="004532"/>
                </a:solidFill>
                <a:latin typeface="Staatliches"/>
                <a:ea typeface="Staatliches"/>
                <a:cs typeface="Staatliches"/>
                <a:sym typeface="Staatliches"/>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5E0EF"/>
        </a:solidFill>
        <a:effectLst/>
      </p:bgPr>
    </p:bg>
    <p:spTree>
      <p:nvGrpSpPr>
        <p:cNvPr id="1" name="Shape 399"/>
        <p:cNvGrpSpPr/>
        <p:nvPr/>
      </p:nvGrpSpPr>
      <p:grpSpPr>
        <a:xfrm>
          <a:off x="0" y="0"/>
          <a:ext cx="0" cy="0"/>
          <a:chOff x="0" y="0"/>
          <a:chExt cx="0" cy="0"/>
        </a:xfrm>
      </p:grpSpPr>
      <p:sp>
        <p:nvSpPr>
          <p:cNvPr id="400" name="Google Shape;400;p30"/>
          <p:cNvSpPr txBox="1"/>
          <p:nvPr/>
        </p:nvSpPr>
        <p:spPr>
          <a:xfrm>
            <a:off x="4819238" y="4363038"/>
            <a:ext cx="1237500" cy="421800"/>
          </a:xfrm>
          <a:prstGeom prst="rect">
            <a:avLst/>
          </a:prstGeom>
          <a:noFill/>
          <a:ln>
            <a:noFill/>
          </a:ln>
        </p:spPr>
        <p:txBody>
          <a:bodyPr spcFirstLastPara="1" wrap="square" lIns="91425" tIns="91425" rIns="91425" bIns="91425" anchor="t" anchorCtr="0">
            <a:spAutoFit/>
          </a:bodyPr>
          <a:lstStyle/>
          <a:p>
            <a:pPr marL="0" lvl="0" indent="0" algn="ctr" rtl="0">
              <a:lnSpc>
                <a:spcPct val="70000"/>
              </a:lnSpc>
              <a:spcBef>
                <a:spcPts val="0"/>
              </a:spcBef>
              <a:spcAft>
                <a:spcPts val="0"/>
              </a:spcAft>
              <a:buNone/>
            </a:pPr>
            <a:r>
              <a:rPr lang="en-GB" sz="2200">
                <a:solidFill>
                  <a:srgbClr val="DC4815"/>
                </a:solidFill>
                <a:latin typeface="Staatliches"/>
                <a:ea typeface="Staatliches"/>
                <a:cs typeface="Staatliches"/>
                <a:sym typeface="Staatliches"/>
              </a:rPr>
              <a:t>japan</a:t>
            </a:r>
            <a:endParaRPr sz="2200">
              <a:solidFill>
                <a:srgbClr val="DC4815"/>
              </a:solidFill>
              <a:latin typeface="Staatliches"/>
              <a:ea typeface="Staatliches"/>
              <a:cs typeface="Staatliches"/>
              <a:sym typeface="Staatliches"/>
            </a:endParaRPr>
          </a:p>
        </p:txBody>
      </p:sp>
      <p:sp>
        <p:nvSpPr>
          <p:cNvPr id="401" name="Google Shape;401;p30"/>
          <p:cNvSpPr txBox="1"/>
          <p:nvPr/>
        </p:nvSpPr>
        <p:spPr>
          <a:xfrm>
            <a:off x="7954775" y="4363038"/>
            <a:ext cx="1096800" cy="421800"/>
          </a:xfrm>
          <a:prstGeom prst="rect">
            <a:avLst/>
          </a:prstGeom>
          <a:noFill/>
          <a:ln>
            <a:noFill/>
          </a:ln>
        </p:spPr>
        <p:txBody>
          <a:bodyPr spcFirstLastPara="1" wrap="square" lIns="91425" tIns="91425" rIns="91425" bIns="91425" anchor="t" anchorCtr="0">
            <a:spAutoFit/>
          </a:bodyPr>
          <a:lstStyle/>
          <a:p>
            <a:pPr marL="0" lvl="0" indent="0" algn="ctr" rtl="0">
              <a:lnSpc>
                <a:spcPct val="70000"/>
              </a:lnSpc>
              <a:spcBef>
                <a:spcPts val="0"/>
              </a:spcBef>
              <a:spcAft>
                <a:spcPts val="0"/>
              </a:spcAft>
              <a:buNone/>
            </a:pPr>
            <a:r>
              <a:rPr lang="en-GB" sz="2200">
                <a:solidFill>
                  <a:srgbClr val="DC4815"/>
                </a:solidFill>
                <a:latin typeface="Staatliches"/>
                <a:ea typeface="Staatliches"/>
                <a:cs typeface="Staatliches"/>
                <a:sym typeface="Staatliches"/>
              </a:rPr>
              <a:t>Kenya</a:t>
            </a:r>
            <a:endParaRPr sz="2200">
              <a:solidFill>
                <a:srgbClr val="DC4815"/>
              </a:solidFill>
              <a:latin typeface="Staatliches"/>
              <a:ea typeface="Staatliches"/>
              <a:cs typeface="Staatliches"/>
              <a:sym typeface="Staatliches"/>
            </a:endParaRPr>
          </a:p>
        </p:txBody>
      </p:sp>
      <p:grpSp>
        <p:nvGrpSpPr>
          <p:cNvPr id="402" name="Google Shape;402;p30"/>
          <p:cNvGrpSpPr/>
          <p:nvPr/>
        </p:nvGrpSpPr>
        <p:grpSpPr>
          <a:xfrm>
            <a:off x="2687644" y="1500851"/>
            <a:ext cx="3127754" cy="2985502"/>
            <a:chOff x="3136201" y="2113145"/>
            <a:chExt cx="2784433" cy="2657559"/>
          </a:xfrm>
        </p:grpSpPr>
        <p:pic>
          <p:nvPicPr>
            <p:cNvPr id="403" name="Google Shape;403;p30"/>
            <p:cNvPicPr preferRelativeResize="0"/>
            <p:nvPr/>
          </p:nvPicPr>
          <p:blipFill>
            <a:blip r:embed="rId3">
              <a:alphaModFix/>
            </a:blip>
            <a:stretch>
              <a:fillRect/>
            </a:stretch>
          </p:blipFill>
          <p:spPr>
            <a:xfrm>
              <a:off x="3136201" y="2113145"/>
              <a:ext cx="2653125" cy="2657559"/>
            </a:xfrm>
            <a:prstGeom prst="rect">
              <a:avLst/>
            </a:prstGeom>
            <a:noFill/>
            <a:ln>
              <a:noFill/>
            </a:ln>
          </p:spPr>
        </p:pic>
        <p:sp>
          <p:nvSpPr>
            <p:cNvPr id="404" name="Google Shape;404;p30"/>
            <p:cNvSpPr txBox="1"/>
            <p:nvPr/>
          </p:nvSpPr>
          <p:spPr>
            <a:xfrm>
              <a:off x="3410984" y="3360890"/>
              <a:ext cx="999600" cy="356100"/>
            </a:xfrm>
            <a:prstGeom prst="rect">
              <a:avLst/>
            </a:prstGeom>
            <a:noFill/>
            <a:ln>
              <a:noFill/>
            </a:ln>
          </p:spPr>
          <p:txBody>
            <a:bodyPr spcFirstLastPara="1" wrap="square" lIns="91425" tIns="91425" rIns="91425" bIns="91425" anchor="t" anchorCtr="0">
              <a:spAutoFit/>
            </a:bodyPr>
            <a:lstStyle/>
            <a:p>
              <a:pPr marL="0" lvl="0" indent="0" algn="ctr" rtl="0">
                <a:lnSpc>
                  <a:spcPct val="70000"/>
                </a:lnSpc>
                <a:spcBef>
                  <a:spcPts val="0"/>
                </a:spcBef>
                <a:spcAft>
                  <a:spcPts val="0"/>
                </a:spcAft>
                <a:buNone/>
              </a:pPr>
              <a:r>
                <a:rPr lang="en-GB" sz="2000">
                  <a:solidFill>
                    <a:srgbClr val="004532"/>
                  </a:solidFill>
                  <a:latin typeface="Staatliches"/>
                  <a:ea typeface="Staatliches"/>
                  <a:cs typeface="Staatliches"/>
                  <a:sym typeface="Staatliches"/>
                </a:rPr>
                <a:t>54%</a:t>
              </a:r>
              <a:endParaRPr sz="2000">
                <a:solidFill>
                  <a:srgbClr val="004532"/>
                </a:solidFill>
                <a:latin typeface="Staatliches"/>
                <a:ea typeface="Staatliches"/>
                <a:cs typeface="Staatliches"/>
                <a:sym typeface="Staatliches"/>
              </a:endParaRPr>
            </a:p>
          </p:txBody>
        </p:sp>
        <p:sp>
          <p:nvSpPr>
            <p:cNvPr id="405" name="Google Shape;405;p30"/>
            <p:cNvSpPr txBox="1"/>
            <p:nvPr/>
          </p:nvSpPr>
          <p:spPr>
            <a:xfrm>
              <a:off x="4468209" y="2481852"/>
              <a:ext cx="999600" cy="356100"/>
            </a:xfrm>
            <a:prstGeom prst="rect">
              <a:avLst/>
            </a:prstGeom>
            <a:noFill/>
            <a:ln>
              <a:noFill/>
            </a:ln>
          </p:spPr>
          <p:txBody>
            <a:bodyPr spcFirstLastPara="1" wrap="square" lIns="91425" tIns="91425" rIns="91425" bIns="91425" anchor="t" anchorCtr="0">
              <a:spAutoFit/>
            </a:bodyPr>
            <a:lstStyle/>
            <a:p>
              <a:pPr marL="0" lvl="0" indent="0" algn="ctr" rtl="0">
                <a:lnSpc>
                  <a:spcPct val="70000"/>
                </a:lnSpc>
                <a:spcBef>
                  <a:spcPts val="0"/>
                </a:spcBef>
                <a:spcAft>
                  <a:spcPts val="0"/>
                </a:spcAft>
                <a:buNone/>
              </a:pPr>
              <a:r>
                <a:rPr lang="en-GB" sz="2000">
                  <a:solidFill>
                    <a:srgbClr val="004532"/>
                  </a:solidFill>
                  <a:latin typeface="Staatliches"/>
                  <a:ea typeface="Staatliches"/>
                  <a:cs typeface="Staatliches"/>
                  <a:sym typeface="Staatliches"/>
                </a:rPr>
                <a:t>17%</a:t>
              </a:r>
              <a:endParaRPr sz="2000">
                <a:solidFill>
                  <a:srgbClr val="004532"/>
                </a:solidFill>
                <a:latin typeface="Staatliches"/>
                <a:ea typeface="Staatliches"/>
                <a:cs typeface="Staatliches"/>
                <a:sym typeface="Staatliches"/>
              </a:endParaRPr>
            </a:p>
          </p:txBody>
        </p:sp>
        <p:sp>
          <p:nvSpPr>
            <p:cNvPr id="406" name="Google Shape;406;p30"/>
            <p:cNvSpPr txBox="1"/>
            <p:nvPr/>
          </p:nvSpPr>
          <p:spPr>
            <a:xfrm>
              <a:off x="4921034" y="3217777"/>
              <a:ext cx="999600" cy="356100"/>
            </a:xfrm>
            <a:prstGeom prst="rect">
              <a:avLst/>
            </a:prstGeom>
            <a:noFill/>
            <a:ln>
              <a:noFill/>
            </a:ln>
          </p:spPr>
          <p:txBody>
            <a:bodyPr spcFirstLastPara="1" wrap="square" lIns="91425" tIns="91425" rIns="91425" bIns="91425" anchor="t" anchorCtr="0">
              <a:spAutoFit/>
            </a:bodyPr>
            <a:lstStyle/>
            <a:p>
              <a:pPr marL="0" lvl="0" indent="0" algn="ctr" rtl="0">
                <a:lnSpc>
                  <a:spcPct val="70000"/>
                </a:lnSpc>
                <a:spcBef>
                  <a:spcPts val="0"/>
                </a:spcBef>
                <a:spcAft>
                  <a:spcPts val="0"/>
                </a:spcAft>
                <a:buNone/>
              </a:pPr>
              <a:r>
                <a:rPr lang="en-GB" sz="2000">
                  <a:solidFill>
                    <a:srgbClr val="F3F1EB"/>
                  </a:solidFill>
                  <a:latin typeface="Staatliches"/>
                  <a:ea typeface="Staatliches"/>
                  <a:cs typeface="Staatliches"/>
                  <a:sym typeface="Staatliches"/>
                </a:rPr>
                <a:t>14%</a:t>
              </a:r>
              <a:endParaRPr sz="2000">
                <a:solidFill>
                  <a:srgbClr val="F3F1EB"/>
                </a:solidFill>
                <a:latin typeface="Staatliches"/>
                <a:ea typeface="Staatliches"/>
                <a:cs typeface="Staatliches"/>
                <a:sym typeface="Staatliches"/>
              </a:endParaRPr>
            </a:p>
          </p:txBody>
        </p:sp>
        <p:sp>
          <p:nvSpPr>
            <p:cNvPr id="407" name="Google Shape;407;p30"/>
            <p:cNvSpPr txBox="1"/>
            <p:nvPr/>
          </p:nvSpPr>
          <p:spPr>
            <a:xfrm>
              <a:off x="4572009" y="3953690"/>
              <a:ext cx="999600" cy="356100"/>
            </a:xfrm>
            <a:prstGeom prst="rect">
              <a:avLst/>
            </a:prstGeom>
            <a:noFill/>
            <a:ln>
              <a:noFill/>
            </a:ln>
          </p:spPr>
          <p:txBody>
            <a:bodyPr spcFirstLastPara="1" wrap="square" lIns="91425" tIns="91425" rIns="91425" bIns="91425" anchor="t" anchorCtr="0">
              <a:spAutoFit/>
            </a:bodyPr>
            <a:lstStyle/>
            <a:p>
              <a:pPr marL="0" lvl="0" indent="0" algn="ctr" rtl="0">
                <a:lnSpc>
                  <a:spcPct val="70000"/>
                </a:lnSpc>
                <a:spcBef>
                  <a:spcPts val="0"/>
                </a:spcBef>
                <a:spcAft>
                  <a:spcPts val="0"/>
                </a:spcAft>
                <a:buNone/>
              </a:pPr>
              <a:r>
                <a:rPr lang="en-GB" sz="2000">
                  <a:solidFill>
                    <a:srgbClr val="F3F1EB"/>
                  </a:solidFill>
                  <a:latin typeface="Staatliches"/>
                  <a:ea typeface="Staatliches"/>
                  <a:cs typeface="Staatliches"/>
                  <a:sym typeface="Staatliches"/>
                </a:rPr>
                <a:t>15%</a:t>
              </a:r>
              <a:endParaRPr sz="2000">
                <a:solidFill>
                  <a:srgbClr val="F3F1EB"/>
                </a:solidFill>
                <a:latin typeface="Staatliches"/>
                <a:ea typeface="Staatliches"/>
                <a:cs typeface="Staatliches"/>
                <a:sym typeface="Staatliches"/>
              </a:endParaRPr>
            </a:p>
          </p:txBody>
        </p:sp>
      </p:grpSp>
      <p:sp>
        <p:nvSpPr>
          <p:cNvPr id="408" name="Google Shape;408;p30"/>
          <p:cNvSpPr txBox="1"/>
          <p:nvPr/>
        </p:nvSpPr>
        <p:spPr>
          <a:xfrm>
            <a:off x="205774" y="243625"/>
            <a:ext cx="5152800" cy="669600"/>
          </a:xfrm>
          <a:prstGeom prst="rect">
            <a:avLst/>
          </a:prstGeom>
          <a:noFill/>
          <a:ln>
            <a:noFill/>
          </a:ln>
        </p:spPr>
        <p:txBody>
          <a:bodyPr spcFirstLastPara="1" wrap="square" lIns="91425" tIns="91425" rIns="91425" bIns="91425" anchor="t" anchorCtr="0">
            <a:spAutoFit/>
          </a:bodyPr>
          <a:lstStyle/>
          <a:p>
            <a:pPr marL="0" lvl="0" indent="0" algn="l" rtl="0">
              <a:lnSpc>
                <a:spcPct val="70000"/>
              </a:lnSpc>
              <a:spcBef>
                <a:spcPts val="0"/>
              </a:spcBef>
              <a:spcAft>
                <a:spcPts val="0"/>
              </a:spcAft>
              <a:buNone/>
            </a:pPr>
            <a:r>
              <a:rPr lang="en-GB" sz="4500">
                <a:solidFill>
                  <a:srgbClr val="DC4815"/>
                </a:solidFill>
                <a:latin typeface="Staatliches"/>
                <a:ea typeface="Staatliches"/>
                <a:cs typeface="Staatliches"/>
                <a:sym typeface="Staatliches"/>
              </a:rPr>
              <a:t>E.g. ‘Climate justice’</a:t>
            </a:r>
            <a:endParaRPr sz="5600">
              <a:solidFill>
                <a:srgbClr val="DC4815"/>
              </a:solidFill>
              <a:latin typeface="Staatliches"/>
              <a:ea typeface="Staatliches"/>
              <a:cs typeface="Staatliches"/>
              <a:sym typeface="Staatliches"/>
            </a:endParaRPr>
          </a:p>
        </p:txBody>
      </p:sp>
      <p:sp>
        <p:nvSpPr>
          <p:cNvPr id="409" name="Google Shape;409;p30"/>
          <p:cNvSpPr txBox="1"/>
          <p:nvPr/>
        </p:nvSpPr>
        <p:spPr>
          <a:xfrm>
            <a:off x="205775" y="913225"/>
            <a:ext cx="5152800" cy="330000"/>
          </a:xfrm>
          <a:prstGeom prst="rect">
            <a:avLst/>
          </a:prstGeom>
          <a:noFill/>
          <a:ln>
            <a:noFill/>
          </a:ln>
        </p:spPr>
        <p:txBody>
          <a:bodyPr spcFirstLastPara="1" wrap="square" lIns="91425" tIns="91425" rIns="91425" bIns="91425" anchor="t" anchorCtr="0">
            <a:spAutoFit/>
          </a:bodyPr>
          <a:lstStyle/>
          <a:p>
            <a:pPr marL="0" lvl="0" indent="0" algn="l" rtl="0">
              <a:lnSpc>
                <a:spcPct val="70000"/>
              </a:lnSpc>
              <a:spcBef>
                <a:spcPts val="0"/>
              </a:spcBef>
              <a:spcAft>
                <a:spcPts val="0"/>
              </a:spcAft>
              <a:buNone/>
            </a:pPr>
            <a:r>
              <a:rPr lang="en-GB" sz="1350">
                <a:solidFill>
                  <a:srgbClr val="1F1F1F"/>
                </a:solidFill>
                <a:latin typeface="Plus Jakarta Sans Medium"/>
                <a:ea typeface="Plus Jakarta Sans Medium"/>
                <a:cs typeface="Plus Jakarta Sans Medium"/>
                <a:sym typeface="Plus Jakarta Sans Medium"/>
              </a:rPr>
              <a:t>is polarising in G7+ but supported in Emerging Economies. </a:t>
            </a:r>
            <a:endParaRPr sz="1350">
              <a:solidFill>
                <a:srgbClr val="1F1F1F"/>
              </a:solidFill>
              <a:latin typeface="Plus Jakarta Sans Medium"/>
              <a:ea typeface="Plus Jakarta Sans Medium"/>
              <a:cs typeface="Plus Jakarta Sans Medium"/>
              <a:sym typeface="Plus Jakarta Sans Medium"/>
            </a:endParaRPr>
          </a:p>
        </p:txBody>
      </p:sp>
      <p:sp>
        <p:nvSpPr>
          <p:cNvPr id="410" name="Google Shape;410;p30"/>
          <p:cNvSpPr txBox="1"/>
          <p:nvPr/>
        </p:nvSpPr>
        <p:spPr>
          <a:xfrm>
            <a:off x="729825" y="1944300"/>
            <a:ext cx="1977300" cy="938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800"/>
              </a:spcAft>
              <a:buNone/>
            </a:pPr>
            <a:r>
              <a:rPr lang="en-GB" sz="1100">
                <a:solidFill>
                  <a:schemeClr val="dk1"/>
                </a:solidFill>
                <a:latin typeface="Plus Jakarta Sans Medium"/>
                <a:ea typeface="Plus Jakarta Sans Medium"/>
                <a:cs typeface="Plus Jakarta Sans Medium"/>
                <a:sym typeface="Plus Jakarta Sans Medium"/>
              </a:rPr>
              <a:t>“I understand what it means and think it is an important concept. We need climate justice.”</a:t>
            </a:r>
            <a:endParaRPr sz="1100">
              <a:solidFill>
                <a:schemeClr val="dk1"/>
              </a:solidFill>
              <a:latin typeface="Plus Jakarta Sans Medium"/>
              <a:ea typeface="Plus Jakarta Sans Medium"/>
              <a:cs typeface="Plus Jakarta Sans Medium"/>
              <a:sym typeface="Plus Jakarta Sans Medium"/>
            </a:endParaRPr>
          </a:p>
        </p:txBody>
      </p:sp>
      <p:sp>
        <p:nvSpPr>
          <p:cNvPr id="411" name="Google Shape;411;p30"/>
          <p:cNvSpPr txBox="1"/>
          <p:nvPr/>
        </p:nvSpPr>
        <p:spPr>
          <a:xfrm>
            <a:off x="729825" y="2911363"/>
            <a:ext cx="1977300" cy="743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800"/>
              </a:spcAft>
              <a:buNone/>
            </a:pPr>
            <a:r>
              <a:rPr lang="en-GB" sz="1100">
                <a:solidFill>
                  <a:schemeClr val="dk1"/>
                </a:solidFill>
                <a:latin typeface="Plus Jakarta Sans Medium"/>
                <a:ea typeface="Plus Jakarta Sans Medium"/>
                <a:cs typeface="Plus Jakarta Sans Medium"/>
                <a:sym typeface="Plus Jakarta Sans Medium"/>
              </a:rPr>
              <a:t>“I understand what it means but </a:t>
            </a:r>
            <a:r>
              <a:rPr lang="en-GB" sz="1100" b="1">
                <a:solidFill>
                  <a:schemeClr val="dk1"/>
                </a:solidFill>
                <a:latin typeface="Plus Jakarta Sans"/>
                <a:ea typeface="Plus Jakarta Sans"/>
                <a:cs typeface="Plus Jakarta Sans"/>
                <a:sym typeface="Plus Jakarta Sans"/>
              </a:rPr>
              <a:t>don’t have an opinion about it.</a:t>
            </a:r>
            <a:r>
              <a:rPr lang="en-GB" sz="1100">
                <a:solidFill>
                  <a:schemeClr val="dk1"/>
                </a:solidFill>
                <a:latin typeface="Plus Jakarta Sans Medium"/>
                <a:ea typeface="Plus Jakarta Sans Medium"/>
                <a:cs typeface="Plus Jakarta Sans Medium"/>
                <a:sym typeface="Plus Jakarta Sans Medium"/>
              </a:rPr>
              <a:t>”</a:t>
            </a:r>
            <a:endParaRPr sz="1100">
              <a:solidFill>
                <a:schemeClr val="dk1"/>
              </a:solidFill>
              <a:latin typeface="Plus Jakarta Sans Medium"/>
              <a:ea typeface="Plus Jakarta Sans Medium"/>
              <a:cs typeface="Plus Jakarta Sans Medium"/>
              <a:sym typeface="Plus Jakarta Sans Medium"/>
            </a:endParaRPr>
          </a:p>
        </p:txBody>
      </p:sp>
      <p:sp>
        <p:nvSpPr>
          <p:cNvPr id="412" name="Google Shape;412;p30"/>
          <p:cNvSpPr txBox="1"/>
          <p:nvPr/>
        </p:nvSpPr>
        <p:spPr>
          <a:xfrm>
            <a:off x="737362" y="3703650"/>
            <a:ext cx="2016300" cy="743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800"/>
              </a:spcAft>
              <a:buNone/>
            </a:pPr>
            <a:r>
              <a:rPr lang="en-GB" sz="1100">
                <a:solidFill>
                  <a:schemeClr val="dk1"/>
                </a:solidFill>
                <a:latin typeface="Plus Jakarta Sans Medium"/>
                <a:ea typeface="Plus Jakarta Sans Medium"/>
                <a:cs typeface="Plus Jakarta Sans Medium"/>
                <a:sym typeface="Plus Jakarta Sans Medium"/>
              </a:rPr>
              <a:t>“I understand what it means and </a:t>
            </a:r>
            <a:r>
              <a:rPr lang="en-GB" sz="1100" b="1">
                <a:solidFill>
                  <a:schemeClr val="dk1"/>
                </a:solidFill>
                <a:latin typeface="Plus Jakarta Sans"/>
                <a:ea typeface="Plus Jakarta Sans"/>
                <a:cs typeface="Plus Jakarta Sans"/>
                <a:sym typeface="Plus Jakarta Sans"/>
              </a:rPr>
              <a:t>don’t like what it stands for.”</a:t>
            </a:r>
            <a:endParaRPr sz="1100" b="1">
              <a:solidFill>
                <a:schemeClr val="dk1"/>
              </a:solidFill>
              <a:latin typeface="Plus Jakarta Sans"/>
              <a:ea typeface="Plus Jakarta Sans"/>
              <a:cs typeface="Plus Jakarta Sans"/>
              <a:sym typeface="Plus Jakarta Sans"/>
            </a:endParaRPr>
          </a:p>
        </p:txBody>
      </p:sp>
      <p:sp>
        <p:nvSpPr>
          <p:cNvPr id="413" name="Google Shape;413;p30"/>
          <p:cNvSpPr/>
          <p:nvPr/>
        </p:nvSpPr>
        <p:spPr>
          <a:xfrm>
            <a:off x="334750" y="2038375"/>
            <a:ext cx="228300" cy="228300"/>
          </a:xfrm>
          <a:prstGeom prst="ellipse">
            <a:avLst/>
          </a:prstGeom>
          <a:solidFill>
            <a:srgbClr val="C1DC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14" name="Google Shape;414;p30"/>
          <p:cNvSpPr/>
          <p:nvPr/>
        </p:nvSpPr>
        <p:spPr>
          <a:xfrm>
            <a:off x="334750" y="2998338"/>
            <a:ext cx="228300" cy="228300"/>
          </a:xfrm>
          <a:prstGeom prst="ellipse">
            <a:avLst/>
          </a:prstGeom>
          <a:solidFill>
            <a:srgbClr val="0045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15" name="Google Shape;415;p30"/>
          <p:cNvSpPr/>
          <p:nvPr/>
        </p:nvSpPr>
        <p:spPr>
          <a:xfrm>
            <a:off x="334750" y="3830688"/>
            <a:ext cx="228300" cy="228300"/>
          </a:xfrm>
          <a:prstGeom prst="ellipse">
            <a:avLst/>
          </a:prstGeom>
          <a:solidFill>
            <a:srgbClr val="74A0C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16" name="Google Shape;416;p30"/>
          <p:cNvSpPr txBox="1"/>
          <p:nvPr/>
        </p:nvSpPr>
        <p:spPr>
          <a:xfrm>
            <a:off x="730625" y="4427150"/>
            <a:ext cx="1925100" cy="54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800"/>
              </a:spcAft>
              <a:buNone/>
            </a:pPr>
            <a:r>
              <a:rPr lang="en-GB" sz="1100">
                <a:solidFill>
                  <a:schemeClr val="dk1"/>
                </a:solidFill>
                <a:latin typeface="Plus Jakarta Sans Medium"/>
                <a:ea typeface="Plus Jakarta Sans Medium"/>
                <a:cs typeface="Plus Jakarta Sans Medium"/>
                <a:sym typeface="Plus Jakarta Sans Medium"/>
              </a:rPr>
              <a:t>“I don’t understand what it means”</a:t>
            </a:r>
            <a:endParaRPr sz="1100">
              <a:solidFill>
                <a:schemeClr val="dk1"/>
              </a:solidFill>
              <a:latin typeface="Plus Jakarta Sans Medium"/>
              <a:ea typeface="Plus Jakarta Sans Medium"/>
              <a:cs typeface="Plus Jakarta Sans Medium"/>
              <a:sym typeface="Plus Jakarta Sans Medium"/>
            </a:endParaRPr>
          </a:p>
        </p:txBody>
      </p:sp>
      <p:sp>
        <p:nvSpPr>
          <p:cNvPr id="417" name="Google Shape;417;p30"/>
          <p:cNvSpPr/>
          <p:nvPr/>
        </p:nvSpPr>
        <p:spPr>
          <a:xfrm>
            <a:off x="334750" y="4556550"/>
            <a:ext cx="228300" cy="2283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418" name="Google Shape;418;p30"/>
          <p:cNvGrpSpPr/>
          <p:nvPr/>
        </p:nvGrpSpPr>
        <p:grpSpPr>
          <a:xfrm>
            <a:off x="5889765" y="1495922"/>
            <a:ext cx="2991807" cy="2995356"/>
            <a:chOff x="6009097" y="2119939"/>
            <a:chExt cx="2640140" cy="2643972"/>
          </a:xfrm>
        </p:grpSpPr>
        <p:pic>
          <p:nvPicPr>
            <p:cNvPr id="419" name="Google Shape;419;p30"/>
            <p:cNvPicPr preferRelativeResize="0"/>
            <p:nvPr/>
          </p:nvPicPr>
          <p:blipFill>
            <a:blip r:embed="rId4">
              <a:alphaModFix/>
            </a:blip>
            <a:stretch>
              <a:fillRect/>
            </a:stretch>
          </p:blipFill>
          <p:spPr>
            <a:xfrm>
              <a:off x="6014087" y="2119939"/>
              <a:ext cx="2635150" cy="2643972"/>
            </a:xfrm>
            <a:prstGeom prst="rect">
              <a:avLst/>
            </a:prstGeom>
            <a:noFill/>
            <a:ln>
              <a:noFill/>
            </a:ln>
          </p:spPr>
        </p:pic>
        <p:sp>
          <p:nvSpPr>
            <p:cNvPr id="420" name="Google Shape;420;p30"/>
            <p:cNvSpPr txBox="1"/>
            <p:nvPr/>
          </p:nvSpPr>
          <p:spPr>
            <a:xfrm>
              <a:off x="7430466" y="3241836"/>
              <a:ext cx="1025700" cy="353100"/>
            </a:xfrm>
            <a:prstGeom prst="rect">
              <a:avLst/>
            </a:prstGeom>
            <a:noFill/>
            <a:ln>
              <a:noFill/>
            </a:ln>
          </p:spPr>
          <p:txBody>
            <a:bodyPr spcFirstLastPara="1" wrap="square" lIns="91425" tIns="91425" rIns="91425" bIns="91425" anchor="t" anchorCtr="0">
              <a:spAutoFit/>
            </a:bodyPr>
            <a:lstStyle/>
            <a:p>
              <a:pPr marL="0" lvl="0" indent="0" algn="ctr" rtl="0">
                <a:lnSpc>
                  <a:spcPct val="70000"/>
                </a:lnSpc>
                <a:spcBef>
                  <a:spcPts val="0"/>
                </a:spcBef>
                <a:spcAft>
                  <a:spcPts val="0"/>
                </a:spcAft>
                <a:buNone/>
              </a:pPr>
              <a:r>
                <a:rPr lang="en-GB" sz="2000">
                  <a:solidFill>
                    <a:srgbClr val="004532"/>
                  </a:solidFill>
                  <a:latin typeface="Staatliches"/>
                  <a:ea typeface="Staatliches"/>
                  <a:cs typeface="Staatliches"/>
                  <a:sym typeface="Staatliches"/>
                </a:rPr>
                <a:t>56%</a:t>
              </a:r>
              <a:endParaRPr sz="2000">
                <a:solidFill>
                  <a:srgbClr val="004532"/>
                </a:solidFill>
                <a:latin typeface="Staatliches"/>
                <a:ea typeface="Staatliches"/>
                <a:cs typeface="Staatliches"/>
                <a:sym typeface="Staatliches"/>
              </a:endParaRPr>
            </a:p>
          </p:txBody>
        </p:sp>
        <p:sp>
          <p:nvSpPr>
            <p:cNvPr id="421" name="Google Shape;421;p30"/>
            <p:cNvSpPr txBox="1"/>
            <p:nvPr/>
          </p:nvSpPr>
          <p:spPr>
            <a:xfrm>
              <a:off x="6134371" y="3627205"/>
              <a:ext cx="1025700" cy="353100"/>
            </a:xfrm>
            <a:prstGeom prst="rect">
              <a:avLst/>
            </a:prstGeom>
            <a:noFill/>
            <a:ln>
              <a:noFill/>
            </a:ln>
          </p:spPr>
          <p:txBody>
            <a:bodyPr spcFirstLastPara="1" wrap="square" lIns="91425" tIns="91425" rIns="91425" bIns="91425" anchor="t" anchorCtr="0">
              <a:spAutoFit/>
            </a:bodyPr>
            <a:lstStyle/>
            <a:p>
              <a:pPr marL="0" lvl="0" indent="0" algn="ctr" rtl="0">
                <a:lnSpc>
                  <a:spcPct val="70000"/>
                </a:lnSpc>
                <a:spcBef>
                  <a:spcPts val="0"/>
                </a:spcBef>
                <a:spcAft>
                  <a:spcPts val="0"/>
                </a:spcAft>
                <a:buNone/>
              </a:pPr>
              <a:r>
                <a:rPr lang="en-GB" sz="2000">
                  <a:solidFill>
                    <a:srgbClr val="F3F1EB"/>
                  </a:solidFill>
                  <a:latin typeface="Staatliches"/>
                  <a:ea typeface="Staatliches"/>
                  <a:cs typeface="Staatliches"/>
                  <a:sym typeface="Staatliches"/>
                </a:rPr>
                <a:t>21%</a:t>
              </a:r>
              <a:endParaRPr sz="2000">
                <a:solidFill>
                  <a:srgbClr val="F3F1EB"/>
                </a:solidFill>
                <a:latin typeface="Staatliches"/>
                <a:ea typeface="Staatliches"/>
                <a:cs typeface="Staatliches"/>
                <a:sym typeface="Staatliches"/>
              </a:endParaRPr>
            </a:p>
          </p:txBody>
        </p:sp>
        <p:sp>
          <p:nvSpPr>
            <p:cNvPr id="422" name="Google Shape;422;p30"/>
            <p:cNvSpPr txBox="1"/>
            <p:nvPr/>
          </p:nvSpPr>
          <p:spPr>
            <a:xfrm>
              <a:off x="6009097" y="2888234"/>
              <a:ext cx="1025700" cy="353100"/>
            </a:xfrm>
            <a:prstGeom prst="rect">
              <a:avLst/>
            </a:prstGeom>
            <a:noFill/>
            <a:ln>
              <a:noFill/>
            </a:ln>
          </p:spPr>
          <p:txBody>
            <a:bodyPr spcFirstLastPara="1" wrap="square" lIns="91425" tIns="91425" rIns="91425" bIns="91425" anchor="t" anchorCtr="0">
              <a:spAutoFit/>
            </a:bodyPr>
            <a:lstStyle/>
            <a:p>
              <a:pPr marL="0" lvl="0" indent="0" algn="ctr" rtl="0">
                <a:lnSpc>
                  <a:spcPct val="70000"/>
                </a:lnSpc>
                <a:spcBef>
                  <a:spcPts val="0"/>
                </a:spcBef>
                <a:spcAft>
                  <a:spcPts val="0"/>
                </a:spcAft>
                <a:buNone/>
              </a:pPr>
              <a:r>
                <a:rPr lang="en-GB" sz="2000">
                  <a:solidFill>
                    <a:srgbClr val="F3F1EB"/>
                  </a:solidFill>
                  <a:latin typeface="Staatliches"/>
                  <a:ea typeface="Staatliches"/>
                  <a:cs typeface="Staatliches"/>
                  <a:sym typeface="Staatliches"/>
                </a:rPr>
                <a:t>11%</a:t>
              </a:r>
              <a:endParaRPr sz="2000">
                <a:solidFill>
                  <a:srgbClr val="F3F1EB"/>
                </a:solidFill>
                <a:latin typeface="Staatliches"/>
                <a:ea typeface="Staatliches"/>
                <a:cs typeface="Staatliches"/>
                <a:sym typeface="Staatliches"/>
              </a:endParaRPr>
            </a:p>
          </p:txBody>
        </p:sp>
        <p:sp>
          <p:nvSpPr>
            <p:cNvPr id="423" name="Google Shape;423;p30"/>
            <p:cNvSpPr txBox="1"/>
            <p:nvPr/>
          </p:nvSpPr>
          <p:spPr>
            <a:xfrm>
              <a:off x="6523019" y="2394089"/>
              <a:ext cx="1025700" cy="353100"/>
            </a:xfrm>
            <a:prstGeom prst="rect">
              <a:avLst/>
            </a:prstGeom>
            <a:noFill/>
            <a:ln>
              <a:noFill/>
            </a:ln>
          </p:spPr>
          <p:txBody>
            <a:bodyPr spcFirstLastPara="1" wrap="square" lIns="91425" tIns="91425" rIns="91425" bIns="91425" anchor="t" anchorCtr="0">
              <a:spAutoFit/>
            </a:bodyPr>
            <a:lstStyle/>
            <a:p>
              <a:pPr marL="0" lvl="0" indent="0" algn="ctr" rtl="0">
                <a:lnSpc>
                  <a:spcPct val="70000"/>
                </a:lnSpc>
                <a:spcBef>
                  <a:spcPts val="0"/>
                </a:spcBef>
                <a:spcAft>
                  <a:spcPts val="0"/>
                </a:spcAft>
                <a:buNone/>
              </a:pPr>
              <a:r>
                <a:rPr lang="en-GB" sz="2000">
                  <a:solidFill>
                    <a:srgbClr val="1F1F1F"/>
                  </a:solidFill>
                  <a:latin typeface="Staatliches"/>
                  <a:ea typeface="Staatliches"/>
                  <a:cs typeface="Staatliches"/>
                  <a:sym typeface="Staatliches"/>
                </a:rPr>
                <a:t>12%</a:t>
              </a:r>
              <a:endParaRPr sz="2000">
                <a:solidFill>
                  <a:srgbClr val="1F1F1F"/>
                </a:solidFill>
                <a:latin typeface="Staatliches"/>
                <a:ea typeface="Staatliches"/>
                <a:cs typeface="Staatliches"/>
                <a:sym typeface="Staatliches"/>
              </a:endParaRPr>
            </a:p>
          </p:txBody>
        </p:sp>
      </p:grpSp>
      <p:pic>
        <p:nvPicPr>
          <p:cNvPr id="424" name="Google Shape;424;p30"/>
          <p:cNvPicPr preferRelativeResize="0"/>
          <p:nvPr/>
        </p:nvPicPr>
        <p:blipFill>
          <a:blip r:embed="rId5">
            <a:alphaModFix/>
          </a:blip>
          <a:stretch>
            <a:fillRect/>
          </a:stretch>
        </p:blipFill>
        <p:spPr>
          <a:xfrm rot="9309158">
            <a:off x="5889778" y="1500913"/>
            <a:ext cx="2985361" cy="2985361"/>
          </a:xfrm>
          <a:prstGeom prst="rect">
            <a:avLst/>
          </a:prstGeom>
          <a:noFill/>
          <a:ln>
            <a:noFill/>
          </a:ln>
        </p:spPr>
      </p:pic>
      <p:sp>
        <p:nvSpPr>
          <p:cNvPr id="425" name="Google Shape;425;p30"/>
          <p:cNvSpPr txBox="1"/>
          <p:nvPr/>
        </p:nvSpPr>
        <p:spPr>
          <a:xfrm>
            <a:off x="6478725" y="2912400"/>
            <a:ext cx="648300" cy="400200"/>
          </a:xfrm>
          <a:prstGeom prst="rect">
            <a:avLst/>
          </a:prstGeom>
          <a:noFill/>
          <a:ln>
            <a:noFill/>
          </a:ln>
        </p:spPr>
        <p:txBody>
          <a:bodyPr spcFirstLastPara="1" wrap="square" lIns="91425" tIns="91425" rIns="91425" bIns="91425" anchor="t" anchorCtr="0">
            <a:spAutoFit/>
          </a:bodyPr>
          <a:lstStyle/>
          <a:p>
            <a:pPr marL="0" lvl="0" indent="0" algn="ctr" rtl="0">
              <a:lnSpc>
                <a:spcPct val="70000"/>
              </a:lnSpc>
              <a:spcBef>
                <a:spcPts val="0"/>
              </a:spcBef>
              <a:spcAft>
                <a:spcPts val="0"/>
              </a:spcAft>
              <a:buNone/>
            </a:pPr>
            <a:r>
              <a:rPr lang="en-GB" sz="2000">
                <a:solidFill>
                  <a:srgbClr val="004532"/>
                </a:solidFill>
                <a:latin typeface="Staatliches"/>
                <a:ea typeface="Staatliches"/>
                <a:cs typeface="Staatliches"/>
                <a:sym typeface="Staatliches"/>
              </a:rPr>
              <a:t>73%</a:t>
            </a:r>
            <a:endParaRPr sz="2000">
              <a:solidFill>
                <a:srgbClr val="004532"/>
              </a:solidFill>
              <a:latin typeface="Staatliches"/>
              <a:ea typeface="Staatliches"/>
              <a:cs typeface="Staatliches"/>
              <a:sym typeface="Staatliches"/>
            </a:endParaRPr>
          </a:p>
        </p:txBody>
      </p:sp>
      <p:sp>
        <p:nvSpPr>
          <p:cNvPr id="426" name="Google Shape;426;p30"/>
          <p:cNvSpPr txBox="1"/>
          <p:nvPr/>
        </p:nvSpPr>
        <p:spPr>
          <a:xfrm>
            <a:off x="8178599" y="2722050"/>
            <a:ext cx="554700" cy="400200"/>
          </a:xfrm>
          <a:prstGeom prst="rect">
            <a:avLst/>
          </a:prstGeom>
          <a:noFill/>
          <a:ln>
            <a:noFill/>
          </a:ln>
        </p:spPr>
        <p:txBody>
          <a:bodyPr spcFirstLastPara="1" wrap="square" lIns="91425" tIns="91425" rIns="91425" bIns="91425" anchor="t" anchorCtr="0">
            <a:spAutoFit/>
          </a:bodyPr>
          <a:lstStyle/>
          <a:p>
            <a:pPr marL="0" lvl="0" indent="0" algn="ctr" rtl="0">
              <a:lnSpc>
                <a:spcPct val="70000"/>
              </a:lnSpc>
              <a:spcBef>
                <a:spcPts val="0"/>
              </a:spcBef>
              <a:spcAft>
                <a:spcPts val="0"/>
              </a:spcAft>
              <a:buNone/>
            </a:pPr>
            <a:r>
              <a:rPr lang="en-GB" sz="2000">
                <a:solidFill>
                  <a:srgbClr val="F3F1EB"/>
                </a:solidFill>
                <a:latin typeface="Staatliches"/>
                <a:ea typeface="Staatliches"/>
                <a:cs typeface="Staatliches"/>
                <a:sym typeface="Staatliches"/>
              </a:rPr>
              <a:t>14%</a:t>
            </a:r>
            <a:endParaRPr sz="2000">
              <a:solidFill>
                <a:srgbClr val="F3F1EB"/>
              </a:solidFill>
              <a:latin typeface="Staatliches"/>
              <a:ea typeface="Staatliches"/>
              <a:cs typeface="Staatliches"/>
              <a:sym typeface="Staatliches"/>
            </a:endParaRPr>
          </a:p>
        </p:txBody>
      </p:sp>
      <p:sp>
        <p:nvSpPr>
          <p:cNvPr id="427" name="Google Shape;427;p30"/>
          <p:cNvSpPr txBox="1"/>
          <p:nvPr/>
        </p:nvSpPr>
        <p:spPr>
          <a:xfrm>
            <a:off x="7881150" y="3744750"/>
            <a:ext cx="488400" cy="400200"/>
          </a:xfrm>
          <a:prstGeom prst="rect">
            <a:avLst/>
          </a:prstGeom>
          <a:noFill/>
          <a:ln>
            <a:noFill/>
          </a:ln>
        </p:spPr>
        <p:txBody>
          <a:bodyPr spcFirstLastPara="1" wrap="square" lIns="91425" tIns="91425" rIns="91425" bIns="91425" anchor="t" anchorCtr="0">
            <a:spAutoFit/>
          </a:bodyPr>
          <a:lstStyle/>
          <a:p>
            <a:pPr marL="0" lvl="0" indent="0" algn="ctr" rtl="0">
              <a:lnSpc>
                <a:spcPct val="70000"/>
              </a:lnSpc>
              <a:spcBef>
                <a:spcPts val="0"/>
              </a:spcBef>
              <a:spcAft>
                <a:spcPts val="0"/>
              </a:spcAft>
              <a:buNone/>
            </a:pPr>
            <a:r>
              <a:rPr lang="en-GB" sz="2000">
                <a:solidFill>
                  <a:srgbClr val="004532"/>
                </a:solidFill>
                <a:latin typeface="Staatliches"/>
                <a:ea typeface="Staatliches"/>
                <a:cs typeface="Staatliches"/>
                <a:sym typeface="Staatliches"/>
              </a:rPr>
              <a:t>7%</a:t>
            </a:r>
            <a:endParaRPr sz="2000">
              <a:solidFill>
                <a:srgbClr val="004532"/>
              </a:solidFill>
              <a:latin typeface="Staatliches"/>
              <a:ea typeface="Staatliches"/>
              <a:cs typeface="Staatliches"/>
              <a:sym typeface="Staatliches"/>
            </a:endParaRPr>
          </a:p>
        </p:txBody>
      </p:sp>
      <p:sp>
        <p:nvSpPr>
          <p:cNvPr id="428" name="Google Shape;428;p30"/>
          <p:cNvSpPr txBox="1"/>
          <p:nvPr/>
        </p:nvSpPr>
        <p:spPr>
          <a:xfrm>
            <a:off x="8247300" y="3398550"/>
            <a:ext cx="417300" cy="357000"/>
          </a:xfrm>
          <a:prstGeom prst="rect">
            <a:avLst/>
          </a:prstGeom>
          <a:noFill/>
          <a:ln>
            <a:noFill/>
          </a:ln>
        </p:spPr>
        <p:txBody>
          <a:bodyPr spcFirstLastPara="1" wrap="square" lIns="91425" tIns="91425" rIns="91425" bIns="91425" anchor="t" anchorCtr="0">
            <a:spAutoFit/>
          </a:bodyPr>
          <a:lstStyle/>
          <a:p>
            <a:pPr marL="0" lvl="0" indent="0" algn="ctr" rtl="0">
              <a:lnSpc>
                <a:spcPct val="70000"/>
              </a:lnSpc>
              <a:spcBef>
                <a:spcPts val="0"/>
              </a:spcBef>
              <a:spcAft>
                <a:spcPts val="0"/>
              </a:spcAft>
              <a:buNone/>
            </a:pPr>
            <a:r>
              <a:rPr lang="en-GB" sz="1600">
                <a:solidFill>
                  <a:srgbClr val="F3F1EB"/>
                </a:solidFill>
                <a:latin typeface="Staatliches"/>
                <a:ea typeface="Staatliches"/>
                <a:cs typeface="Staatliches"/>
                <a:sym typeface="Staatliches"/>
              </a:rPr>
              <a:t>6%</a:t>
            </a:r>
            <a:endParaRPr sz="1600">
              <a:solidFill>
                <a:srgbClr val="F3F1EB"/>
              </a:solidFill>
              <a:latin typeface="Staatliches"/>
              <a:ea typeface="Staatliches"/>
              <a:cs typeface="Staatliches"/>
              <a:sym typeface="Staatliches"/>
            </a:endParaRPr>
          </a:p>
        </p:txBody>
      </p:sp>
      <p:sp>
        <p:nvSpPr>
          <p:cNvPr id="429" name="Google Shape;429;p30"/>
          <p:cNvSpPr txBox="1"/>
          <p:nvPr/>
        </p:nvSpPr>
        <p:spPr>
          <a:xfrm>
            <a:off x="6563375" y="136625"/>
            <a:ext cx="2488200" cy="54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a:t>UK: </a:t>
            </a:r>
            <a:endParaRPr b="1"/>
          </a:p>
          <a:p>
            <a:pPr marL="0" lvl="0" indent="0" algn="l" rtl="0">
              <a:spcBef>
                <a:spcPts val="0"/>
              </a:spcBef>
              <a:spcAft>
                <a:spcPts val="0"/>
              </a:spcAft>
              <a:buNone/>
            </a:pPr>
            <a:r>
              <a:rPr lang="en-GB"/>
              <a:t>28% support</a:t>
            </a:r>
            <a:endParaRPr/>
          </a:p>
          <a:p>
            <a:pPr marL="0" lvl="0" indent="0" algn="l" rtl="0">
              <a:spcBef>
                <a:spcPts val="0"/>
              </a:spcBef>
              <a:spcAft>
                <a:spcPts val="0"/>
              </a:spcAft>
              <a:buNone/>
            </a:pPr>
            <a:r>
              <a:rPr lang="en-GB"/>
              <a:t>20% no opinion</a:t>
            </a:r>
            <a:endParaRPr/>
          </a:p>
          <a:p>
            <a:pPr marL="0" lvl="0" indent="0" algn="l" rtl="0">
              <a:spcBef>
                <a:spcPts val="0"/>
              </a:spcBef>
              <a:spcAft>
                <a:spcPts val="0"/>
              </a:spcAft>
              <a:buNone/>
            </a:pPr>
            <a:r>
              <a:rPr lang="en-GB"/>
              <a:t>15% don’t like</a:t>
            </a:r>
            <a:endParaRPr/>
          </a:p>
          <a:p>
            <a:pPr marL="0" lvl="0" indent="0" algn="l" rtl="0">
              <a:spcBef>
                <a:spcPts val="0"/>
              </a:spcBef>
              <a:spcAft>
                <a:spcPts val="0"/>
              </a:spcAft>
              <a:buNone/>
            </a:pPr>
            <a:r>
              <a:rPr lang="en-GB"/>
              <a:t>36% don’t understand</a:t>
            </a:r>
            <a:endParaRPr/>
          </a:p>
          <a:p>
            <a:pPr marL="0" lvl="0" indent="0" algn="l" rtl="0">
              <a:spcBef>
                <a:spcPts val="0"/>
              </a:spcBef>
              <a:spcAft>
                <a:spcPts val="0"/>
              </a:spcAft>
              <a:buNone/>
            </a:pPr>
            <a:endParaRPr b="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BFDAF2"/>
        </a:solidFill>
        <a:effectLst/>
      </p:bgPr>
    </p:bg>
    <p:spTree>
      <p:nvGrpSpPr>
        <p:cNvPr id="1" name="Shape 433"/>
        <p:cNvGrpSpPr/>
        <p:nvPr/>
      </p:nvGrpSpPr>
      <p:grpSpPr>
        <a:xfrm>
          <a:off x="0" y="0"/>
          <a:ext cx="0" cy="0"/>
          <a:chOff x="0" y="0"/>
          <a:chExt cx="0" cy="0"/>
        </a:xfrm>
      </p:grpSpPr>
      <p:pic>
        <p:nvPicPr>
          <p:cNvPr id="434" name="Google Shape;434;p31"/>
          <p:cNvPicPr preferRelativeResize="0"/>
          <p:nvPr/>
        </p:nvPicPr>
        <p:blipFill rotWithShape="1">
          <a:blip r:embed="rId3">
            <a:alphaModFix/>
          </a:blip>
          <a:srcRect l="30381" t="-6018" r="-19819" b="32715"/>
          <a:stretch/>
        </p:blipFill>
        <p:spPr>
          <a:xfrm>
            <a:off x="0" y="2327325"/>
            <a:ext cx="5828823" cy="2816175"/>
          </a:xfrm>
          <a:prstGeom prst="rect">
            <a:avLst/>
          </a:prstGeom>
          <a:noFill/>
          <a:ln>
            <a:noFill/>
          </a:ln>
        </p:spPr>
      </p:pic>
      <p:sp>
        <p:nvSpPr>
          <p:cNvPr id="435" name="Google Shape;435;p31"/>
          <p:cNvSpPr txBox="1"/>
          <p:nvPr/>
        </p:nvSpPr>
        <p:spPr>
          <a:xfrm>
            <a:off x="205774" y="243625"/>
            <a:ext cx="5152800" cy="1962600"/>
          </a:xfrm>
          <a:prstGeom prst="rect">
            <a:avLst/>
          </a:prstGeom>
          <a:noFill/>
          <a:ln>
            <a:noFill/>
          </a:ln>
        </p:spPr>
        <p:txBody>
          <a:bodyPr spcFirstLastPara="1" wrap="square" lIns="91425" tIns="91425" rIns="91425" bIns="91425" anchor="t" anchorCtr="0">
            <a:spAutoFit/>
          </a:bodyPr>
          <a:lstStyle/>
          <a:p>
            <a:pPr marL="0" lvl="0" indent="0" algn="l" rtl="0">
              <a:lnSpc>
                <a:spcPct val="70000"/>
              </a:lnSpc>
              <a:spcBef>
                <a:spcPts val="0"/>
              </a:spcBef>
              <a:spcAft>
                <a:spcPts val="0"/>
              </a:spcAft>
              <a:buNone/>
            </a:pPr>
            <a:r>
              <a:rPr lang="en-GB" sz="5500">
                <a:solidFill>
                  <a:srgbClr val="1F1F1F"/>
                </a:solidFill>
                <a:latin typeface="Staatliches"/>
                <a:ea typeface="Staatliches"/>
                <a:cs typeface="Staatliches"/>
                <a:sym typeface="Staatliches"/>
              </a:rPr>
              <a:t>Our messages need to reach beyond the bubble!</a:t>
            </a:r>
            <a:endParaRPr sz="5500">
              <a:solidFill>
                <a:srgbClr val="1F1F1F"/>
              </a:solidFill>
              <a:latin typeface="Staatliches"/>
              <a:ea typeface="Staatliches"/>
              <a:cs typeface="Staatliches"/>
              <a:sym typeface="Staatliches"/>
            </a:endParaRPr>
          </a:p>
        </p:txBody>
      </p:sp>
      <p:sp>
        <p:nvSpPr>
          <p:cNvPr id="436" name="Google Shape;436;p31"/>
          <p:cNvSpPr txBox="1"/>
          <p:nvPr/>
        </p:nvSpPr>
        <p:spPr>
          <a:xfrm rot="-836">
            <a:off x="436151" y="3253975"/>
            <a:ext cx="3699900" cy="1639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350">
                <a:solidFill>
                  <a:srgbClr val="F3F1EB"/>
                </a:solidFill>
                <a:latin typeface="Plus Jakarta Sans SemiBold"/>
                <a:ea typeface="Plus Jakarta Sans SemiBold"/>
                <a:cs typeface="Plus Jakarta Sans SemiBold"/>
                <a:sym typeface="Plus Jakarta Sans SemiBold"/>
              </a:rPr>
              <a:t>The research identified a relatively small group of highly concerned, highly active people, ‘anxious globalists’ in the G7.</a:t>
            </a:r>
            <a:br>
              <a:rPr lang="en-GB" sz="1350">
                <a:solidFill>
                  <a:srgbClr val="F3F1EB"/>
                </a:solidFill>
                <a:latin typeface="Plus Jakarta Sans SemiBold"/>
                <a:ea typeface="Plus Jakarta Sans SemiBold"/>
                <a:cs typeface="Plus Jakarta Sans SemiBold"/>
                <a:sym typeface="Plus Jakarta Sans SemiBold"/>
              </a:rPr>
            </a:br>
            <a:endParaRPr sz="1350">
              <a:solidFill>
                <a:srgbClr val="F3F1EB"/>
              </a:solidFill>
              <a:latin typeface="Plus Jakarta Sans SemiBold"/>
              <a:ea typeface="Plus Jakarta Sans SemiBold"/>
              <a:cs typeface="Plus Jakarta Sans SemiBold"/>
              <a:sym typeface="Plus Jakarta Sans SemiBold"/>
            </a:endParaRPr>
          </a:p>
          <a:p>
            <a:pPr marL="0" lvl="0" indent="0" algn="l" rtl="0">
              <a:spcBef>
                <a:spcPts val="0"/>
              </a:spcBef>
              <a:spcAft>
                <a:spcPts val="0"/>
              </a:spcAft>
              <a:buNone/>
            </a:pPr>
            <a:endParaRPr sz="1350">
              <a:solidFill>
                <a:srgbClr val="F3F1EB"/>
              </a:solidFill>
              <a:latin typeface="Plus Jakarta Sans SemiBold"/>
              <a:ea typeface="Plus Jakarta Sans SemiBold"/>
              <a:cs typeface="Plus Jakarta Sans SemiBold"/>
              <a:sym typeface="Plus Jakarta Sans SemiBold"/>
            </a:endParaRPr>
          </a:p>
          <a:p>
            <a:pPr marL="0" lvl="0" indent="0" algn="l" rtl="0">
              <a:spcBef>
                <a:spcPts val="0"/>
              </a:spcBef>
              <a:spcAft>
                <a:spcPts val="0"/>
              </a:spcAft>
              <a:buNone/>
            </a:pPr>
            <a:r>
              <a:rPr lang="en-GB" sz="1350">
                <a:solidFill>
                  <a:srgbClr val="F3F1EB"/>
                </a:solidFill>
                <a:latin typeface="Plus Jakarta Sans SemiBold"/>
                <a:ea typeface="Plus Jakarta Sans SemiBold"/>
                <a:cs typeface="Plus Jakarta Sans SemiBold"/>
                <a:sym typeface="Plus Jakarta Sans SemiBold"/>
              </a:rPr>
              <a:t>But is 16% of the population enough to create a movement?</a:t>
            </a:r>
            <a:endParaRPr sz="1350">
              <a:solidFill>
                <a:srgbClr val="F3F1EB"/>
              </a:solidFill>
              <a:latin typeface="Plus Jakarta Sans SemiBold"/>
              <a:ea typeface="Plus Jakarta Sans SemiBold"/>
              <a:cs typeface="Plus Jakarta Sans SemiBold"/>
              <a:sym typeface="Plus Jakarta Sans SemiBold"/>
            </a:endParaRPr>
          </a:p>
        </p:txBody>
      </p:sp>
      <p:pic>
        <p:nvPicPr>
          <p:cNvPr id="437" name="Google Shape;437;p31"/>
          <p:cNvPicPr preferRelativeResize="0"/>
          <p:nvPr/>
        </p:nvPicPr>
        <p:blipFill>
          <a:blip r:embed="rId4">
            <a:alphaModFix/>
          </a:blip>
          <a:stretch>
            <a:fillRect/>
          </a:stretch>
        </p:blipFill>
        <p:spPr>
          <a:xfrm>
            <a:off x="5771844" y="336150"/>
            <a:ext cx="2541031" cy="48409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1DCAF"/>
        </a:solidFill>
        <a:effectLst/>
      </p:bgPr>
    </p:bg>
    <p:spTree>
      <p:nvGrpSpPr>
        <p:cNvPr id="1" name="Shape 441"/>
        <p:cNvGrpSpPr/>
        <p:nvPr/>
      </p:nvGrpSpPr>
      <p:grpSpPr>
        <a:xfrm>
          <a:off x="0" y="0"/>
          <a:ext cx="0" cy="0"/>
          <a:chOff x="0" y="0"/>
          <a:chExt cx="0" cy="0"/>
        </a:xfrm>
      </p:grpSpPr>
      <p:pic>
        <p:nvPicPr>
          <p:cNvPr id="442" name="Google Shape;442;p32"/>
          <p:cNvPicPr preferRelativeResize="0"/>
          <p:nvPr/>
        </p:nvPicPr>
        <p:blipFill rotWithShape="1">
          <a:blip r:embed="rId3">
            <a:alphaModFix/>
          </a:blip>
          <a:srcRect l="59711" t="1791" r="-881" b="34212"/>
          <a:stretch/>
        </p:blipFill>
        <p:spPr>
          <a:xfrm>
            <a:off x="0" y="2856875"/>
            <a:ext cx="4224077" cy="2286625"/>
          </a:xfrm>
          <a:prstGeom prst="rect">
            <a:avLst/>
          </a:prstGeom>
          <a:noFill/>
          <a:ln>
            <a:noFill/>
          </a:ln>
        </p:spPr>
      </p:pic>
      <p:sp>
        <p:nvSpPr>
          <p:cNvPr id="443" name="Google Shape;443;p32"/>
          <p:cNvSpPr txBox="1"/>
          <p:nvPr/>
        </p:nvSpPr>
        <p:spPr>
          <a:xfrm>
            <a:off x="221450" y="243625"/>
            <a:ext cx="3629700" cy="1639200"/>
          </a:xfrm>
          <a:prstGeom prst="rect">
            <a:avLst/>
          </a:prstGeom>
          <a:noFill/>
          <a:ln>
            <a:noFill/>
          </a:ln>
        </p:spPr>
        <p:txBody>
          <a:bodyPr spcFirstLastPara="1" wrap="square" lIns="91425" tIns="91425" rIns="91425" bIns="91425" anchor="t" anchorCtr="0">
            <a:spAutoFit/>
          </a:bodyPr>
          <a:lstStyle/>
          <a:p>
            <a:pPr marL="0" lvl="0" indent="0" algn="l" rtl="0">
              <a:lnSpc>
                <a:spcPct val="70000"/>
              </a:lnSpc>
              <a:spcBef>
                <a:spcPts val="0"/>
              </a:spcBef>
              <a:spcAft>
                <a:spcPts val="0"/>
              </a:spcAft>
              <a:buNone/>
            </a:pPr>
            <a:r>
              <a:rPr lang="en-GB" sz="4500">
                <a:solidFill>
                  <a:srgbClr val="004532"/>
                </a:solidFill>
                <a:latin typeface="Staatliches"/>
                <a:ea typeface="Staatliches"/>
                <a:cs typeface="Staatliches"/>
                <a:sym typeface="Staatliches"/>
              </a:rPr>
              <a:t>We need to meet the masses in the middle</a:t>
            </a:r>
            <a:endParaRPr sz="4500">
              <a:solidFill>
                <a:srgbClr val="004532"/>
              </a:solidFill>
              <a:latin typeface="Staatliches"/>
              <a:ea typeface="Staatliches"/>
              <a:cs typeface="Staatliches"/>
              <a:sym typeface="Staatliches"/>
            </a:endParaRPr>
          </a:p>
        </p:txBody>
      </p:sp>
      <p:sp>
        <p:nvSpPr>
          <p:cNvPr id="444" name="Google Shape;444;p32"/>
          <p:cNvSpPr txBox="1"/>
          <p:nvPr/>
        </p:nvSpPr>
        <p:spPr>
          <a:xfrm>
            <a:off x="662000" y="2064875"/>
            <a:ext cx="2877600" cy="2896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sz="1200">
              <a:solidFill>
                <a:schemeClr val="lt1"/>
              </a:solidFill>
              <a:latin typeface="Plus Jakarta Sans Medium"/>
              <a:ea typeface="Plus Jakarta Sans Medium"/>
              <a:cs typeface="Plus Jakarta Sans Medium"/>
              <a:sym typeface="Plus Jakarta Sans Medium"/>
            </a:endParaRPr>
          </a:p>
          <a:p>
            <a:pPr marL="0" lvl="0" indent="0" algn="l" rtl="0">
              <a:lnSpc>
                <a:spcPct val="115000"/>
              </a:lnSpc>
              <a:spcBef>
                <a:spcPts val="800"/>
              </a:spcBef>
              <a:spcAft>
                <a:spcPts val="0"/>
              </a:spcAft>
              <a:buNone/>
            </a:pPr>
            <a:endParaRPr sz="1200">
              <a:solidFill>
                <a:schemeClr val="lt1"/>
              </a:solidFill>
              <a:latin typeface="Plus Jakarta Sans Medium"/>
              <a:ea typeface="Plus Jakarta Sans Medium"/>
              <a:cs typeface="Plus Jakarta Sans Medium"/>
              <a:sym typeface="Plus Jakarta Sans Medium"/>
            </a:endParaRPr>
          </a:p>
          <a:p>
            <a:pPr marL="0" lvl="0" indent="0" algn="l" rtl="0">
              <a:lnSpc>
                <a:spcPct val="115000"/>
              </a:lnSpc>
              <a:spcBef>
                <a:spcPts val="800"/>
              </a:spcBef>
              <a:spcAft>
                <a:spcPts val="0"/>
              </a:spcAft>
              <a:buNone/>
            </a:pPr>
            <a:endParaRPr sz="1200">
              <a:solidFill>
                <a:schemeClr val="lt1"/>
              </a:solidFill>
              <a:latin typeface="Plus Jakarta Sans Medium"/>
              <a:ea typeface="Plus Jakarta Sans Medium"/>
              <a:cs typeface="Plus Jakarta Sans Medium"/>
              <a:sym typeface="Plus Jakarta Sans Medium"/>
            </a:endParaRPr>
          </a:p>
          <a:p>
            <a:pPr marL="0" lvl="0" indent="0" algn="l" rtl="0">
              <a:lnSpc>
                <a:spcPct val="115000"/>
              </a:lnSpc>
              <a:spcBef>
                <a:spcPts val="800"/>
              </a:spcBef>
              <a:spcAft>
                <a:spcPts val="0"/>
              </a:spcAft>
              <a:buNone/>
            </a:pPr>
            <a:endParaRPr sz="1200">
              <a:solidFill>
                <a:schemeClr val="lt1"/>
              </a:solidFill>
              <a:latin typeface="Plus Jakarta Sans Medium"/>
              <a:ea typeface="Plus Jakarta Sans Medium"/>
              <a:cs typeface="Plus Jakarta Sans Medium"/>
              <a:sym typeface="Plus Jakarta Sans Medium"/>
            </a:endParaRPr>
          </a:p>
          <a:p>
            <a:pPr marL="0" lvl="0" indent="0" algn="l" rtl="0">
              <a:lnSpc>
                <a:spcPct val="115000"/>
              </a:lnSpc>
              <a:spcBef>
                <a:spcPts val="800"/>
              </a:spcBef>
              <a:spcAft>
                <a:spcPts val="0"/>
              </a:spcAft>
              <a:buNone/>
            </a:pPr>
            <a:r>
              <a:rPr lang="en-GB" sz="1200">
                <a:solidFill>
                  <a:schemeClr val="lt1"/>
                </a:solidFill>
                <a:latin typeface="Plus Jakarta Sans Medium"/>
                <a:ea typeface="Plus Jakarta Sans Medium"/>
                <a:cs typeface="Plus Jakarta Sans Medium"/>
                <a:sym typeface="Plus Jakarta Sans Medium"/>
              </a:rPr>
              <a:t>We’ve identified two influential and persuadable groups :‘Soft Right’ and ‘Middle Class Moderates’. </a:t>
            </a:r>
            <a:endParaRPr sz="1200">
              <a:solidFill>
                <a:schemeClr val="lt1"/>
              </a:solidFill>
              <a:latin typeface="Plus Jakarta Sans Medium"/>
              <a:ea typeface="Plus Jakarta Sans Medium"/>
              <a:cs typeface="Plus Jakarta Sans Medium"/>
              <a:sym typeface="Plus Jakarta Sans Medium"/>
            </a:endParaRPr>
          </a:p>
          <a:p>
            <a:pPr marL="0" lvl="0" indent="0" algn="l" rtl="0">
              <a:lnSpc>
                <a:spcPct val="115000"/>
              </a:lnSpc>
              <a:spcBef>
                <a:spcPts val="800"/>
              </a:spcBef>
              <a:spcAft>
                <a:spcPts val="0"/>
              </a:spcAft>
              <a:buNone/>
            </a:pPr>
            <a:endParaRPr sz="1200">
              <a:solidFill>
                <a:schemeClr val="lt1"/>
              </a:solidFill>
              <a:latin typeface="Plus Jakarta Sans Medium"/>
              <a:ea typeface="Plus Jakarta Sans Medium"/>
              <a:cs typeface="Plus Jakarta Sans Medium"/>
              <a:sym typeface="Plus Jakarta Sans Medium"/>
            </a:endParaRPr>
          </a:p>
          <a:p>
            <a:pPr marL="0" lvl="0" indent="0" algn="l" rtl="0">
              <a:lnSpc>
                <a:spcPct val="115000"/>
              </a:lnSpc>
              <a:spcBef>
                <a:spcPts val="800"/>
              </a:spcBef>
              <a:spcAft>
                <a:spcPts val="800"/>
              </a:spcAft>
              <a:buNone/>
            </a:pPr>
            <a:r>
              <a:rPr lang="en-GB" sz="1200">
                <a:solidFill>
                  <a:schemeClr val="lt1"/>
                </a:solidFill>
                <a:latin typeface="Plus Jakarta Sans Medium"/>
                <a:ea typeface="Plus Jakarta Sans Medium"/>
                <a:cs typeface="Plus Jakarta Sans Medium"/>
                <a:sym typeface="Plus Jakarta Sans Medium"/>
              </a:rPr>
              <a:t>Their voices carry significant weight in domestic politics </a:t>
            </a:r>
            <a:endParaRPr sz="1200">
              <a:solidFill>
                <a:schemeClr val="lt1"/>
              </a:solidFill>
              <a:latin typeface="Plus Jakarta Sans Medium"/>
              <a:ea typeface="Plus Jakarta Sans Medium"/>
              <a:cs typeface="Plus Jakarta Sans Medium"/>
              <a:sym typeface="Plus Jakarta Sans Medium"/>
            </a:endParaRPr>
          </a:p>
        </p:txBody>
      </p:sp>
      <p:pic>
        <p:nvPicPr>
          <p:cNvPr id="445" name="Google Shape;445;p32"/>
          <p:cNvPicPr preferRelativeResize="0"/>
          <p:nvPr/>
        </p:nvPicPr>
        <p:blipFill>
          <a:blip r:embed="rId4">
            <a:alphaModFix/>
          </a:blip>
          <a:stretch>
            <a:fillRect/>
          </a:stretch>
        </p:blipFill>
        <p:spPr>
          <a:xfrm>
            <a:off x="200450" y="3389250"/>
            <a:ext cx="362325" cy="206783"/>
          </a:xfrm>
          <a:prstGeom prst="rect">
            <a:avLst/>
          </a:prstGeom>
          <a:noFill/>
          <a:ln>
            <a:noFill/>
          </a:ln>
        </p:spPr>
      </p:pic>
      <p:pic>
        <p:nvPicPr>
          <p:cNvPr id="446" name="Google Shape;446;p32"/>
          <p:cNvPicPr preferRelativeResize="0"/>
          <p:nvPr/>
        </p:nvPicPr>
        <p:blipFill>
          <a:blip r:embed="rId5">
            <a:alphaModFix/>
          </a:blip>
          <a:stretch>
            <a:fillRect/>
          </a:stretch>
        </p:blipFill>
        <p:spPr>
          <a:xfrm>
            <a:off x="271608" y="4445934"/>
            <a:ext cx="361010" cy="206783"/>
          </a:xfrm>
          <a:prstGeom prst="rect">
            <a:avLst/>
          </a:prstGeom>
          <a:noFill/>
          <a:ln>
            <a:noFill/>
          </a:ln>
        </p:spPr>
      </p:pic>
      <p:pic>
        <p:nvPicPr>
          <p:cNvPr id="447" name="Google Shape;447;p32"/>
          <p:cNvPicPr preferRelativeResize="0"/>
          <p:nvPr/>
        </p:nvPicPr>
        <p:blipFill rotWithShape="1">
          <a:blip r:embed="rId6">
            <a:alphaModFix/>
          </a:blip>
          <a:srcRect t="19" b="29"/>
          <a:stretch/>
        </p:blipFill>
        <p:spPr>
          <a:xfrm>
            <a:off x="4079150" y="131075"/>
            <a:ext cx="4902927" cy="4881348"/>
          </a:xfrm>
          <a:prstGeom prst="rect">
            <a:avLst/>
          </a:prstGeom>
          <a:noFill/>
          <a:ln>
            <a:noFill/>
          </a:ln>
        </p:spPr>
      </p:pic>
      <p:sp>
        <p:nvSpPr>
          <p:cNvPr id="448" name="Google Shape;448;p32"/>
          <p:cNvSpPr txBox="1"/>
          <p:nvPr/>
        </p:nvSpPr>
        <p:spPr>
          <a:xfrm>
            <a:off x="6852192" y="375853"/>
            <a:ext cx="642600" cy="492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800"/>
              </a:spcAft>
              <a:buNone/>
            </a:pPr>
            <a:r>
              <a:rPr lang="en-GB" sz="2000">
                <a:solidFill>
                  <a:srgbClr val="004532"/>
                </a:solidFill>
                <a:latin typeface="Staatliches"/>
                <a:ea typeface="Staatliches"/>
                <a:cs typeface="Staatliches"/>
                <a:sym typeface="Staatliches"/>
              </a:rPr>
              <a:t>16%</a:t>
            </a:r>
            <a:endParaRPr sz="1900">
              <a:solidFill>
                <a:srgbClr val="004532"/>
              </a:solidFill>
              <a:latin typeface="Staatliches"/>
              <a:ea typeface="Staatliches"/>
              <a:cs typeface="Staatliches"/>
              <a:sym typeface="Staatliches"/>
            </a:endParaRPr>
          </a:p>
        </p:txBody>
      </p:sp>
      <p:sp>
        <p:nvSpPr>
          <p:cNvPr id="449" name="Google Shape;449;p32"/>
          <p:cNvSpPr txBox="1"/>
          <p:nvPr/>
        </p:nvSpPr>
        <p:spPr>
          <a:xfrm>
            <a:off x="6554900" y="686925"/>
            <a:ext cx="1237200" cy="4659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800"/>
              </a:spcAft>
              <a:buNone/>
            </a:pPr>
            <a:r>
              <a:rPr lang="en-GB" sz="850">
                <a:solidFill>
                  <a:srgbClr val="004532"/>
                </a:solidFill>
                <a:latin typeface="Plus Jakarta Sans Medium"/>
                <a:ea typeface="Plus Jakarta Sans Medium"/>
                <a:cs typeface="Plus Jakarta Sans Medium"/>
                <a:sym typeface="Plus Jakarta Sans Medium"/>
              </a:rPr>
              <a:t>Anxious </a:t>
            </a:r>
            <a:br>
              <a:rPr lang="en-GB" sz="850">
                <a:solidFill>
                  <a:srgbClr val="004532"/>
                </a:solidFill>
                <a:latin typeface="Plus Jakarta Sans Medium"/>
                <a:ea typeface="Plus Jakarta Sans Medium"/>
                <a:cs typeface="Plus Jakarta Sans Medium"/>
                <a:sym typeface="Plus Jakarta Sans Medium"/>
              </a:rPr>
            </a:br>
            <a:r>
              <a:rPr lang="en-GB" sz="850">
                <a:solidFill>
                  <a:srgbClr val="004532"/>
                </a:solidFill>
                <a:latin typeface="Plus Jakarta Sans Medium"/>
                <a:ea typeface="Plus Jakarta Sans Medium"/>
                <a:cs typeface="Plus Jakarta Sans Medium"/>
                <a:sym typeface="Plus Jakarta Sans Medium"/>
              </a:rPr>
              <a:t>Globalists</a:t>
            </a:r>
            <a:endParaRPr sz="850">
              <a:solidFill>
                <a:srgbClr val="004532"/>
              </a:solidFill>
              <a:latin typeface="Plus Jakarta Sans Medium"/>
              <a:ea typeface="Plus Jakarta Sans Medium"/>
              <a:cs typeface="Plus Jakarta Sans Medium"/>
              <a:sym typeface="Plus Jakarta Sans Medium"/>
            </a:endParaRPr>
          </a:p>
        </p:txBody>
      </p:sp>
      <p:sp>
        <p:nvSpPr>
          <p:cNvPr id="450" name="Google Shape;450;p32"/>
          <p:cNvSpPr txBox="1"/>
          <p:nvPr/>
        </p:nvSpPr>
        <p:spPr>
          <a:xfrm>
            <a:off x="8089392" y="1828153"/>
            <a:ext cx="642600" cy="492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800"/>
              </a:spcAft>
              <a:buNone/>
            </a:pPr>
            <a:r>
              <a:rPr lang="en-GB" sz="2000">
                <a:solidFill>
                  <a:schemeClr val="lt1"/>
                </a:solidFill>
                <a:latin typeface="Staatliches"/>
                <a:ea typeface="Staatliches"/>
                <a:cs typeface="Staatliches"/>
                <a:sym typeface="Staatliches"/>
              </a:rPr>
              <a:t>17%</a:t>
            </a:r>
            <a:endParaRPr sz="1900">
              <a:solidFill>
                <a:schemeClr val="lt1"/>
              </a:solidFill>
              <a:latin typeface="Staatliches"/>
              <a:ea typeface="Staatliches"/>
              <a:cs typeface="Staatliches"/>
              <a:sym typeface="Staatliches"/>
            </a:endParaRPr>
          </a:p>
        </p:txBody>
      </p:sp>
      <p:sp>
        <p:nvSpPr>
          <p:cNvPr id="451" name="Google Shape;451;p32"/>
          <p:cNvSpPr txBox="1"/>
          <p:nvPr/>
        </p:nvSpPr>
        <p:spPr>
          <a:xfrm>
            <a:off x="7792100" y="2139225"/>
            <a:ext cx="1237200" cy="4659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800"/>
              </a:spcAft>
              <a:buNone/>
            </a:pPr>
            <a:r>
              <a:rPr lang="en-GB" sz="850">
                <a:solidFill>
                  <a:schemeClr val="lt1"/>
                </a:solidFill>
                <a:latin typeface="Plus Jakarta Sans Medium"/>
                <a:ea typeface="Plus Jakarta Sans Medium"/>
                <a:cs typeface="Plus Jakarta Sans Medium"/>
                <a:sym typeface="Plus Jakarta Sans Medium"/>
              </a:rPr>
              <a:t>Soft</a:t>
            </a:r>
            <a:br>
              <a:rPr lang="en-GB" sz="850">
                <a:solidFill>
                  <a:schemeClr val="lt1"/>
                </a:solidFill>
                <a:latin typeface="Plus Jakarta Sans Medium"/>
                <a:ea typeface="Plus Jakarta Sans Medium"/>
                <a:cs typeface="Plus Jakarta Sans Medium"/>
                <a:sym typeface="Plus Jakarta Sans Medium"/>
              </a:rPr>
            </a:br>
            <a:r>
              <a:rPr lang="en-GB" sz="850">
                <a:solidFill>
                  <a:schemeClr val="lt1"/>
                </a:solidFill>
                <a:latin typeface="Plus Jakarta Sans Medium"/>
                <a:ea typeface="Plus Jakarta Sans Medium"/>
                <a:cs typeface="Plus Jakarta Sans Medium"/>
                <a:sym typeface="Plus Jakarta Sans Medium"/>
              </a:rPr>
              <a:t>Right</a:t>
            </a:r>
            <a:endParaRPr sz="850">
              <a:solidFill>
                <a:schemeClr val="lt1"/>
              </a:solidFill>
              <a:latin typeface="Plus Jakarta Sans Medium"/>
              <a:ea typeface="Plus Jakarta Sans Medium"/>
              <a:cs typeface="Plus Jakarta Sans Medium"/>
              <a:sym typeface="Plus Jakarta Sans Medium"/>
            </a:endParaRPr>
          </a:p>
        </p:txBody>
      </p:sp>
      <p:sp>
        <p:nvSpPr>
          <p:cNvPr id="452" name="Google Shape;452;p32"/>
          <p:cNvSpPr txBox="1"/>
          <p:nvPr/>
        </p:nvSpPr>
        <p:spPr>
          <a:xfrm>
            <a:off x="7149492" y="3728116"/>
            <a:ext cx="642600" cy="492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800"/>
              </a:spcAft>
              <a:buNone/>
            </a:pPr>
            <a:r>
              <a:rPr lang="en-GB" sz="2000">
                <a:solidFill>
                  <a:schemeClr val="lt1"/>
                </a:solidFill>
                <a:latin typeface="Staatliches"/>
                <a:ea typeface="Staatliches"/>
                <a:cs typeface="Staatliches"/>
                <a:sym typeface="Staatliches"/>
              </a:rPr>
              <a:t>21%</a:t>
            </a:r>
            <a:endParaRPr sz="1900">
              <a:solidFill>
                <a:schemeClr val="lt1"/>
              </a:solidFill>
              <a:latin typeface="Staatliches"/>
              <a:ea typeface="Staatliches"/>
              <a:cs typeface="Staatliches"/>
              <a:sym typeface="Staatliches"/>
            </a:endParaRPr>
          </a:p>
        </p:txBody>
      </p:sp>
      <p:sp>
        <p:nvSpPr>
          <p:cNvPr id="453" name="Google Shape;453;p32"/>
          <p:cNvSpPr txBox="1"/>
          <p:nvPr/>
        </p:nvSpPr>
        <p:spPr>
          <a:xfrm>
            <a:off x="6852200" y="4039187"/>
            <a:ext cx="1237200" cy="4659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800"/>
              </a:spcAft>
              <a:buNone/>
            </a:pPr>
            <a:r>
              <a:rPr lang="en-GB" sz="850">
                <a:solidFill>
                  <a:schemeClr val="lt1"/>
                </a:solidFill>
                <a:latin typeface="Plus Jakarta Sans Medium"/>
                <a:ea typeface="Plus Jakarta Sans Medium"/>
                <a:cs typeface="Plus Jakarta Sans Medium"/>
                <a:sym typeface="Plus Jakarta Sans Medium"/>
              </a:rPr>
              <a:t>Middle Class</a:t>
            </a:r>
            <a:br>
              <a:rPr lang="en-GB" sz="850">
                <a:solidFill>
                  <a:schemeClr val="lt1"/>
                </a:solidFill>
                <a:latin typeface="Plus Jakarta Sans Medium"/>
                <a:ea typeface="Plus Jakarta Sans Medium"/>
                <a:cs typeface="Plus Jakarta Sans Medium"/>
                <a:sym typeface="Plus Jakarta Sans Medium"/>
              </a:rPr>
            </a:br>
            <a:r>
              <a:rPr lang="en-GB" sz="850">
                <a:solidFill>
                  <a:schemeClr val="lt1"/>
                </a:solidFill>
                <a:latin typeface="Plus Jakarta Sans Medium"/>
                <a:ea typeface="Plus Jakarta Sans Medium"/>
                <a:cs typeface="Plus Jakarta Sans Medium"/>
                <a:sym typeface="Plus Jakarta Sans Medium"/>
              </a:rPr>
              <a:t>Moderates</a:t>
            </a:r>
            <a:endParaRPr sz="850">
              <a:solidFill>
                <a:schemeClr val="lt1"/>
              </a:solidFill>
              <a:latin typeface="Plus Jakarta Sans Medium"/>
              <a:ea typeface="Plus Jakarta Sans Medium"/>
              <a:cs typeface="Plus Jakarta Sans Medium"/>
              <a:sym typeface="Plus Jakarta Sans Medium"/>
            </a:endParaRPr>
          </a:p>
        </p:txBody>
      </p:sp>
      <p:sp>
        <p:nvSpPr>
          <p:cNvPr id="454" name="Google Shape;454;p32"/>
          <p:cNvSpPr txBox="1"/>
          <p:nvPr/>
        </p:nvSpPr>
        <p:spPr>
          <a:xfrm>
            <a:off x="5173617" y="3728116"/>
            <a:ext cx="642600" cy="492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800"/>
              </a:spcAft>
              <a:buNone/>
            </a:pPr>
            <a:r>
              <a:rPr lang="en-GB" sz="2000">
                <a:solidFill>
                  <a:srgbClr val="004532"/>
                </a:solidFill>
                <a:latin typeface="Staatliches"/>
                <a:ea typeface="Staatliches"/>
                <a:cs typeface="Staatliches"/>
                <a:sym typeface="Staatliches"/>
              </a:rPr>
              <a:t>5%</a:t>
            </a:r>
            <a:endParaRPr sz="1900">
              <a:solidFill>
                <a:srgbClr val="004532"/>
              </a:solidFill>
              <a:latin typeface="Staatliches"/>
              <a:ea typeface="Staatliches"/>
              <a:cs typeface="Staatliches"/>
              <a:sym typeface="Staatliches"/>
            </a:endParaRPr>
          </a:p>
        </p:txBody>
      </p:sp>
      <p:sp>
        <p:nvSpPr>
          <p:cNvPr id="455" name="Google Shape;455;p32"/>
          <p:cNvSpPr txBox="1"/>
          <p:nvPr/>
        </p:nvSpPr>
        <p:spPr>
          <a:xfrm>
            <a:off x="4876325" y="4039187"/>
            <a:ext cx="1237200" cy="4659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800"/>
              </a:spcAft>
              <a:buNone/>
            </a:pPr>
            <a:r>
              <a:rPr lang="en-GB" sz="850">
                <a:solidFill>
                  <a:schemeClr val="dk1"/>
                </a:solidFill>
                <a:latin typeface="Plus Jakarta Sans Medium"/>
                <a:ea typeface="Plus Jakarta Sans Medium"/>
                <a:cs typeface="Plus Jakarta Sans Medium"/>
                <a:sym typeface="Plus Jakarta Sans Medium"/>
              </a:rPr>
              <a:t>Left Behind</a:t>
            </a:r>
            <a:br>
              <a:rPr lang="en-GB" sz="850">
                <a:solidFill>
                  <a:schemeClr val="dk1"/>
                </a:solidFill>
                <a:latin typeface="Plus Jakarta Sans Medium"/>
                <a:ea typeface="Plus Jakarta Sans Medium"/>
                <a:cs typeface="Plus Jakarta Sans Medium"/>
                <a:sym typeface="Plus Jakarta Sans Medium"/>
              </a:rPr>
            </a:br>
            <a:r>
              <a:rPr lang="en-GB" sz="850">
                <a:solidFill>
                  <a:schemeClr val="dk1"/>
                </a:solidFill>
                <a:latin typeface="Plus Jakarta Sans Medium"/>
                <a:ea typeface="Plus Jakarta Sans Medium"/>
                <a:cs typeface="Plus Jakarta Sans Medium"/>
                <a:sym typeface="Plus Jakarta Sans Medium"/>
              </a:rPr>
              <a:t>Traditionalists</a:t>
            </a:r>
            <a:endParaRPr sz="850">
              <a:solidFill>
                <a:schemeClr val="dk1"/>
              </a:solidFill>
              <a:latin typeface="Plus Jakarta Sans Medium"/>
              <a:ea typeface="Plus Jakarta Sans Medium"/>
              <a:cs typeface="Plus Jakarta Sans Medium"/>
              <a:sym typeface="Plus Jakarta Sans Medium"/>
            </a:endParaRPr>
          </a:p>
        </p:txBody>
      </p:sp>
      <p:sp>
        <p:nvSpPr>
          <p:cNvPr id="456" name="Google Shape;456;p32"/>
          <p:cNvSpPr txBox="1"/>
          <p:nvPr/>
        </p:nvSpPr>
        <p:spPr>
          <a:xfrm>
            <a:off x="4343079" y="2342878"/>
            <a:ext cx="642600" cy="492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800"/>
              </a:spcAft>
              <a:buNone/>
            </a:pPr>
            <a:r>
              <a:rPr lang="en-GB" sz="2000">
                <a:solidFill>
                  <a:srgbClr val="004532"/>
                </a:solidFill>
                <a:latin typeface="Staatliches"/>
                <a:ea typeface="Staatliches"/>
                <a:cs typeface="Staatliches"/>
                <a:sym typeface="Staatliches"/>
              </a:rPr>
              <a:t>21%</a:t>
            </a:r>
            <a:endParaRPr sz="1900">
              <a:solidFill>
                <a:srgbClr val="004532"/>
              </a:solidFill>
              <a:latin typeface="Staatliches"/>
              <a:ea typeface="Staatliches"/>
              <a:cs typeface="Staatliches"/>
              <a:sym typeface="Staatliches"/>
            </a:endParaRPr>
          </a:p>
        </p:txBody>
      </p:sp>
      <p:sp>
        <p:nvSpPr>
          <p:cNvPr id="457" name="Google Shape;457;p32"/>
          <p:cNvSpPr txBox="1"/>
          <p:nvPr/>
        </p:nvSpPr>
        <p:spPr>
          <a:xfrm>
            <a:off x="4045788" y="2653950"/>
            <a:ext cx="1237200" cy="315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800"/>
              </a:spcAft>
              <a:buNone/>
            </a:pPr>
            <a:r>
              <a:rPr lang="en-GB" sz="850">
                <a:solidFill>
                  <a:schemeClr val="dk1"/>
                </a:solidFill>
                <a:latin typeface="Plus Jakarta Sans Medium"/>
                <a:ea typeface="Plus Jakarta Sans Medium"/>
                <a:cs typeface="Plus Jakarta Sans Medium"/>
                <a:sym typeface="Plus Jakarta Sans Medium"/>
              </a:rPr>
              <a:t>Disengaged</a:t>
            </a:r>
            <a:endParaRPr sz="850">
              <a:solidFill>
                <a:schemeClr val="dk1"/>
              </a:solidFill>
              <a:latin typeface="Plus Jakarta Sans Medium"/>
              <a:ea typeface="Plus Jakarta Sans Medium"/>
              <a:cs typeface="Plus Jakarta Sans Medium"/>
              <a:sym typeface="Plus Jakarta Sans Medium"/>
            </a:endParaRPr>
          </a:p>
        </p:txBody>
      </p:sp>
      <p:sp>
        <p:nvSpPr>
          <p:cNvPr id="458" name="Google Shape;458;p32"/>
          <p:cNvSpPr txBox="1"/>
          <p:nvPr/>
        </p:nvSpPr>
        <p:spPr>
          <a:xfrm>
            <a:off x="4828742" y="839878"/>
            <a:ext cx="642600" cy="492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800"/>
              </a:spcAft>
              <a:buNone/>
            </a:pPr>
            <a:r>
              <a:rPr lang="en-GB" sz="2000">
                <a:solidFill>
                  <a:srgbClr val="004532"/>
                </a:solidFill>
                <a:latin typeface="Staatliches"/>
                <a:ea typeface="Staatliches"/>
                <a:cs typeface="Staatliches"/>
                <a:sym typeface="Staatliches"/>
              </a:rPr>
              <a:t>16%</a:t>
            </a:r>
            <a:endParaRPr sz="1900">
              <a:solidFill>
                <a:srgbClr val="004532"/>
              </a:solidFill>
              <a:latin typeface="Staatliches"/>
              <a:ea typeface="Staatliches"/>
              <a:cs typeface="Staatliches"/>
              <a:sym typeface="Staatliches"/>
            </a:endParaRPr>
          </a:p>
        </p:txBody>
      </p:sp>
      <p:sp>
        <p:nvSpPr>
          <p:cNvPr id="459" name="Google Shape;459;p32"/>
          <p:cNvSpPr txBox="1"/>
          <p:nvPr/>
        </p:nvSpPr>
        <p:spPr>
          <a:xfrm>
            <a:off x="4657750" y="1169325"/>
            <a:ext cx="1110900" cy="315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800"/>
              </a:spcAft>
              <a:buNone/>
            </a:pPr>
            <a:r>
              <a:rPr lang="en-GB" sz="850">
                <a:solidFill>
                  <a:schemeClr val="dk1"/>
                </a:solidFill>
                <a:latin typeface="Plus Jakarta Sans Medium"/>
                <a:ea typeface="Plus Jakarta Sans Medium"/>
                <a:cs typeface="Plus Jakarta Sans Medium"/>
                <a:sym typeface="Plus Jakarta Sans Medium"/>
              </a:rPr>
              <a:t>Core Nationalists</a:t>
            </a:r>
            <a:endParaRPr sz="850">
              <a:solidFill>
                <a:schemeClr val="dk1"/>
              </a:solidFill>
              <a:latin typeface="Plus Jakarta Sans Medium"/>
              <a:ea typeface="Plus Jakarta Sans Medium"/>
              <a:cs typeface="Plus Jakarta Sans Medium"/>
              <a:sym typeface="Plus Jakarta Sans Medium"/>
            </a:endParaRPr>
          </a:p>
        </p:txBody>
      </p:sp>
      <p:sp>
        <p:nvSpPr>
          <p:cNvPr id="460" name="Google Shape;460;p32"/>
          <p:cNvSpPr txBox="1"/>
          <p:nvPr/>
        </p:nvSpPr>
        <p:spPr>
          <a:xfrm>
            <a:off x="5840479" y="308691"/>
            <a:ext cx="642600" cy="492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800"/>
              </a:spcAft>
              <a:buNone/>
            </a:pPr>
            <a:r>
              <a:rPr lang="en-GB" sz="2000">
                <a:solidFill>
                  <a:srgbClr val="004532"/>
                </a:solidFill>
                <a:latin typeface="Staatliches"/>
                <a:ea typeface="Staatliches"/>
                <a:cs typeface="Staatliches"/>
                <a:sym typeface="Staatliches"/>
              </a:rPr>
              <a:t>5%</a:t>
            </a:r>
            <a:endParaRPr sz="1900">
              <a:solidFill>
                <a:srgbClr val="004532"/>
              </a:solidFill>
              <a:latin typeface="Staatliches"/>
              <a:ea typeface="Staatliches"/>
              <a:cs typeface="Staatliches"/>
              <a:sym typeface="Staatliches"/>
            </a:endParaRPr>
          </a:p>
        </p:txBody>
      </p:sp>
      <p:sp>
        <p:nvSpPr>
          <p:cNvPr id="461" name="Google Shape;461;p32"/>
          <p:cNvSpPr txBox="1"/>
          <p:nvPr/>
        </p:nvSpPr>
        <p:spPr>
          <a:xfrm>
            <a:off x="5543163" y="677212"/>
            <a:ext cx="1237200" cy="4329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800"/>
              </a:spcAft>
              <a:buNone/>
            </a:pPr>
            <a:r>
              <a:rPr lang="en-GB" sz="750">
                <a:solidFill>
                  <a:schemeClr val="dk1"/>
                </a:solidFill>
                <a:latin typeface="Plus Jakarta Sans Medium"/>
                <a:ea typeface="Plus Jakarta Sans Medium"/>
                <a:cs typeface="Plus Jakarta Sans Medium"/>
                <a:sym typeface="Plus Jakarta Sans Medium"/>
              </a:rPr>
              <a:t>White Collar</a:t>
            </a:r>
            <a:br>
              <a:rPr lang="en-GB" sz="750">
                <a:solidFill>
                  <a:schemeClr val="dk1"/>
                </a:solidFill>
                <a:latin typeface="Plus Jakarta Sans Medium"/>
                <a:ea typeface="Plus Jakarta Sans Medium"/>
                <a:cs typeface="Plus Jakarta Sans Medium"/>
                <a:sym typeface="Plus Jakarta Sans Medium"/>
              </a:rPr>
            </a:br>
            <a:r>
              <a:rPr lang="en-GB" sz="750">
                <a:solidFill>
                  <a:schemeClr val="dk1"/>
                </a:solidFill>
                <a:latin typeface="Plus Jakarta Sans Medium"/>
                <a:ea typeface="Plus Jakarta Sans Medium"/>
                <a:cs typeface="Plus Jakarta Sans Medium"/>
                <a:sym typeface="Plus Jakarta Sans Medium"/>
              </a:rPr>
              <a:t>Entrepreneurs</a:t>
            </a:r>
            <a:endParaRPr sz="750">
              <a:solidFill>
                <a:schemeClr val="dk1"/>
              </a:solidFill>
              <a:latin typeface="Plus Jakarta Sans Medium"/>
              <a:ea typeface="Plus Jakarta Sans Medium"/>
              <a:cs typeface="Plus Jakarta Sans Medium"/>
              <a:sym typeface="Plus Jakarta Sans Medium"/>
            </a:endParaRPr>
          </a:p>
        </p:txBody>
      </p:sp>
      <p:pic>
        <p:nvPicPr>
          <p:cNvPr id="462" name="Google Shape;462;p32"/>
          <p:cNvPicPr preferRelativeResize="0"/>
          <p:nvPr/>
        </p:nvPicPr>
        <p:blipFill>
          <a:blip r:embed="rId7">
            <a:alphaModFix/>
          </a:blip>
          <a:stretch>
            <a:fillRect/>
          </a:stretch>
        </p:blipFill>
        <p:spPr>
          <a:xfrm>
            <a:off x="5559200" y="1555000"/>
            <a:ext cx="1955974" cy="1958276"/>
          </a:xfrm>
          <a:prstGeom prst="rect">
            <a:avLst/>
          </a:prstGeom>
          <a:noFill/>
          <a:ln>
            <a:noFill/>
          </a:ln>
        </p:spPr>
      </p:pic>
      <p:sp>
        <p:nvSpPr>
          <p:cNvPr id="463" name="Google Shape;463;p32"/>
          <p:cNvSpPr txBox="1"/>
          <p:nvPr/>
        </p:nvSpPr>
        <p:spPr>
          <a:xfrm>
            <a:off x="5918575" y="2284175"/>
            <a:ext cx="1237200" cy="572700"/>
          </a:xfrm>
          <a:prstGeom prst="rect">
            <a:avLst/>
          </a:prstGeom>
          <a:noFill/>
          <a:ln>
            <a:noFill/>
          </a:ln>
        </p:spPr>
        <p:txBody>
          <a:bodyPr spcFirstLastPara="1" wrap="square" lIns="91425" tIns="91425" rIns="91425" bIns="91425" anchor="t" anchorCtr="0">
            <a:spAutoFit/>
          </a:bodyPr>
          <a:lstStyle/>
          <a:p>
            <a:pPr marL="0" lvl="0" indent="0" algn="ctr" rtl="0">
              <a:lnSpc>
                <a:spcPct val="70000"/>
              </a:lnSpc>
              <a:spcBef>
                <a:spcPts val="0"/>
              </a:spcBef>
              <a:spcAft>
                <a:spcPts val="0"/>
              </a:spcAft>
              <a:buNone/>
            </a:pPr>
            <a:r>
              <a:rPr lang="en-GB" sz="1800">
                <a:solidFill>
                  <a:srgbClr val="004532"/>
                </a:solidFill>
                <a:latin typeface="Staatliches"/>
                <a:ea typeface="Staatliches"/>
                <a:cs typeface="Staatliches"/>
                <a:sym typeface="Staatliches"/>
              </a:rPr>
              <a:t>Share of g7 population</a:t>
            </a:r>
            <a:endParaRPr sz="1800">
              <a:solidFill>
                <a:srgbClr val="004532"/>
              </a:solidFill>
              <a:latin typeface="Staatliches"/>
              <a:ea typeface="Staatliches"/>
              <a:cs typeface="Staatliches"/>
              <a:sym typeface="Staatliche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1DCAF"/>
        </a:solidFill>
        <a:effectLst/>
      </p:bgPr>
    </p:bg>
    <p:spTree>
      <p:nvGrpSpPr>
        <p:cNvPr id="1" name="Shape 78"/>
        <p:cNvGrpSpPr/>
        <p:nvPr/>
      </p:nvGrpSpPr>
      <p:grpSpPr>
        <a:xfrm>
          <a:off x="0" y="0"/>
          <a:ext cx="0" cy="0"/>
          <a:chOff x="0" y="0"/>
          <a:chExt cx="0" cy="0"/>
        </a:xfrm>
      </p:grpSpPr>
      <p:pic>
        <p:nvPicPr>
          <p:cNvPr id="79" name="Google Shape;79;p15"/>
          <p:cNvPicPr preferRelativeResize="0"/>
          <p:nvPr/>
        </p:nvPicPr>
        <p:blipFill rotWithShape="1">
          <a:blip r:embed="rId3">
            <a:alphaModFix/>
          </a:blip>
          <a:srcRect r="57533" b="19833"/>
          <a:stretch/>
        </p:blipFill>
        <p:spPr>
          <a:xfrm rot="2">
            <a:off x="4369048" y="-169199"/>
            <a:ext cx="4774949" cy="5312697"/>
          </a:xfrm>
          <a:prstGeom prst="rect">
            <a:avLst/>
          </a:prstGeom>
          <a:noFill/>
          <a:ln>
            <a:noFill/>
          </a:ln>
        </p:spPr>
      </p:pic>
      <p:pic>
        <p:nvPicPr>
          <p:cNvPr id="80" name="Google Shape;80;p15"/>
          <p:cNvPicPr preferRelativeResize="0"/>
          <p:nvPr/>
        </p:nvPicPr>
        <p:blipFill rotWithShape="1">
          <a:blip r:embed="rId4">
            <a:alphaModFix/>
          </a:blip>
          <a:srcRect l="59" r="49"/>
          <a:stretch/>
        </p:blipFill>
        <p:spPr>
          <a:xfrm rot="468684">
            <a:off x="2505144" y="4310647"/>
            <a:ext cx="725768" cy="527148"/>
          </a:xfrm>
          <a:prstGeom prst="rect">
            <a:avLst/>
          </a:prstGeom>
          <a:noFill/>
          <a:ln>
            <a:noFill/>
          </a:ln>
        </p:spPr>
      </p:pic>
      <p:sp>
        <p:nvSpPr>
          <p:cNvPr id="81" name="Google Shape;81;p15"/>
          <p:cNvSpPr txBox="1"/>
          <p:nvPr/>
        </p:nvSpPr>
        <p:spPr>
          <a:xfrm>
            <a:off x="171400" y="254275"/>
            <a:ext cx="6777300" cy="518700"/>
          </a:xfrm>
          <a:prstGeom prst="rect">
            <a:avLst/>
          </a:prstGeom>
          <a:noFill/>
          <a:ln>
            <a:noFill/>
          </a:ln>
        </p:spPr>
        <p:txBody>
          <a:bodyPr spcFirstLastPara="1" wrap="square" lIns="91425" tIns="91425" rIns="91425" bIns="91425" anchor="t" anchorCtr="0">
            <a:spAutoFit/>
          </a:bodyPr>
          <a:lstStyle/>
          <a:p>
            <a:pPr marL="0" lvl="0" indent="0" algn="l" rtl="0">
              <a:lnSpc>
                <a:spcPct val="70000"/>
              </a:lnSpc>
              <a:spcBef>
                <a:spcPts val="0"/>
              </a:spcBef>
              <a:spcAft>
                <a:spcPts val="0"/>
              </a:spcAft>
              <a:buNone/>
            </a:pPr>
            <a:r>
              <a:rPr lang="en-GB" sz="3100">
                <a:solidFill>
                  <a:srgbClr val="004532"/>
                </a:solidFill>
                <a:latin typeface="Staatliches"/>
                <a:ea typeface="Staatliches"/>
                <a:cs typeface="Staatliches"/>
                <a:sym typeface="Staatliches"/>
              </a:rPr>
              <a:t>THE RESEARCH</a:t>
            </a:r>
            <a:endParaRPr sz="3100">
              <a:solidFill>
                <a:srgbClr val="004532"/>
              </a:solidFill>
              <a:latin typeface="Staatliches"/>
              <a:ea typeface="Staatliches"/>
              <a:cs typeface="Staatliches"/>
              <a:sym typeface="Staatliches"/>
            </a:endParaRPr>
          </a:p>
        </p:txBody>
      </p:sp>
      <p:sp>
        <p:nvSpPr>
          <p:cNvPr id="82" name="Google Shape;82;p15"/>
          <p:cNvSpPr txBox="1"/>
          <p:nvPr/>
        </p:nvSpPr>
        <p:spPr>
          <a:xfrm>
            <a:off x="238175" y="772975"/>
            <a:ext cx="3990000" cy="1516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350">
                <a:solidFill>
                  <a:srgbClr val="004532"/>
                </a:solidFill>
                <a:latin typeface="Plus Jakarta Sans Medium"/>
                <a:ea typeface="Plus Jakarta Sans Medium"/>
                <a:cs typeface="Plus Jakarta Sans Medium"/>
                <a:sym typeface="Plus Jakarta Sans Medium"/>
              </a:rPr>
              <a:t>In 2022 we embarked on a landmark research project, to understand how can we unlock mass support for international investment in climate and development. In 2023, we built on these findings and expanded the reach of the survey beyond the G7 ...   </a:t>
            </a:r>
            <a:endParaRPr sz="1350">
              <a:solidFill>
                <a:srgbClr val="004532"/>
              </a:solidFill>
              <a:latin typeface="Plus Jakarta Sans Medium"/>
              <a:ea typeface="Plus Jakarta Sans Medium"/>
              <a:cs typeface="Plus Jakarta Sans Medium"/>
              <a:sym typeface="Plus Jakarta Sans Medium"/>
            </a:endParaRPr>
          </a:p>
        </p:txBody>
      </p:sp>
      <p:pic>
        <p:nvPicPr>
          <p:cNvPr id="83" name="Google Shape;83;p15"/>
          <p:cNvPicPr preferRelativeResize="0"/>
          <p:nvPr/>
        </p:nvPicPr>
        <p:blipFill rotWithShape="1">
          <a:blip r:embed="rId5">
            <a:alphaModFix/>
          </a:blip>
          <a:srcRect l="-3054" t="-3212" r="-8815" b="-3159"/>
          <a:stretch/>
        </p:blipFill>
        <p:spPr>
          <a:xfrm>
            <a:off x="704300" y="2627475"/>
            <a:ext cx="3540419" cy="2098201"/>
          </a:xfrm>
          <a:prstGeom prst="rect">
            <a:avLst/>
          </a:prstGeom>
          <a:noFill/>
          <a:ln>
            <a:noFill/>
          </a:ln>
        </p:spPr>
      </p:pic>
      <p:sp>
        <p:nvSpPr>
          <p:cNvPr id="84" name="Google Shape;84;p15"/>
          <p:cNvSpPr txBox="1"/>
          <p:nvPr/>
        </p:nvSpPr>
        <p:spPr>
          <a:xfrm rot="153543">
            <a:off x="391911" y="3208942"/>
            <a:ext cx="3964253" cy="661867"/>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n-GB" sz="3100" b="1">
                <a:solidFill>
                  <a:srgbClr val="F3F1EB"/>
                </a:solidFill>
                <a:latin typeface="Staatliches"/>
                <a:ea typeface="Staatliches"/>
                <a:cs typeface="Staatliches"/>
                <a:sym typeface="Staatliches"/>
              </a:rPr>
              <a:t>30,000 People</a:t>
            </a:r>
            <a:endParaRPr sz="3100">
              <a:solidFill>
                <a:srgbClr val="F3F1EB"/>
              </a:solidFill>
              <a:latin typeface="Staatliches"/>
              <a:ea typeface="Staatliches"/>
              <a:cs typeface="Staatliches"/>
              <a:sym typeface="Staatliches"/>
            </a:endParaRPr>
          </a:p>
        </p:txBody>
      </p:sp>
      <p:sp>
        <p:nvSpPr>
          <p:cNvPr id="85" name="Google Shape;85;p15"/>
          <p:cNvSpPr txBox="1"/>
          <p:nvPr/>
        </p:nvSpPr>
        <p:spPr>
          <a:xfrm>
            <a:off x="5164100" y="1280800"/>
            <a:ext cx="41385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200">
                <a:solidFill>
                  <a:srgbClr val="004532"/>
                </a:solidFill>
                <a:latin typeface="Plus Jakarta Sans ExtraBold"/>
                <a:ea typeface="Plus Jakarta Sans ExtraBold"/>
                <a:cs typeface="Plus Jakarta Sans ExtraBold"/>
                <a:sym typeface="Plus Jakarta Sans ExtraBold"/>
              </a:rPr>
              <a:t>15 countries</a:t>
            </a:r>
            <a:endParaRPr sz="2200">
              <a:solidFill>
                <a:srgbClr val="004532"/>
              </a:solidFill>
              <a:latin typeface="Plus Jakarta Sans ExtraBold"/>
              <a:ea typeface="Plus Jakarta Sans ExtraBold"/>
              <a:cs typeface="Plus Jakarta Sans ExtraBold"/>
              <a:sym typeface="Plus Jakarta Sans ExtraBold"/>
            </a:endParaRPr>
          </a:p>
        </p:txBody>
      </p:sp>
      <p:sp>
        <p:nvSpPr>
          <p:cNvPr id="86" name="Google Shape;86;p15"/>
          <p:cNvSpPr txBox="1"/>
          <p:nvPr/>
        </p:nvSpPr>
        <p:spPr>
          <a:xfrm>
            <a:off x="5213675" y="1804000"/>
            <a:ext cx="1596000" cy="2328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1300" b="1">
                <a:solidFill>
                  <a:srgbClr val="004532"/>
                </a:solidFill>
                <a:latin typeface="Plus Jakarta Sans"/>
                <a:ea typeface="Plus Jakarta Sans"/>
                <a:cs typeface="Plus Jakarta Sans"/>
                <a:sym typeface="Plus Jakarta Sans"/>
              </a:rPr>
              <a:t>G7+</a:t>
            </a:r>
            <a:endParaRPr sz="1300" b="1">
              <a:solidFill>
                <a:srgbClr val="004532"/>
              </a:solidFill>
              <a:latin typeface="Plus Jakarta Sans"/>
              <a:ea typeface="Plus Jakarta Sans"/>
              <a:cs typeface="Plus Jakarta Sans"/>
              <a:sym typeface="Plus Jakarta Sans"/>
            </a:endParaRPr>
          </a:p>
          <a:p>
            <a:pPr marL="457200" lvl="0" indent="-311150" algn="l" rtl="0">
              <a:lnSpc>
                <a:spcPct val="115000"/>
              </a:lnSpc>
              <a:spcBef>
                <a:spcPts val="800"/>
              </a:spcBef>
              <a:spcAft>
                <a:spcPts val="0"/>
              </a:spcAft>
              <a:buClr>
                <a:schemeClr val="dk1"/>
              </a:buClr>
              <a:buSzPts val="1300"/>
              <a:buFont typeface="Plus Jakarta Sans Medium"/>
              <a:buChar char="●"/>
            </a:pPr>
            <a:r>
              <a:rPr lang="en-GB" sz="1300">
                <a:solidFill>
                  <a:schemeClr val="dk1"/>
                </a:solidFill>
                <a:latin typeface="Plus Jakarta Sans Medium"/>
                <a:ea typeface="Plus Jakarta Sans Medium"/>
                <a:cs typeface="Plus Jakarta Sans Medium"/>
                <a:sym typeface="Plus Jakarta Sans Medium"/>
              </a:rPr>
              <a:t>Australia</a:t>
            </a:r>
            <a:endParaRPr sz="1300">
              <a:solidFill>
                <a:schemeClr val="dk1"/>
              </a:solidFill>
              <a:latin typeface="Plus Jakarta Sans Medium"/>
              <a:ea typeface="Plus Jakarta Sans Medium"/>
              <a:cs typeface="Plus Jakarta Sans Medium"/>
              <a:sym typeface="Plus Jakarta Sans Medium"/>
            </a:endParaRPr>
          </a:p>
          <a:p>
            <a:pPr marL="457200" lvl="0" indent="-311150" algn="l" rtl="0">
              <a:lnSpc>
                <a:spcPct val="115000"/>
              </a:lnSpc>
              <a:spcBef>
                <a:spcPts val="0"/>
              </a:spcBef>
              <a:spcAft>
                <a:spcPts val="0"/>
              </a:spcAft>
              <a:buClr>
                <a:schemeClr val="dk1"/>
              </a:buClr>
              <a:buSzPts val="1300"/>
              <a:buFont typeface="Plus Jakarta Sans Medium"/>
              <a:buChar char="●"/>
            </a:pPr>
            <a:r>
              <a:rPr lang="en-GB" sz="1300">
                <a:solidFill>
                  <a:schemeClr val="dk1"/>
                </a:solidFill>
                <a:latin typeface="Plus Jakarta Sans Medium"/>
                <a:ea typeface="Plus Jakarta Sans Medium"/>
                <a:cs typeface="Plus Jakarta Sans Medium"/>
                <a:sym typeface="Plus Jakarta Sans Medium"/>
              </a:rPr>
              <a:t>Canada</a:t>
            </a:r>
            <a:endParaRPr sz="1300">
              <a:solidFill>
                <a:schemeClr val="dk1"/>
              </a:solidFill>
              <a:latin typeface="Plus Jakarta Sans Medium"/>
              <a:ea typeface="Plus Jakarta Sans Medium"/>
              <a:cs typeface="Plus Jakarta Sans Medium"/>
              <a:sym typeface="Plus Jakarta Sans Medium"/>
            </a:endParaRPr>
          </a:p>
          <a:p>
            <a:pPr marL="457200" lvl="0" indent="-311150" algn="l" rtl="0">
              <a:lnSpc>
                <a:spcPct val="115000"/>
              </a:lnSpc>
              <a:spcBef>
                <a:spcPts val="0"/>
              </a:spcBef>
              <a:spcAft>
                <a:spcPts val="0"/>
              </a:spcAft>
              <a:buClr>
                <a:schemeClr val="dk1"/>
              </a:buClr>
              <a:buSzPts val="1300"/>
              <a:buFont typeface="Plus Jakarta Sans Medium"/>
              <a:buChar char="●"/>
            </a:pPr>
            <a:r>
              <a:rPr lang="en-GB" sz="1300">
                <a:solidFill>
                  <a:schemeClr val="dk1"/>
                </a:solidFill>
                <a:latin typeface="Plus Jakarta Sans Medium"/>
                <a:ea typeface="Plus Jakarta Sans Medium"/>
                <a:cs typeface="Plus Jakarta Sans Medium"/>
                <a:sym typeface="Plus Jakarta Sans Medium"/>
              </a:rPr>
              <a:t>France</a:t>
            </a:r>
            <a:endParaRPr sz="1300">
              <a:solidFill>
                <a:schemeClr val="dk1"/>
              </a:solidFill>
              <a:latin typeface="Plus Jakarta Sans Medium"/>
              <a:ea typeface="Plus Jakarta Sans Medium"/>
              <a:cs typeface="Plus Jakarta Sans Medium"/>
              <a:sym typeface="Plus Jakarta Sans Medium"/>
            </a:endParaRPr>
          </a:p>
          <a:p>
            <a:pPr marL="457200" lvl="0" indent="-311150" algn="l" rtl="0">
              <a:lnSpc>
                <a:spcPct val="115000"/>
              </a:lnSpc>
              <a:spcBef>
                <a:spcPts val="0"/>
              </a:spcBef>
              <a:spcAft>
                <a:spcPts val="0"/>
              </a:spcAft>
              <a:buClr>
                <a:schemeClr val="dk1"/>
              </a:buClr>
              <a:buSzPts val="1300"/>
              <a:buFont typeface="Plus Jakarta Sans Medium"/>
              <a:buChar char="●"/>
            </a:pPr>
            <a:r>
              <a:rPr lang="en-GB" sz="1300">
                <a:solidFill>
                  <a:schemeClr val="dk1"/>
                </a:solidFill>
                <a:latin typeface="Plus Jakarta Sans Medium"/>
                <a:ea typeface="Plus Jakarta Sans Medium"/>
                <a:cs typeface="Plus Jakarta Sans Medium"/>
                <a:sym typeface="Plus Jakarta Sans Medium"/>
              </a:rPr>
              <a:t>Germany</a:t>
            </a:r>
            <a:endParaRPr sz="1300">
              <a:solidFill>
                <a:schemeClr val="dk1"/>
              </a:solidFill>
              <a:latin typeface="Plus Jakarta Sans Medium"/>
              <a:ea typeface="Plus Jakarta Sans Medium"/>
              <a:cs typeface="Plus Jakarta Sans Medium"/>
              <a:sym typeface="Plus Jakarta Sans Medium"/>
            </a:endParaRPr>
          </a:p>
          <a:p>
            <a:pPr marL="457200" lvl="0" indent="-311150" algn="l" rtl="0">
              <a:lnSpc>
                <a:spcPct val="115000"/>
              </a:lnSpc>
              <a:spcBef>
                <a:spcPts val="0"/>
              </a:spcBef>
              <a:spcAft>
                <a:spcPts val="0"/>
              </a:spcAft>
              <a:buClr>
                <a:schemeClr val="dk1"/>
              </a:buClr>
              <a:buSzPts val="1300"/>
              <a:buFont typeface="Plus Jakarta Sans Medium"/>
              <a:buChar char="●"/>
            </a:pPr>
            <a:r>
              <a:rPr lang="en-GB" sz="1300">
                <a:solidFill>
                  <a:schemeClr val="dk1"/>
                </a:solidFill>
                <a:latin typeface="Plus Jakarta Sans Medium"/>
                <a:ea typeface="Plus Jakarta Sans Medium"/>
                <a:cs typeface="Plus Jakarta Sans Medium"/>
                <a:sym typeface="Plus Jakarta Sans Medium"/>
              </a:rPr>
              <a:t>Italy</a:t>
            </a:r>
            <a:endParaRPr sz="1300">
              <a:solidFill>
                <a:schemeClr val="dk1"/>
              </a:solidFill>
              <a:latin typeface="Plus Jakarta Sans Medium"/>
              <a:ea typeface="Plus Jakarta Sans Medium"/>
              <a:cs typeface="Plus Jakarta Sans Medium"/>
              <a:sym typeface="Plus Jakarta Sans Medium"/>
            </a:endParaRPr>
          </a:p>
          <a:p>
            <a:pPr marL="457200" lvl="0" indent="-311150" algn="l" rtl="0">
              <a:lnSpc>
                <a:spcPct val="115000"/>
              </a:lnSpc>
              <a:spcBef>
                <a:spcPts val="0"/>
              </a:spcBef>
              <a:spcAft>
                <a:spcPts val="0"/>
              </a:spcAft>
              <a:buClr>
                <a:schemeClr val="dk1"/>
              </a:buClr>
              <a:buSzPts val="1300"/>
              <a:buFont typeface="Plus Jakarta Sans Medium"/>
              <a:buChar char="●"/>
            </a:pPr>
            <a:r>
              <a:rPr lang="en-GB" sz="1300">
                <a:solidFill>
                  <a:schemeClr val="dk1"/>
                </a:solidFill>
                <a:latin typeface="Plus Jakarta Sans Medium"/>
                <a:ea typeface="Plus Jakarta Sans Medium"/>
                <a:cs typeface="Plus Jakarta Sans Medium"/>
                <a:sym typeface="Plus Jakarta Sans Medium"/>
              </a:rPr>
              <a:t>Japan</a:t>
            </a:r>
            <a:endParaRPr sz="1300">
              <a:solidFill>
                <a:schemeClr val="dk1"/>
              </a:solidFill>
              <a:latin typeface="Plus Jakarta Sans Medium"/>
              <a:ea typeface="Plus Jakarta Sans Medium"/>
              <a:cs typeface="Plus Jakarta Sans Medium"/>
              <a:sym typeface="Plus Jakarta Sans Medium"/>
            </a:endParaRPr>
          </a:p>
          <a:p>
            <a:pPr marL="457200" lvl="0" indent="-311150" algn="l" rtl="0">
              <a:lnSpc>
                <a:spcPct val="115000"/>
              </a:lnSpc>
              <a:spcBef>
                <a:spcPts val="0"/>
              </a:spcBef>
              <a:spcAft>
                <a:spcPts val="0"/>
              </a:spcAft>
              <a:buClr>
                <a:schemeClr val="dk1"/>
              </a:buClr>
              <a:buSzPts val="1300"/>
              <a:buFont typeface="Plus Jakarta Sans Medium"/>
              <a:buChar char="●"/>
            </a:pPr>
            <a:r>
              <a:rPr lang="en-GB" sz="1300">
                <a:solidFill>
                  <a:schemeClr val="dk1"/>
                </a:solidFill>
                <a:latin typeface="Plus Jakarta Sans Medium"/>
                <a:ea typeface="Plus Jakarta Sans Medium"/>
                <a:cs typeface="Plus Jakarta Sans Medium"/>
                <a:sym typeface="Plus Jakarta Sans Medium"/>
              </a:rPr>
              <a:t>UK</a:t>
            </a:r>
            <a:endParaRPr sz="1300">
              <a:solidFill>
                <a:schemeClr val="dk1"/>
              </a:solidFill>
              <a:latin typeface="Plus Jakarta Sans Medium"/>
              <a:ea typeface="Plus Jakarta Sans Medium"/>
              <a:cs typeface="Plus Jakarta Sans Medium"/>
              <a:sym typeface="Plus Jakarta Sans Medium"/>
            </a:endParaRPr>
          </a:p>
          <a:p>
            <a:pPr marL="457200" lvl="0" indent="-311150" algn="l" rtl="0">
              <a:lnSpc>
                <a:spcPct val="115000"/>
              </a:lnSpc>
              <a:spcBef>
                <a:spcPts val="0"/>
              </a:spcBef>
              <a:spcAft>
                <a:spcPts val="0"/>
              </a:spcAft>
              <a:buClr>
                <a:schemeClr val="dk1"/>
              </a:buClr>
              <a:buSzPts val="1300"/>
              <a:buFont typeface="Plus Jakarta Sans Medium"/>
              <a:buChar char="●"/>
            </a:pPr>
            <a:r>
              <a:rPr lang="en-GB" sz="1300">
                <a:solidFill>
                  <a:schemeClr val="dk1"/>
                </a:solidFill>
                <a:latin typeface="Plus Jakarta Sans Medium"/>
                <a:ea typeface="Plus Jakarta Sans Medium"/>
                <a:cs typeface="Plus Jakarta Sans Medium"/>
                <a:sym typeface="Plus Jakarta Sans Medium"/>
              </a:rPr>
              <a:t>US</a:t>
            </a:r>
            <a:endParaRPr sz="1300">
              <a:solidFill>
                <a:schemeClr val="dk1"/>
              </a:solidFill>
              <a:latin typeface="Plus Jakarta Sans Medium"/>
              <a:ea typeface="Plus Jakarta Sans Medium"/>
              <a:cs typeface="Plus Jakarta Sans Medium"/>
              <a:sym typeface="Plus Jakarta Sans Medium"/>
            </a:endParaRPr>
          </a:p>
        </p:txBody>
      </p:sp>
      <p:sp>
        <p:nvSpPr>
          <p:cNvPr id="87" name="Google Shape;87;p15"/>
          <p:cNvSpPr txBox="1"/>
          <p:nvPr/>
        </p:nvSpPr>
        <p:spPr>
          <a:xfrm>
            <a:off x="6809675" y="1803988"/>
            <a:ext cx="2045100" cy="2098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1300" b="1">
                <a:solidFill>
                  <a:srgbClr val="004532"/>
                </a:solidFill>
                <a:latin typeface="Plus Jakarta Sans"/>
                <a:ea typeface="Plus Jakarta Sans"/>
                <a:cs typeface="Plus Jakarta Sans"/>
                <a:sym typeface="Plus Jakarta Sans"/>
              </a:rPr>
              <a:t>Emerging Economies</a:t>
            </a:r>
            <a:endParaRPr sz="1300" b="1">
              <a:solidFill>
                <a:srgbClr val="004532"/>
              </a:solidFill>
              <a:latin typeface="Plus Jakarta Sans"/>
              <a:ea typeface="Plus Jakarta Sans"/>
              <a:cs typeface="Plus Jakarta Sans"/>
              <a:sym typeface="Plus Jakarta Sans"/>
            </a:endParaRPr>
          </a:p>
          <a:p>
            <a:pPr marL="457200" lvl="0" indent="-311150" algn="l" rtl="0">
              <a:lnSpc>
                <a:spcPct val="115000"/>
              </a:lnSpc>
              <a:spcBef>
                <a:spcPts val="800"/>
              </a:spcBef>
              <a:spcAft>
                <a:spcPts val="0"/>
              </a:spcAft>
              <a:buClr>
                <a:schemeClr val="dk1"/>
              </a:buClr>
              <a:buSzPts val="1300"/>
              <a:buFont typeface="Plus Jakarta Sans Medium"/>
              <a:buChar char="●"/>
            </a:pPr>
            <a:r>
              <a:rPr lang="en-GB" sz="1300">
                <a:solidFill>
                  <a:schemeClr val="dk1"/>
                </a:solidFill>
                <a:latin typeface="Plus Jakarta Sans Medium"/>
                <a:ea typeface="Plus Jakarta Sans Medium"/>
                <a:cs typeface="Plus Jakarta Sans Medium"/>
                <a:sym typeface="Plus Jakarta Sans Medium"/>
              </a:rPr>
              <a:t>Argentina</a:t>
            </a:r>
            <a:endParaRPr sz="1300">
              <a:solidFill>
                <a:schemeClr val="dk1"/>
              </a:solidFill>
              <a:latin typeface="Plus Jakarta Sans Medium"/>
              <a:ea typeface="Plus Jakarta Sans Medium"/>
              <a:cs typeface="Plus Jakarta Sans Medium"/>
              <a:sym typeface="Plus Jakarta Sans Medium"/>
            </a:endParaRPr>
          </a:p>
          <a:p>
            <a:pPr marL="457200" lvl="0" indent="-311150" algn="l" rtl="0">
              <a:lnSpc>
                <a:spcPct val="115000"/>
              </a:lnSpc>
              <a:spcBef>
                <a:spcPts val="0"/>
              </a:spcBef>
              <a:spcAft>
                <a:spcPts val="0"/>
              </a:spcAft>
              <a:buClr>
                <a:schemeClr val="dk1"/>
              </a:buClr>
              <a:buSzPts val="1300"/>
              <a:buFont typeface="Plus Jakarta Sans Medium"/>
              <a:buChar char="●"/>
            </a:pPr>
            <a:r>
              <a:rPr lang="en-GB" sz="1300">
                <a:solidFill>
                  <a:schemeClr val="dk1"/>
                </a:solidFill>
                <a:latin typeface="Plus Jakarta Sans Medium"/>
                <a:ea typeface="Plus Jakarta Sans Medium"/>
                <a:cs typeface="Plus Jakarta Sans Medium"/>
                <a:sym typeface="Plus Jakarta Sans Medium"/>
              </a:rPr>
              <a:t>Brazil</a:t>
            </a:r>
            <a:endParaRPr sz="1300">
              <a:solidFill>
                <a:schemeClr val="dk1"/>
              </a:solidFill>
              <a:latin typeface="Plus Jakarta Sans Medium"/>
              <a:ea typeface="Plus Jakarta Sans Medium"/>
              <a:cs typeface="Plus Jakarta Sans Medium"/>
              <a:sym typeface="Plus Jakarta Sans Medium"/>
            </a:endParaRPr>
          </a:p>
          <a:p>
            <a:pPr marL="457200" lvl="0" indent="-311150" algn="l" rtl="0">
              <a:lnSpc>
                <a:spcPct val="115000"/>
              </a:lnSpc>
              <a:spcBef>
                <a:spcPts val="0"/>
              </a:spcBef>
              <a:spcAft>
                <a:spcPts val="0"/>
              </a:spcAft>
              <a:buClr>
                <a:schemeClr val="dk1"/>
              </a:buClr>
              <a:buSzPts val="1300"/>
              <a:buFont typeface="Plus Jakarta Sans Medium"/>
              <a:buChar char="●"/>
            </a:pPr>
            <a:r>
              <a:rPr lang="en-GB" sz="1300">
                <a:solidFill>
                  <a:schemeClr val="dk1"/>
                </a:solidFill>
                <a:latin typeface="Plus Jakarta Sans Medium"/>
                <a:ea typeface="Plus Jakarta Sans Medium"/>
                <a:cs typeface="Plus Jakarta Sans Medium"/>
                <a:sym typeface="Plus Jakarta Sans Medium"/>
              </a:rPr>
              <a:t>India</a:t>
            </a:r>
            <a:endParaRPr sz="1300">
              <a:solidFill>
                <a:schemeClr val="dk1"/>
              </a:solidFill>
              <a:latin typeface="Plus Jakarta Sans Medium"/>
              <a:ea typeface="Plus Jakarta Sans Medium"/>
              <a:cs typeface="Plus Jakarta Sans Medium"/>
              <a:sym typeface="Plus Jakarta Sans Medium"/>
            </a:endParaRPr>
          </a:p>
          <a:p>
            <a:pPr marL="457200" lvl="0" indent="-311150" algn="l" rtl="0">
              <a:lnSpc>
                <a:spcPct val="115000"/>
              </a:lnSpc>
              <a:spcBef>
                <a:spcPts val="0"/>
              </a:spcBef>
              <a:spcAft>
                <a:spcPts val="0"/>
              </a:spcAft>
              <a:buClr>
                <a:schemeClr val="dk1"/>
              </a:buClr>
              <a:buSzPts val="1300"/>
              <a:buFont typeface="Plus Jakarta Sans Medium"/>
              <a:buChar char="●"/>
            </a:pPr>
            <a:r>
              <a:rPr lang="en-GB" sz="1300">
                <a:solidFill>
                  <a:schemeClr val="dk1"/>
                </a:solidFill>
                <a:latin typeface="Plus Jakarta Sans Medium"/>
                <a:ea typeface="Plus Jakarta Sans Medium"/>
                <a:cs typeface="Plus Jakarta Sans Medium"/>
                <a:sym typeface="Plus Jakarta Sans Medium"/>
              </a:rPr>
              <a:t>Indonesia</a:t>
            </a:r>
            <a:endParaRPr sz="1300">
              <a:solidFill>
                <a:schemeClr val="dk1"/>
              </a:solidFill>
              <a:latin typeface="Plus Jakarta Sans Medium"/>
              <a:ea typeface="Plus Jakarta Sans Medium"/>
              <a:cs typeface="Plus Jakarta Sans Medium"/>
              <a:sym typeface="Plus Jakarta Sans Medium"/>
            </a:endParaRPr>
          </a:p>
          <a:p>
            <a:pPr marL="457200" lvl="0" indent="-311150" algn="l" rtl="0">
              <a:lnSpc>
                <a:spcPct val="115000"/>
              </a:lnSpc>
              <a:spcBef>
                <a:spcPts val="0"/>
              </a:spcBef>
              <a:spcAft>
                <a:spcPts val="0"/>
              </a:spcAft>
              <a:buClr>
                <a:schemeClr val="dk1"/>
              </a:buClr>
              <a:buSzPts val="1300"/>
              <a:buFont typeface="Plus Jakarta Sans Medium"/>
              <a:buChar char="●"/>
            </a:pPr>
            <a:r>
              <a:rPr lang="en-GB" sz="1300">
                <a:solidFill>
                  <a:schemeClr val="dk1"/>
                </a:solidFill>
                <a:latin typeface="Plus Jakarta Sans Medium"/>
                <a:ea typeface="Plus Jakarta Sans Medium"/>
                <a:cs typeface="Plus Jakarta Sans Medium"/>
                <a:sym typeface="Plus Jakarta Sans Medium"/>
              </a:rPr>
              <a:t>Kenya</a:t>
            </a:r>
            <a:endParaRPr sz="1300">
              <a:solidFill>
                <a:schemeClr val="dk1"/>
              </a:solidFill>
              <a:latin typeface="Plus Jakarta Sans Medium"/>
              <a:ea typeface="Plus Jakarta Sans Medium"/>
              <a:cs typeface="Plus Jakarta Sans Medium"/>
              <a:sym typeface="Plus Jakarta Sans Medium"/>
            </a:endParaRPr>
          </a:p>
          <a:p>
            <a:pPr marL="457200" lvl="0" indent="-311150" algn="l" rtl="0">
              <a:lnSpc>
                <a:spcPct val="115000"/>
              </a:lnSpc>
              <a:spcBef>
                <a:spcPts val="0"/>
              </a:spcBef>
              <a:spcAft>
                <a:spcPts val="0"/>
              </a:spcAft>
              <a:buClr>
                <a:schemeClr val="dk1"/>
              </a:buClr>
              <a:buSzPts val="1300"/>
              <a:buFont typeface="Plus Jakarta Sans Medium"/>
              <a:buChar char="●"/>
            </a:pPr>
            <a:r>
              <a:rPr lang="en-GB" sz="1300">
                <a:solidFill>
                  <a:schemeClr val="dk1"/>
                </a:solidFill>
                <a:latin typeface="Plus Jakarta Sans Medium"/>
                <a:ea typeface="Plus Jakarta Sans Medium"/>
                <a:cs typeface="Plus Jakarta Sans Medium"/>
                <a:sym typeface="Plus Jakarta Sans Medium"/>
              </a:rPr>
              <a:t>Nigeria</a:t>
            </a:r>
            <a:endParaRPr sz="1300">
              <a:solidFill>
                <a:schemeClr val="dk1"/>
              </a:solidFill>
              <a:latin typeface="Plus Jakarta Sans Medium"/>
              <a:ea typeface="Plus Jakarta Sans Medium"/>
              <a:cs typeface="Plus Jakarta Sans Medium"/>
              <a:sym typeface="Plus Jakarta Sans Medium"/>
            </a:endParaRPr>
          </a:p>
          <a:p>
            <a:pPr marL="457200" lvl="0" indent="-311150" algn="l" rtl="0">
              <a:lnSpc>
                <a:spcPct val="115000"/>
              </a:lnSpc>
              <a:spcBef>
                <a:spcPts val="0"/>
              </a:spcBef>
              <a:spcAft>
                <a:spcPts val="0"/>
              </a:spcAft>
              <a:buClr>
                <a:schemeClr val="dk1"/>
              </a:buClr>
              <a:buSzPts val="1300"/>
              <a:buFont typeface="Plus Jakarta Sans Medium"/>
              <a:buChar char="●"/>
            </a:pPr>
            <a:r>
              <a:rPr lang="en-GB" sz="1300">
                <a:solidFill>
                  <a:schemeClr val="dk1"/>
                </a:solidFill>
                <a:latin typeface="Plus Jakarta Sans Medium"/>
                <a:ea typeface="Plus Jakarta Sans Medium"/>
                <a:cs typeface="Plus Jakarta Sans Medium"/>
                <a:sym typeface="Plus Jakarta Sans Medium"/>
              </a:rPr>
              <a:t>South Africa</a:t>
            </a:r>
            <a:endParaRPr sz="1300">
              <a:solidFill>
                <a:schemeClr val="dk1"/>
              </a:solidFill>
              <a:latin typeface="Plus Jakarta Sans Medium"/>
              <a:ea typeface="Plus Jakarta Sans Medium"/>
              <a:cs typeface="Plus Jakarta Sans Medium"/>
              <a:sym typeface="Plus Jakarta Sans Medium"/>
            </a:endParaRPr>
          </a:p>
        </p:txBody>
      </p:sp>
      <p:sp>
        <p:nvSpPr>
          <p:cNvPr id="88" name="Google Shape;88;p15"/>
          <p:cNvSpPr txBox="1"/>
          <p:nvPr/>
        </p:nvSpPr>
        <p:spPr>
          <a:xfrm>
            <a:off x="6885900" y="3902200"/>
            <a:ext cx="2154900" cy="19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GB" sz="900" i="1">
                <a:solidFill>
                  <a:srgbClr val="004532"/>
                </a:solidFill>
                <a:latin typeface="Plus Jakarta Sans Medium"/>
                <a:ea typeface="Plus Jakarta Sans Medium"/>
                <a:cs typeface="Plus Jakarta Sans Medium"/>
                <a:sym typeface="Plus Jakarta Sans Medium"/>
              </a:rPr>
              <a:t>Fieldwork conducted August 2023</a:t>
            </a:r>
            <a:endParaRPr sz="900" i="1">
              <a:solidFill>
                <a:srgbClr val="004532"/>
              </a:solidFill>
              <a:latin typeface="Plus Jakarta Sans Medium"/>
              <a:ea typeface="Plus Jakarta Sans Medium"/>
              <a:cs typeface="Plus Jakarta Sans Medium"/>
              <a:sym typeface="Plus Jakarta Sans Medium"/>
            </a:endParaRPr>
          </a:p>
        </p:txBody>
      </p:sp>
      <p:sp>
        <p:nvSpPr>
          <p:cNvPr id="89" name="Google Shape;89;p15"/>
          <p:cNvSpPr txBox="1"/>
          <p:nvPr/>
        </p:nvSpPr>
        <p:spPr>
          <a:xfrm rot="193307">
            <a:off x="874080" y="3725333"/>
            <a:ext cx="2999941" cy="4002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a:solidFill>
                  <a:srgbClr val="F3F1EB"/>
                </a:solidFill>
                <a:latin typeface="Plus Jakarta Sans Medium"/>
                <a:ea typeface="Plus Jakarta Sans Medium"/>
                <a:cs typeface="Plus Jakarta Sans Medium"/>
                <a:sym typeface="Plus Jakarta Sans Medium"/>
              </a:rPr>
              <a:t>(2,000 in each country)</a:t>
            </a:r>
            <a:endParaRPr>
              <a:latin typeface="Plus Jakarta Sans Medium"/>
              <a:ea typeface="Plus Jakarta Sans Medium"/>
              <a:cs typeface="Plus Jakarta Sans Medium"/>
              <a:sym typeface="Plus Jakarta Sans Medium"/>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5E0EF"/>
        </a:solidFill>
        <a:effectLst/>
      </p:bgPr>
    </p:bg>
    <p:spTree>
      <p:nvGrpSpPr>
        <p:cNvPr id="1" name="Shape 467"/>
        <p:cNvGrpSpPr/>
        <p:nvPr/>
      </p:nvGrpSpPr>
      <p:grpSpPr>
        <a:xfrm>
          <a:off x="0" y="0"/>
          <a:ext cx="0" cy="0"/>
          <a:chOff x="0" y="0"/>
          <a:chExt cx="0" cy="0"/>
        </a:xfrm>
      </p:grpSpPr>
      <p:pic>
        <p:nvPicPr>
          <p:cNvPr id="468" name="Google Shape;468;p33"/>
          <p:cNvPicPr preferRelativeResize="0"/>
          <p:nvPr/>
        </p:nvPicPr>
        <p:blipFill rotWithShape="1">
          <a:blip r:embed="rId3">
            <a:alphaModFix/>
          </a:blip>
          <a:srcRect t="51711"/>
          <a:stretch/>
        </p:blipFill>
        <p:spPr>
          <a:xfrm>
            <a:off x="3783775" y="0"/>
            <a:ext cx="3418798" cy="2107848"/>
          </a:xfrm>
          <a:prstGeom prst="rect">
            <a:avLst/>
          </a:prstGeom>
          <a:noFill/>
          <a:ln>
            <a:noFill/>
          </a:ln>
        </p:spPr>
      </p:pic>
      <p:pic>
        <p:nvPicPr>
          <p:cNvPr id="469" name="Google Shape;469;p33"/>
          <p:cNvPicPr preferRelativeResize="0"/>
          <p:nvPr/>
        </p:nvPicPr>
        <p:blipFill rotWithShape="1">
          <a:blip r:embed="rId3">
            <a:alphaModFix/>
          </a:blip>
          <a:srcRect t="-1235"/>
          <a:stretch/>
        </p:blipFill>
        <p:spPr>
          <a:xfrm rot="1719936">
            <a:off x="1384361" y="578253"/>
            <a:ext cx="1326603" cy="1714866"/>
          </a:xfrm>
          <a:prstGeom prst="rect">
            <a:avLst/>
          </a:prstGeom>
          <a:noFill/>
          <a:ln>
            <a:noFill/>
          </a:ln>
        </p:spPr>
      </p:pic>
      <p:sp>
        <p:nvSpPr>
          <p:cNvPr id="470" name="Google Shape;470;p33"/>
          <p:cNvSpPr txBox="1"/>
          <p:nvPr/>
        </p:nvSpPr>
        <p:spPr>
          <a:xfrm>
            <a:off x="182700" y="1510800"/>
            <a:ext cx="7494300" cy="3632700"/>
          </a:xfrm>
          <a:prstGeom prst="rect">
            <a:avLst/>
          </a:prstGeom>
          <a:noFill/>
          <a:ln>
            <a:noFill/>
          </a:ln>
        </p:spPr>
        <p:txBody>
          <a:bodyPr spcFirstLastPara="1" wrap="square" lIns="91425" tIns="91425" rIns="91425" bIns="91425" anchor="t" anchorCtr="0">
            <a:spAutoFit/>
          </a:bodyPr>
          <a:lstStyle/>
          <a:p>
            <a:pPr marL="0" lvl="0" indent="0" algn="l" rtl="0">
              <a:lnSpc>
                <a:spcPct val="70000"/>
              </a:lnSpc>
              <a:spcBef>
                <a:spcPts val="0"/>
              </a:spcBef>
              <a:spcAft>
                <a:spcPts val="0"/>
              </a:spcAft>
              <a:buNone/>
            </a:pPr>
            <a:r>
              <a:rPr lang="en-GB" sz="8000">
                <a:solidFill>
                  <a:srgbClr val="DC4815"/>
                </a:solidFill>
                <a:latin typeface="Staatliches"/>
                <a:ea typeface="Staatliches"/>
                <a:cs typeface="Staatliches"/>
                <a:sym typeface="Staatliches"/>
              </a:rPr>
              <a:t>Six effective</a:t>
            </a:r>
            <a:endParaRPr sz="8000">
              <a:solidFill>
                <a:srgbClr val="DC4815"/>
              </a:solidFill>
              <a:latin typeface="Staatliches"/>
              <a:ea typeface="Staatliches"/>
              <a:cs typeface="Staatliches"/>
              <a:sym typeface="Staatliches"/>
            </a:endParaRPr>
          </a:p>
          <a:p>
            <a:pPr marL="0" lvl="0" indent="0" algn="l" rtl="0">
              <a:lnSpc>
                <a:spcPct val="70000"/>
              </a:lnSpc>
              <a:spcBef>
                <a:spcPts val="0"/>
              </a:spcBef>
              <a:spcAft>
                <a:spcPts val="0"/>
              </a:spcAft>
              <a:buNone/>
            </a:pPr>
            <a:r>
              <a:rPr lang="en-GB" sz="8000">
                <a:solidFill>
                  <a:srgbClr val="DC4815"/>
                </a:solidFill>
                <a:latin typeface="Staatliches"/>
                <a:ea typeface="Staatliches"/>
                <a:cs typeface="Staatliches"/>
                <a:sym typeface="Staatliches"/>
              </a:rPr>
              <a:t>Comms tactics </a:t>
            </a:r>
            <a:endParaRPr sz="8000">
              <a:solidFill>
                <a:srgbClr val="DC4815"/>
              </a:solidFill>
              <a:latin typeface="Staatliches"/>
              <a:ea typeface="Staatliches"/>
              <a:cs typeface="Staatliches"/>
              <a:sym typeface="Staatliches"/>
            </a:endParaRPr>
          </a:p>
          <a:p>
            <a:pPr marL="0" lvl="0" indent="0" algn="l" rtl="0">
              <a:lnSpc>
                <a:spcPct val="70000"/>
              </a:lnSpc>
              <a:spcBef>
                <a:spcPts val="0"/>
              </a:spcBef>
              <a:spcAft>
                <a:spcPts val="0"/>
              </a:spcAft>
              <a:buNone/>
            </a:pPr>
            <a:r>
              <a:rPr lang="en-GB" sz="8000">
                <a:solidFill>
                  <a:srgbClr val="DC4815"/>
                </a:solidFill>
                <a:latin typeface="Staatliches"/>
                <a:ea typeface="Staatliches"/>
                <a:cs typeface="Staatliches"/>
                <a:sym typeface="Staatliches"/>
              </a:rPr>
              <a:t>To Win support beyond the bubble.</a:t>
            </a:r>
            <a:endParaRPr sz="8000">
              <a:solidFill>
                <a:srgbClr val="DC4815"/>
              </a:solidFill>
              <a:latin typeface="Staatliches"/>
              <a:ea typeface="Staatliches"/>
              <a:cs typeface="Staatliches"/>
              <a:sym typeface="Staatliches"/>
            </a:endParaRPr>
          </a:p>
        </p:txBody>
      </p:sp>
      <p:pic>
        <p:nvPicPr>
          <p:cNvPr id="471" name="Google Shape;471;p33"/>
          <p:cNvPicPr preferRelativeResize="0"/>
          <p:nvPr/>
        </p:nvPicPr>
        <p:blipFill rotWithShape="1">
          <a:blip r:embed="rId4">
            <a:alphaModFix/>
          </a:blip>
          <a:srcRect l="29398" t="30747"/>
          <a:stretch/>
        </p:blipFill>
        <p:spPr>
          <a:xfrm>
            <a:off x="0" y="0"/>
            <a:ext cx="1139176" cy="1108725"/>
          </a:xfrm>
          <a:prstGeom prst="rect">
            <a:avLst/>
          </a:prstGeom>
          <a:noFill/>
          <a:ln>
            <a:noFill/>
          </a:ln>
        </p:spPr>
      </p:pic>
      <p:pic>
        <p:nvPicPr>
          <p:cNvPr id="472" name="Google Shape;472;p33"/>
          <p:cNvPicPr preferRelativeResize="0"/>
          <p:nvPr/>
        </p:nvPicPr>
        <p:blipFill rotWithShape="1">
          <a:blip r:embed="rId4">
            <a:alphaModFix/>
          </a:blip>
          <a:srcRect l="29398" t="40824"/>
          <a:stretch/>
        </p:blipFill>
        <p:spPr>
          <a:xfrm rot="10800000">
            <a:off x="8004824" y="4197375"/>
            <a:ext cx="1139176" cy="947400"/>
          </a:xfrm>
          <a:prstGeom prst="rect">
            <a:avLst/>
          </a:prstGeom>
          <a:noFill/>
          <a:ln>
            <a:noFill/>
          </a:ln>
        </p:spPr>
      </p:pic>
      <p:pic>
        <p:nvPicPr>
          <p:cNvPr id="473" name="Google Shape;473;p33"/>
          <p:cNvPicPr preferRelativeResize="0"/>
          <p:nvPr/>
        </p:nvPicPr>
        <p:blipFill>
          <a:blip r:embed="rId5">
            <a:alphaModFix/>
          </a:blip>
          <a:stretch>
            <a:fillRect/>
          </a:stretch>
        </p:blipFill>
        <p:spPr>
          <a:xfrm>
            <a:off x="6203700" y="237275"/>
            <a:ext cx="2760825" cy="34267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1DCAF"/>
        </a:solidFill>
        <a:effectLst/>
      </p:bgPr>
    </p:bg>
    <p:spTree>
      <p:nvGrpSpPr>
        <p:cNvPr id="1" name="Shape 477"/>
        <p:cNvGrpSpPr/>
        <p:nvPr/>
      </p:nvGrpSpPr>
      <p:grpSpPr>
        <a:xfrm>
          <a:off x="0" y="0"/>
          <a:ext cx="0" cy="0"/>
          <a:chOff x="0" y="0"/>
          <a:chExt cx="0" cy="0"/>
        </a:xfrm>
      </p:grpSpPr>
      <p:pic>
        <p:nvPicPr>
          <p:cNvPr id="478" name="Google Shape;478;p34"/>
          <p:cNvPicPr preferRelativeResize="0"/>
          <p:nvPr/>
        </p:nvPicPr>
        <p:blipFill rotWithShape="1">
          <a:blip r:embed="rId3">
            <a:alphaModFix/>
          </a:blip>
          <a:srcRect l="434" t="4645" r="848" b="4445"/>
          <a:stretch/>
        </p:blipFill>
        <p:spPr>
          <a:xfrm>
            <a:off x="4901975" y="2330670"/>
            <a:ext cx="3711048" cy="1340606"/>
          </a:xfrm>
          <a:prstGeom prst="rect">
            <a:avLst/>
          </a:prstGeom>
          <a:noFill/>
          <a:ln>
            <a:noFill/>
          </a:ln>
        </p:spPr>
      </p:pic>
      <p:pic>
        <p:nvPicPr>
          <p:cNvPr id="479" name="Google Shape;479;p34"/>
          <p:cNvPicPr preferRelativeResize="0"/>
          <p:nvPr/>
        </p:nvPicPr>
        <p:blipFill rotWithShape="1">
          <a:blip r:embed="rId3">
            <a:alphaModFix/>
          </a:blip>
          <a:srcRect l="434" t="4645" r="848" b="4445"/>
          <a:stretch/>
        </p:blipFill>
        <p:spPr>
          <a:xfrm rot="5">
            <a:off x="4901976" y="679303"/>
            <a:ext cx="3711048" cy="1340606"/>
          </a:xfrm>
          <a:prstGeom prst="rect">
            <a:avLst/>
          </a:prstGeom>
          <a:noFill/>
          <a:ln>
            <a:noFill/>
          </a:ln>
        </p:spPr>
      </p:pic>
      <p:sp>
        <p:nvSpPr>
          <p:cNvPr id="480" name="Google Shape;480;p34"/>
          <p:cNvSpPr txBox="1"/>
          <p:nvPr/>
        </p:nvSpPr>
        <p:spPr>
          <a:xfrm>
            <a:off x="205775" y="695813"/>
            <a:ext cx="4620600" cy="1154400"/>
          </a:xfrm>
          <a:prstGeom prst="rect">
            <a:avLst/>
          </a:prstGeom>
          <a:noFill/>
          <a:ln>
            <a:noFill/>
          </a:ln>
        </p:spPr>
        <p:txBody>
          <a:bodyPr spcFirstLastPara="1" wrap="square" lIns="91425" tIns="91425" rIns="91425" bIns="91425" anchor="t" anchorCtr="0">
            <a:spAutoFit/>
          </a:bodyPr>
          <a:lstStyle/>
          <a:p>
            <a:pPr marL="0" lvl="0" indent="0" algn="l" rtl="0">
              <a:lnSpc>
                <a:spcPct val="70000"/>
              </a:lnSpc>
              <a:spcBef>
                <a:spcPts val="0"/>
              </a:spcBef>
              <a:spcAft>
                <a:spcPts val="0"/>
              </a:spcAft>
              <a:buNone/>
            </a:pPr>
            <a:r>
              <a:rPr lang="en-GB" sz="4500">
                <a:solidFill>
                  <a:srgbClr val="004532"/>
                </a:solidFill>
                <a:latin typeface="Staatliches"/>
                <a:ea typeface="Staatliches"/>
                <a:cs typeface="Staatliches"/>
                <a:sym typeface="Staatliches"/>
              </a:rPr>
              <a:t>Start with what they care about.</a:t>
            </a:r>
            <a:endParaRPr sz="4500">
              <a:solidFill>
                <a:srgbClr val="004532"/>
              </a:solidFill>
              <a:latin typeface="Staatliches"/>
              <a:ea typeface="Staatliches"/>
              <a:cs typeface="Staatliches"/>
              <a:sym typeface="Staatliches"/>
            </a:endParaRPr>
          </a:p>
        </p:txBody>
      </p:sp>
      <p:sp>
        <p:nvSpPr>
          <p:cNvPr id="481" name="Google Shape;481;p34"/>
          <p:cNvSpPr txBox="1"/>
          <p:nvPr/>
        </p:nvSpPr>
        <p:spPr>
          <a:xfrm>
            <a:off x="205779" y="184056"/>
            <a:ext cx="1988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b="1">
                <a:solidFill>
                  <a:srgbClr val="004532"/>
                </a:solidFill>
                <a:latin typeface="Plus Jakarta Sans"/>
                <a:ea typeface="Plus Jakarta Sans"/>
                <a:cs typeface="Plus Jakarta Sans"/>
                <a:sym typeface="Plus Jakarta Sans"/>
              </a:rPr>
              <a:t>Tactic 1</a:t>
            </a:r>
            <a:endParaRPr sz="1800" b="1">
              <a:solidFill>
                <a:srgbClr val="004532"/>
              </a:solidFill>
              <a:latin typeface="Plus Jakarta Sans"/>
              <a:ea typeface="Plus Jakarta Sans"/>
              <a:cs typeface="Plus Jakarta Sans"/>
              <a:sym typeface="Plus Jakarta Sans"/>
            </a:endParaRPr>
          </a:p>
        </p:txBody>
      </p:sp>
      <p:pic>
        <p:nvPicPr>
          <p:cNvPr id="482" name="Google Shape;482;p34"/>
          <p:cNvPicPr preferRelativeResize="0"/>
          <p:nvPr/>
        </p:nvPicPr>
        <p:blipFill rotWithShape="1">
          <a:blip r:embed="rId4">
            <a:alphaModFix/>
          </a:blip>
          <a:srcRect l="3586" t="7337" r="1284" b="71277"/>
          <a:stretch/>
        </p:blipFill>
        <p:spPr>
          <a:xfrm>
            <a:off x="-3400" y="3998225"/>
            <a:ext cx="9274552" cy="1162501"/>
          </a:xfrm>
          <a:prstGeom prst="rect">
            <a:avLst/>
          </a:prstGeom>
          <a:noFill/>
          <a:ln>
            <a:noFill/>
          </a:ln>
        </p:spPr>
      </p:pic>
      <p:sp>
        <p:nvSpPr>
          <p:cNvPr id="483" name="Google Shape;483;p34"/>
          <p:cNvSpPr txBox="1"/>
          <p:nvPr/>
        </p:nvSpPr>
        <p:spPr>
          <a:xfrm>
            <a:off x="205775" y="1850225"/>
            <a:ext cx="3585900" cy="1109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800"/>
              </a:spcAft>
              <a:buNone/>
            </a:pPr>
            <a:r>
              <a:rPr lang="en-GB" sz="1350">
                <a:solidFill>
                  <a:schemeClr val="dk1"/>
                </a:solidFill>
                <a:latin typeface="Plus Jakarta Sans Medium"/>
                <a:ea typeface="Plus Jakarta Sans Medium"/>
                <a:cs typeface="Plus Jakarta Sans Medium"/>
                <a:sym typeface="Plus Jakarta Sans Medium"/>
              </a:rPr>
              <a:t>Most people are preoccupied with immediate concerns such as </a:t>
            </a:r>
            <a:r>
              <a:rPr lang="en-GB" sz="1350" b="1">
                <a:solidFill>
                  <a:schemeClr val="dk1"/>
                </a:solidFill>
                <a:latin typeface="Plus Jakarta Sans"/>
                <a:ea typeface="Plus Jakarta Sans"/>
                <a:cs typeface="Plus Jakarta Sans"/>
                <a:sym typeface="Plus Jakarta Sans"/>
              </a:rPr>
              <a:t>paying bills</a:t>
            </a:r>
            <a:r>
              <a:rPr lang="en-GB" sz="1350">
                <a:solidFill>
                  <a:schemeClr val="dk1"/>
                </a:solidFill>
                <a:latin typeface="Plus Jakarta Sans Medium"/>
                <a:ea typeface="Plus Jakarta Sans Medium"/>
                <a:cs typeface="Plus Jakarta Sans Medium"/>
                <a:sym typeface="Plus Jakarta Sans Medium"/>
              </a:rPr>
              <a:t> or </a:t>
            </a:r>
            <a:r>
              <a:rPr lang="en-GB" sz="1350" b="1">
                <a:solidFill>
                  <a:schemeClr val="dk1"/>
                </a:solidFill>
                <a:latin typeface="Plus Jakarta Sans"/>
                <a:ea typeface="Plus Jakarta Sans"/>
                <a:cs typeface="Plus Jakarta Sans"/>
                <a:sym typeface="Plus Jakarta Sans"/>
              </a:rPr>
              <a:t>finding a job</a:t>
            </a:r>
            <a:r>
              <a:rPr lang="en-GB" sz="1350">
                <a:solidFill>
                  <a:schemeClr val="dk1"/>
                </a:solidFill>
                <a:latin typeface="Plus Jakarta Sans Medium"/>
                <a:ea typeface="Plus Jakarta Sans Medium"/>
                <a:cs typeface="Plus Jakarta Sans Medium"/>
                <a:sym typeface="Plus Jakarta Sans Medium"/>
              </a:rPr>
              <a:t>. Messages  need to be sensitive to their daily reality.</a:t>
            </a:r>
            <a:endParaRPr sz="1350">
              <a:solidFill>
                <a:schemeClr val="lt1"/>
              </a:solidFill>
              <a:latin typeface="Plus Jakarta Sans Medium"/>
              <a:ea typeface="Plus Jakarta Sans Medium"/>
              <a:cs typeface="Plus Jakarta Sans Medium"/>
              <a:sym typeface="Plus Jakarta Sans Medium"/>
            </a:endParaRPr>
          </a:p>
        </p:txBody>
      </p:sp>
      <p:sp>
        <p:nvSpPr>
          <p:cNvPr id="484" name="Google Shape;484;p34"/>
          <p:cNvSpPr txBox="1"/>
          <p:nvPr/>
        </p:nvSpPr>
        <p:spPr>
          <a:xfrm>
            <a:off x="5842900" y="941525"/>
            <a:ext cx="2867100" cy="927916"/>
          </a:xfrm>
          <a:prstGeom prst="rect">
            <a:avLst/>
          </a:prstGeom>
          <a:noFill/>
          <a:ln>
            <a:noFill/>
          </a:ln>
        </p:spPr>
        <p:txBody>
          <a:bodyPr spcFirstLastPara="1" wrap="square" lIns="91425" tIns="91425" rIns="91425" bIns="91425" anchor="t" anchorCtr="0">
            <a:spAutoFit/>
          </a:bodyPr>
          <a:lstStyle/>
          <a:p>
            <a:pPr marL="457200" lvl="0" indent="-317500" algn="l" rtl="0">
              <a:lnSpc>
                <a:spcPct val="115000"/>
              </a:lnSpc>
              <a:spcBef>
                <a:spcPts val="0"/>
              </a:spcBef>
              <a:spcAft>
                <a:spcPts val="0"/>
              </a:spcAft>
              <a:buClr>
                <a:schemeClr val="dk1"/>
              </a:buClr>
              <a:buSzPts val="1400"/>
              <a:buFont typeface="Plus Jakarta Sans Medium"/>
              <a:buChar char="●"/>
            </a:pPr>
            <a:r>
              <a:rPr lang="en-GB" dirty="0">
                <a:solidFill>
                  <a:schemeClr val="dk1"/>
                </a:solidFill>
                <a:latin typeface="Plus Jakarta Sans Medium"/>
                <a:ea typeface="Plus Jakarta Sans Medium"/>
                <a:cs typeface="Plus Jakarta Sans Medium"/>
                <a:sym typeface="Plus Jakarta Sans Medium"/>
              </a:rPr>
              <a:t>Cost of living</a:t>
            </a:r>
          </a:p>
          <a:p>
            <a:pPr marL="457200" lvl="0" indent="-317500" algn="l" rtl="0">
              <a:lnSpc>
                <a:spcPct val="115000"/>
              </a:lnSpc>
              <a:spcBef>
                <a:spcPts val="0"/>
              </a:spcBef>
              <a:spcAft>
                <a:spcPts val="0"/>
              </a:spcAft>
              <a:buClr>
                <a:schemeClr val="dk1"/>
              </a:buClr>
              <a:buSzPts val="1400"/>
              <a:buFont typeface="Plus Jakarta Sans Medium"/>
              <a:buChar char="●"/>
            </a:pPr>
            <a:r>
              <a:rPr lang="en-GB" dirty="0">
                <a:solidFill>
                  <a:schemeClr val="dk1"/>
                </a:solidFill>
                <a:latin typeface="Plus Jakarta Sans Medium"/>
                <a:ea typeface="Plus Jakarta Sans Medium"/>
                <a:cs typeface="Plus Jakarta Sans Medium"/>
                <a:sym typeface="Plus Jakarta Sans Medium"/>
              </a:rPr>
              <a:t>The economic case</a:t>
            </a:r>
            <a:endParaRPr dirty="0">
              <a:solidFill>
                <a:schemeClr val="dk1"/>
              </a:solidFill>
              <a:latin typeface="Plus Jakarta Sans Medium"/>
              <a:ea typeface="Plus Jakarta Sans Medium"/>
              <a:cs typeface="Plus Jakarta Sans Medium"/>
              <a:sym typeface="Plus Jakarta Sans Medium"/>
            </a:endParaRPr>
          </a:p>
          <a:p>
            <a:pPr marL="457200" lvl="0" indent="-317500" algn="l" rtl="0">
              <a:lnSpc>
                <a:spcPct val="115000"/>
              </a:lnSpc>
              <a:spcBef>
                <a:spcPts val="0"/>
              </a:spcBef>
              <a:spcAft>
                <a:spcPts val="0"/>
              </a:spcAft>
              <a:buClr>
                <a:schemeClr val="dk1"/>
              </a:buClr>
              <a:buSzPts val="1400"/>
              <a:buFont typeface="Plus Jakarta Sans Medium"/>
              <a:buChar char="●"/>
            </a:pPr>
            <a:r>
              <a:rPr lang="en-GB" dirty="0">
                <a:solidFill>
                  <a:schemeClr val="dk1"/>
                </a:solidFill>
                <a:latin typeface="Plus Jakarta Sans Medium"/>
                <a:ea typeface="Plus Jakarta Sans Medium"/>
                <a:cs typeface="Plus Jakarta Sans Medium"/>
                <a:sym typeface="Plus Jakarta Sans Medium"/>
              </a:rPr>
              <a:t>Domestic focus</a:t>
            </a:r>
            <a:endParaRPr dirty="0">
              <a:solidFill>
                <a:schemeClr val="lt1"/>
              </a:solidFill>
              <a:latin typeface="Plus Jakarta Sans Medium"/>
              <a:ea typeface="Plus Jakarta Sans Medium"/>
              <a:cs typeface="Plus Jakarta Sans Medium"/>
              <a:sym typeface="Plus Jakarta Sans Medium"/>
            </a:endParaRPr>
          </a:p>
        </p:txBody>
      </p:sp>
      <p:sp>
        <p:nvSpPr>
          <p:cNvPr id="485" name="Google Shape;485;p34"/>
          <p:cNvSpPr txBox="1"/>
          <p:nvPr/>
        </p:nvSpPr>
        <p:spPr>
          <a:xfrm>
            <a:off x="485775" y="4257675"/>
            <a:ext cx="8296200" cy="68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6" name="Google Shape;486;p34"/>
          <p:cNvSpPr txBox="1"/>
          <p:nvPr/>
        </p:nvSpPr>
        <p:spPr>
          <a:xfrm>
            <a:off x="118900" y="4466515"/>
            <a:ext cx="2014200" cy="432600"/>
          </a:xfrm>
          <a:prstGeom prst="rect">
            <a:avLst/>
          </a:prstGeom>
          <a:noFill/>
          <a:ln>
            <a:noFill/>
          </a:ln>
        </p:spPr>
        <p:txBody>
          <a:bodyPr spcFirstLastPara="1" wrap="square" lIns="91425" tIns="91425" rIns="91425" bIns="91425" anchor="t" anchorCtr="0">
            <a:spAutoFit/>
          </a:bodyPr>
          <a:lstStyle/>
          <a:p>
            <a:pPr marL="0" lvl="0" indent="0" algn="l" rtl="0">
              <a:lnSpc>
                <a:spcPct val="70000"/>
              </a:lnSpc>
              <a:spcBef>
                <a:spcPts val="0"/>
              </a:spcBef>
              <a:spcAft>
                <a:spcPts val="0"/>
              </a:spcAft>
              <a:buNone/>
            </a:pPr>
            <a:r>
              <a:rPr lang="en-GB" sz="2300" dirty="0">
                <a:solidFill>
                  <a:schemeClr val="lt1"/>
                </a:solidFill>
                <a:latin typeface="Staatliches"/>
                <a:ea typeface="Staatliches"/>
                <a:cs typeface="Staatliches"/>
                <a:sym typeface="Staatliches"/>
              </a:rPr>
              <a:t>recommendation</a:t>
            </a:r>
            <a:endParaRPr sz="2300" dirty="0">
              <a:solidFill>
                <a:schemeClr val="lt1"/>
              </a:solidFill>
              <a:latin typeface="Staatliches"/>
              <a:ea typeface="Staatliches"/>
              <a:cs typeface="Staatliches"/>
              <a:sym typeface="Staatliches"/>
            </a:endParaRPr>
          </a:p>
        </p:txBody>
      </p:sp>
      <p:sp>
        <p:nvSpPr>
          <p:cNvPr id="487" name="Google Shape;487;p34"/>
          <p:cNvSpPr txBox="1"/>
          <p:nvPr/>
        </p:nvSpPr>
        <p:spPr>
          <a:xfrm>
            <a:off x="2255400" y="4209975"/>
            <a:ext cx="6289500" cy="78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350">
                <a:solidFill>
                  <a:schemeClr val="lt1"/>
                </a:solidFill>
                <a:latin typeface="Plus Jakarta Sans Medium"/>
                <a:ea typeface="Plus Jakarta Sans Medium"/>
                <a:cs typeface="Plus Jakarta Sans Medium"/>
                <a:sym typeface="Plus Jakarta Sans Medium"/>
              </a:rPr>
              <a:t>Given economic anxieties, messaging should connect climate and development finance initiatives with their positive impact on living costs, the future economy, and – especially in emerging economies – jobs. </a:t>
            </a:r>
            <a:endParaRPr sz="1350">
              <a:solidFill>
                <a:schemeClr val="lt1"/>
              </a:solidFill>
              <a:latin typeface="Plus Jakarta Sans Medium"/>
              <a:ea typeface="Plus Jakarta Sans Medium"/>
              <a:cs typeface="Plus Jakarta Sans Medium"/>
              <a:sym typeface="Plus Jakarta Sans Medium"/>
            </a:endParaRPr>
          </a:p>
        </p:txBody>
      </p:sp>
      <p:sp>
        <p:nvSpPr>
          <p:cNvPr id="488" name="Google Shape;488;p34"/>
          <p:cNvSpPr txBox="1"/>
          <p:nvPr/>
        </p:nvSpPr>
        <p:spPr>
          <a:xfrm>
            <a:off x="5138463" y="1099925"/>
            <a:ext cx="776400" cy="518700"/>
          </a:xfrm>
          <a:prstGeom prst="rect">
            <a:avLst/>
          </a:prstGeom>
          <a:noFill/>
          <a:ln>
            <a:noFill/>
          </a:ln>
        </p:spPr>
        <p:txBody>
          <a:bodyPr spcFirstLastPara="1" wrap="square" lIns="91425" tIns="91425" rIns="91425" bIns="91425" anchor="t" anchorCtr="0">
            <a:spAutoFit/>
          </a:bodyPr>
          <a:lstStyle/>
          <a:p>
            <a:pPr marL="0" lvl="0" indent="0" algn="l" rtl="0">
              <a:lnSpc>
                <a:spcPct val="70000"/>
              </a:lnSpc>
              <a:spcBef>
                <a:spcPts val="0"/>
              </a:spcBef>
              <a:spcAft>
                <a:spcPts val="0"/>
              </a:spcAft>
              <a:buNone/>
            </a:pPr>
            <a:r>
              <a:rPr lang="en-GB" sz="3100">
                <a:solidFill>
                  <a:srgbClr val="0E4532"/>
                </a:solidFill>
                <a:latin typeface="Staatliches"/>
                <a:ea typeface="Staatliches"/>
                <a:cs typeface="Staatliches"/>
                <a:sym typeface="Staatliches"/>
              </a:rPr>
              <a:t>G7+</a:t>
            </a:r>
            <a:endParaRPr sz="3100">
              <a:solidFill>
                <a:srgbClr val="0E4532"/>
              </a:solidFill>
              <a:latin typeface="Staatliches"/>
              <a:ea typeface="Staatliches"/>
              <a:cs typeface="Staatliches"/>
              <a:sym typeface="Staatliches"/>
            </a:endParaRPr>
          </a:p>
        </p:txBody>
      </p:sp>
      <p:sp>
        <p:nvSpPr>
          <p:cNvPr id="489" name="Google Shape;489;p34"/>
          <p:cNvSpPr txBox="1"/>
          <p:nvPr/>
        </p:nvSpPr>
        <p:spPr>
          <a:xfrm>
            <a:off x="5914875" y="2584225"/>
            <a:ext cx="2867100" cy="1380861"/>
          </a:xfrm>
          <a:prstGeom prst="rect">
            <a:avLst/>
          </a:prstGeom>
          <a:noFill/>
          <a:ln>
            <a:noFill/>
          </a:ln>
        </p:spPr>
        <p:txBody>
          <a:bodyPr spcFirstLastPara="1" wrap="square" lIns="91425" tIns="91425" rIns="91425" bIns="91425" anchor="t" anchorCtr="0">
            <a:spAutoFit/>
          </a:bodyPr>
          <a:lstStyle/>
          <a:p>
            <a:pPr marL="457200" lvl="0" indent="-317500" algn="l" rtl="0">
              <a:lnSpc>
                <a:spcPct val="115000"/>
              </a:lnSpc>
              <a:spcBef>
                <a:spcPts val="0"/>
              </a:spcBef>
              <a:spcAft>
                <a:spcPts val="0"/>
              </a:spcAft>
              <a:buClr>
                <a:schemeClr val="dk1"/>
              </a:buClr>
              <a:buSzPts val="1400"/>
              <a:buFont typeface="Plus Jakarta Sans Medium"/>
              <a:buChar char="●"/>
            </a:pPr>
            <a:r>
              <a:rPr lang="en-GB" dirty="0">
                <a:solidFill>
                  <a:schemeClr val="dk1"/>
                </a:solidFill>
                <a:latin typeface="Plus Jakarta Sans Medium"/>
                <a:ea typeface="Plus Jakarta Sans Medium"/>
                <a:cs typeface="Plus Jakarta Sans Medium"/>
                <a:sym typeface="Plus Jakarta Sans Medium"/>
              </a:rPr>
              <a:t>Jobs</a:t>
            </a:r>
          </a:p>
          <a:p>
            <a:pPr marL="457200" lvl="0" indent="-317500" algn="l" rtl="0">
              <a:lnSpc>
                <a:spcPct val="115000"/>
              </a:lnSpc>
              <a:spcBef>
                <a:spcPts val="0"/>
              </a:spcBef>
              <a:spcAft>
                <a:spcPts val="0"/>
              </a:spcAft>
              <a:buClr>
                <a:schemeClr val="dk1"/>
              </a:buClr>
              <a:buSzPts val="1400"/>
              <a:buFont typeface="Plus Jakarta Sans Medium"/>
              <a:buChar char="●"/>
            </a:pPr>
            <a:r>
              <a:rPr lang="en-GB" dirty="0">
                <a:solidFill>
                  <a:schemeClr val="dk1"/>
                </a:solidFill>
                <a:latin typeface="Plus Jakarta Sans Medium"/>
                <a:ea typeface="Plus Jakarta Sans Medium"/>
                <a:cs typeface="Plus Jakarta Sans Medium"/>
                <a:sym typeface="Plus Jakarta Sans Medium"/>
              </a:rPr>
              <a:t>State of the economy</a:t>
            </a:r>
            <a:endParaRPr dirty="0">
              <a:solidFill>
                <a:schemeClr val="dk1"/>
              </a:solidFill>
              <a:latin typeface="Plus Jakarta Sans Medium"/>
              <a:ea typeface="Plus Jakarta Sans Medium"/>
              <a:cs typeface="Plus Jakarta Sans Medium"/>
              <a:sym typeface="Plus Jakarta Sans Medium"/>
            </a:endParaRPr>
          </a:p>
          <a:p>
            <a:pPr marL="457200" lvl="0" indent="-317500" algn="l" rtl="0">
              <a:lnSpc>
                <a:spcPct val="115000"/>
              </a:lnSpc>
              <a:spcBef>
                <a:spcPts val="0"/>
              </a:spcBef>
              <a:spcAft>
                <a:spcPts val="0"/>
              </a:spcAft>
              <a:buClr>
                <a:schemeClr val="dk1"/>
              </a:buClr>
              <a:buSzPts val="1400"/>
              <a:buFont typeface="Plus Jakarta Sans Medium"/>
              <a:buChar char="●"/>
            </a:pPr>
            <a:r>
              <a:rPr lang="en-GB" dirty="0">
                <a:solidFill>
                  <a:schemeClr val="dk1"/>
                </a:solidFill>
                <a:latin typeface="Plus Jakarta Sans Medium"/>
                <a:ea typeface="Plus Jakarta Sans Medium"/>
                <a:cs typeface="Plus Jakarta Sans Medium"/>
                <a:sym typeface="Plus Jakarta Sans Medium"/>
              </a:rPr>
              <a:t>Climate justice</a:t>
            </a:r>
            <a:endParaRPr dirty="0">
              <a:solidFill>
                <a:schemeClr val="dk1"/>
              </a:solidFill>
              <a:latin typeface="Plus Jakarta Sans Medium"/>
              <a:ea typeface="Plus Jakarta Sans Medium"/>
              <a:cs typeface="Plus Jakarta Sans Medium"/>
              <a:sym typeface="Plus Jakarta Sans Medium"/>
            </a:endParaRPr>
          </a:p>
          <a:p>
            <a:pPr marL="0" lvl="0" indent="0" algn="l" rtl="0">
              <a:lnSpc>
                <a:spcPct val="115000"/>
              </a:lnSpc>
              <a:spcBef>
                <a:spcPts val="800"/>
              </a:spcBef>
              <a:spcAft>
                <a:spcPts val="800"/>
              </a:spcAft>
              <a:buNone/>
            </a:pPr>
            <a:endParaRPr dirty="0">
              <a:solidFill>
                <a:schemeClr val="lt1"/>
              </a:solidFill>
              <a:latin typeface="Plus Jakarta Sans Medium"/>
              <a:ea typeface="Plus Jakarta Sans Medium"/>
              <a:cs typeface="Plus Jakarta Sans Medium"/>
              <a:sym typeface="Plus Jakarta Sans Medium"/>
            </a:endParaRPr>
          </a:p>
        </p:txBody>
      </p:sp>
      <p:sp>
        <p:nvSpPr>
          <p:cNvPr id="490" name="Google Shape;490;p34"/>
          <p:cNvSpPr txBox="1"/>
          <p:nvPr/>
        </p:nvSpPr>
        <p:spPr>
          <a:xfrm>
            <a:off x="5195613" y="2749713"/>
            <a:ext cx="776400" cy="518700"/>
          </a:xfrm>
          <a:prstGeom prst="rect">
            <a:avLst/>
          </a:prstGeom>
          <a:noFill/>
          <a:ln>
            <a:noFill/>
          </a:ln>
        </p:spPr>
        <p:txBody>
          <a:bodyPr spcFirstLastPara="1" wrap="square" lIns="91425" tIns="91425" rIns="91425" bIns="91425" anchor="t" anchorCtr="0">
            <a:spAutoFit/>
          </a:bodyPr>
          <a:lstStyle/>
          <a:p>
            <a:pPr marL="0" lvl="0" indent="0" algn="l" rtl="0">
              <a:lnSpc>
                <a:spcPct val="70000"/>
              </a:lnSpc>
              <a:spcBef>
                <a:spcPts val="0"/>
              </a:spcBef>
              <a:spcAft>
                <a:spcPts val="0"/>
              </a:spcAft>
              <a:buNone/>
            </a:pPr>
            <a:r>
              <a:rPr lang="en-GB" sz="3100">
                <a:solidFill>
                  <a:srgbClr val="0E4532"/>
                </a:solidFill>
                <a:latin typeface="Staatliches"/>
                <a:ea typeface="Staatliches"/>
                <a:cs typeface="Staatliches"/>
                <a:sym typeface="Staatliches"/>
              </a:rPr>
              <a:t>EE</a:t>
            </a:r>
            <a:endParaRPr sz="3100">
              <a:solidFill>
                <a:srgbClr val="0E4532"/>
              </a:solidFill>
              <a:latin typeface="Staatliches"/>
              <a:ea typeface="Staatliches"/>
              <a:cs typeface="Staatliches"/>
              <a:sym typeface="Staatliche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5E0EF"/>
        </a:solidFill>
        <a:effectLst/>
      </p:bgPr>
    </p:bg>
    <p:spTree>
      <p:nvGrpSpPr>
        <p:cNvPr id="1" name="Shape 494"/>
        <p:cNvGrpSpPr/>
        <p:nvPr/>
      </p:nvGrpSpPr>
      <p:grpSpPr>
        <a:xfrm>
          <a:off x="0" y="0"/>
          <a:ext cx="0" cy="0"/>
          <a:chOff x="0" y="0"/>
          <a:chExt cx="0" cy="0"/>
        </a:xfrm>
      </p:grpSpPr>
      <p:pic>
        <p:nvPicPr>
          <p:cNvPr id="495" name="Google Shape;495;p35"/>
          <p:cNvPicPr preferRelativeResize="0"/>
          <p:nvPr/>
        </p:nvPicPr>
        <p:blipFill>
          <a:blip r:embed="rId3">
            <a:alphaModFix/>
          </a:blip>
          <a:stretch>
            <a:fillRect/>
          </a:stretch>
        </p:blipFill>
        <p:spPr>
          <a:xfrm>
            <a:off x="4663850" y="2417050"/>
            <a:ext cx="4103049" cy="2291600"/>
          </a:xfrm>
          <a:prstGeom prst="rect">
            <a:avLst/>
          </a:prstGeom>
          <a:noFill/>
          <a:ln>
            <a:noFill/>
          </a:ln>
        </p:spPr>
      </p:pic>
      <p:sp>
        <p:nvSpPr>
          <p:cNvPr id="496" name="Google Shape;496;p35"/>
          <p:cNvSpPr txBox="1"/>
          <p:nvPr/>
        </p:nvSpPr>
        <p:spPr>
          <a:xfrm>
            <a:off x="3559575" y="2347550"/>
            <a:ext cx="1084500" cy="64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800"/>
              </a:spcAft>
              <a:buNone/>
            </a:pPr>
            <a:r>
              <a:rPr lang="en-GB" sz="900">
                <a:solidFill>
                  <a:schemeClr val="dk1"/>
                </a:solidFill>
                <a:latin typeface="Plus Jakarta Sans Medium"/>
                <a:ea typeface="Plus Jakarta Sans Medium"/>
                <a:cs typeface="Plus Jakarta Sans Medium"/>
                <a:sym typeface="Plus Jakarta Sans Medium"/>
              </a:rPr>
              <a:t>Helping people deal with the cost of living</a:t>
            </a:r>
            <a:endParaRPr sz="900">
              <a:latin typeface="Plus Jakarta Sans Medium"/>
              <a:ea typeface="Plus Jakarta Sans Medium"/>
              <a:cs typeface="Plus Jakarta Sans Medium"/>
              <a:sym typeface="Plus Jakarta Sans Medium"/>
            </a:endParaRPr>
          </a:p>
        </p:txBody>
      </p:sp>
      <p:sp>
        <p:nvSpPr>
          <p:cNvPr id="497" name="Google Shape;497;p35"/>
          <p:cNvSpPr txBox="1"/>
          <p:nvPr/>
        </p:nvSpPr>
        <p:spPr>
          <a:xfrm>
            <a:off x="3559575" y="2989250"/>
            <a:ext cx="1012200" cy="64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800"/>
              </a:spcAft>
              <a:buNone/>
            </a:pPr>
            <a:r>
              <a:rPr lang="en-GB" sz="900">
                <a:solidFill>
                  <a:schemeClr val="dk1"/>
                </a:solidFill>
                <a:latin typeface="Plus Jakarta Sans Medium"/>
                <a:ea typeface="Plus Jakarta Sans Medium"/>
                <a:cs typeface="Plus Jakarta Sans Medium"/>
                <a:sym typeface="Plus Jakarta Sans Medium"/>
              </a:rPr>
              <a:t>Protecting and restoring nature</a:t>
            </a:r>
            <a:endParaRPr sz="900">
              <a:latin typeface="Plus Jakarta Sans Medium"/>
              <a:ea typeface="Plus Jakarta Sans Medium"/>
              <a:cs typeface="Plus Jakarta Sans Medium"/>
              <a:sym typeface="Plus Jakarta Sans Medium"/>
            </a:endParaRPr>
          </a:p>
        </p:txBody>
      </p:sp>
      <p:sp>
        <p:nvSpPr>
          <p:cNvPr id="498" name="Google Shape;498;p35"/>
          <p:cNvSpPr txBox="1"/>
          <p:nvPr/>
        </p:nvSpPr>
        <p:spPr>
          <a:xfrm>
            <a:off x="3559575" y="3571600"/>
            <a:ext cx="1084500" cy="482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800"/>
              </a:spcAft>
              <a:buNone/>
            </a:pPr>
            <a:r>
              <a:rPr lang="en-GB" sz="900">
                <a:solidFill>
                  <a:schemeClr val="dk1"/>
                </a:solidFill>
                <a:latin typeface="Plus Jakarta Sans Medium"/>
                <a:ea typeface="Plus Jakarta Sans Medium"/>
                <a:cs typeface="Plus Jakarta Sans Medium"/>
                <a:sym typeface="Plus Jakarta Sans Medium"/>
              </a:rPr>
              <a:t>Tackling climate change</a:t>
            </a:r>
            <a:endParaRPr sz="900">
              <a:latin typeface="Plus Jakarta Sans Medium"/>
              <a:ea typeface="Plus Jakarta Sans Medium"/>
              <a:cs typeface="Plus Jakarta Sans Medium"/>
              <a:sym typeface="Plus Jakarta Sans Medium"/>
            </a:endParaRPr>
          </a:p>
        </p:txBody>
      </p:sp>
      <p:sp>
        <p:nvSpPr>
          <p:cNvPr id="499" name="Google Shape;499;p35"/>
          <p:cNvSpPr txBox="1"/>
          <p:nvPr/>
        </p:nvSpPr>
        <p:spPr>
          <a:xfrm>
            <a:off x="3559575" y="4153950"/>
            <a:ext cx="1012200" cy="482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800"/>
              </a:spcAft>
              <a:buNone/>
            </a:pPr>
            <a:r>
              <a:rPr lang="en-GB" sz="900">
                <a:solidFill>
                  <a:schemeClr val="dk1"/>
                </a:solidFill>
                <a:latin typeface="Plus Jakarta Sans Medium"/>
                <a:ea typeface="Plus Jakarta Sans Medium"/>
                <a:cs typeface="Plus Jakarta Sans Medium"/>
                <a:sym typeface="Plus Jakarta Sans Medium"/>
              </a:rPr>
              <a:t>Aid to poorer countries</a:t>
            </a:r>
            <a:endParaRPr sz="900">
              <a:latin typeface="Plus Jakarta Sans Medium"/>
              <a:ea typeface="Plus Jakarta Sans Medium"/>
              <a:cs typeface="Plus Jakarta Sans Medium"/>
              <a:sym typeface="Plus Jakarta Sans Medium"/>
            </a:endParaRPr>
          </a:p>
        </p:txBody>
      </p:sp>
      <p:sp>
        <p:nvSpPr>
          <p:cNvPr id="500" name="Google Shape;500;p35"/>
          <p:cNvSpPr txBox="1"/>
          <p:nvPr/>
        </p:nvSpPr>
        <p:spPr>
          <a:xfrm>
            <a:off x="4571775" y="4833850"/>
            <a:ext cx="399900" cy="3078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800"/>
              </a:spcAft>
              <a:buNone/>
            </a:pPr>
            <a:r>
              <a:rPr lang="en-GB" sz="800">
                <a:solidFill>
                  <a:schemeClr val="dk1"/>
                </a:solidFill>
                <a:latin typeface="Plus Jakarta Sans Medium"/>
                <a:ea typeface="Plus Jakarta Sans Medium"/>
                <a:cs typeface="Plus Jakarta Sans Medium"/>
                <a:sym typeface="Plus Jakarta Sans Medium"/>
              </a:rPr>
              <a:t>0%</a:t>
            </a:r>
            <a:endParaRPr sz="800">
              <a:latin typeface="Plus Jakarta Sans Medium"/>
              <a:ea typeface="Plus Jakarta Sans Medium"/>
              <a:cs typeface="Plus Jakarta Sans Medium"/>
              <a:sym typeface="Plus Jakarta Sans Medium"/>
            </a:endParaRPr>
          </a:p>
        </p:txBody>
      </p:sp>
      <p:sp>
        <p:nvSpPr>
          <p:cNvPr id="501" name="Google Shape;501;p35"/>
          <p:cNvSpPr txBox="1"/>
          <p:nvPr/>
        </p:nvSpPr>
        <p:spPr>
          <a:xfrm>
            <a:off x="5808700" y="4833850"/>
            <a:ext cx="492900" cy="3078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800"/>
              </a:spcAft>
              <a:buNone/>
            </a:pPr>
            <a:r>
              <a:rPr lang="en-GB" sz="800">
                <a:solidFill>
                  <a:schemeClr val="dk1"/>
                </a:solidFill>
                <a:latin typeface="Plus Jakarta Sans Medium"/>
                <a:ea typeface="Plus Jakarta Sans Medium"/>
                <a:cs typeface="Plus Jakarta Sans Medium"/>
                <a:sym typeface="Plus Jakarta Sans Medium"/>
              </a:rPr>
              <a:t>20%</a:t>
            </a:r>
            <a:endParaRPr sz="800">
              <a:latin typeface="Plus Jakarta Sans Medium"/>
              <a:ea typeface="Plus Jakarta Sans Medium"/>
              <a:cs typeface="Plus Jakarta Sans Medium"/>
              <a:sym typeface="Plus Jakarta Sans Medium"/>
            </a:endParaRPr>
          </a:p>
        </p:txBody>
      </p:sp>
      <p:sp>
        <p:nvSpPr>
          <p:cNvPr id="502" name="Google Shape;502;p35"/>
          <p:cNvSpPr txBox="1"/>
          <p:nvPr/>
        </p:nvSpPr>
        <p:spPr>
          <a:xfrm>
            <a:off x="7138625" y="4833850"/>
            <a:ext cx="492900" cy="3078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800"/>
              </a:spcAft>
              <a:buNone/>
            </a:pPr>
            <a:r>
              <a:rPr lang="en-GB" sz="800">
                <a:solidFill>
                  <a:schemeClr val="dk1"/>
                </a:solidFill>
                <a:latin typeface="Plus Jakarta Sans Medium"/>
                <a:ea typeface="Plus Jakarta Sans Medium"/>
                <a:cs typeface="Plus Jakarta Sans Medium"/>
                <a:sym typeface="Plus Jakarta Sans Medium"/>
              </a:rPr>
              <a:t>40%</a:t>
            </a:r>
            <a:endParaRPr sz="800">
              <a:latin typeface="Plus Jakarta Sans Medium"/>
              <a:ea typeface="Plus Jakarta Sans Medium"/>
              <a:cs typeface="Plus Jakarta Sans Medium"/>
              <a:sym typeface="Plus Jakarta Sans Medium"/>
            </a:endParaRPr>
          </a:p>
        </p:txBody>
      </p:sp>
      <p:sp>
        <p:nvSpPr>
          <p:cNvPr id="503" name="Google Shape;503;p35"/>
          <p:cNvSpPr txBox="1"/>
          <p:nvPr/>
        </p:nvSpPr>
        <p:spPr>
          <a:xfrm>
            <a:off x="8468550" y="4833850"/>
            <a:ext cx="492900" cy="3078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800"/>
              </a:spcAft>
              <a:buNone/>
            </a:pPr>
            <a:r>
              <a:rPr lang="en-GB" sz="800">
                <a:solidFill>
                  <a:schemeClr val="dk1"/>
                </a:solidFill>
                <a:latin typeface="Plus Jakarta Sans Medium"/>
                <a:ea typeface="Plus Jakarta Sans Medium"/>
                <a:cs typeface="Plus Jakarta Sans Medium"/>
                <a:sym typeface="Plus Jakarta Sans Medium"/>
              </a:rPr>
              <a:t>60%</a:t>
            </a:r>
            <a:endParaRPr sz="800">
              <a:latin typeface="Plus Jakarta Sans Medium"/>
              <a:ea typeface="Plus Jakarta Sans Medium"/>
              <a:cs typeface="Plus Jakarta Sans Medium"/>
              <a:sym typeface="Plus Jakarta Sans Medium"/>
            </a:endParaRPr>
          </a:p>
        </p:txBody>
      </p:sp>
      <p:sp>
        <p:nvSpPr>
          <p:cNvPr id="504" name="Google Shape;504;p35"/>
          <p:cNvSpPr txBox="1"/>
          <p:nvPr/>
        </p:nvSpPr>
        <p:spPr>
          <a:xfrm>
            <a:off x="7805700" y="2417050"/>
            <a:ext cx="488700" cy="4002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800"/>
              </a:spcAft>
              <a:buNone/>
            </a:pPr>
            <a:r>
              <a:rPr lang="en-GB">
                <a:solidFill>
                  <a:srgbClr val="F3F1EB"/>
                </a:solidFill>
                <a:latin typeface="Staatliches"/>
                <a:ea typeface="Staatliches"/>
                <a:cs typeface="Staatliches"/>
                <a:sym typeface="Staatliches"/>
              </a:rPr>
              <a:t>53%</a:t>
            </a:r>
            <a:endParaRPr>
              <a:solidFill>
                <a:srgbClr val="F3F1EB"/>
              </a:solidFill>
              <a:latin typeface="Staatliches"/>
              <a:ea typeface="Staatliches"/>
              <a:cs typeface="Staatliches"/>
              <a:sym typeface="Staatliches"/>
            </a:endParaRPr>
          </a:p>
        </p:txBody>
      </p:sp>
      <p:sp>
        <p:nvSpPr>
          <p:cNvPr id="505" name="Google Shape;505;p35"/>
          <p:cNvSpPr txBox="1"/>
          <p:nvPr/>
        </p:nvSpPr>
        <p:spPr>
          <a:xfrm>
            <a:off x="7602916" y="3000775"/>
            <a:ext cx="488700" cy="4002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800"/>
              </a:spcAft>
              <a:buNone/>
            </a:pPr>
            <a:r>
              <a:rPr lang="en-GB">
                <a:solidFill>
                  <a:srgbClr val="004532"/>
                </a:solidFill>
                <a:latin typeface="Staatliches"/>
                <a:ea typeface="Staatliches"/>
                <a:cs typeface="Staatliches"/>
                <a:sym typeface="Staatliches"/>
              </a:rPr>
              <a:t>50%</a:t>
            </a:r>
            <a:endParaRPr>
              <a:solidFill>
                <a:srgbClr val="004532"/>
              </a:solidFill>
              <a:latin typeface="Staatliches"/>
              <a:ea typeface="Staatliches"/>
              <a:cs typeface="Staatliches"/>
              <a:sym typeface="Staatliches"/>
            </a:endParaRPr>
          </a:p>
        </p:txBody>
      </p:sp>
      <p:sp>
        <p:nvSpPr>
          <p:cNvPr id="506" name="Google Shape;506;p35"/>
          <p:cNvSpPr txBox="1"/>
          <p:nvPr/>
        </p:nvSpPr>
        <p:spPr>
          <a:xfrm>
            <a:off x="7316991" y="3548925"/>
            <a:ext cx="488700" cy="4002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800"/>
              </a:spcAft>
              <a:buNone/>
            </a:pPr>
            <a:r>
              <a:rPr lang="en-GB">
                <a:solidFill>
                  <a:srgbClr val="F2F1EA"/>
                </a:solidFill>
                <a:latin typeface="Staatliches"/>
                <a:ea typeface="Staatliches"/>
                <a:cs typeface="Staatliches"/>
                <a:sym typeface="Staatliches"/>
              </a:rPr>
              <a:t>46%</a:t>
            </a:r>
            <a:endParaRPr>
              <a:solidFill>
                <a:srgbClr val="F2F1EA"/>
              </a:solidFill>
              <a:latin typeface="Staatliches"/>
              <a:ea typeface="Staatliches"/>
              <a:cs typeface="Staatliches"/>
              <a:sym typeface="Staatliches"/>
            </a:endParaRPr>
          </a:p>
        </p:txBody>
      </p:sp>
      <p:sp>
        <p:nvSpPr>
          <p:cNvPr id="507" name="Google Shape;507;p35"/>
          <p:cNvSpPr txBox="1"/>
          <p:nvPr/>
        </p:nvSpPr>
        <p:spPr>
          <a:xfrm>
            <a:off x="5686141" y="4142375"/>
            <a:ext cx="488700" cy="4002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800"/>
              </a:spcAft>
              <a:buNone/>
            </a:pPr>
            <a:r>
              <a:rPr lang="en-GB">
                <a:solidFill>
                  <a:srgbClr val="1F1F1F"/>
                </a:solidFill>
                <a:latin typeface="Staatliches"/>
                <a:ea typeface="Staatliches"/>
                <a:cs typeface="Staatliches"/>
                <a:sym typeface="Staatliches"/>
              </a:rPr>
              <a:t>23%</a:t>
            </a:r>
            <a:endParaRPr>
              <a:solidFill>
                <a:srgbClr val="1F1F1F"/>
              </a:solidFill>
              <a:latin typeface="Staatliches"/>
              <a:ea typeface="Staatliches"/>
              <a:cs typeface="Staatliches"/>
              <a:sym typeface="Staatliches"/>
            </a:endParaRPr>
          </a:p>
        </p:txBody>
      </p:sp>
      <p:sp>
        <p:nvSpPr>
          <p:cNvPr id="508" name="Google Shape;508;p35"/>
          <p:cNvSpPr txBox="1"/>
          <p:nvPr/>
        </p:nvSpPr>
        <p:spPr>
          <a:xfrm>
            <a:off x="182700" y="669675"/>
            <a:ext cx="6301500" cy="1154400"/>
          </a:xfrm>
          <a:prstGeom prst="rect">
            <a:avLst/>
          </a:prstGeom>
          <a:noFill/>
          <a:ln>
            <a:noFill/>
          </a:ln>
        </p:spPr>
        <p:txBody>
          <a:bodyPr spcFirstLastPara="1" wrap="square" lIns="91425" tIns="91425" rIns="91425" bIns="91425" anchor="t" anchorCtr="0">
            <a:spAutoFit/>
          </a:bodyPr>
          <a:lstStyle/>
          <a:p>
            <a:pPr marL="0" lvl="0" indent="0" algn="l" rtl="0">
              <a:lnSpc>
                <a:spcPct val="70000"/>
              </a:lnSpc>
              <a:spcBef>
                <a:spcPts val="0"/>
              </a:spcBef>
              <a:spcAft>
                <a:spcPts val="0"/>
              </a:spcAft>
              <a:buNone/>
            </a:pPr>
            <a:r>
              <a:rPr lang="en-GB" sz="4500">
                <a:solidFill>
                  <a:srgbClr val="DC4815"/>
                </a:solidFill>
                <a:latin typeface="Staatliches"/>
                <a:ea typeface="Staatliches"/>
                <a:cs typeface="Staatliches"/>
                <a:sym typeface="Staatliches"/>
              </a:rPr>
              <a:t>nature and cost of living can Open the door  </a:t>
            </a:r>
            <a:endParaRPr sz="4500">
              <a:solidFill>
                <a:srgbClr val="DC4815"/>
              </a:solidFill>
              <a:latin typeface="Staatliches"/>
              <a:ea typeface="Staatliches"/>
              <a:cs typeface="Staatliches"/>
              <a:sym typeface="Staatliches"/>
            </a:endParaRPr>
          </a:p>
        </p:txBody>
      </p:sp>
      <p:sp>
        <p:nvSpPr>
          <p:cNvPr id="509" name="Google Shape;509;p35"/>
          <p:cNvSpPr txBox="1"/>
          <p:nvPr/>
        </p:nvSpPr>
        <p:spPr>
          <a:xfrm rot="-227">
            <a:off x="182706" y="141237"/>
            <a:ext cx="4549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b="1">
                <a:solidFill>
                  <a:srgbClr val="DC4815"/>
                </a:solidFill>
                <a:latin typeface="Plus Jakarta Sans"/>
                <a:ea typeface="Plus Jakarta Sans"/>
                <a:cs typeface="Plus Jakarta Sans"/>
                <a:sym typeface="Plus Jakarta Sans"/>
              </a:rPr>
              <a:t>Tactic 2</a:t>
            </a:r>
            <a:endParaRPr sz="1800" b="1">
              <a:solidFill>
                <a:srgbClr val="DC4815"/>
              </a:solidFill>
              <a:latin typeface="Plus Jakarta Sans"/>
              <a:ea typeface="Plus Jakarta Sans"/>
              <a:cs typeface="Plus Jakarta Sans"/>
              <a:sym typeface="Plus Jakarta Sans"/>
            </a:endParaRPr>
          </a:p>
        </p:txBody>
      </p:sp>
      <p:sp>
        <p:nvSpPr>
          <p:cNvPr id="510" name="Google Shape;510;p35"/>
          <p:cNvSpPr txBox="1"/>
          <p:nvPr/>
        </p:nvSpPr>
        <p:spPr>
          <a:xfrm>
            <a:off x="4663825" y="1824063"/>
            <a:ext cx="4103100" cy="25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350" b="1">
                <a:solidFill>
                  <a:srgbClr val="DC4815"/>
                </a:solidFill>
                <a:latin typeface="Plus Jakarta Sans"/>
                <a:ea typeface="Plus Jakarta Sans"/>
                <a:cs typeface="Plus Jakarta Sans"/>
                <a:sym typeface="Plus Jakarta Sans"/>
              </a:rPr>
              <a:t>% think their government should spend more</a:t>
            </a:r>
            <a:endParaRPr b="1">
              <a:solidFill>
                <a:srgbClr val="DC4815"/>
              </a:solidFill>
            </a:endParaRPr>
          </a:p>
        </p:txBody>
      </p:sp>
      <p:pic>
        <p:nvPicPr>
          <p:cNvPr id="511" name="Google Shape;511;p35"/>
          <p:cNvPicPr preferRelativeResize="0"/>
          <p:nvPr/>
        </p:nvPicPr>
        <p:blipFill>
          <a:blip r:embed="rId4">
            <a:alphaModFix/>
          </a:blip>
          <a:stretch>
            <a:fillRect/>
          </a:stretch>
        </p:blipFill>
        <p:spPr>
          <a:xfrm rot="-577508">
            <a:off x="1012005" y="1973733"/>
            <a:ext cx="2198090" cy="2271235"/>
          </a:xfrm>
          <a:prstGeom prst="rect">
            <a:avLst/>
          </a:prstGeom>
          <a:noFill/>
          <a:ln>
            <a:noFill/>
          </a:ln>
        </p:spPr>
      </p:pic>
      <p:sp>
        <p:nvSpPr>
          <p:cNvPr id="512" name="Google Shape;512;p35"/>
          <p:cNvSpPr txBox="1"/>
          <p:nvPr/>
        </p:nvSpPr>
        <p:spPr>
          <a:xfrm rot="-255927">
            <a:off x="1171247" y="2485152"/>
            <a:ext cx="1879606" cy="129299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200">
                <a:solidFill>
                  <a:srgbClr val="1F1F1F"/>
                </a:solidFill>
                <a:latin typeface="Plus Jakarta Sans SemiBold"/>
                <a:ea typeface="Plus Jakarta Sans SemiBold"/>
                <a:cs typeface="Plus Jakarta Sans SemiBold"/>
                <a:sym typeface="Plus Jakarta Sans SemiBold"/>
              </a:rPr>
              <a:t>Do you think that the national government is currently spending too much, not enough, or the right amount on the following issues?</a:t>
            </a:r>
            <a:endParaRPr sz="1200">
              <a:solidFill>
                <a:srgbClr val="1F1F1F"/>
              </a:solidFill>
              <a:latin typeface="Plus Jakarta Sans SemiBold"/>
              <a:ea typeface="Plus Jakarta Sans SemiBold"/>
              <a:cs typeface="Plus Jakarta Sans SemiBold"/>
              <a:sym typeface="Plus Jakarta Sans SemiBo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5E0EF"/>
        </a:solidFill>
        <a:effectLst/>
      </p:bgPr>
    </p:bg>
    <p:spTree>
      <p:nvGrpSpPr>
        <p:cNvPr id="1" name="Shape 516"/>
        <p:cNvGrpSpPr/>
        <p:nvPr/>
      </p:nvGrpSpPr>
      <p:grpSpPr>
        <a:xfrm>
          <a:off x="0" y="0"/>
          <a:ext cx="0" cy="0"/>
          <a:chOff x="0" y="0"/>
          <a:chExt cx="0" cy="0"/>
        </a:xfrm>
      </p:grpSpPr>
      <p:pic>
        <p:nvPicPr>
          <p:cNvPr id="517" name="Google Shape;517;p36"/>
          <p:cNvPicPr preferRelativeResize="0"/>
          <p:nvPr/>
        </p:nvPicPr>
        <p:blipFill rotWithShape="1">
          <a:blip r:embed="rId3">
            <a:alphaModFix/>
          </a:blip>
          <a:srcRect l="-10474" t="5554" r="30269" b="-4388"/>
          <a:stretch/>
        </p:blipFill>
        <p:spPr>
          <a:xfrm>
            <a:off x="3695500" y="1310125"/>
            <a:ext cx="5448499" cy="3957149"/>
          </a:xfrm>
          <a:prstGeom prst="rect">
            <a:avLst/>
          </a:prstGeom>
          <a:noFill/>
          <a:ln>
            <a:noFill/>
          </a:ln>
        </p:spPr>
      </p:pic>
      <p:sp>
        <p:nvSpPr>
          <p:cNvPr id="518" name="Google Shape;518;p36"/>
          <p:cNvSpPr txBox="1"/>
          <p:nvPr/>
        </p:nvSpPr>
        <p:spPr>
          <a:xfrm>
            <a:off x="742275" y="2072775"/>
            <a:ext cx="3431400" cy="3534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1350" b="1">
                <a:solidFill>
                  <a:schemeClr val="dk1"/>
                </a:solidFill>
                <a:latin typeface="Plus Jakarta Sans"/>
                <a:ea typeface="Plus Jakarta Sans"/>
                <a:cs typeface="Plus Jakarta Sans"/>
                <a:sym typeface="Plus Jakarta Sans"/>
              </a:rPr>
              <a:t>UK </a:t>
            </a:r>
            <a:r>
              <a:rPr lang="en-GB" sz="1350">
                <a:solidFill>
                  <a:schemeClr val="dk1"/>
                </a:solidFill>
                <a:latin typeface="Plus Jakarta Sans Medium"/>
                <a:ea typeface="Plus Jakarta Sans Medium"/>
                <a:cs typeface="Plus Jakarta Sans Medium"/>
                <a:sym typeface="Plus Jakarta Sans Medium"/>
              </a:rPr>
              <a:t>support for climate change (46%), nature (47%), cost of living (57%)</a:t>
            </a:r>
            <a:endParaRPr sz="1350">
              <a:solidFill>
                <a:schemeClr val="dk1"/>
              </a:solidFill>
              <a:latin typeface="Plus Jakarta Sans Medium"/>
              <a:ea typeface="Plus Jakarta Sans Medium"/>
              <a:cs typeface="Plus Jakarta Sans Medium"/>
              <a:sym typeface="Plus Jakarta Sans Medium"/>
            </a:endParaRPr>
          </a:p>
          <a:p>
            <a:pPr marL="0" lvl="0" indent="0" algn="l" rtl="0">
              <a:lnSpc>
                <a:spcPct val="115000"/>
              </a:lnSpc>
              <a:spcBef>
                <a:spcPts val="800"/>
              </a:spcBef>
              <a:spcAft>
                <a:spcPts val="0"/>
              </a:spcAft>
              <a:buNone/>
            </a:pPr>
            <a:r>
              <a:rPr lang="en-GB" sz="1350" b="1">
                <a:solidFill>
                  <a:schemeClr val="dk1"/>
                </a:solidFill>
                <a:latin typeface="Plus Jakarta Sans"/>
                <a:ea typeface="Plus Jakarta Sans"/>
                <a:cs typeface="Plus Jakarta Sans"/>
                <a:sym typeface="Plus Jakarta Sans"/>
              </a:rPr>
              <a:t>Tackling climate change </a:t>
            </a:r>
            <a:r>
              <a:rPr lang="en-GB" sz="1350">
                <a:solidFill>
                  <a:schemeClr val="dk1"/>
                </a:solidFill>
                <a:latin typeface="Plus Jakarta Sans Medium"/>
                <a:ea typeface="Plus Jakarta Sans Medium"/>
                <a:cs typeface="Plus Jakarta Sans Medium"/>
                <a:sym typeface="Plus Jakarta Sans Medium"/>
              </a:rPr>
              <a:t>is supported by 50%+ of respondents in South Africa, Kenya, France,  Italy, and Argentina.</a:t>
            </a:r>
            <a:endParaRPr sz="1350">
              <a:solidFill>
                <a:schemeClr val="dk1"/>
              </a:solidFill>
              <a:latin typeface="Plus Jakarta Sans Medium"/>
              <a:ea typeface="Plus Jakarta Sans Medium"/>
              <a:cs typeface="Plus Jakarta Sans Medium"/>
              <a:sym typeface="Plus Jakarta Sans Medium"/>
            </a:endParaRPr>
          </a:p>
          <a:p>
            <a:pPr marL="0" lvl="0" indent="0" algn="l" rtl="0">
              <a:lnSpc>
                <a:spcPct val="115000"/>
              </a:lnSpc>
              <a:spcBef>
                <a:spcPts val="800"/>
              </a:spcBef>
              <a:spcAft>
                <a:spcPts val="0"/>
              </a:spcAft>
              <a:buNone/>
            </a:pPr>
            <a:r>
              <a:rPr lang="en-GB" sz="1350">
                <a:solidFill>
                  <a:schemeClr val="dk1"/>
                </a:solidFill>
                <a:latin typeface="Plus Jakarta Sans Medium"/>
                <a:ea typeface="Plus Jakarta Sans Medium"/>
                <a:cs typeface="Plus Jakarta Sans Medium"/>
                <a:sym typeface="Plus Jakarta Sans Medium"/>
              </a:rPr>
              <a:t>In Argentina, Brazil, France, Germany and Italy </a:t>
            </a:r>
            <a:r>
              <a:rPr lang="en-GB" sz="1350" b="1">
                <a:solidFill>
                  <a:schemeClr val="dk1"/>
                </a:solidFill>
                <a:latin typeface="Plus Jakarta Sans"/>
                <a:ea typeface="Plus Jakarta Sans"/>
                <a:cs typeface="Plus Jakarta Sans"/>
                <a:sym typeface="Plus Jakarta Sans"/>
              </a:rPr>
              <a:t>“protecting and restoring nature” </a:t>
            </a:r>
            <a:r>
              <a:rPr lang="en-GB" sz="1350">
                <a:solidFill>
                  <a:schemeClr val="dk1"/>
                </a:solidFill>
                <a:latin typeface="Plus Jakarta Sans Medium"/>
                <a:ea typeface="Plus Jakarta Sans Medium"/>
                <a:cs typeface="Plus Jakarta Sans Medium"/>
                <a:sym typeface="Plus Jakarta Sans Medium"/>
              </a:rPr>
              <a:t>received the most support.</a:t>
            </a:r>
            <a:endParaRPr sz="1350">
              <a:solidFill>
                <a:schemeClr val="dk1"/>
              </a:solidFill>
              <a:latin typeface="Plus Jakarta Sans Medium"/>
              <a:ea typeface="Plus Jakarta Sans Medium"/>
              <a:cs typeface="Plus Jakarta Sans Medium"/>
              <a:sym typeface="Plus Jakarta Sans Medium"/>
            </a:endParaRPr>
          </a:p>
          <a:p>
            <a:pPr marL="0" lvl="0" indent="0" algn="l" rtl="0">
              <a:lnSpc>
                <a:spcPct val="115000"/>
              </a:lnSpc>
              <a:spcBef>
                <a:spcPts val="800"/>
              </a:spcBef>
              <a:spcAft>
                <a:spcPts val="0"/>
              </a:spcAft>
              <a:buNone/>
            </a:pPr>
            <a:endParaRPr sz="1350">
              <a:solidFill>
                <a:schemeClr val="dk1"/>
              </a:solidFill>
              <a:latin typeface="Plus Jakarta Sans Medium"/>
              <a:ea typeface="Plus Jakarta Sans Medium"/>
              <a:cs typeface="Plus Jakarta Sans Medium"/>
              <a:sym typeface="Plus Jakarta Sans Medium"/>
            </a:endParaRPr>
          </a:p>
          <a:p>
            <a:pPr marL="0" lvl="0" indent="0" algn="l" rtl="0">
              <a:lnSpc>
                <a:spcPct val="115000"/>
              </a:lnSpc>
              <a:spcBef>
                <a:spcPts val="800"/>
              </a:spcBef>
              <a:spcAft>
                <a:spcPts val="0"/>
              </a:spcAft>
              <a:buNone/>
            </a:pPr>
            <a:endParaRPr sz="1350">
              <a:solidFill>
                <a:schemeClr val="dk1"/>
              </a:solidFill>
              <a:latin typeface="Plus Jakarta Sans Medium"/>
              <a:ea typeface="Plus Jakarta Sans Medium"/>
              <a:cs typeface="Plus Jakarta Sans Medium"/>
              <a:sym typeface="Plus Jakarta Sans Medium"/>
            </a:endParaRPr>
          </a:p>
          <a:p>
            <a:pPr marL="0" lvl="0" indent="0" algn="l" rtl="0">
              <a:lnSpc>
                <a:spcPct val="115000"/>
              </a:lnSpc>
              <a:spcBef>
                <a:spcPts val="800"/>
              </a:spcBef>
              <a:spcAft>
                <a:spcPts val="800"/>
              </a:spcAft>
              <a:buNone/>
            </a:pPr>
            <a:endParaRPr sz="1350">
              <a:solidFill>
                <a:schemeClr val="dk1"/>
              </a:solidFill>
              <a:latin typeface="Plus Jakarta Sans Medium"/>
              <a:ea typeface="Plus Jakarta Sans Medium"/>
              <a:cs typeface="Plus Jakarta Sans Medium"/>
              <a:sym typeface="Plus Jakarta Sans Medium"/>
            </a:endParaRPr>
          </a:p>
        </p:txBody>
      </p:sp>
      <p:sp>
        <p:nvSpPr>
          <p:cNvPr id="519" name="Google Shape;519;p36"/>
          <p:cNvSpPr txBox="1"/>
          <p:nvPr/>
        </p:nvSpPr>
        <p:spPr>
          <a:xfrm>
            <a:off x="4788225" y="2337350"/>
            <a:ext cx="4172700" cy="78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350">
                <a:solidFill>
                  <a:schemeClr val="lt1"/>
                </a:solidFill>
                <a:latin typeface="Plus Jakarta Sans Medium"/>
                <a:ea typeface="Plus Jakarta Sans Medium"/>
                <a:cs typeface="Plus Jakarta Sans Medium"/>
                <a:sym typeface="Plus Jakarta Sans Medium"/>
              </a:rPr>
              <a:t>Consider positioning government investment in terms of responding to the cost of living crisis or protecting and restoring nature.</a:t>
            </a:r>
            <a:br>
              <a:rPr lang="en-GB" sz="1350">
                <a:solidFill>
                  <a:schemeClr val="lt1"/>
                </a:solidFill>
                <a:latin typeface="Plus Jakarta Sans Medium"/>
                <a:ea typeface="Plus Jakarta Sans Medium"/>
                <a:cs typeface="Plus Jakarta Sans Medium"/>
                <a:sym typeface="Plus Jakarta Sans Medium"/>
              </a:rPr>
            </a:br>
            <a:endParaRPr sz="1350">
              <a:solidFill>
                <a:schemeClr val="lt1"/>
              </a:solidFill>
              <a:latin typeface="Plus Jakarta Sans Medium"/>
              <a:ea typeface="Plus Jakarta Sans Medium"/>
              <a:cs typeface="Plus Jakarta Sans Medium"/>
              <a:sym typeface="Plus Jakarta Sans Medium"/>
            </a:endParaRPr>
          </a:p>
          <a:p>
            <a:pPr marL="0" lvl="0" indent="0" algn="l" rtl="0">
              <a:spcBef>
                <a:spcPts val="0"/>
              </a:spcBef>
              <a:spcAft>
                <a:spcPts val="0"/>
              </a:spcAft>
              <a:buNone/>
            </a:pPr>
            <a:r>
              <a:rPr lang="en-GB" sz="1350">
                <a:solidFill>
                  <a:schemeClr val="lt1"/>
                </a:solidFill>
                <a:latin typeface="Plus Jakarta Sans Medium"/>
                <a:ea typeface="Plus Jakarta Sans Medium"/>
                <a:cs typeface="Plus Jakarta Sans Medium"/>
                <a:sym typeface="Plus Jakarta Sans Medium"/>
              </a:rPr>
              <a:t>This </a:t>
            </a:r>
            <a:r>
              <a:rPr lang="en-GB" sz="1350" b="1">
                <a:solidFill>
                  <a:schemeClr val="lt1"/>
                </a:solidFill>
                <a:latin typeface="Plus Jakarta Sans"/>
                <a:ea typeface="Plus Jakarta Sans"/>
                <a:cs typeface="Plus Jakarta Sans"/>
                <a:sym typeface="Plus Jakarta Sans"/>
              </a:rPr>
              <a:t>particularly increases support amongst the mainstream “middle”</a:t>
            </a:r>
            <a:r>
              <a:rPr lang="en-GB" sz="1350">
                <a:solidFill>
                  <a:schemeClr val="lt1"/>
                </a:solidFill>
                <a:latin typeface="Plus Jakarta Sans Medium"/>
                <a:ea typeface="Plus Jakarta Sans Medium"/>
                <a:cs typeface="Plus Jakarta Sans Medium"/>
                <a:sym typeface="Plus Jakarta Sans Medium"/>
              </a:rPr>
              <a:t> and those who see climate action or investment in other countries as less of a priority.</a:t>
            </a:r>
            <a:endParaRPr sz="1350">
              <a:solidFill>
                <a:schemeClr val="lt1"/>
              </a:solidFill>
              <a:latin typeface="Plus Jakarta Sans Medium"/>
              <a:ea typeface="Plus Jakarta Sans Medium"/>
              <a:cs typeface="Plus Jakarta Sans Medium"/>
              <a:sym typeface="Plus Jakarta Sans Medium"/>
            </a:endParaRPr>
          </a:p>
        </p:txBody>
      </p:sp>
      <p:sp>
        <p:nvSpPr>
          <p:cNvPr id="520" name="Google Shape;520;p36"/>
          <p:cNvSpPr txBox="1"/>
          <p:nvPr/>
        </p:nvSpPr>
        <p:spPr>
          <a:xfrm>
            <a:off x="4788225" y="2024950"/>
            <a:ext cx="2014200" cy="432600"/>
          </a:xfrm>
          <a:prstGeom prst="rect">
            <a:avLst/>
          </a:prstGeom>
          <a:noFill/>
          <a:ln>
            <a:noFill/>
          </a:ln>
        </p:spPr>
        <p:txBody>
          <a:bodyPr spcFirstLastPara="1" wrap="square" lIns="91425" tIns="91425" rIns="91425" bIns="91425" anchor="t" anchorCtr="0">
            <a:spAutoFit/>
          </a:bodyPr>
          <a:lstStyle/>
          <a:p>
            <a:pPr marL="0" lvl="0" indent="0" algn="l" rtl="0">
              <a:lnSpc>
                <a:spcPct val="70000"/>
              </a:lnSpc>
              <a:spcBef>
                <a:spcPts val="0"/>
              </a:spcBef>
              <a:spcAft>
                <a:spcPts val="0"/>
              </a:spcAft>
              <a:buNone/>
            </a:pPr>
            <a:r>
              <a:rPr lang="en-GB" sz="2300">
                <a:solidFill>
                  <a:schemeClr val="lt1"/>
                </a:solidFill>
                <a:latin typeface="Staatliches"/>
                <a:ea typeface="Staatliches"/>
                <a:cs typeface="Staatliches"/>
                <a:sym typeface="Staatliches"/>
              </a:rPr>
              <a:t>recommendation</a:t>
            </a:r>
            <a:endParaRPr sz="2300">
              <a:solidFill>
                <a:schemeClr val="lt1"/>
              </a:solidFill>
              <a:latin typeface="Staatliches"/>
              <a:ea typeface="Staatliches"/>
              <a:cs typeface="Staatliches"/>
              <a:sym typeface="Staatliches"/>
            </a:endParaRPr>
          </a:p>
        </p:txBody>
      </p:sp>
      <p:sp>
        <p:nvSpPr>
          <p:cNvPr id="521" name="Google Shape;521;p36"/>
          <p:cNvSpPr txBox="1"/>
          <p:nvPr/>
        </p:nvSpPr>
        <p:spPr>
          <a:xfrm>
            <a:off x="182700" y="669675"/>
            <a:ext cx="6301500" cy="1154400"/>
          </a:xfrm>
          <a:prstGeom prst="rect">
            <a:avLst/>
          </a:prstGeom>
          <a:noFill/>
          <a:ln>
            <a:noFill/>
          </a:ln>
        </p:spPr>
        <p:txBody>
          <a:bodyPr spcFirstLastPara="1" wrap="square" lIns="91425" tIns="91425" rIns="91425" bIns="91425" anchor="t" anchorCtr="0">
            <a:spAutoFit/>
          </a:bodyPr>
          <a:lstStyle/>
          <a:p>
            <a:pPr marL="0" lvl="0" indent="0" algn="l" rtl="0">
              <a:lnSpc>
                <a:spcPct val="70000"/>
              </a:lnSpc>
              <a:spcBef>
                <a:spcPts val="0"/>
              </a:spcBef>
              <a:spcAft>
                <a:spcPts val="0"/>
              </a:spcAft>
              <a:buNone/>
            </a:pPr>
            <a:r>
              <a:rPr lang="en-GB" sz="4500">
                <a:solidFill>
                  <a:srgbClr val="DC4815"/>
                </a:solidFill>
                <a:latin typeface="Staatliches"/>
                <a:ea typeface="Staatliches"/>
                <a:cs typeface="Staatliches"/>
                <a:sym typeface="Staatliches"/>
              </a:rPr>
              <a:t>nature and cost of living can Open the door  </a:t>
            </a:r>
            <a:endParaRPr sz="4500">
              <a:solidFill>
                <a:srgbClr val="DC4815"/>
              </a:solidFill>
              <a:latin typeface="Staatliches"/>
              <a:ea typeface="Staatliches"/>
              <a:cs typeface="Staatliches"/>
              <a:sym typeface="Staatliches"/>
            </a:endParaRPr>
          </a:p>
        </p:txBody>
      </p:sp>
      <p:sp>
        <p:nvSpPr>
          <p:cNvPr id="522" name="Google Shape;522;p36"/>
          <p:cNvSpPr txBox="1"/>
          <p:nvPr/>
        </p:nvSpPr>
        <p:spPr>
          <a:xfrm rot="-227">
            <a:off x="182706" y="141237"/>
            <a:ext cx="4549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b="1">
                <a:solidFill>
                  <a:srgbClr val="DC4815"/>
                </a:solidFill>
                <a:latin typeface="Plus Jakarta Sans"/>
                <a:ea typeface="Plus Jakarta Sans"/>
                <a:cs typeface="Plus Jakarta Sans"/>
                <a:sym typeface="Plus Jakarta Sans"/>
              </a:rPr>
              <a:t>Tactic 2</a:t>
            </a:r>
            <a:endParaRPr sz="1800" b="1">
              <a:solidFill>
                <a:srgbClr val="DC4815"/>
              </a:solidFill>
              <a:latin typeface="Plus Jakarta Sans"/>
              <a:ea typeface="Plus Jakarta Sans"/>
              <a:cs typeface="Plus Jakarta Sans"/>
              <a:sym typeface="Plus Jakarta Sans"/>
            </a:endParaRPr>
          </a:p>
        </p:txBody>
      </p:sp>
      <p:pic>
        <p:nvPicPr>
          <p:cNvPr id="523" name="Google Shape;523;p36"/>
          <p:cNvPicPr preferRelativeResize="0"/>
          <p:nvPr/>
        </p:nvPicPr>
        <p:blipFill>
          <a:blip r:embed="rId4">
            <a:alphaModFix/>
          </a:blip>
          <a:stretch>
            <a:fillRect/>
          </a:stretch>
        </p:blipFill>
        <p:spPr>
          <a:xfrm>
            <a:off x="289363" y="2197550"/>
            <a:ext cx="400050" cy="228325"/>
          </a:xfrm>
          <a:prstGeom prst="rect">
            <a:avLst/>
          </a:prstGeom>
          <a:noFill/>
          <a:ln>
            <a:noFill/>
          </a:ln>
        </p:spPr>
      </p:pic>
      <p:pic>
        <p:nvPicPr>
          <p:cNvPr id="524" name="Google Shape;524;p36"/>
          <p:cNvPicPr preferRelativeResize="0"/>
          <p:nvPr/>
        </p:nvPicPr>
        <p:blipFill>
          <a:blip r:embed="rId4">
            <a:alphaModFix/>
          </a:blip>
          <a:stretch>
            <a:fillRect/>
          </a:stretch>
        </p:blipFill>
        <p:spPr>
          <a:xfrm>
            <a:off x="289363" y="2710338"/>
            <a:ext cx="400050" cy="228325"/>
          </a:xfrm>
          <a:prstGeom prst="rect">
            <a:avLst/>
          </a:prstGeom>
          <a:noFill/>
          <a:ln>
            <a:noFill/>
          </a:ln>
        </p:spPr>
      </p:pic>
      <p:pic>
        <p:nvPicPr>
          <p:cNvPr id="525" name="Google Shape;525;p36"/>
          <p:cNvPicPr preferRelativeResize="0"/>
          <p:nvPr/>
        </p:nvPicPr>
        <p:blipFill>
          <a:blip r:embed="rId4">
            <a:alphaModFix/>
          </a:blip>
          <a:stretch>
            <a:fillRect/>
          </a:stretch>
        </p:blipFill>
        <p:spPr>
          <a:xfrm>
            <a:off x="289363" y="3801963"/>
            <a:ext cx="400050" cy="2283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BFDAF2"/>
        </a:solidFill>
        <a:effectLst/>
      </p:bgPr>
    </p:bg>
    <p:spTree>
      <p:nvGrpSpPr>
        <p:cNvPr id="1" name="Shape 529"/>
        <p:cNvGrpSpPr/>
        <p:nvPr/>
      </p:nvGrpSpPr>
      <p:grpSpPr>
        <a:xfrm>
          <a:off x="0" y="0"/>
          <a:ext cx="0" cy="0"/>
          <a:chOff x="0" y="0"/>
          <a:chExt cx="0" cy="0"/>
        </a:xfrm>
      </p:grpSpPr>
      <p:sp>
        <p:nvSpPr>
          <p:cNvPr id="530" name="Google Shape;530;p37"/>
          <p:cNvSpPr txBox="1"/>
          <p:nvPr/>
        </p:nvSpPr>
        <p:spPr>
          <a:xfrm>
            <a:off x="182700" y="667125"/>
            <a:ext cx="7667100" cy="1154400"/>
          </a:xfrm>
          <a:prstGeom prst="rect">
            <a:avLst/>
          </a:prstGeom>
          <a:noFill/>
          <a:ln>
            <a:noFill/>
          </a:ln>
        </p:spPr>
        <p:txBody>
          <a:bodyPr spcFirstLastPara="1" wrap="square" lIns="91425" tIns="91425" rIns="91425" bIns="91425" anchor="t" anchorCtr="0">
            <a:spAutoFit/>
          </a:bodyPr>
          <a:lstStyle/>
          <a:p>
            <a:pPr marL="0" lvl="0" indent="0" algn="l" rtl="0">
              <a:lnSpc>
                <a:spcPct val="70000"/>
              </a:lnSpc>
              <a:spcBef>
                <a:spcPts val="0"/>
              </a:spcBef>
              <a:spcAft>
                <a:spcPts val="0"/>
              </a:spcAft>
              <a:buNone/>
            </a:pPr>
            <a:r>
              <a:rPr lang="en-GB" sz="4500">
                <a:solidFill>
                  <a:srgbClr val="1F1F1F"/>
                </a:solidFill>
                <a:latin typeface="Staatliches"/>
                <a:ea typeface="Staatliches"/>
                <a:cs typeface="Staatliches"/>
                <a:sym typeface="Staatliches"/>
              </a:rPr>
              <a:t>For international investment, bring it back to basic needs.</a:t>
            </a:r>
            <a:endParaRPr sz="4500">
              <a:solidFill>
                <a:srgbClr val="1F1F1F"/>
              </a:solidFill>
              <a:latin typeface="Staatliches"/>
              <a:ea typeface="Staatliches"/>
              <a:cs typeface="Staatliches"/>
              <a:sym typeface="Staatliches"/>
            </a:endParaRPr>
          </a:p>
        </p:txBody>
      </p:sp>
      <p:sp>
        <p:nvSpPr>
          <p:cNvPr id="531" name="Google Shape;531;p37"/>
          <p:cNvSpPr txBox="1"/>
          <p:nvPr/>
        </p:nvSpPr>
        <p:spPr>
          <a:xfrm>
            <a:off x="182700" y="4462750"/>
            <a:ext cx="2206500" cy="50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050" i="1">
                <a:latin typeface="Plus Jakarta Sans SemiBold"/>
                <a:ea typeface="Plus Jakarta Sans SemiBold"/>
                <a:cs typeface="Plus Jakarta Sans SemiBold"/>
                <a:sym typeface="Plus Jakarta Sans SemiBold"/>
              </a:rPr>
              <a:t>Most and least popular options from a list of 14 options</a:t>
            </a:r>
            <a:endParaRPr sz="1050" i="1">
              <a:latin typeface="Plus Jakarta Sans SemiBold"/>
              <a:ea typeface="Plus Jakarta Sans SemiBold"/>
              <a:cs typeface="Plus Jakarta Sans SemiBold"/>
              <a:sym typeface="Plus Jakarta Sans SemiBold"/>
            </a:endParaRPr>
          </a:p>
        </p:txBody>
      </p:sp>
      <p:sp>
        <p:nvSpPr>
          <p:cNvPr id="532" name="Google Shape;532;p37"/>
          <p:cNvSpPr/>
          <p:nvPr/>
        </p:nvSpPr>
        <p:spPr>
          <a:xfrm>
            <a:off x="2526000" y="2195850"/>
            <a:ext cx="2888100" cy="335100"/>
          </a:xfrm>
          <a:prstGeom prst="roundRect">
            <a:avLst>
              <a:gd name="adj" fmla="val 16667"/>
            </a:avLst>
          </a:prstGeom>
          <a:solidFill>
            <a:srgbClr val="E5E0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200">
                <a:latin typeface="Plus Jakarta Sans Medium"/>
                <a:ea typeface="Plus Jakarta Sans Medium"/>
                <a:cs typeface="Plus Jakarta Sans Medium"/>
                <a:sym typeface="Plus Jakarta Sans Medium"/>
              </a:rPr>
              <a:t>1. Clean water</a:t>
            </a:r>
            <a:endParaRPr sz="1200">
              <a:latin typeface="Plus Jakarta Sans Medium"/>
              <a:ea typeface="Plus Jakarta Sans Medium"/>
              <a:cs typeface="Plus Jakarta Sans Medium"/>
              <a:sym typeface="Plus Jakarta Sans Medium"/>
            </a:endParaRPr>
          </a:p>
        </p:txBody>
      </p:sp>
      <p:sp>
        <p:nvSpPr>
          <p:cNvPr id="533" name="Google Shape;533;p37"/>
          <p:cNvSpPr/>
          <p:nvPr/>
        </p:nvSpPr>
        <p:spPr>
          <a:xfrm>
            <a:off x="2526000" y="2631100"/>
            <a:ext cx="2888100" cy="335100"/>
          </a:xfrm>
          <a:prstGeom prst="roundRect">
            <a:avLst>
              <a:gd name="adj" fmla="val 16667"/>
            </a:avLst>
          </a:prstGeom>
          <a:solidFill>
            <a:srgbClr val="E5E0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200">
                <a:latin typeface="Plus Jakarta Sans Medium"/>
                <a:ea typeface="Plus Jakarta Sans Medium"/>
                <a:cs typeface="Plus Jakarta Sans Medium"/>
                <a:sym typeface="Plus Jakarta Sans Medium"/>
              </a:rPr>
              <a:t>2. Hunger</a:t>
            </a:r>
            <a:endParaRPr sz="1200">
              <a:latin typeface="Plus Jakarta Sans Medium"/>
              <a:ea typeface="Plus Jakarta Sans Medium"/>
              <a:cs typeface="Plus Jakarta Sans Medium"/>
              <a:sym typeface="Plus Jakarta Sans Medium"/>
            </a:endParaRPr>
          </a:p>
        </p:txBody>
      </p:sp>
      <p:sp>
        <p:nvSpPr>
          <p:cNvPr id="534" name="Google Shape;534;p37"/>
          <p:cNvSpPr/>
          <p:nvPr/>
        </p:nvSpPr>
        <p:spPr>
          <a:xfrm>
            <a:off x="2526000" y="3066350"/>
            <a:ext cx="2888100" cy="335100"/>
          </a:xfrm>
          <a:prstGeom prst="roundRect">
            <a:avLst>
              <a:gd name="adj" fmla="val 16667"/>
            </a:avLst>
          </a:prstGeom>
          <a:solidFill>
            <a:srgbClr val="E5E0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200">
                <a:latin typeface="Plus Jakarta Sans Medium"/>
                <a:ea typeface="Plus Jakarta Sans Medium"/>
                <a:cs typeface="Plus Jakarta Sans Medium"/>
                <a:sym typeface="Plus Jakarta Sans Medium"/>
              </a:rPr>
              <a:t>3. Fighting disease</a:t>
            </a:r>
            <a:endParaRPr sz="1200">
              <a:latin typeface="Plus Jakarta Sans Medium"/>
              <a:ea typeface="Plus Jakarta Sans Medium"/>
              <a:cs typeface="Plus Jakarta Sans Medium"/>
              <a:sym typeface="Plus Jakarta Sans Medium"/>
            </a:endParaRPr>
          </a:p>
        </p:txBody>
      </p:sp>
      <p:sp>
        <p:nvSpPr>
          <p:cNvPr id="535" name="Google Shape;535;p37"/>
          <p:cNvSpPr/>
          <p:nvPr/>
        </p:nvSpPr>
        <p:spPr>
          <a:xfrm>
            <a:off x="5906950" y="2195850"/>
            <a:ext cx="2888100" cy="335100"/>
          </a:xfrm>
          <a:prstGeom prst="roundRect">
            <a:avLst>
              <a:gd name="adj" fmla="val 16667"/>
            </a:avLst>
          </a:prstGeom>
          <a:solidFill>
            <a:srgbClr val="E5E0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200">
                <a:latin typeface="Plus Jakarta Sans Medium"/>
                <a:ea typeface="Plus Jakarta Sans Medium"/>
                <a:cs typeface="Plus Jakarta Sans Medium"/>
                <a:sym typeface="Plus Jakarta Sans Medium"/>
              </a:rPr>
              <a:t>1. Green jobs</a:t>
            </a:r>
            <a:endParaRPr sz="1200">
              <a:latin typeface="Plus Jakarta Sans Medium"/>
              <a:ea typeface="Plus Jakarta Sans Medium"/>
              <a:cs typeface="Plus Jakarta Sans Medium"/>
              <a:sym typeface="Plus Jakarta Sans Medium"/>
            </a:endParaRPr>
          </a:p>
        </p:txBody>
      </p:sp>
      <p:sp>
        <p:nvSpPr>
          <p:cNvPr id="536" name="Google Shape;536;p37"/>
          <p:cNvSpPr/>
          <p:nvPr/>
        </p:nvSpPr>
        <p:spPr>
          <a:xfrm>
            <a:off x="5906950" y="2631100"/>
            <a:ext cx="2888100" cy="335100"/>
          </a:xfrm>
          <a:prstGeom prst="roundRect">
            <a:avLst>
              <a:gd name="adj" fmla="val 16667"/>
            </a:avLst>
          </a:prstGeom>
          <a:solidFill>
            <a:srgbClr val="E5E0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200">
                <a:latin typeface="Plus Jakarta Sans Medium"/>
                <a:ea typeface="Plus Jakarta Sans Medium"/>
                <a:cs typeface="Plus Jakarta Sans Medium"/>
                <a:sym typeface="Plus Jakarta Sans Medium"/>
              </a:rPr>
              <a:t>2. Education</a:t>
            </a:r>
            <a:endParaRPr sz="1200">
              <a:latin typeface="Plus Jakarta Sans Medium"/>
              <a:ea typeface="Plus Jakarta Sans Medium"/>
              <a:cs typeface="Plus Jakarta Sans Medium"/>
              <a:sym typeface="Plus Jakarta Sans Medium"/>
            </a:endParaRPr>
          </a:p>
        </p:txBody>
      </p:sp>
      <p:sp>
        <p:nvSpPr>
          <p:cNvPr id="537" name="Google Shape;537;p37"/>
          <p:cNvSpPr/>
          <p:nvPr/>
        </p:nvSpPr>
        <p:spPr>
          <a:xfrm>
            <a:off x="5906950" y="3066350"/>
            <a:ext cx="2888100" cy="335100"/>
          </a:xfrm>
          <a:prstGeom prst="roundRect">
            <a:avLst>
              <a:gd name="adj" fmla="val 16667"/>
            </a:avLst>
          </a:prstGeom>
          <a:solidFill>
            <a:srgbClr val="E5E0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200">
                <a:latin typeface="Plus Jakarta Sans Medium"/>
                <a:ea typeface="Plus Jakarta Sans Medium"/>
                <a:cs typeface="Plus Jakarta Sans Medium"/>
                <a:sym typeface="Plus Jakarta Sans Medium"/>
              </a:rPr>
              <a:t>3. Fighting disease</a:t>
            </a:r>
            <a:endParaRPr sz="1200">
              <a:latin typeface="Plus Jakarta Sans Medium"/>
              <a:ea typeface="Plus Jakarta Sans Medium"/>
              <a:cs typeface="Plus Jakarta Sans Medium"/>
              <a:sym typeface="Plus Jakarta Sans Medium"/>
            </a:endParaRPr>
          </a:p>
        </p:txBody>
      </p:sp>
      <p:sp>
        <p:nvSpPr>
          <p:cNvPr id="538" name="Google Shape;538;p37"/>
          <p:cNvSpPr/>
          <p:nvPr/>
        </p:nvSpPr>
        <p:spPr>
          <a:xfrm>
            <a:off x="2526000" y="3821025"/>
            <a:ext cx="2888100" cy="335100"/>
          </a:xfrm>
          <a:prstGeom prst="roundRect">
            <a:avLst>
              <a:gd name="adj" fmla="val 16667"/>
            </a:avLst>
          </a:prstGeom>
          <a:solidFill>
            <a:srgbClr val="5BA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200">
                <a:solidFill>
                  <a:srgbClr val="F3F1EB"/>
                </a:solidFill>
                <a:latin typeface="Plus Jakarta Sans Medium"/>
                <a:ea typeface="Plus Jakarta Sans Medium"/>
                <a:cs typeface="Plus Jakarta Sans Medium"/>
                <a:sym typeface="Plus Jakarta Sans Medium"/>
              </a:rPr>
              <a:t>12. Tackle deforestation</a:t>
            </a:r>
            <a:endParaRPr sz="1200">
              <a:solidFill>
                <a:srgbClr val="F3F1EB"/>
              </a:solidFill>
              <a:latin typeface="Plus Jakarta Sans Medium"/>
              <a:ea typeface="Plus Jakarta Sans Medium"/>
              <a:cs typeface="Plus Jakarta Sans Medium"/>
              <a:sym typeface="Plus Jakarta Sans Medium"/>
            </a:endParaRPr>
          </a:p>
        </p:txBody>
      </p:sp>
      <p:sp>
        <p:nvSpPr>
          <p:cNvPr id="539" name="Google Shape;539;p37"/>
          <p:cNvSpPr/>
          <p:nvPr/>
        </p:nvSpPr>
        <p:spPr>
          <a:xfrm>
            <a:off x="2526000" y="4218175"/>
            <a:ext cx="2888100" cy="335100"/>
          </a:xfrm>
          <a:prstGeom prst="roundRect">
            <a:avLst>
              <a:gd name="adj" fmla="val 16667"/>
            </a:avLst>
          </a:prstGeom>
          <a:solidFill>
            <a:srgbClr val="5BA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200">
                <a:solidFill>
                  <a:srgbClr val="F3F1EB"/>
                </a:solidFill>
                <a:latin typeface="Plus Jakarta Sans Medium"/>
                <a:ea typeface="Plus Jakarta Sans Medium"/>
                <a:cs typeface="Plus Jakarta Sans Medium"/>
                <a:sym typeface="Plus Jakarta Sans Medium"/>
              </a:rPr>
              <a:t>13. Build infrastructure</a:t>
            </a:r>
            <a:endParaRPr sz="1200">
              <a:solidFill>
                <a:srgbClr val="F3F1EB"/>
              </a:solidFill>
              <a:latin typeface="Plus Jakarta Sans Medium"/>
              <a:ea typeface="Plus Jakarta Sans Medium"/>
              <a:cs typeface="Plus Jakarta Sans Medium"/>
              <a:sym typeface="Plus Jakarta Sans Medium"/>
            </a:endParaRPr>
          </a:p>
        </p:txBody>
      </p:sp>
      <p:sp>
        <p:nvSpPr>
          <p:cNvPr id="540" name="Google Shape;540;p37"/>
          <p:cNvSpPr/>
          <p:nvPr/>
        </p:nvSpPr>
        <p:spPr>
          <a:xfrm>
            <a:off x="2526000" y="4615325"/>
            <a:ext cx="2888100" cy="335100"/>
          </a:xfrm>
          <a:prstGeom prst="roundRect">
            <a:avLst>
              <a:gd name="adj" fmla="val 16667"/>
            </a:avLst>
          </a:prstGeom>
          <a:solidFill>
            <a:srgbClr val="5BA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200">
                <a:solidFill>
                  <a:srgbClr val="F3F1EB"/>
                </a:solidFill>
                <a:latin typeface="Plus Jakarta Sans Medium"/>
                <a:ea typeface="Plus Jakarta Sans Medium"/>
                <a:cs typeface="Plus Jakarta Sans Medium"/>
                <a:sym typeface="Plus Jakarta Sans Medium"/>
              </a:rPr>
              <a:t>14. Sustainable transport</a:t>
            </a:r>
            <a:endParaRPr sz="1200">
              <a:solidFill>
                <a:srgbClr val="F3F1EB"/>
              </a:solidFill>
              <a:latin typeface="Plus Jakarta Sans Medium"/>
              <a:ea typeface="Plus Jakarta Sans Medium"/>
              <a:cs typeface="Plus Jakarta Sans Medium"/>
              <a:sym typeface="Plus Jakarta Sans Medium"/>
            </a:endParaRPr>
          </a:p>
        </p:txBody>
      </p:sp>
      <p:cxnSp>
        <p:nvCxnSpPr>
          <p:cNvPr id="541" name="Google Shape;541;p37"/>
          <p:cNvCxnSpPr/>
          <p:nvPr/>
        </p:nvCxnSpPr>
        <p:spPr>
          <a:xfrm>
            <a:off x="3929550" y="3450288"/>
            <a:ext cx="0" cy="245700"/>
          </a:xfrm>
          <a:prstGeom prst="straightConnector1">
            <a:avLst/>
          </a:prstGeom>
          <a:noFill/>
          <a:ln w="19050" cap="flat" cmpd="sng">
            <a:solidFill>
              <a:schemeClr val="dk2"/>
            </a:solidFill>
            <a:prstDash val="dash"/>
            <a:round/>
            <a:headEnd type="none" w="med" len="med"/>
            <a:tailEnd type="none" w="med" len="med"/>
          </a:ln>
        </p:spPr>
      </p:cxnSp>
      <p:sp>
        <p:nvSpPr>
          <p:cNvPr id="542" name="Google Shape;542;p37"/>
          <p:cNvSpPr/>
          <p:nvPr/>
        </p:nvSpPr>
        <p:spPr>
          <a:xfrm>
            <a:off x="5906950" y="3841250"/>
            <a:ext cx="2888100" cy="335100"/>
          </a:xfrm>
          <a:prstGeom prst="roundRect">
            <a:avLst>
              <a:gd name="adj" fmla="val 16667"/>
            </a:avLst>
          </a:prstGeom>
          <a:solidFill>
            <a:srgbClr val="5BA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200">
                <a:solidFill>
                  <a:srgbClr val="F3F1EB"/>
                </a:solidFill>
                <a:latin typeface="Plus Jakarta Sans Medium"/>
                <a:ea typeface="Plus Jakarta Sans Medium"/>
                <a:cs typeface="Plus Jakarta Sans Medium"/>
                <a:sym typeface="Plus Jakarta Sans Medium"/>
              </a:rPr>
              <a:t>12. Tackle deforestation</a:t>
            </a:r>
            <a:endParaRPr sz="1200">
              <a:solidFill>
                <a:srgbClr val="F3F1EB"/>
              </a:solidFill>
              <a:latin typeface="Plus Jakarta Sans Medium"/>
              <a:ea typeface="Plus Jakarta Sans Medium"/>
              <a:cs typeface="Plus Jakarta Sans Medium"/>
              <a:sym typeface="Plus Jakarta Sans Medium"/>
            </a:endParaRPr>
          </a:p>
        </p:txBody>
      </p:sp>
      <p:sp>
        <p:nvSpPr>
          <p:cNvPr id="543" name="Google Shape;543;p37"/>
          <p:cNvSpPr/>
          <p:nvPr/>
        </p:nvSpPr>
        <p:spPr>
          <a:xfrm>
            <a:off x="5906950" y="4238400"/>
            <a:ext cx="2888100" cy="335100"/>
          </a:xfrm>
          <a:prstGeom prst="roundRect">
            <a:avLst>
              <a:gd name="adj" fmla="val 16667"/>
            </a:avLst>
          </a:prstGeom>
          <a:solidFill>
            <a:srgbClr val="5BA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200">
                <a:solidFill>
                  <a:srgbClr val="F3F1EB"/>
                </a:solidFill>
                <a:latin typeface="Plus Jakarta Sans Medium"/>
                <a:ea typeface="Plus Jakarta Sans Medium"/>
                <a:cs typeface="Plus Jakarta Sans Medium"/>
                <a:sym typeface="Plus Jakarta Sans Medium"/>
              </a:rPr>
              <a:t>13. Build infrastructure</a:t>
            </a:r>
            <a:endParaRPr sz="1200">
              <a:solidFill>
                <a:srgbClr val="F3F1EB"/>
              </a:solidFill>
              <a:latin typeface="Plus Jakarta Sans Medium"/>
              <a:ea typeface="Plus Jakarta Sans Medium"/>
              <a:cs typeface="Plus Jakarta Sans Medium"/>
              <a:sym typeface="Plus Jakarta Sans Medium"/>
            </a:endParaRPr>
          </a:p>
        </p:txBody>
      </p:sp>
      <p:sp>
        <p:nvSpPr>
          <p:cNvPr id="544" name="Google Shape;544;p37"/>
          <p:cNvSpPr/>
          <p:nvPr/>
        </p:nvSpPr>
        <p:spPr>
          <a:xfrm>
            <a:off x="5906950" y="4635550"/>
            <a:ext cx="2888100" cy="335100"/>
          </a:xfrm>
          <a:prstGeom prst="roundRect">
            <a:avLst>
              <a:gd name="adj" fmla="val 16667"/>
            </a:avLst>
          </a:prstGeom>
          <a:solidFill>
            <a:srgbClr val="5BA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200">
                <a:solidFill>
                  <a:srgbClr val="F3F1EB"/>
                </a:solidFill>
                <a:latin typeface="Plus Jakarta Sans Medium"/>
                <a:ea typeface="Plus Jakarta Sans Medium"/>
                <a:cs typeface="Plus Jakarta Sans Medium"/>
                <a:sym typeface="Plus Jakarta Sans Medium"/>
              </a:rPr>
              <a:t>14. Sustainable transport</a:t>
            </a:r>
            <a:endParaRPr sz="1200">
              <a:solidFill>
                <a:srgbClr val="F3F1EB"/>
              </a:solidFill>
              <a:latin typeface="Plus Jakarta Sans Medium"/>
              <a:ea typeface="Plus Jakarta Sans Medium"/>
              <a:cs typeface="Plus Jakarta Sans Medium"/>
              <a:sym typeface="Plus Jakarta Sans Medium"/>
            </a:endParaRPr>
          </a:p>
        </p:txBody>
      </p:sp>
      <p:cxnSp>
        <p:nvCxnSpPr>
          <p:cNvPr id="545" name="Google Shape;545;p37"/>
          <p:cNvCxnSpPr/>
          <p:nvPr/>
        </p:nvCxnSpPr>
        <p:spPr>
          <a:xfrm>
            <a:off x="7310500" y="3470513"/>
            <a:ext cx="0" cy="245700"/>
          </a:xfrm>
          <a:prstGeom prst="straightConnector1">
            <a:avLst/>
          </a:prstGeom>
          <a:noFill/>
          <a:ln w="19050" cap="flat" cmpd="sng">
            <a:solidFill>
              <a:schemeClr val="dk2"/>
            </a:solidFill>
            <a:prstDash val="dash"/>
            <a:round/>
            <a:headEnd type="none" w="med" len="med"/>
            <a:tailEnd type="none" w="med" len="med"/>
          </a:ln>
        </p:spPr>
      </p:cxnSp>
      <p:sp>
        <p:nvSpPr>
          <p:cNvPr id="546" name="Google Shape;546;p37"/>
          <p:cNvSpPr txBox="1"/>
          <p:nvPr/>
        </p:nvSpPr>
        <p:spPr>
          <a:xfrm>
            <a:off x="182699" y="141400"/>
            <a:ext cx="1129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b="1">
                <a:solidFill>
                  <a:srgbClr val="1F1F1F"/>
                </a:solidFill>
                <a:latin typeface="Plus Jakarta Sans"/>
                <a:ea typeface="Plus Jakarta Sans"/>
                <a:cs typeface="Plus Jakarta Sans"/>
                <a:sym typeface="Plus Jakarta Sans"/>
              </a:rPr>
              <a:t>Tactic 3</a:t>
            </a:r>
            <a:endParaRPr sz="1800" b="1">
              <a:solidFill>
                <a:srgbClr val="1F1F1F"/>
              </a:solidFill>
              <a:latin typeface="Plus Jakarta Sans"/>
              <a:ea typeface="Plus Jakarta Sans"/>
              <a:cs typeface="Plus Jakarta Sans"/>
              <a:sym typeface="Plus Jakarta Sans"/>
            </a:endParaRPr>
          </a:p>
        </p:txBody>
      </p:sp>
      <p:sp>
        <p:nvSpPr>
          <p:cNvPr id="547" name="Google Shape;547;p37"/>
          <p:cNvSpPr txBox="1">
            <a:spLocks noGrp="1"/>
          </p:cNvSpPr>
          <p:nvPr>
            <p:ph type="title"/>
          </p:nvPr>
        </p:nvSpPr>
        <p:spPr>
          <a:xfrm>
            <a:off x="182700" y="2070225"/>
            <a:ext cx="2043300" cy="62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050">
                <a:solidFill>
                  <a:srgbClr val="1F1F1F"/>
                </a:solidFill>
                <a:latin typeface="Plus Jakarta Sans SemiBold"/>
                <a:ea typeface="Plus Jakarta Sans SemiBold"/>
                <a:cs typeface="Plus Jakarta Sans SemiBold"/>
                <a:sym typeface="Plus Jakarta Sans SemiBold"/>
              </a:rPr>
              <a:t>Question: </a:t>
            </a:r>
            <a:r>
              <a:rPr lang="en-GB" sz="1050">
                <a:solidFill>
                  <a:srgbClr val="1F1F1F"/>
                </a:solidFill>
                <a:latin typeface="Plus Jakarta Sans Medium"/>
                <a:ea typeface="Plus Jakarta Sans Medium"/>
                <a:cs typeface="Plus Jakarta Sans Medium"/>
                <a:sym typeface="Plus Jakarta Sans Medium"/>
              </a:rPr>
              <a:t>“Imagine that a global fund was established with enough money and expertise to really make a difference in addressing problems relating to climate change, the environment, poverty, hunger, and inequality in the world’s lower income countries.</a:t>
            </a:r>
            <a:endParaRPr sz="1050">
              <a:solidFill>
                <a:srgbClr val="1F1F1F"/>
              </a:solidFill>
              <a:latin typeface="Plus Jakarta Sans Medium"/>
              <a:ea typeface="Plus Jakarta Sans Medium"/>
              <a:cs typeface="Plus Jakarta Sans Medium"/>
              <a:sym typeface="Plus Jakarta Sans Medium"/>
            </a:endParaRPr>
          </a:p>
          <a:p>
            <a:pPr marL="0" lvl="0" indent="0" algn="l" rtl="0">
              <a:spcBef>
                <a:spcPts val="0"/>
              </a:spcBef>
              <a:spcAft>
                <a:spcPts val="0"/>
              </a:spcAft>
              <a:buClr>
                <a:schemeClr val="dk1"/>
              </a:buClr>
              <a:buSzPts val="1100"/>
              <a:buFont typeface="Arial"/>
              <a:buNone/>
            </a:pPr>
            <a:r>
              <a:rPr lang="en-GB" sz="1050">
                <a:solidFill>
                  <a:srgbClr val="1F1F1F"/>
                </a:solidFill>
                <a:latin typeface="Plus Jakarta Sans SemiBold"/>
                <a:ea typeface="Plus Jakarta Sans SemiBold"/>
                <a:cs typeface="Plus Jakarta Sans SemiBold"/>
                <a:sym typeface="Plus Jakarta Sans SemiBold"/>
              </a:rPr>
              <a:t>Which of the following areas would you be most and least excited to invest in?</a:t>
            </a:r>
            <a:r>
              <a:rPr lang="en-GB" sz="1050">
                <a:solidFill>
                  <a:srgbClr val="1F1F1F"/>
                </a:solidFill>
                <a:latin typeface="Plus Jakarta Sans Medium"/>
                <a:ea typeface="Plus Jakarta Sans Medium"/>
                <a:cs typeface="Plus Jakarta Sans Medium"/>
                <a:sym typeface="Plus Jakarta Sans Medium"/>
              </a:rPr>
              <a:t>”</a:t>
            </a:r>
            <a:endParaRPr sz="1050">
              <a:solidFill>
                <a:srgbClr val="1F1F1F"/>
              </a:solidFill>
              <a:latin typeface="Plus Jakarta Sans Medium"/>
              <a:ea typeface="Plus Jakarta Sans Medium"/>
              <a:cs typeface="Plus Jakarta Sans Medium"/>
              <a:sym typeface="Plus Jakarta Sans Medium"/>
            </a:endParaRPr>
          </a:p>
        </p:txBody>
      </p:sp>
      <p:pic>
        <p:nvPicPr>
          <p:cNvPr id="548" name="Google Shape;548;p37"/>
          <p:cNvPicPr preferRelativeResize="0"/>
          <p:nvPr/>
        </p:nvPicPr>
        <p:blipFill>
          <a:blip r:embed="rId3">
            <a:alphaModFix/>
          </a:blip>
          <a:stretch>
            <a:fillRect/>
          </a:stretch>
        </p:blipFill>
        <p:spPr>
          <a:xfrm>
            <a:off x="4418350" y="1904888"/>
            <a:ext cx="1076813" cy="1078077"/>
          </a:xfrm>
          <a:prstGeom prst="rect">
            <a:avLst/>
          </a:prstGeom>
          <a:noFill/>
          <a:ln>
            <a:noFill/>
          </a:ln>
        </p:spPr>
      </p:pic>
      <p:sp>
        <p:nvSpPr>
          <p:cNvPr id="549" name="Google Shape;549;p37"/>
          <p:cNvSpPr txBox="1"/>
          <p:nvPr/>
        </p:nvSpPr>
        <p:spPr>
          <a:xfrm>
            <a:off x="4657050" y="2233013"/>
            <a:ext cx="599400" cy="421800"/>
          </a:xfrm>
          <a:prstGeom prst="rect">
            <a:avLst/>
          </a:prstGeom>
          <a:noFill/>
          <a:ln>
            <a:noFill/>
          </a:ln>
        </p:spPr>
        <p:txBody>
          <a:bodyPr spcFirstLastPara="1" wrap="square" lIns="91425" tIns="91425" rIns="91425" bIns="91425" anchor="t" anchorCtr="0">
            <a:spAutoFit/>
          </a:bodyPr>
          <a:lstStyle/>
          <a:p>
            <a:pPr marL="0" lvl="0" indent="0" algn="ctr" rtl="0">
              <a:lnSpc>
                <a:spcPct val="70000"/>
              </a:lnSpc>
              <a:spcBef>
                <a:spcPts val="0"/>
              </a:spcBef>
              <a:spcAft>
                <a:spcPts val="0"/>
              </a:spcAft>
              <a:buNone/>
            </a:pPr>
            <a:r>
              <a:rPr lang="en-GB" sz="2200">
                <a:solidFill>
                  <a:srgbClr val="1F1F1F"/>
                </a:solidFill>
                <a:latin typeface="Staatliches"/>
                <a:ea typeface="Staatliches"/>
                <a:cs typeface="Staatliches"/>
                <a:sym typeface="Staatliches"/>
              </a:rPr>
              <a:t> G7+</a:t>
            </a:r>
            <a:endParaRPr sz="2200">
              <a:solidFill>
                <a:srgbClr val="1F1F1F"/>
              </a:solidFill>
            </a:endParaRPr>
          </a:p>
        </p:txBody>
      </p:sp>
      <p:pic>
        <p:nvPicPr>
          <p:cNvPr id="550" name="Google Shape;550;p37"/>
          <p:cNvPicPr preferRelativeResize="0"/>
          <p:nvPr/>
        </p:nvPicPr>
        <p:blipFill>
          <a:blip r:embed="rId3">
            <a:alphaModFix/>
          </a:blip>
          <a:stretch>
            <a:fillRect/>
          </a:stretch>
        </p:blipFill>
        <p:spPr>
          <a:xfrm>
            <a:off x="7761930" y="2689438"/>
            <a:ext cx="1325343" cy="1326899"/>
          </a:xfrm>
          <a:prstGeom prst="rect">
            <a:avLst/>
          </a:prstGeom>
          <a:noFill/>
          <a:ln>
            <a:noFill/>
          </a:ln>
        </p:spPr>
      </p:pic>
      <p:sp>
        <p:nvSpPr>
          <p:cNvPr id="551" name="Google Shape;551;p37"/>
          <p:cNvSpPr txBox="1"/>
          <p:nvPr/>
        </p:nvSpPr>
        <p:spPr>
          <a:xfrm>
            <a:off x="7761925" y="3074325"/>
            <a:ext cx="1325400" cy="658800"/>
          </a:xfrm>
          <a:prstGeom prst="rect">
            <a:avLst/>
          </a:prstGeom>
          <a:noFill/>
          <a:ln>
            <a:noFill/>
          </a:ln>
        </p:spPr>
        <p:txBody>
          <a:bodyPr spcFirstLastPara="1" wrap="square" lIns="91425" tIns="91425" rIns="91425" bIns="91425" anchor="t" anchorCtr="0">
            <a:spAutoFit/>
          </a:bodyPr>
          <a:lstStyle/>
          <a:p>
            <a:pPr marL="0" lvl="0" indent="0" algn="ctr" rtl="0">
              <a:lnSpc>
                <a:spcPct val="70000"/>
              </a:lnSpc>
              <a:spcBef>
                <a:spcPts val="0"/>
              </a:spcBef>
              <a:spcAft>
                <a:spcPts val="0"/>
              </a:spcAft>
              <a:buNone/>
            </a:pPr>
            <a:r>
              <a:rPr lang="en-GB" sz="2200">
                <a:solidFill>
                  <a:srgbClr val="1F1F1F"/>
                </a:solidFill>
                <a:latin typeface="Staatliches"/>
                <a:ea typeface="Staatliches"/>
                <a:cs typeface="Staatliches"/>
                <a:sym typeface="Staatliches"/>
              </a:rPr>
              <a:t>Emerging </a:t>
            </a:r>
            <a:endParaRPr sz="2200">
              <a:solidFill>
                <a:srgbClr val="1F1F1F"/>
              </a:solidFill>
              <a:latin typeface="Staatliches"/>
              <a:ea typeface="Staatliches"/>
              <a:cs typeface="Staatliches"/>
              <a:sym typeface="Staatliches"/>
            </a:endParaRPr>
          </a:p>
          <a:p>
            <a:pPr marL="0" lvl="0" indent="0" algn="ctr" rtl="0">
              <a:lnSpc>
                <a:spcPct val="70000"/>
              </a:lnSpc>
              <a:spcBef>
                <a:spcPts val="0"/>
              </a:spcBef>
              <a:spcAft>
                <a:spcPts val="0"/>
              </a:spcAft>
              <a:buNone/>
            </a:pPr>
            <a:r>
              <a:rPr lang="en-GB" sz="2200">
                <a:solidFill>
                  <a:srgbClr val="1F1F1F"/>
                </a:solidFill>
                <a:latin typeface="Staatliches"/>
                <a:ea typeface="Staatliches"/>
                <a:cs typeface="Staatliches"/>
                <a:sym typeface="Staatliches"/>
              </a:rPr>
              <a:t>economies</a:t>
            </a:r>
            <a:endParaRPr sz="2200">
              <a:solidFill>
                <a:srgbClr val="1F1F1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BFDAF2"/>
        </a:solidFill>
        <a:effectLst/>
      </p:bgPr>
    </p:bg>
    <p:spTree>
      <p:nvGrpSpPr>
        <p:cNvPr id="1" name="Shape 555"/>
        <p:cNvGrpSpPr/>
        <p:nvPr/>
      </p:nvGrpSpPr>
      <p:grpSpPr>
        <a:xfrm>
          <a:off x="0" y="0"/>
          <a:ext cx="0" cy="0"/>
          <a:chOff x="0" y="0"/>
          <a:chExt cx="0" cy="0"/>
        </a:xfrm>
      </p:grpSpPr>
      <p:pic>
        <p:nvPicPr>
          <p:cNvPr id="556" name="Google Shape;556;p38"/>
          <p:cNvPicPr preferRelativeResize="0"/>
          <p:nvPr/>
        </p:nvPicPr>
        <p:blipFill rotWithShape="1">
          <a:blip r:embed="rId3">
            <a:alphaModFix/>
          </a:blip>
          <a:srcRect l="-19362" t="-89900" r="-4277" b="-13724"/>
          <a:stretch/>
        </p:blipFill>
        <p:spPr>
          <a:xfrm rot="-557387">
            <a:off x="3338352" y="-1796298"/>
            <a:ext cx="6234949" cy="7459645"/>
          </a:xfrm>
          <a:prstGeom prst="rect">
            <a:avLst/>
          </a:prstGeom>
          <a:noFill/>
          <a:ln>
            <a:noFill/>
          </a:ln>
        </p:spPr>
      </p:pic>
      <p:sp>
        <p:nvSpPr>
          <p:cNvPr id="557" name="Google Shape;557;p38"/>
          <p:cNvSpPr txBox="1"/>
          <p:nvPr/>
        </p:nvSpPr>
        <p:spPr>
          <a:xfrm>
            <a:off x="5112575" y="2701300"/>
            <a:ext cx="3764700" cy="78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350">
                <a:solidFill>
                  <a:schemeClr val="lt1"/>
                </a:solidFill>
                <a:latin typeface="Plus Jakarta Sans Medium"/>
                <a:ea typeface="Plus Jakarta Sans Medium"/>
                <a:cs typeface="Plus Jakarta Sans Medium"/>
                <a:sym typeface="Plus Jakarta Sans Medium"/>
              </a:rPr>
              <a:t>When communicating the impacts of international investment in climate  and development, </a:t>
            </a:r>
            <a:r>
              <a:rPr lang="en-GB" sz="1350" b="1">
                <a:solidFill>
                  <a:schemeClr val="lt1"/>
                </a:solidFill>
                <a:latin typeface="Plus Jakarta Sans"/>
                <a:ea typeface="Plus Jakarta Sans"/>
                <a:cs typeface="Plus Jakarta Sans"/>
                <a:sym typeface="Plus Jakarta Sans"/>
              </a:rPr>
              <a:t>highlight how it will address immediate human needs for G7+ audience, and emphasise the creation of jobs for Emerging Economies. </a:t>
            </a:r>
            <a:endParaRPr sz="1350" b="1">
              <a:solidFill>
                <a:schemeClr val="lt1"/>
              </a:solidFill>
              <a:latin typeface="Plus Jakarta Sans"/>
              <a:ea typeface="Plus Jakarta Sans"/>
              <a:cs typeface="Plus Jakarta Sans"/>
              <a:sym typeface="Plus Jakarta Sans"/>
            </a:endParaRPr>
          </a:p>
        </p:txBody>
      </p:sp>
      <p:sp>
        <p:nvSpPr>
          <p:cNvPr id="558" name="Google Shape;558;p38"/>
          <p:cNvSpPr txBox="1"/>
          <p:nvPr/>
        </p:nvSpPr>
        <p:spPr>
          <a:xfrm>
            <a:off x="5112575" y="2356150"/>
            <a:ext cx="2686500" cy="432600"/>
          </a:xfrm>
          <a:prstGeom prst="rect">
            <a:avLst/>
          </a:prstGeom>
          <a:noFill/>
          <a:ln>
            <a:noFill/>
          </a:ln>
        </p:spPr>
        <p:txBody>
          <a:bodyPr spcFirstLastPara="1" wrap="square" lIns="91425" tIns="91425" rIns="91425" bIns="91425" anchor="t" anchorCtr="0">
            <a:spAutoFit/>
          </a:bodyPr>
          <a:lstStyle/>
          <a:p>
            <a:pPr marL="0" lvl="0" indent="0" algn="l" rtl="0">
              <a:lnSpc>
                <a:spcPct val="70000"/>
              </a:lnSpc>
              <a:spcBef>
                <a:spcPts val="0"/>
              </a:spcBef>
              <a:spcAft>
                <a:spcPts val="0"/>
              </a:spcAft>
              <a:buNone/>
            </a:pPr>
            <a:r>
              <a:rPr lang="en-GB" sz="2300">
                <a:solidFill>
                  <a:schemeClr val="lt1"/>
                </a:solidFill>
                <a:latin typeface="Staatliches"/>
                <a:ea typeface="Staatliches"/>
                <a:cs typeface="Staatliches"/>
                <a:sym typeface="Staatliches"/>
              </a:rPr>
              <a:t>recommendation</a:t>
            </a:r>
            <a:endParaRPr sz="2300">
              <a:solidFill>
                <a:schemeClr val="lt1"/>
              </a:solidFill>
              <a:latin typeface="Staatliches"/>
              <a:ea typeface="Staatliches"/>
              <a:cs typeface="Staatliches"/>
              <a:sym typeface="Staatliches"/>
            </a:endParaRPr>
          </a:p>
        </p:txBody>
      </p:sp>
      <p:sp>
        <p:nvSpPr>
          <p:cNvPr id="559" name="Google Shape;559;p38"/>
          <p:cNvSpPr txBox="1"/>
          <p:nvPr/>
        </p:nvSpPr>
        <p:spPr>
          <a:xfrm>
            <a:off x="182699" y="141400"/>
            <a:ext cx="1129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b="1">
                <a:solidFill>
                  <a:srgbClr val="1F1F1F"/>
                </a:solidFill>
                <a:latin typeface="Plus Jakarta Sans"/>
                <a:ea typeface="Plus Jakarta Sans"/>
                <a:cs typeface="Plus Jakarta Sans"/>
                <a:sym typeface="Plus Jakarta Sans"/>
              </a:rPr>
              <a:t>Tactic 3</a:t>
            </a:r>
            <a:endParaRPr sz="1800" b="1">
              <a:solidFill>
                <a:srgbClr val="1F1F1F"/>
              </a:solidFill>
              <a:latin typeface="Plus Jakarta Sans"/>
              <a:ea typeface="Plus Jakarta Sans"/>
              <a:cs typeface="Plus Jakarta Sans"/>
              <a:sym typeface="Plus Jakarta Sans"/>
            </a:endParaRPr>
          </a:p>
        </p:txBody>
      </p:sp>
      <p:sp>
        <p:nvSpPr>
          <p:cNvPr id="560" name="Google Shape;560;p38"/>
          <p:cNvSpPr txBox="1"/>
          <p:nvPr/>
        </p:nvSpPr>
        <p:spPr>
          <a:xfrm>
            <a:off x="182700" y="1885550"/>
            <a:ext cx="3481500" cy="2475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1350" b="1">
                <a:solidFill>
                  <a:schemeClr val="dk1"/>
                </a:solidFill>
                <a:latin typeface="Plus Jakarta Sans"/>
                <a:ea typeface="Plus Jakarta Sans"/>
                <a:cs typeface="Plus Jakarta Sans"/>
                <a:sym typeface="Plus Jakarta Sans"/>
              </a:rPr>
              <a:t>Addressing immediate human needs is generally seen as a more exciting</a:t>
            </a:r>
            <a:r>
              <a:rPr lang="en-GB" sz="1350">
                <a:solidFill>
                  <a:schemeClr val="dk1"/>
                </a:solidFill>
                <a:latin typeface="Plus Jakarta Sans Medium"/>
                <a:ea typeface="Plus Jakarta Sans Medium"/>
                <a:cs typeface="Plus Jakarta Sans Medium"/>
                <a:sym typeface="Plus Jakarta Sans Medium"/>
              </a:rPr>
              <a:t> use of a ‘global fund’ than focusing on longer-term investments. </a:t>
            </a:r>
            <a:endParaRPr sz="1350">
              <a:solidFill>
                <a:schemeClr val="dk1"/>
              </a:solidFill>
              <a:latin typeface="Plus Jakarta Sans Medium"/>
              <a:ea typeface="Plus Jakarta Sans Medium"/>
              <a:cs typeface="Plus Jakarta Sans Medium"/>
              <a:sym typeface="Plus Jakarta Sans Medium"/>
            </a:endParaRPr>
          </a:p>
          <a:p>
            <a:pPr marL="0" lvl="0" indent="0" algn="l" rtl="0">
              <a:lnSpc>
                <a:spcPct val="115000"/>
              </a:lnSpc>
              <a:spcBef>
                <a:spcPts val="800"/>
              </a:spcBef>
              <a:spcAft>
                <a:spcPts val="0"/>
              </a:spcAft>
              <a:buNone/>
            </a:pPr>
            <a:endParaRPr sz="1350">
              <a:solidFill>
                <a:schemeClr val="dk1"/>
              </a:solidFill>
              <a:latin typeface="Plus Jakarta Sans Medium"/>
              <a:ea typeface="Plus Jakarta Sans Medium"/>
              <a:cs typeface="Plus Jakarta Sans Medium"/>
              <a:sym typeface="Plus Jakarta Sans Medium"/>
            </a:endParaRPr>
          </a:p>
          <a:p>
            <a:pPr marL="0" lvl="0" indent="0" algn="l" rtl="0">
              <a:lnSpc>
                <a:spcPct val="115000"/>
              </a:lnSpc>
              <a:spcBef>
                <a:spcPts val="800"/>
              </a:spcBef>
              <a:spcAft>
                <a:spcPts val="0"/>
              </a:spcAft>
              <a:buNone/>
            </a:pPr>
            <a:endParaRPr sz="1350">
              <a:solidFill>
                <a:schemeClr val="dk1"/>
              </a:solidFill>
              <a:latin typeface="Plus Jakarta Sans Medium"/>
              <a:ea typeface="Plus Jakarta Sans Medium"/>
              <a:cs typeface="Plus Jakarta Sans Medium"/>
              <a:sym typeface="Plus Jakarta Sans Medium"/>
            </a:endParaRPr>
          </a:p>
          <a:p>
            <a:pPr marL="0" lvl="0" indent="0" algn="l" rtl="0">
              <a:lnSpc>
                <a:spcPct val="115000"/>
              </a:lnSpc>
              <a:spcBef>
                <a:spcPts val="800"/>
              </a:spcBef>
              <a:spcAft>
                <a:spcPts val="0"/>
              </a:spcAft>
              <a:buNone/>
            </a:pPr>
            <a:endParaRPr sz="1350">
              <a:solidFill>
                <a:schemeClr val="dk1"/>
              </a:solidFill>
              <a:latin typeface="Plus Jakarta Sans Medium"/>
              <a:ea typeface="Plus Jakarta Sans Medium"/>
              <a:cs typeface="Plus Jakarta Sans Medium"/>
              <a:sym typeface="Plus Jakarta Sans Medium"/>
            </a:endParaRPr>
          </a:p>
          <a:p>
            <a:pPr marL="0" lvl="0" indent="0" algn="l" rtl="0">
              <a:lnSpc>
                <a:spcPct val="115000"/>
              </a:lnSpc>
              <a:spcBef>
                <a:spcPts val="800"/>
              </a:spcBef>
              <a:spcAft>
                <a:spcPts val="800"/>
              </a:spcAft>
              <a:buNone/>
            </a:pPr>
            <a:endParaRPr sz="1350">
              <a:solidFill>
                <a:schemeClr val="dk1"/>
              </a:solidFill>
              <a:latin typeface="Plus Jakarta Sans Medium"/>
              <a:ea typeface="Plus Jakarta Sans Medium"/>
              <a:cs typeface="Plus Jakarta Sans Medium"/>
              <a:sym typeface="Plus Jakarta Sans Medium"/>
            </a:endParaRPr>
          </a:p>
        </p:txBody>
      </p:sp>
      <p:sp>
        <p:nvSpPr>
          <p:cNvPr id="561" name="Google Shape;561;p38"/>
          <p:cNvSpPr txBox="1"/>
          <p:nvPr/>
        </p:nvSpPr>
        <p:spPr>
          <a:xfrm>
            <a:off x="182700" y="667125"/>
            <a:ext cx="7667100" cy="1154400"/>
          </a:xfrm>
          <a:prstGeom prst="rect">
            <a:avLst/>
          </a:prstGeom>
          <a:noFill/>
          <a:ln>
            <a:noFill/>
          </a:ln>
        </p:spPr>
        <p:txBody>
          <a:bodyPr spcFirstLastPara="1" wrap="square" lIns="91425" tIns="91425" rIns="91425" bIns="91425" anchor="t" anchorCtr="0">
            <a:spAutoFit/>
          </a:bodyPr>
          <a:lstStyle/>
          <a:p>
            <a:pPr marL="0" lvl="0" indent="0" algn="l" rtl="0">
              <a:lnSpc>
                <a:spcPct val="70000"/>
              </a:lnSpc>
              <a:spcBef>
                <a:spcPts val="0"/>
              </a:spcBef>
              <a:spcAft>
                <a:spcPts val="0"/>
              </a:spcAft>
              <a:buNone/>
            </a:pPr>
            <a:r>
              <a:rPr lang="en-GB" sz="4500">
                <a:solidFill>
                  <a:srgbClr val="1F1F1F"/>
                </a:solidFill>
                <a:latin typeface="Staatliches"/>
                <a:ea typeface="Staatliches"/>
                <a:cs typeface="Staatliches"/>
                <a:sym typeface="Staatliches"/>
              </a:rPr>
              <a:t>For international investment, bring it back to basic needs.</a:t>
            </a:r>
            <a:endParaRPr sz="4500">
              <a:solidFill>
                <a:srgbClr val="1F1F1F"/>
              </a:solidFill>
              <a:latin typeface="Staatliches"/>
              <a:ea typeface="Staatliches"/>
              <a:cs typeface="Staatliches"/>
              <a:sym typeface="Staatliches"/>
            </a:endParaRPr>
          </a:p>
        </p:txBody>
      </p:sp>
      <p:pic>
        <p:nvPicPr>
          <p:cNvPr id="562" name="Google Shape;562;p38"/>
          <p:cNvPicPr preferRelativeResize="0"/>
          <p:nvPr/>
        </p:nvPicPr>
        <p:blipFill>
          <a:blip r:embed="rId4">
            <a:alphaModFix/>
          </a:blip>
          <a:stretch>
            <a:fillRect/>
          </a:stretch>
        </p:blipFill>
        <p:spPr>
          <a:xfrm>
            <a:off x="2057500" y="2994625"/>
            <a:ext cx="2412774" cy="214887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4DFB8"/>
        </a:solidFill>
        <a:effectLst/>
      </p:bgPr>
    </p:bg>
    <p:spTree>
      <p:nvGrpSpPr>
        <p:cNvPr id="1" name="Shape 566"/>
        <p:cNvGrpSpPr/>
        <p:nvPr/>
      </p:nvGrpSpPr>
      <p:grpSpPr>
        <a:xfrm>
          <a:off x="0" y="0"/>
          <a:ext cx="0" cy="0"/>
          <a:chOff x="0" y="0"/>
          <a:chExt cx="0" cy="0"/>
        </a:xfrm>
      </p:grpSpPr>
      <p:pic>
        <p:nvPicPr>
          <p:cNvPr id="567" name="Google Shape;567;p39"/>
          <p:cNvPicPr preferRelativeResize="0"/>
          <p:nvPr/>
        </p:nvPicPr>
        <p:blipFill rotWithShape="1">
          <a:blip r:embed="rId3">
            <a:alphaModFix/>
          </a:blip>
          <a:srcRect l="-4420" t="258" r="49712" b="7558"/>
          <a:stretch/>
        </p:blipFill>
        <p:spPr>
          <a:xfrm>
            <a:off x="3863950" y="-99875"/>
            <a:ext cx="5280051" cy="5243374"/>
          </a:xfrm>
          <a:prstGeom prst="rect">
            <a:avLst/>
          </a:prstGeom>
          <a:noFill/>
          <a:ln>
            <a:noFill/>
          </a:ln>
        </p:spPr>
      </p:pic>
      <p:sp>
        <p:nvSpPr>
          <p:cNvPr id="568" name="Google Shape;568;p39"/>
          <p:cNvSpPr/>
          <p:nvPr/>
        </p:nvSpPr>
        <p:spPr>
          <a:xfrm>
            <a:off x="5164375" y="2610450"/>
            <a:ext cx="3497700" cy="51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GB" sz="1300" u="sng">
                <a:solidFill>
                  <a:srgbClr val="1F1F1F"/>
                </a:solidFill>
                <a:latin typeface="Plus Jakarta Sans SemiBold"/>
                <a:ea typeface="Plus Jakarta Sans SemiBold"/>
                <a:cs typeface="Plus Jakarta Sans SemiBold"/>
                <a:sym typeface="Plus Jakarta Sans SemiBold"/>
              </a:rPr>
              <a:t>Treatment Proposal:</a:t>
            </a:r>
            <a:r>
              <a:rPr lang="en-GB" sz="1300" u="sng">
                <a:solidFill>
                  <a:srgbClr val="1F1F1F"/>
                </a:solidFill>
                <a:latin typeface="Plus Jakarta Sans Medium"/>
                <a:ea typeface="Plus Jakarta Sans Medium"/>
                <a:cs typeface="Plus Jakarta Sans Medium"/>
                <a:sym typeface="Plus Jakarta Sans Medium"/>
              </a:rPr>
              <a:t> </a:t>
            </a:r>
            <a:endParaRPr sz="1300" u="sng">
              <a:solidFill>
                <a:srgbClr val="1F1F1F"/>
              </a:solidFill>
              <a:latin typeface="Plus Jakarta Sans Medium"/>
              <a:ea typeface="Plus Jakarta Sans Medium"/>
              <a:cs typeface="Plus Jakarta Sans Medium"/>
              <a:sym typeface="Plus Jakarta Sans Medium"/>
            </a:endParaRPr>
          </a:p>
          <a:p>
            <a:pPr marL="0" lvl="0" indent="0" algn="l" rtl="0">
              <a:spcBef>
                <a:spcPts val="0"/>
              </a:spcBef>
              <a:spcAft>
                <a:spcPts val="0"/>
              </a:spcAft>
              <a:buClr>
                <a:schemeClr val="dk1"/>
              </a:buClr>
              <a:buSzPts val="1100"/>
              <a:buFont typeface="Arial"/>
              <a:buNone/>
            </a:pPr>
            <a:r>
              <a:rPr lang="en-GB" sz="1300">
                <a:solidFill>
                  <a:srgbClr val="1F1F1F"/>
                </a:solidFill>
                <a:latin typeface="Plus Jakarta Sans Medium"/>
                <a:ea typeface="Plus Jakarta Sans Medium"/>
                <a:cs typeface="Plus Jakarta Sans Medium"/>
                <a:sym typeface="Plus Jakarta Sans Medium"/>
              </a:rPr>
              <a:t>This project would support sustainable farming and food production. </a:t>
            </a:r>
            <a:r>
              <a:rPr lang="en-GB" sz="1300" b="1">
                <a:solidFill>
                  <a:srgbClr val="1F1F1F"/>
                </a:solidFill>
                <a:latin typeface="Plus Jakarta Sans"/>
                <a:ea typeface="Plus Jakarta Sans"/>
                <a:cs typeface="Plus Jakarta Sans"/>
                <a:sym typeface="Plus Jakarta Sans"/>
              </a:rPr>
              <a:t>This would allow them to export food to [your country] more reliably and at a lower cost.</a:t>
            </a:r>
            <a:endParaRPr sz="1300" b="1">
              <a:latin typeface="Plus Jakarta Sans"/>
              <a:ea typeface="Plus Jakarta Sans"/>
              <a:cs typeface="Plus Jakarta Sans"/>
              <a:sym typeface="Plus Jakarta Sans"/>
            </a:endParaRPr>
          </a:p>
        </p:txBody>
      </p:sp>
      <p:sp>
        <p:nvSpPr>
          <p:cNvPr id="569" name="Google Shape;569;p39"/>
          <p:cNvSpPr/>
          <p:nvPr/>
        </p:nvSpPr>
        <p:spPr>
          <a:xfrm>
            <a:off x="5188100" y="1420550"/>
            <a:ext cx="3625200" cy="494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300" u="sng">
                <a:solidFill>
                  <a:srgbClr val="1F1F1F"/>
                </a:solidFill>
                <a:latin typeface="Plus Jakarta Sans SemiBold"/>
                <a:ea typeface="Plus Jakarta Sans SemiBold"/>
                <a:cs typeface="Plus Jakarta Sans SemiBold"/>
                <a:sym typeface="Plus Jakarta Sans SemiBold"/>
              </a:rPr>
              <a:t>Control Proposal A:</a:t>
            </a:r>
            <a:endParaRPr sz="1300" u="sng">
              <a:solidFill>
                <a:srgbClr val="1F1F1F"/>
              </a:solidFill>
              <a:latin typeface="Plus Jakarta Sans SemiBold"/>
              <a:ea typeface="Plus Jakarta Sans SemiBold"/>
              <a:cs typeface="Plus Jakarta Sans SemiBold"/>
              <a:sym typeface="Plus Jakarta Sans SemiBold"/>
            </a:endParaRPr>
          </a:p>
          <a:p>
            <a:pPr marL="0" lvl="0" indent="0" algn="l" rtl="0">
              <a:spcBef>
                <a:spcPts val="0"/>
              </a:spcBef>
              <a:spcAft>
                <a:spcPts val="0"/>
              </a:spcAft>
              <a:buNone/>
            </a:pPr>
            <a:r>
              <a:rPr lang="en-GB" sz="1300">
                <a:solidFill>
                  <a:srgbClr val="1F1F1F"/>
                </a:solidFill>
                <a:latin typeface="Plus Jakarta Sans Medium"/>
                <a:ea typeface="Plus Jakarta Sans Medium"/>
                <a:cs typeface="Plus Jakarta Sans Medium"/>
                <a:sym typeface="Plus Jakarta Sans Medium"/>
              </a:rPr>
              <a:t>This project would support sustainable farming and food production.</a:t>
            </a:r>
            <a:endParaRPr sz="1300">
              <a:latin typeface="Plus Jakarta Sans Medium"/>
              <a:ea typeface="Plus Jakarta Sans Medium"/>
              <a:cs typeface="Plus Jakarta Sans Medium"/>
              <a:sym typeface="Plus Jakarta Sans Medium"/>
            </a:endParaRPr>
          </a:p>
        </p:txBody>
      </p:sp>
      <p:sp>
        <p:nvSpPr>
          <p:cNvPr id="570" name="Google Shape;570;p39"/>
          <p:cNvSpPr txBox="1"/>
          <p:nvPr/>
        </p:nvSpPr>
        <p:spPr>
          <a:xfrm>
            <a:off x="182700" y="703150"/>
            <a:ext cx="3729300" cy="723300"/>
          </a:xfrm>
          <a:prstGeom prst="rect">
            <a:avLst/>
          </a:prstGeom>
          <a:noFill/>
          <a:ln>
            <a:noFill/>
          </a:ln>
        </p:spPr>
        <p:txBody>
          <a:bodyPr spcFirstLastPara="1" wrap="square" lIns="91425" tIns="91425" rIns="91425" bIns="91425" anchor="t" anchorCtr="0">
            <a:spAutoFit/>
          </a:bodyPr>
          <a:lstStyle/>
          <a:p>
            <a:pPr marL="0" lvl="0" indent="0" algn="l" rtl="0">
              <a:lnSpc>
                <a:spcPct val="70000"/>
              </a:lnSpc>
              <a:spcBef>
                <a:spcPts val="0"/>
              </a:spcBef>
              <a:spcAft>
                <a:spcPts val="0"/>
              </a:spcAft>
              <a:buNone/>
            </a:pPr>
            <a:r>
              <a:rPr lang="en-GB" sz="5000">
                <a:solidFill>
                  <a:srgbClr val="004532"/>
                </a:solidFill>
                <a:latin typeface="Staatliches"/>
                <a:ea typeface="Staatliches"/>
                <a:cs typeface="Staatliches"/>
                <a:sym typeface="Staatliches"/>
              </a:rPr>
              <a:t>Win-wins work</a:t>
            </a:r>
            <a:endParaRPr sz="5000">
              <a:solidFill>
                <a:srgbClr val="004532"/>
              </a:solidFill>
              <a:latin typeface="Staatliches"/>
              <a:ea typeface="Staatliches"/>
              <a:cs typeface="Staatliches"/>
              <a:sym typeface="Staatliches"/>
            </a:endParaRPr>
          </a:p>
        </p:txBody>
      </p:sp>
      <p:sp>
        <p:nvSpPr>
          <p:cNvPr id="571" name="Google Shape;571;p39"/>
          <p:cNvSpPr txBox="1"/>
          <p:nvPr/>
        </p:nvSpPr>
        <p:spPr>
          <a:xfrm rot="-406">
            <a:off x="182703" y="142242"/>
            <a:ext cx="2537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b="1">
                <a:solidFill>
                  <a:srgbClr val="004532"/>
                </a:solidFill>
                <a:latin typeface="Plus Jakarta Sans"/>
                <a:ea typeface="Plus Jakarta Sans"/>
                <a:cs typeface="Plus Jakarta Sans"/>
                <a:sym typeface="Plus Jakarta Sans"/>
              </a:rPr>
              <a:t>Tactic 4</a:t>
            </a:r>
            <a:endParaRPr sz="1800" b="1">
              <a:solidFill>
                <a:srgbClr val="004532"/>
              </a:solidFill>
              <a:latin typeface="Plus Jakarta Sans"/>
              <a:ea typeface="Plus Jakarta Sans"/>
              <a:cs typeface="Plus Jakarta Sans"/>
              <a:sym typeface="Plus Jakarta Sans"/>
            </a:endParaRPr>
          </a:p>
        </p:txBody>
      </p:sp>
      <p:grpSp>
        <p:nvGrpSpPr>
          <p:cNvPr id="572" name="Google Shape;572;p39"/>
          <p:cNvGrpSpPr/>
          <p:nvPr/>
        </p:nvGrpSpPr>
        <p:grpSpPr>
          <a:xfrm rot="21125500">
            <a:off x="182881" y="1514004"/>
            <a:ext cx="4294657" cy="2930837"/>
            <a:chOff x="5646963" y="2689575"/>
            <a:chExt cx="3540419" cy="2247940"/>
          </a:xfrm>
        </p:grpSpPr>
        <p:pic>
          <p:nvPicPr>
            <p:cNvPr id="573" name="Google Shape;573;p39"/>
            <p:cNvPicPr preferRelativeResize="0"/>
            <p:nvPr/>
          </p:nvPicPr>
          <p:blipFill rotWithShape="1">
            <a:blip r:embed="rId4">
              <a:alphaModFix/>
            </a:blip>
            <a:srcRect l="59" r="49"/>
            <a:stretch/>
          </p:blipFill>
          <p:spPr>
            <a:xfrm rot="468684">
              <a:off x="7485121" y="4410367"/>
              <a:ext cx="725768" cy="527148"/>
            </a:xfrm>
            <a:prstGeom prst="rect">
              <a:avLst/>
            </a:prstGeom>
            <a:noFill/>
            <a:ln>
              <a:noFill/>
            </a:ln>
          </p:spPr>
        </p:pic>
        <p:pic>
          <p:nvPicPr>
            <p:cNvPr id="574" name="Google Shape;574;p39"/>
            <p:cNvPicPr preferRelativeResize="0"/>
            <p:nvPr/>
          </p:nvPicPr>
          <p:blipFill rotWithShape="1">
            <a:blip r:embed="rId5">
              <a:alphaModFix/>
            </a:blip>
            <a:srcRect l="-3054" t="-3212" r="-8815" b="-3159"/>
            <a:stretch/>
          </p:blipFill>
          <p:spPr>
            <a:xfrm>
              <a:off x="5646963" y="2689575"/>
              <a:ext cx="3540419" cy="2098201"/>
            </a:xfrm>
            <a:prstGeom prst="rect">
              <a:avLst/>
            </a:prstGeom>
            <a:noFill/>
            <a:ln>
              <a:noFill/>
            </a:ln>
          </p:spPr>
        </p:pic>
      </p:grpSp>
      <p:sp>
        <p:nvSpPr>
          <p:cNvPr id="575" name="Google Shape;575;p39"/>
          <p:cNvSpPr txBox="1"/>
          <p:nvPr/>
        </p:nvSpPr>
        <p:spPr>
          <a:xfrm rot="-351701">
            <a:off x="719167" y="2332446"/>
            <a:ext cx="3090258" cy="104679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b="1">
                <a:solidFill>
                  <a:srgbClr val="F2F1EA"/>
                </a:solidFill>
                <a:latin typeface="Plus Jakarta Sans"/>
                <a:ea typeface="Plus Jakarta Sans"/>
                <a:cs typeface="Plus Jakarta Sans"/>
                <a:sym typeface="Plus Jakarta Sans"/>
              </a:rPr>
              <a:t>Question: </a:t>
            </a:r>
            <a:r>
              <a:rPr lang="en-GB">
                <a:solidFill>
                  <a:srgbClr val="F2F1EA"/>
                </a:solidFill>
                <a:latin typeface="Plus Jakarta Sans Medium"/>
                <a:ea typeface="Plus Jakarta Sans Medium"/>
                <a:cs typeface="Plus Jakarta Sans Medium"/>
                <a:sym typeface="Plus Jakarta Sans Medium"/>
              </a:rPr>
              <a:t>Please imagine that [your government] has put forward a plan to invest $10 million in a lower income country…</a:t>
            </a:r>
            <a:endParaRPr>
              <a:solidFill>
                <a:srgbClr val="F2F1EA"/>
              </a:solidFill>
            </a:endParaRPr>
          </a:p>
        </p:txBody>
      </p:sp>
      <p:sp>
        <p:nvSpPr>
          <p:cNvPr id="576" name="Google Shape;576;p39"/>
          <p:cNvSpPr txBox="1"/>
          <p:nvPr/>
        </p:nvSpPr>
        <p:spPr>
          <a:xfrm>
            <a:off x="5188100" y="3646275"/>
            <a:ext cx="14922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200">
                <a:solidFill>
                  <a:srgbClr val="004532"/>
                </a:solidFill>
                <a:latin typeface="Plus Jakarta Sans SemiBold"/>
                <a:ea typeface="Plus Jakarta Sans SemiBold"/>
                <a:cs typeface="Plus Jakarta Sans SemiBold"/>
                <a:sym typeface="Plus Jakarta Sans SemiBold"/>
              </a:rPr>
              <a:t>Results</a:t>
            </a:r>
            <a:endParaRPr sz="2200">
              <a:solidFill>
                <a:srgbClr val="004532"/>
              </a:solidFill>
            </a:endParaRPr>
          </a:p>
        </p:txBody>
      </p:sp>
      <p:pic>
        <p:nvPicPr>
          <p:cNvPr id="577" name="Google Shape;577;p39"/>
          <p:cNvPicPr preferRelativeResize="0"/>
          <p:nvPr/>
        </p:nvPicPr>
        <p:blipFill>
          <a:blip r:embed="rId6">
            <a:alphaModFix/>
          </a:blip>
          <a:stretch>
            <a:fillRect/>
          </a:stretch>
        </p:blipFill>
        <p:spPr>
          <a:xfrm>
            <a:off x="6400175" y="3780088"/>
            <a:ext cx="427525" cy="2555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4DFB8"/>
        </a:solidFill>
        <a:effectLst/>
      </p:bgPr>
    </p:bg>
    <p:spTree>
      <p:nvGrpSpPr>
        <p:cNvPr id="1" name="Shape 581"/>
        <p:cNvGrpSpPr/>
        <p:nvPr/>
      </p:nvGrpSpPr>
      <p:grpSpPr>
        <a:xfrm>
          <a:off x="0" y="0"/>
          <a:ext cx="0" cy="0"/>
          <a:chOff x="0" y="0"/>
          <a:chExt cx="0" cy="0"/>
        </a:xfrm>
      </p:grpSpPr>
      <p:sp>
        <p:nvSpPr>
          <p:cNvPr id="582" name="Google Shape;582;p40"/>
          <p:cNvSpPr txBox="1"/>
          <p:nvPr/>
        </p:nvSpPr>
        <p:spPr>
          <a:xfrm>
            <a:off x="5275649" y="362900"/>
            <a:ext cx="3509700" cy="3849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GB" sz="1300">
                <a:solidFill>
                  <a:srgbClr val="004532"/>
                </a:solidFill>
                <a:latin typeface="Plus Jakarta Sans SemiBold"/>
                <a:ea typeface="Plus Jakarta Sans SemiBold"/>
                <a:cs typeface="Plus Jakarta Sans SemiBold"/>
                <a:sym typeface="Plus Jakarta Sans SemiBold"/>
              </a:rPr>
              <a:t>Greater support for Treatment Proposal</a:t>
            </a:r>
            <a:endParaRPr sz="1300">
              <a:solidFill>
                <a:srgbClr val="004532"/>
              </a:solidFill>
              <a:latin typeface="Plus Jakarta Sans SemiBold"/>
              <a:ea typeface="Plus Jakarta Sans SemiBold"/>
              <a:cs typeface="Plus Jakarta Sans SemiBold"/>
              <a:sym typeface="Plus Jakarta Sans SemiBold"/>
            </a:endParaRPr>
          </a:p>
        </p:txBody>
      </p:sp>
      <p:sp>
        <p:nvSpPr>
          <p:cNvPr id="583" name="Google Shape;583;p40"/>
          <p:cNvSpPr txBox="1"/>
          <p:nvPr/>
        </p:nvSpPr>
        <p:spPr>
          <a:xfrm>
            <a:off x="293400" y="362900"/>
            <a:ext cx="31512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300">
                <a:solidFill>
                  <a:srgbClr val="004532"/>
                </a:solidFill>
                <a:latin typeface="Plus Jakarta Sans SemiBold"/>
                <a:ea typeface="Plus Jakarta Sans SemiBold"/>
                <a:cs typeface="Plus Jakarta Sans SemiBold"/>
                <a:sym typeface="Plus Jakarta Sans SemiBold"/>
              </a:rPr>
              <a:t>Greater support for Control Proposal</a:t>
            </a:r>
            <a:endParaRPr sz="1300">
              <a:solidFill>
                <a:srgbClr val="004532"/>
              </a:solidFill>
              <a:latin typeface="Plus Jakarta Sans SemiBold"/>
              <a:ea typeface="Plus Jakarta Sans SemiBold"/>
              <a:cs typeface="Plus Jakarta Sans SemiBold"/>
              <a:sym typeface="Plus Jakarta Sans SemiBold"/>
            </a:endParaRPr>
          </a:p>
        </p:txBody>
      </p:sp>
      <p:pic>
        <p:nvPicPr>
          <p:cNvPr id="584" name="Google Shape;584;p40"/>
          <p:cNvPicPr preferRelativeResize="0"/>
          <p:nvPr/>
        </p:nvPicPr>
        <p:blipFill>
          <a:blip r:embed="rId3">
            <a:alphaModFix/>
          </a:blip>
          <a:stretch>
            <a:fillRect/>
          </a:stretch>
        </p:blipFill>
        <p:spPr>
          <a:xfrm rot="-577512">
            <a:off x="6868817" y="2034836"/>
            <a:ext cx="2078018" cy="2147179"/>
          </a:xfrm>
          <a:prstGeom prst="rect">
            <a:avLst/>
          </a:prstGeom>
          <a:noFill/>
          <a:ln>
            <a:noFill/>
          </a:ln>
        </p:spPr>
      </p:pic>
      <p:sp>
        <p:nvSpPr>
          <p:cNvPr id="585" name="Google Shape;585;p40"/>
          <p:cNvSpPr txBox="1"/>
          <p:nvPr/>
        </p:nvSpPr>
        <p:spPr>
          <a:xfrm>
            <a:off x="293409" y="847090"/>
            <a:ext cx="1446900" cy="3861600"/>
          </a:xfrm>
          <a:prstGeom prst="rect">
            <a:avLst/>
          </a:prstGeom>
          <a:noFill/>
          <a:ln>
            <a:noFill/>
          </a:ln>
        </p:spPr>
        <p:txBody>
          <a:bodyPr spcFirstLastPara="1" wrap="square" lIns="91425" tIns="91425" rIns="91425" bIns="91425" anchor="t" anchorCtr="0">
            <a:spAutoFit/>
          </a:bodyPr>
          <a:lstStyle/>
          <a:p>
            <a:pPr marL="0" lvl="0" indent="0" algn="r" rtl="0">
              <a:lnSpc>
                <a:spcPct val="145000"/>
              </a:lnSpc>
              <a:spcBef>
                <a:spcPts val="0"/>
              </a:spcBef>
              <a:spcAft>
                <a:spcPts val="0"/>
              </a:spcAft>
              <a:buNone/>
            </a:pPr>
            <a:r>
              <a:rPr lang="en-GB" sz="1050">
                <a:solidFill>
                  <a:srgbClr val="1F1F1F"/>
                </a:solidFill>
                <a:latin typeface="Plus Jakarta Sans SemiBold"/>
                <a:ea typeface="Plus Jakarta Sans SemiBold"/>
                <a:cs typeface="Plus Jakarta Sans SemiBold"/>
                <a:sym typeface="Plus Jakarta Sans SemiBold"/>
              </a:rPr>
              <a:t>Canada</a:t>
            </a:r>
            <a:endParaRPr sz="1050">
              <a:solidFill>
                <a:srgbClr val="1F1F1F"/>
              </a:solidFill>
              <a:latin typeface="Plus Jakarta Sans SemiBold"/>
              <a:ea typeface="Plus Jakarta Sans SemiBold"/>
              <a:cs typeface="Plus Jakarta Sans SemiBold"/>
              <a:sym typeface="Plus Jakarta Sans SemiBold"/>
            </a:endParaRPr>
          </a:p>
          <a:p>
            <a:pPr marL="0" lvl="0" indent="0" algn="r" rtl="0">
              <a:lnSpc>
                <a:spcPct val="145000"/>
              </a:lnSpc>
              <a:spcBef>
                <a:spcPts val="0"/>
              </a:spcBef>
              <a:spcAft>
                <a:spcPts val="0"/>
              </a:spcAft>
              <a:buNone/>
            </a:pPr>
            <a:r>
              <a:rPr lang="en-GB" sz="1050">
                <a:solidFill>
                  <a:srgbClr val="1F1F1F"/>
                </a:solidFill>
                <a:latin typeface="Plus Jakarta Sans SemiBold"/>
                <a:ea typeface="Plus Jakarta Sans SemiBold"/>
                <a:cs typeface="Plus Jakarta Sans SemiBold"/>
                <a:sym typeface="Plus Jakarta Sans SemiBold"/>
              </a:rPr>
              <a:t>Argentina</a:t>
            </a:r>
            <a:endParaRPr sz="1050">
              <a:solidFill>
                <a:srgbClr val="1F1F1F"/>
              </a:solidFill>
              <a:latin typeface="Plus Jakarta Sans SemiBold"/>
              <a:ea typeface="Plus Jakarta Sans SemiBold"/>
              <a:cs typeface="Plus Jakarta Sans SemiBold"/>
              <a:sym typeface="Plus Jakarta Sans SemiBold"/>
            </a:endParaRPr>
          </a:p>
          <a:p>
            <a:pPr marL="0" lvl="0" indent="0" algn="r" rtl="0">
              <a:lnSpc>
                <a:spcPct val="145000"/>
              </a:lnSpc>
              <a:spcBef>
                <a:spcPts val="0"/>
              </a:spcBef>
              <a:spcAft>
                <a:spcPts val="0"/>
              </a:spcAft>
              <a:buNone/>
            </a:pPr>
            <a:r>
              <a:rPr lang="en-GB" sz="1050">
                <a:solidFill>
                  <a:srgbClr val="1F1F1F"/>
                </a:solidFill>
                <a:latin typeface="Plus Jakarta Sans SemiBold"/>
                <a:ea typeface="Plus Jakarta Sans SemiBold"/>
                <a:cs typeface="Plus Jakarta Sans SemiBold"/>
                <a:sym typeface="Plus Jakarta Sans SemiBold"/>
              </a:rPr>
              <a:t>South Africa</a:t>
            </a:r>
            <a:endParaRPr sz="1050">
              <a:solidFill>
                <a:srgbClr val="1F1F1F"/>
              </a:solidFill>
              <a:latin typeface="Plus Jakarta Sans SemiBold"/>
              <a:ea typeface="Plus Jakarta Sans SemiBold"/>
              <a:cs typeface="Plus Jakarta Sans SemiBold"/>
              <a:sym typeface="Plus Jakarta Sans SemiBold"/>
            </a:endParaRPr>
          </a:p>
          <a:p>
            <a:pPr marL="0" lvl="0" indent="0" algn="r" rtl="0">
              <a:lnSpc>
                <a:spcPct val="145000"/>
              </a:lnSpc>
              <a:spcBef>
                <a:spcPts val="0"/>
              </a:spcBef>
              <a:spcAft>
                <a:spcPts val="0"/>
              </a:spcAft>
              <a:buNone/>
            </a:pPr>
            <a:r>
              <a:rPr lang="en-GB" sz="1050">
                <a:solidFill>
                  <a:srgbClr val="1F1F1F"/>
                </a:solidFill>
                <a:latin typeface="Plus Jakarta Sans SemiBold"/>
                <a:ea typeface="Plus Jakarta Sans SemiBold"/>
                <a:cs typeface="Plus Jakarta Sans SemiBold"/>
                <a:sym typeface="Plus Jakarta Sans SemiBold"/>
              </a:rPr>
              <a:t>United Kingdom</a:t>
            </a:r>
            <a:endParaRPr sz="1050">
              <a:solidFill>
                <a:srgbClr val="1F1F1F"/>
              </a:solidFill>
              <a:latin typeface="Plus Jakarta Sans SemiBold"/>
              <a:ea typeface="Plus Jakarta Sans SemiBold"/>
              <a:cs typeface="Plus Jakarta Sans SemiBold"/>
              <a:sym typeface="Plus Jakarta Sans SemiBold"/>
            </a:endParaRPr>
          </a:p>
          <a:p>
            <a:pPr marL="0" lvl="0" indent="0" algn="r" rtl="0">
              <a:lnSpc>
                <a:spcPct val="145000"/>
              </a:lnSpc>
              <a:spcBef>
                <a:spcPts val="0"/>
              </a:spcBef>
              <a:spcAft>
                <a:spcPts val="0"/>
              </a:spcAft>
              <a:buNone/>
            </a:pPr>
            <a:r>
              <a:rPr lang="en-GB" sz="1050">
                <a:solidFill>
                  <a:srgbClr val="1F1F1F"/>
                </a:solidFill>
                <a:latin typeface="Plus Jakarta Sans SemiBold"/>
                <a:ea typeface="Plus Jakarta Sans SemiBold"/>
                <a:cs typeface="Plus Jakarta Sans SemiBold"/>
                <a:sym typeface="Plus Jakarta Sans SemiBold"/>
              </a:rPr>
              <a:t>Brazil</a:t>
            </a:r>
            <a:endParaRPr sz="1050">
              <a:solidFill>
                <a:srgbClr val="1F1F1F"/>
              </a:solidFill>
              <a:latin typeface="Plus Jakarta Sans SemiBold"/>
              <a:ea typeface="Plus Jakarta Sans SemiBold"/>
              <a:cs typeface="Plus Jakarta Sans SemiBold"/>
              <a:sym typeface="Plus Jakarta Sans SemiBold"/>
            </a:endParaRPr>
          </a:p>
          <a:p>
            <a:pPr marL="0" lvl="0" indent="0" algn="r" rtl="0">
              <a:lnSpc>
                <a:spcPct val="145000"/>
              </a:lnSpc>
              <a:spcBef>
                <a:spcPts val="0"/>
              </a:spcBef>
              <a:spcAft>
                <a:spcPts val="0"/>
              </a:spcAft>
              <a:buNone/>
            </a:pPr>
            <a:r>
              <a:rPr lang="en-GB" sz="1050">
                <a:solidFill>
                  <a:srgbClr val="1F1F1F"/>
                </a:solidFill>
                <a:latin typeface="Plus Jakarta Sans SemiBold"/>
                <a:ea typeface="Plus Jakarta Sans SemiBold"/>
                <a:cs typeface="Plus Jakarta Sans SemiBold"/>
                <a:sym typeface="Plus Jakarta Sans SemiBold"/>
              </a:rPr>
              <a:t>Japan</a:t>
            </a:r>
            <a:endParaRPr sz="1050">
              <a:solidFill>
                <a:srgbClr val="1F1F1F"/>
              </a:solidFill>
              <a:latin typeface="Plus Jakarta Sans SemiBold"/>
              <a:ea typeface="Plus Jakarta Sans SemiBold"/>
              <a:cs typeface="Plus Jakarta Sans SemiBold"/>
              <a:sym typeface="Plus Jakarta Sans SemiBold"/>
            </a:endParaRPr>
          </a:p>
          <a:p>
            <a:pPr marL="0" lvl="0" indent="0" algn="r" rtl="0">
              <a:lnSpc>
                <a:spcPct val="145000"/>
              </a:lnSpc>
              <a:spcBef>
                <a:spcPts val="0"/>
              </a:spcBef>
              <a:spcAft>
                <a:spcPts val="0"/>
              </a:spcAft>
              <a:buNone/>
            </a:pPr>
            <a:r>
              <a:rPr lang="en-GB" sz="1050">
                <a:solidFill>
                  <a:srgbClr val="1F1F1F"/>
                </a:solidFill>
                <a:latin typeface="Plus Jakarta Sans SemiBold"/>
                <a:ea typeface="Plus Jakarta Sans SemiBold"/>
                <a:cs typeface="Plus Jakarta Sans SemiBold"/>
                <a:sym typeface="Plus Jakarta Sans SemiBold"/>
              </a:rPr>
              <a:t>Indonesia</a:t>
            </a:r>
            <a:endParaRPr sz="1050">
              <a:solidFill>
                <a:srgbClr val="1F1F1F"/>
              </a:solidFill>
              <a:latin typeface="Plus Jakarta Sans SemiBold"/>
              <a:ea typeface="Plus Jakarta Sans SemiBold"/>
              <a:cs typeface="Plus Jakarta Sans SemiBold"/>
              <a:sym typeface="Plus Jakarta Sans SemiBold"/>
            </a:endParaRPr>
          </a:p>
          <a:p>
            <a:pPr marL="0" lvl="0" indent="0" algn="r" rtl="0">
              <a:lnSpc>
                <a:spcPct val="145000"/>
              </a:lnSpc>
              <a:spcBef>
                <a:spcPts val="0"/>
              </a:spcBef>
              <a:spcAft>
                <a:spcPts val="0"/>
              </a:spcAft>
              <a:buNone/>
            </a:pPr>
            <a:r>
              <a:rPr lang="en-GB" sz="1050">
                <a:solidFill>
                  <a:srgbClr val="1F1F1F"/>
                </a:solidFill>
                <a:latin typeface="Plus Jakarta Sans SemiBold"/>
                <a:ea typeface="Plus Jakarta Sans SemiBold"/>
                <a:cs typeface="Plus Jakarta Sans SemiBold"/>
                <a:sym typeface="Plus Jakarta Sans SemiBold"/>
              </a:rPr>
              <a:t>Australia</a:t>
            </a:r>
            <a:endParaRPr sz="1050">
              <a:solidFill>
                <a:srgbClr val="1F1F1F"/>
              </a:solidFill>
              <a:latin typeface="Plus Jakarta Sans SemiBold"/>
              <a:ea typeface="Plus Jakarta Sans SemiBold"/>
              <a:cs typeface="Plus Jakarta Sans SemiBold"/>
              <a:sym typeface="Plus Jakarta Sans SemiBold"/>
            </a:endParaRPr>
          </a:p>
          <a:p>
            <a:pPr marL="0" lvl="0" indent="0" algn="r" rtl="0">
              <a:lnSpc>
                <a:spcPct val="145000"/>
              </a:lnSpc>
              <a:spcBef>
                <a:spcPts val="0"/>
              </a:spcBef>
              <a:spcAft>
                <a:spcPts val="0"/>
              </a:spcAft>
              <a:buNone/>
            </a:pPr>
            <a:r>
              <a:rPr lang="en-GB" sz="1050">
                <a:solidFill>
                  <a:srgbClr val="1F1F1F"/>
                </a:solidFill>
                <a:latin typeface="Plus Jakarta Sans SemiBold"/>
                <a:ea typeface="Plus Jakarta Sans SemiBold"/>
                <a:cs typeface="Plus Jakarta Sans SemiBold"/>
                <a:sym typeface="Plus Jakarta Sans SemiBold"/>
              </a:rPr>
              <a:t>United States</a:t>
            </a:r>
            <a:endParaRPr sz="1050">
              <a:solidFill>
                <a:srgbClr val="1F1F1F"/>
              </a:solidFill>
              <a:latin typeface="Plus Jakarta Sans SemiBold"/>
              <a:ea typeface="Plus Jakarta Sans SemiBold"/>
              <a:cs typeface="Plus Jakarta Sans SemiBold"/>
              <a:sym typeface="Plus Jakarta Sans SemiBold"/>
            </a:endParaRPr>
          </a:p>
          <a:p>
            <a:pPr marL="0" lvl="0" indent="0" algn="r" rtl="0">
              <a:lnSpc>
                <a:spcPct val="145000"/>
              </a:lnSpc>
              <a:spcBef>
                <a:spcPts val="0"/>
              </a:spcBef>
              <a:spcAft>
                <a:spcPts val="0"/>
              </a:spcAft>
              <a:buNone/>
            </a:pPr>
            <a:r>
              <a:rPr lang="en-GB" sz="1050">
                <a:solidFill>
                  <a:srgbClr val="1F1F1F"/>
                </a:solidFill>
                <a:latin typeface="Plus Jakarta Sans SemiBold"/>
                <a:ea typeface="Plus Jakarta Sans SemiBold"/>
                <a:cs typeface="Plus Jakarta Sans SemiBold"/>
                <a:sym typeface="Plus Jakarta Sans SemiBold"/>
              </a:rPr>
              <a:t>France</a:t>
            </a:r>
            <a:endParaRPr sz="1050">
              <a:solidFill>
                <a:srgbClr val="1F1F1F"/>
              </a:solidFill>
              <a:latin typeface="Plus Jakarta Sans SemiBold"/>
              <a:ea typeface="Plus Jakarta Sans SemiBold"/>
              <a:cs typeface="Plus Jakarta Sans SemiBold"/>
              <a:sym typeface="Plus Jakarta Sans SemiBold"/>
            </a:endParaRPr>
          </a:p>
          <a:p>
            <a:pPr marL="0" lvl="0" indent="0" algn="r" rtl="0">
              <a:lnSpc>
                <a:spcPct val="145000"/>
              </a:lnSpc>
              <a:spcBef>
                <a:spcPts val="0"/>
              </a:spcBef>
              <a:spcAft>
                <a:spcPts val="0"/>
              </a:spcAft>
              <a:buNone/>
            </a:pPr>
            <a:r>
              <a:rPr lang="en-GB" sz="1050">
                <a:solidFill>
                  <a:srgbClr val="1F1F1F"/>
                </a:solidFill>
                <a:latin typeface="Plus Jakarta Sans SemiBold"/>
                <a:ea typeface="Plus Jakarta Sans SemiBold"/>
                <a:cs typeface="Plus Jakarta Sans SemiBold"/>
                <a:sym typeface="Plus Jakarta Sans SemiBold"/>
              </a:rPr>
              <a:t>Italy</a:t>
            </a:r>
            <a:endParaRPr sz="1050">
              <a:solidFill>
                <a:srgbClr val="1F1F1F"/>
              </a:solidFill>
              <a:latin typeface="Plus Jakarta Sans SemiBold"/>
              <a:ea typeface="Plus Jakarta Sans SemiBold"/>
              <a:cs typeface="Plus Jakarta Sans SemiBold"/>
              <a:sym typeface="Plus Jakarta Sans SemiBold"/>
            </a:endParaRPr>
          </a:p>
          <a:p>
            <a:pPr marL="0" lvl="0" indent="0" algn="r" rtl="0">
              <a:lnSpc>
                <a:spcPct val="145000"/>
              </a:lnSpc>
              <a:spcBef>
                <a:spcPts val="0"/>
              </a:spcBef>
              <a:spcAft>
                <a:spcPts val="0"/>
              </a:spcAft>
              <a:buNone/>
            </a:pPr>
            <a:r>
              <a:rPr lang="en-GB" sz="1050">
                <a:solidFill>
                  <a:srgbClr val="1F1F1F"/>
                </a:solidFill>
                <a:latin typeface="Plus Jakarta Sans SemiBold"/>
                <a:ea typeface="Plus Jakarta Sans SemiBold"/>
                <a:cs typeface="Plus Jakarta Sans SemiBold"/>
                <a:sym typeface="Plus Jakarta Sans SemiBold"/>
              </a:rPr>
              <a:t>Germany</a:t>
            </a:r>
            <a:endParaRPr sz="1050">
              <a:solidFill>
                <a:srgbClr val="1F1F1F"/>
              </a:solidFill>
              <a:latin typeface="Plus Jakarta Sans SemiBold"/>
              <a:ea typeface="Plus Jakarta Sans SemiBold"/>
              <a:cs typeface="Plus Jakarta Sans SemiBold"/>
              <a:sym typeface="Plus Jakarta Sans SemiBold"/>
            </a:endParaRPr>
          </a:p>
          <a:p>
            <a:pPr marL="0" lvl="0" indent="0" algn="r" rtl="0">
              <a:lnSpc>
                <a:spcPct val="145000"/>
              </a:lnSpc>
              <a:spcBef>
                <a:spcPts val="0"/>
              </a:spcBef>
              <a:spcAft>
                <a:spcPts val="0"/>
              </a:spcAft>
              <a:buNone/>
            </a:pPr>
            <a:r>
              <a:rPr lang="en-GB" sz="1050">
                <a:solidFill>
                  <a:srgbClr val="1F1F1F"/>
                </a:solidFill>
                <a:latin typeface="Plus Jakarta Sans SemiBold"/>
                <a:ea typeface="Plus Jakarta Sans SemiBold"/>
                <a:cs typeface="Plus Jakarta Sans SemiBold"/>
                <a:sym typeface="Plus Jakarta Sans SemiBold"/>
              </a:rPr>
              <a:t>Nigeria</a:t>
            </a:r>
            <a:endParaRPr sz="1050">
              <a:solidFill>
                <a:srgbClr val="1F1F1F"/>
              </a:solidFill>
              <a:latin typeface="Plus Jakarta Sans SemiBold"/>
              <a:ea typeface="Plus Jakarta Sans SemiBold"/>
              <a:cs typeface="Plus Jakarta Sans SemiBold"/>
              <a:sym typeface="Plus Jakarta Sans SemiBold"/>
            </a:endParaRPr>
          </a:p>
          <a:p>
            <a:pPr marL="0" lvl="0" indent="0" algn="r" rtl="0">
              <a:lnSpc>
                <a:spcPct val="145000"/>
              </a:lnSpc>
              <a:spcBef>
                <a:spcPts val="0"/>
              </a:spcBef>
              <a:spcAft>
                <a:spcPts val="0"/>
              </a:spcAft>
              <a:buNone/>
            </a:pPr>
            <a:r>
              <a:rPr lang="en-GB" sz="1050">
                <a:solidFill>
                  <a:srgbClr val="1F1F1F"/>
                </a:solidFill>
                <a:latin typeface="Plus Jakarta Sans SemiBold"/>
                <a:ea typeface="Plus Jakarta Sans SemiBold"/>
                <a:cs typeface="Plus Jakarta Sans SemiBold"/>
                <a:sym typeface="Plus Jakarta Sans SemiBold"/>
              </a:rPr>
              <a:t>India</a:t>
            </a:r>
            <a:endParaRPr sz="1050">
              <a:solidFill>
                <a:srgbClr val="1F1F1F"/>
              </a:solidFill>
              <a:latin typeface="Plus Jakarta Sans SemiBold"/>
              <a:ea typeface="Plus Jakarta Sans SemiBold"/>
              <a:cs typeface="Plus Jakarta Sans SemiBold"/>
              <a:sym typeface="Plus Jakarta Sans SemiBold"/>
            </a:endParaRPr>
          </a:p>
          <a:p>
            <a:pPr marL="0" lvl="0" indent="0" algn="r" rtl="0">
              <a:lnSpc>
                <a:spcPct val="145000"/>
              </a:lnSpc>
              <a:spcBef>
                <a:spcPts val="0"/>
              </a:spcBef>
              <a:spcAft>
                <a:spcPts val="0"/>
              </a:spcAft>
              <a:buNone/>
            </a:pPr>
            <a:r>
              <a:rPr lang="en-GB" sz="1050">
                <a:solidFill>
                  <a:srgbClr val="1F1F1F"/>
                </a:solidFill>
                <a:latin typeface="Plus Jakarta Sans SemiBold"/>
                <a:ea typeface="Plus Jakarta Sans SemiBold"/>
                <a:cs typeface="Plus Jakarta Sans SemiBold"/>
                <a:sym typeface="Plus Jakarta Sans SemiBold"/>
              </a:rPr>
              <a:t>Kenya</a:t>
            </a:r>
            <a:endParaRPr sz="1050">
              <a:solidFill>
                <a:srgbClr val="1F1F1F"/>
              </a:solidFill>
              <a:latin typeface="Plus Jakarta Sans SemiBold"/>
              <a:ea typeface="Plus Jakarta Sans SemiBold"/>
              <a:cs typeface="Plus Jakarta Sans SemiBold"/>
              <a:sym typeface="Plus Jakarta Sans SemiBold"/>
            </a:endParaRPr>
          </a:p>
          <a:p>
            <a:pPr marL="0" lvl="0" indent="0" algn="r" rtl="0">
              <a:lnSpc>
                <a:spcPct val="145000"/>
              </a:lnSpc>
              <a:spcBef>
                <a:spcPts val="0"/>
              </a:spcBef>
              <a:spcAft>
                <a:spcPts val="0"/>
              </a:spcAft>
              <a:buNone/>
            </a:pPr>
            <a:endParaRPr sz="1050">
              <a:solidFill>
                <a:srgbClr val="1F1F1F"/>
              </a:solidFill>
              <a:latin typeface="Plus Jakarta Sans SemiBold"/>
              <a:ea typeface="Plus Jakarta Sans SemiBold"/>
              <a:cs typeface="Plus Jakarta Sans SemiBold"/>
              <a:sym typeface="Plus Jakarta Sans SemiBold"/>
            </a:endParaRPr>
          </a:p>
        </p:txBody>
      </p:sp>
      <p:grpSp>
        <p:nvGrpSpPr>
          <p:cNvPr id="586" name="Google Shape;586;p40"/>
          <p:cNvGrpSpPr/>
          <p:nvPr/>
        </p:nvGrpSpPr>
        <p:grpSpPr>
          <a:xfrm>
            <a:off x="1740222" y="913610"/>
            <a:ext cx="5991788" cy="4004734"/>
            <a:chOff x="1740306" y="913650"/>
            <a:chExt cx="5821227" cy="3890735"/>
          </a:xfrm>
        </p:grpSpPr>
        <p:pic>
          <p:nvPicPr>
            <p:cNvPr id="587" name="Google Shape;587;p40"/>
            <p:cNvPicPr preferRelativeResize="0"/>
            <p:nvPr/>
          </p:nvPicPr>
          <p:blipFill>
            <a:blip r:embed="rId4">
              <a:alphaModFix/>
            </a:blip>
            <a:stretch>
              <a:fillRect/>
            </a:stretch>
          </p:blipFill>
          <p:spPr>
            <a:xfrm>
              <a:off x="2149938" y="913650"/>
              <a:ext cx="4927201" cy="3495835"/>
            </a:xfrm>
            <a:prstGeom prst="rect">
              <a:avLst/>
            </a:prstGeom>
            <a:noFill/>
            <a:ln>
              <a:noFill/>
            </a:ln>
          </p:spPr>
        </p:pic>
        <p:sp>
          <p:nvSpPr>
            <p:cNvPr id="588" name="Google Shape;588;p40"/>
            <p:cNvSpPr txBox="1"/>
            <p:nvPr/>
          </p:nvSpPr>
          <p:spPr>
            <a:xfrm>
              <a:off x="1740306" y="4512767"/>
              <a:ext cx="673500" cy="291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750">
                  <a:solidFill>
                    <a:srgbClr val="1F1F1F"/>
                  </a:solidFill>
                  <a:latin typeface="Plus Jakarta Sans Medium"/>
                  <a:ea typeface="Plus Jakarta Sans Medium"/>
                  <a:cs typeface="Plus Jakarta Sans Medium"/>
                  <a:sym typeface="Plus Jakarta Sans Medium"/>
                </a:rPr>
                <a:t>-10%</a:t>
              </a:r>
              <a:endParaRPr sz="1100">
                <a:latin typeface="Plus Jakarta Sans Medium"/>
                <a:ea typeface="Plus Jakarta Sans Medium"/>
                <a:cs typeface="Plus Jakarta Sans Medium"/>
                <a:sym typeface="Plus Jakarta Sans Medium"/>
              </a:endParaRPr>
            </a:p>
          </p:txBody>
        </p:sp>
        <p:sp>
          <p:nvSpPr>
            <p:cNvPr id="589" name="Google Shape;589;p40"/>
            <p:cNvSpPr txBox="1"/>
            <p:nvPr/>
          </p:nvSpPr>
          <p:spPr>
            <a:xfrm>
              <a:off x="3728387" y="4512784"/>
              <a:ext cx="631200" cy="291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750">
                  <a:solidFill>
                    <a:srgbClr val="1F1F1F"/>
                  </a:solidFill>
                  <a:latin typeface="Plus Jakarta Sans Medium"/>
                  <a:ea typeface="Plus Jakarta Sans Medium"/>
                  <a:cs typeface="Plus Jakarta Sans Medium"/>
                  <a:sym typeface="Plus Jakarta Sans Medium"/>
                </a:rPr>
                <a:t>0%</a:t>
              </a:r>
              <a:endParaRPr sz="1100">
                <a:latin typeface="Plus Jakarta Sans Medium"/>
                <a:ea typeface="Plus Jakarta Sans Medium"/>
                <a:cs typeface="Plus Jakarta Sans Medium"/>
                <a:sym typeface="Plus Jakarta Sans Medium"/>
              </a:endParaRPr>
            </a:p>
          </p:txBody>
        </p:sp>
        <p:sp>
          <p:nvSpPr>
            <p:cNvPr id="590" name="Google Shape;590;p40"/>
            <p:cNvSpPr txBox="1"/>
            <p:nvPr/>
          </p:nvSpPr>
          <p:spPr>
            <a:xfrm>
              <a:off x="5379508" y="4512785"/>
              <a:ext cx="631200" cy="291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750">
                  <a:solidFill>
                    <a:srgbClr val="1F1F1F"/>
                  </a:solidFill>
                  <a:latin typeface="Plus Jakarta Sans Medium"/>
                  <a:ea typeface="Plus Jakarta Sans Medium"/>
                  <a:cs typeface="Plus Jakarta Sans Medium"/>
                  <a:sym typeface="Plus Jakarta Sans Medium"/>
                </a:rPr>
                <a:t>10%</a:t>
              </a:r>
              <a:endParaRPr sz="1100">
                <a:latin typeface="Plus Jakarta Sans Medium"/>
                <a:ea typeface="Plus Jakarta Sans Medium"/>
                <a:cs typeface="Plus Jakarta Sans Medium"/>
                <a:sym typeface="Plus Jakarta Sans Medium"/>
              </a:endParaRPr>
            </a:p>
          </p:txBody>
        </p:sp>
        <p:sp>
          <p:nvSpPr>
            <p:cNvPr id="591" name="Google Shape;591;p40"/>
            <p:cNvSpPr txBox="1"/>
            <p:nvPr/>
          </p:nvSpPr>
          <p:spPr>
            <a:xfrm>
              <a:off x="6930333" y="4512767"/>
              <a:ext cx="631200" cy="291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750">
                  <a:solidFill>
                    <a:srgbClr val="1F1F1F"/>
                  </a:solidFill>
                  <a:latin typeface="Plus Jakarta Sans Medium"/>
                  <a:ea typeface="Plus Jakarta Sans Medium"/>
                  <a:cs typeface="Plus Jakarta Sans Medium"/>
                  <a:sym typeface="Plus Jakarta Sans Medium"/>
                </a:rPr>
                <a:t>20%</a:t>
              </a:r>
              <a:endParaRPr sz="1100">
                <a:latin typeface="Plus Jakarta Sans Medium"/>
                <a:ea typeface="Plus Jakarta Sans Medium"/>
                <a:cs typeface="Plus Jakarta Sans Medium"/>
                <a:sym typeface="Plus Jakarta Sans Medium"/>
              </a:endParaRPr>
            </a:p>
          </p:txBody>
        </p:sp>
        <p:sp>
          <p:nvSpPr>
            <p:cNvPr id="592" name="Google Shape;592;p40"/>
            <p:cNvSpPr txBox="1"/>
            <p:nvPr/>
          </p:nvSpPr>
          <p:spPr>
            <a:xfrm>
              <a:off x="6630387" y="913650"/>
              <a:ext cx="555600" cy="35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a:solidFill>
                    <a:srgbClr val="F3F1EB"/>
                  </a:solidFill>
                  <a:latin typeface="Staatliches"/>
                  <a:ea typeface="Staatliches"/>
                  <a:cs typeface="Staatliches"/>
                  <a:sym typeface="Staatliches"/>
                </a:rPr>
                <a:t>20%</a:t>
              </a:r>
              <a:endParaRPr sz="1200">
                <a:solidFill>
                  <a:srgbClr val="F3F1EB"/>
                </a:solidFill>
                <a:latin typeface="Staatliches"/>
                <a:ea typeface="Staatliches"/>
                <a:cs typeface="Staatliches"/>
                <a:sym typeface="Staatliches"/>
              </a:endParaRPr>
            </a:p>
          </p:txBody>
        </p:sp>
        <p:sp>
          <p:nvSpPr>
            <p:cNvPr id="593" name="Google Shape;593;p40"/>
            <p:cNvSpPr txBox="1"/>
            <p:nvPr/>
          </p:nvSpPr>
          <p:spPr>
            <a:xfrm>
              <a:off x="6374734" y="1107422"/>
              <a:ext cx="555600" cy="35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a:solidFill>
                    <a:srgbClr val="F3F1EB"/>
                  </a:solidFill>
                  <a:latin typeface="Staatliches"/>
                  <a:ea typeface="Staatliches"/>
                  <a:cs typeface="Staatliches"/>
                  <a:sym typeface="Staatliches"/>
                </a:rPr>
                <a:t>18%</a:t>
              </a:r>
              <a:endParaRPr sz="1200">
                <a:solidFill>
                  <a:srgbClr val="F3F1EB"/>
                </a:solidFill>
                <a:latin typeface="Staatliches"/>
                <a:ea typeface="Staatliches"/>
                <a:cs typeface="Staatliches"/>
                <a:sym typeface="Staatliches"/>
              </a:endParaRPr>
            </a:p>
          </p:txBody>
        </p:sp>
        <p:sp>
          <p:nvSpPr>
            <p:cNvPr id="594" name="Google Shape;594;p40"/>
            <p:cNvSpPr txBox="1"/>
            <p:nvPr/>
          </p:nvSpPr>
          <p:spPr>
            <a:xfrm>
              <a:off x="5893806" y="1321723"/>
              <a:ext cx="555600" cy="35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a:solidFill>
                    <a:srgbClr val="F3F1EB"/>
                  </a:solidFill>
                  <a:latin typeface="Staatliches"/>
                  <a:ea typeface="Staatliches"/>
                  <a:cs typeface="Staatliches"/>
                  <a:sym typeface="Staatliches"/>
                </a:rPr>
                <a:t>15%</a:t>
              </a:r>
              <a:endParaRPr sz="1200">
                <a:solidFill>
                  <a:srgbClr val="F3F1EB"/>
                </a:solidFill>
                <a:latin typeface="Staatliches"/>
                <a:ea typeface="Staatliches"/>
                <a:cs typeface="Staatliches"/>
                <a:sym typeface="Staatliches"/>
              </a:endParaRPr>
            </a:p>
          </p:txBody>
        </p:sp>
        <p:sp>
          <p:nvSpPr>
            <p:cNvPr id="595" name="Google Shape;595;p40"/>
            <p:cNvSpPr txBox="1"/>
            <p:nvPr/>
          </p:nvSpPr>
          <p:spPr>
            <a:xfrm>
              <a:off x="5784701" y="1536776"/>
              <a:ext cx="555600" cy="35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a:solidFill>
                    <a:srgbClr val="F3F1EB"/>
                  </a:solidFill>
                  <a:latin typeface="Staatliches"/>
                  <a:ea typeface="Staatliches"/>
                  <a:cs typeface="Staatliches"/>
                  <a:sym typeface="Staatliches"/>
                </a:rPr>
                <a:t>15%</a:t>
              </a:r>
              <a:endParaRPr sz="1200">
                <a:solidFill>
                  <a:srgbClr val="F3F1EB"/>
                </a:solidFill>
                <a:latin typeface="Staatliches"/>
                <a:ea typeface="Staatliches"/>
                <a:cs typeface="Staatliches"/>
                <a:sym typeface="Staatliches"/>
              </a:endParaRPr>
            </a:p>
          </p:txBody>
        </p:sp>
        <p:sp>
          <p:nvSpPr>
            <p:cNvPr id="596" name="Google Shape;596;p40"/>
            <p:cNvSpPr txBox="1"/>
            <p:nvPr/>
          </p:nvSpPr>
          <p:spPr>
            <a:xfrm>
              <a:off x="5727443" y="1779361"/>
              <a:ext cx="555600" cy="35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a:solidFill>
                    <a:srgbClr val="F3F1EB"/>
                  </a:solidFill>
                  <a:latin typeface="Staatliches"/>
                  <a:ea typeface="Staatliches"/>
                  <a:cs typeface="Staatliches"/>
                  <a:sym typeface="Staatliches"/>
                </a:rPr>
                <a:t>14%</a:t>
              </a:r>
              <a:endParaRPr sz="1200">
                <a:solidFill>
                  <a:srgbClr val="F3F1EB"/>
                </a:solidFill>
                <a:latin typeface="Staatliches"/>
                <a:ea typeface="Staatliches"/>
                <a:cs typeface="Staatliches"/>
                <a:sym typeface="Staatliches"/>
              </a:endParaRPr>
            </a:p>
          </p:txBody>
        </p:sp>
        <p:sp>
          <p:nvSpPr>
            <p:cNvPr id="597" name="Google Shape;597;p40"/>
            <p:cNvSpPr txBox="1"/>
            <p:nvPr/>
          </p:nvSpPr>
          <p:spPr>
            <a:xfrm>
              <a:off x="5338138" y="2000606"/>
              <a:ext cx="555600" cy="35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a:solidFill>
                    <a:srgbClr val="F3F1EB"/>
                  </a:solidFill>
                  <a:latin typeface="Staatliches"/>
                  <a:ea typeface="Staatliches"/>
                  <a:cs typeface="Staatliches"/>
                  <a:sym typeface="Staatliches"/>
                </a:rPr>
                <a:t>12%</a:t>
              </a:r>
              <a:endParaRPr sz="1200">
                <a:solidFill>
                  <a:srgbClr val="F3F1EB"/>
                </a:solidFill>
                <a:latin typeface="Staatliches"/>
                <a:ea typeface="Staatliches"/>
                <a:cs typeface="Staatliches"/>
                <a:sym typeface="Staatliches"/>
              </a:endParaRPr>
            </a:p>
          </p:txBody>
        </p:sp>
        <p:sp>
          <p:nvSpPr>
            <p:cNvPr id="598" name="Google Shape;598;p40"/>
            <p:cNvSpPr txBox="1"/>
            <p:nvPr/>
          </p:nvSpPr>
          <p:spPr>
            <a:xfrm>
              <a:off x="5171850" y="2213674"/>
              <a:ext cx="555600" cy="35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a:solidFill>
                    <a:srgbClr val="F3F1EB"/>
                  </a:solidFill>
                  <a:latin typeface="Staatliches"/>
                  <a:ea typeface="Staatliches"/>
                  <a:cs typeface="Staatliches"/>
                  <a:sym typeface="Staatliches"/>
                </a:rPr>
                <a:t>11%</a:t>
              </a:r>
              <a:endParaRPr sz="1200">
                <a:solidFill>
                  <a:srgbClr val="F3F1EB"/>
                </a:solidFill>
                <a:latin typeface="Staatliches"/>
                <a:ea typeface="Staatliches"/>
                <a:cs typeface="Staatliches"/>
                <a:sym typeface="Staatliches"/>
              </a:endParaRPr>
            </a:p>
          </p:txBody>
        </p:sp>
        <p:sp>
          <p:nvSpPr>
            <p:cNvPr id="599" name="Google Shape;599;p40"/>
            <p:cNvSpPr txBox="1"/>
            <p:nvPr/>
          </p:nvSpPr>
          <p:spPr>
            <a:xfrm>
              <a:off x="5062343" y="2417860"/>
              <a:ext cx="555600" cy="35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a:solidFill>
                    <a:srgbClr val="F3F1EB"/>
                  </a:solidFill>
                  <a:latin typeface="Staatliches"/>
                  <a:ea typeface="Staatliches"/>
                  <a:cs typeface="Staatliches"/>
                  <a:sym typeface="Staatliches"/>
                </a:rPr>
                <a:t>10%</a:t>
              </a:r>
              <a:endParaRPr sz="1200">
                <a:solidFill>
                  <a:srgbClr val="F3F1EB"/>
                </a:solidFill>
                <a:latin typeface="Staatliches"/>
                <a:ea typeface="Staatliches"/>
                <a:cs typeface="Staatliches"/>
                <a:sym typeface="Staatliches"/>
              </a:endParaRPr>
            </a:p>
          </p:txBody>
        </p:sp>
        <p:sp>
          <p:nvSpPr>
            <p:cNvPr id="600" name="Google Shape;600;p40"/>
            <p:cNvSpPr txBox="1"/>
            <p:nvPr/>
          </p:nvSpPr>
          <p:spPr>
            <a:xfrm>
              <a:off x="4823899" y="2656524"/>
              <a:ext cx="555600" cy="35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a:solidFill>
                    <a:srgbClr val="F3F1EB"/>
                  </a:solidFill>
                  <a:latin typeface="Staatliches"/>
                  <a:ea typeface="Staatliches"/>
                  <a:cs typeface="Staatliches"/>
                  <a:sym typeface="Staatliches"/>
                </a:rPr>
                <a:t>8%</a:t>
              </a:r>
              <a:endParaRPr sz="1200">
                <a:solidFill>
                  <a:srgbClr val="F3F1EB"/>
                </a:solidFill>
                <a:latin typeface="Staatliches"/>
                <a:ea typeface="Staatliches"/>
                <a:cs typeface="Staatliches"/>
                <a:sym typeface="Staatliches"/>
              </a:endParaRPr>
            </a:p>
          </p:txBody>
        </p:sp>
        <p:sp>
          <p:nvSpPr>
            <p:cNvPr id="601" name="Google Shape;601;p40"/>
            <p:cNvSpPr txBox="1"/>
            <p:nvPr/>
          </p:nvSpPr>
          <p:spPr>
            <a:xfrm>
              <a:off x="4823899" y="2879515"/>
              <a:ext cx="555600" cy="35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a:solidFill>
                    <a:srgbClr val="F3F1EB"/>
                  </a:solidFill>
                  <a:latin typeface="Staatliches"/>
                  <a:ea typeface="Staatliches"/>
                  <a:cs typeface="Staatliches"/>
                  <a:sym typeface="Staatliches"/>
                </a:rPr>
                <a:t>8%</a:t>
              </a:r>
              <a:endParaRPr sz="1200">
                <a:solidFill>
                  <a:srgbClr val="F3F1EB"/>
                </a:solidFill>
                <a:latin typeface="Staatliches"/>
                <a:ea typeface="Staatliches"/>
                <a:cs typeface="Staatliches"/>
                <a:sym typeface="Staatliches"/>
              </a:endParaRPr>
            </a:p>
          </p:txBody>
        </p:sp>
        <p:sp>
          <p:nvSpPr>
            <p:cNvPr id="602" name="Google Shape;602;p40"/>
            <p:cNvSpPr txBox="1"/>
            <p:nvPr/>
          </p:nvSpPr>
          <p:spPr>
            <a:xfrm>
              <a:off x="4720043" y="3099371"/>
              <a:ext cx="555600" cy="35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a:solidFill>
                    <a:srgbClr val="F3F1EB"/>
                  </a:solidFill>
                  <a:latin typeface="Staatliches"/>
                  <a:ea typeface="Staatliches"/>
                  <a:cs typeface="Staatliches"/>
                  <a:sym typeface="Staatliches"/>
                </a:rPr>
                <a:t>8%</a:t>
              </a:r>
              <a:endParaRPr sz="1200">
                <a:solidFill>
                  <a:srgbClr val="F3F1EB"/>
                </a:solidFill>
                <a:latin typeface="Staatliches"/>
                <a:ea typeface="Staatliches"/>
                <a:cs typeface="Staatliches"/>
                <a:sym typeface="Staatliches"/>
              </a:endParaRPr>
            </a:p>
          </p:txBody>
        </p:sp>
        <p:sp>
          <p:nvSpPr>
            <p:cNvPr id="603" name="Google Shape;603;p40"/>
            <p:cNvSpPr txBox="1"/>
            <p:nvPr/>
          </p:nvSpPr>
          <p:spPr>
            <a:xfrm>
              <a:off x="4430922" y="3313939"/>
              <a:ext cx="555600" cy="35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a:solidFill>
                    <a:srgbClr val="F3F1EB"/>
                  </a:solidFill>
                  <a:latin typeface="Staatliches"/>
                  <a:ea typeface="Staatliches"/>
                  <a:cs typeface="Staatliches"/>
                  <a:sym typeface="Staatliches"/>
                </a:rPr>
                <a:t>6%</a:t>
              </a:r>
              <a:endParaRPr sz="1200">
                <a:solidFill>
                  <a:srgbClr val="F3F1EB"/>
                </a:solidFill>
                <a:latin typeface="Staatliches"/>
                <a:ea typeface="Staatliches"/>
                <a:cs typeface="Staatliches"/>
                <a:sym typeface="Staatliches"/>
              </a:endParaRPr>
            </a:p>
          </p:txBody>
        </p:sp>
        <p:sp>
          <p:nvSpPr>
            <p:cNvPr id="604" name="Google Shape;604;p40"/>
            <p:cNvSpPr txBox="1"/>
            <p:nvPr/>
          </p:nvSpPr>
          <p:spPr>
            <a:xfrm>
              <a:off x="3874829" y="3542344"/>
              <a:ext cx="555600" cy="35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a:solidFill>
                    <a:srgbClr val="F3F1EB"/>
                  </a:solidFill>
                  <a:latin typeface="Staatliches"/>
                  <a:ea typeface="Staatliches"/>
                  <a:cs typeface="Staatliches"/>
                  <a:sym typeface="Staatliches"/>
                </a:rPr>
                <a:t>2%</a:t>
              </a:r>
              <a:endParaRPr sz="1200">
                <a:solidFill>
                  <a:srgbClr val="F3F1EB"/>
                </a:solidFill>
                <a:latin typeface="Staatliches"/>
                <a:ea typeface="Staatliches"/>
                <a:cs typeface="Staatliches"/>
                <a:sym typeface="Staatliches"/>
              </a:endParaRPr>
            </a:p>
          </p:txBody>
        </p:sp>
        <p:sp>
          <p:nvSpPr>
            <p:cNvPr id="605" name="Google Shape;605;p40"/>
            <p:cNvSpPr txBox="1"/>
            <p:nvPr/>
          </p:nvSpPr>
          <p:spPr>
            <a:xfrm>
              <a:off x="3728374" y="3792425"/>
              <a:ext cx="336300" cy="35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a:solidFill>
                    <a:srgbClr val="F3F1EB"/>
                  </a:solidFill>
                  <a:latin typeface="Staatliches"/>
                  <a:ea typeface="Staatliches"/>
                  <a:cs typeface="Staatliches"/>
                  <a:sym typeface="Staatliches"/>
                </a:rPr>
                <a:t>1%</a:t>
              </a:r>
              <a:endParaRPr sz="1200">
                <a:solidFill>
                  <a:srgbClr val="F3F1EB"/>
                </a:solidFill>
                <a:latin typeface="Staatliches"/>
                <a:ea typeface="Staatliches"/>
                <a:cs typeface="Staatliches"/>
                <a:sym typeface="Staatliches"/>
              </a:endParaRPr>
            </a:p>
          </p:txBody>
        </p:sp>
        <p:sp>
          <p:nvSpPr>
            <p:cNvPr id="606" name="Google Shape;606;p40"/>
            <p:cNvSpPr txBox="1"/>
            <p:nvPr/>
          </p:nvSpPr>
          <p:spPr>
            <a:xfrm>
              <a:off x="2551500" y="3983150"/>
              <a:ext cx="555600" cy="35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a:solidFill>
                    <a:srgbClr val="F3F1EB"/>
                  </a:solidFill>
                  <a:latin typeface="Staatliches"/>
                  <a:ea typeface="Staatliches"/>
                  <a:cs typeface="Staatliches"/>
                  <a:sym typeface="Staatliches"/>
                </a:rPr>
                <a:t>-8%</a:t>
              </a:r>
              <a:endParaRPr sz="1200">
                <a:solidFill>
                  <a:srgbClr val="F3F1EB"/>
                </a:solidFill>
                <a:latin typeface="Staatliches"/>
                <a:ea typeface="Staatliches"/>
                <a:cs typeface="Staatliches"/>
                <a:sym typeface="Staatliches"/>
              </a:endParaRPr>
            </a:p>
          </p:txBody>
        </p:sp>
      </p:grpSp>
      <p:sp>
        <p:nvSpPr>
          <p:cNvPr id="607" name="Google Shape;607;p40"/>
          <p:cNvSpPr txBox="1"/>
          <p:nvPr/>
        </p:nvSpPr>
        <p:spPr>
          <a:xfrm rot="-340495">
            <a:off x="7068964" y="2534674"/>
            <a:ext cx="1677723" cy="110816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000">
                <a:solidFill>
                  <a:schemeClr val="dk1"/>
                </a:solidFill>
                <a:latin typeface="Plus Jakarta Sans Medium"/>
                <a:ea typeface="Plus Jakarta Sans Medium"/>
                <a:cs typeface="Plus Jakarta Sans Medium"/>
                <a:sym typeface="Plus Jakarta Sans Medium"/>
              </a:rPr>
              <a:t>Kenya showed less support for the treatment proposal but there were high levels of support for both statements overall.</a:t>
            </a:r>
            <a:endParaRPr sz="1000">
              <a:solidFill>
                <a:schemeClr val="dk1"/>
              </a:solidFill>
              <a:latin typeface="Plus Jakarta Sans Medium"/>
              <a:ea typeface="Plus Jakarta Sans Medium"/>
              <a:cs typeface="Plus Jakarta Sans Medium"/>
              <a:sym typeface="Plus Jakarta Sans Medium"/>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1DCAF"/>
        </a:solidFill>
        <a:effectLst/>
      </p:bgPr>
    </p:bg>
    <p:spTree>
      <p:nvGrpSpPr>
        <p:cNvPr id="1" name="Shape 611"/>
        <p:cNvGrpSpPr/>
        <p:nvPr/>
      </p:nvGrpSpPr>
      <p:grpSpPr>
        <a:xfrm>
          <a:off x="0" y="0"/>
          <a:ext cx="0" cy="0"/>
          <a:chOff x="0" y="0"/>
          <a:chExt cx="0" cy="0"/>
        </a:xfrm>
      </p:grpSpPr>
      <p:pic>
        <p:nvPicPr>
          <p:cNvPr id="612" name="Google Shape;612;p41"/>
          <p:cNvPicPr preferRelativeResize="0"/>
          <p:nvPr/>
        </p:nvPicPr>
        <p:blipFill rotWithShape="1">
          <a:blip r:embed="rId3">
            <a:alphaModFix/>
          </a:blip>
          <a:srcRect l="48143" r="726"/>
          <a:stretch/>
        </p:blipFill>
        <p:spPr>
          <a:xfrm>
            <a:off x="105236" y="274575"/>
            <a:ext cx="4695363" cy="4214200"/>
          </a:xfrm>
          <a:prstGeom prst="rect">
            <a:avLst/>
          </a:prstGeom>
          <a:noFill/>
          <a:ln>
            <a:noFill/>
          </a:ln>
        </p:spPr>
      </p:pic>
      <p:pic>
        <p:nvPicPr>
          <p:cNvPr id="613" name="Google Shape;613;p41"/>
          <p:cNvPicPr preferRelativeResize="0"/>
          <p:nvPr/>
        </p:nvPicPr>
        <p:blipFill>
          <a:blip r:embed="rId4">
            <a:alphaModFix/>
          </a:blip>
          <a:stretch>
            <a:fillRect/>
          </a:stretch>
        </p:blipFill>
        <p:spPr>
          <a:xfrm>
            <a:off x="-226251" y="1124426"/>
            <a:ext cx="795275" cy="453876"/>
          </a:xfrm>
          <a:prstGeom prst="rect">
            <a:avLst/>
          </a:prstGeom>
          <a:noFill/>
          <a:ln>
            <a:noFill/>
          </a:ln>
        </p:spPr>
      </p:pic>
      <p:pic>
        <p:nvPicPr>
          <p:cNvPr id="614" name="Google Shape;614;p41"/>
          <p:cNvPicPr preferRelativeResize="0"/>
          <p:nvPr/>
        </p:nvPicPr>
        <p:blipFill>
          <a:blip r:embed="rId5">
            <a:alphaModFix/>
          </a:blip>
          <a:stretch>
            <a:fillRect/>
          </a:stretch>
        </p:blipFill>
        <p:spPr>
          <a:xfrm>
            <a:off x="4664325" y="382875"/>
            <a:ext cx="4479676" cy="4214205"/>
          </a:xfrm>
          <a:prstGeom prst="rect">
            <a:avLst/>
          </a:prstGeom>
          <a:noFill/>
          <a:ln>
            <a:noFill/>
          </a:ln>
        </p:spPr>
      </p:pic>
      <p:pic>
        <p:nvPicPr>
          <p:cNvPr id="615" name="Google Shape;615;p41"/>
          <p:cNvPicPr preferRelativeResize="0"/>
          <p:nvPr/>
        </p:nvPicPr>
        <p:blipFill>
          <a:blip r:embed="rId4">
            <a:alphaModFix/>
          </a:blip>
          <a:stretch>
            <a:fillRect/>
          </a:stretch>
        </p:blipFill>
        <p:spPr>
          <a:xfrm rot="7467081">
            <a:off x="8479499" y="761826"/>
            <a:ext cx="795275" cy="45387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1DCAF"/>
        </a:solidFill>
        <a:effectLst/>
      </p:bgPr>
    </p:bg>
    <p:spTree>
      <p:nvGrpSpPr>
        <p:cNvPr id="1" name="Shape 619"/>
        <p:cNvGrpSpPr/>
        <p:nvPr/>
      </p:nvGrpSpPr>
      <p:grpSpPr>
        <a:xfrm>
          <a:off x="0" y="0"/>
          <a:ext cx="0" cy="0"/>
          <a:chOff x="0" y="0"/>
          <a:chExt cx="0" cy="0"/>
        </a:xfrm>
      </p:grpSpPr>
      <p:sp>
        <p:nvSpPr>
          <p:cNvPr id="620" name="Google Shape;620;p42"/>
          <p:cNvSpPr txBox="1"/>
          <p:nvPr/>
        </p:nvSpPr>
        <p:spPr>
          <a:xfrm>
            <a:off x="735300" y="1563050"/>
            <a:ext cx="3836700" cy="2509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1350">
                <a:solidFill>
                  <a:schemeClr val="dk1"/>
                </a:solidFill>
                <a:latin typeface="Plus Jakarta Sans Medium"/>
                <a:ea typeface="Plus Jakarta Sans Medium"/>
                <a:cs typeface="Plus Jakarta Sans Medium"/>
                <a:sym typeface="Plus Jakarta Sans Medium"/>
              </a:rPr>
              <a:t>By communicating the win-wins, it led to an average </a:t>
            </a:r>
            <a:r>
              <a:rPr lang="en-GB" sz="1350" b="1">
                <a:solidFill>
                  <a:schemeClr val="dk1"/>
                </a:solidFill>
                <a:latin typeface="Plus Jakarta Sans"/>
                <a:ea typeface="Plus Jakarta Sans"/>
                <a:cs typeface="Plus Jakarta Sans"/>
                <a:sym typeface="Plus Jakarta Sans"/>
              </a:rPr>
              <a:t>increase in support of 9%</a:t>
            </a:r>
            <a:r>
              <a:rPr lang="en-GB" sz="1350">
                <a:solidFill>
                  <a:schemeClr val="dk1"/>
                </a:solidFill>
                <a:latin typeface="Plus Jakarta Sans Medium"/>
                <a:ea typeface="Plus Jakarta Sans Medium"/>
                <a:cs typeface="Plus Jakarta Sans Medium"/>
                <a:sym typeface="Plus Jakarta Sans Medium"/>
              </a:rPr>
              <a:t>, and in some countries significantly more. </a:t>
            </a:r>
            <a:endParaRPr sz="1350">
              <a:solidFill>
                <a:schemeClr val="dk1"/>
              </a:solidFill>
              <a:latin typeface="Plus Jakarta Sans Medium"/>
              <a:ea typeface="Plus Jakarta Sans Medium"/>
              <a:cs typeface="Plus Jakarta Sans Medium"/>
              <a:sym typeface="Plus Jakarta Sans Medium"/>
            </a:endParaRPr>
          </a:p>
          <a:p>
            <a:pPr marL="0" lvl="0" indent="0" algn="l" rtl="0">
              <a:lnSpc>
                <a:spcPct val="115000"/>
              </a:lnSpc>
              <a:spcBef>
                <a:spcPts val="800"/>
              </a:spcBef>
              <a:spcAft>
                <a:spcPts val="0"/>
              </a:spcAft>
              <a:buNone/>
            </a:pPr>
            <a:r>
              <a:rPr lang="en-GB" sz="1350">
                <a:solidFill>
                  <a:schemeClr val="dk1"/>
                </a:solidFill>
                <a:latin typeface="Plus Jakarta Sans Medium"/>
                <a:ea typeface="Plus Jakarta Sans Medium"/>
                <a:cs typeface="Plus Jakarta Sans Medium"/>
                <a:sym typeface="Plus Jakarta Sans Medium"/>
              </a:rPr>
              <a:t>This is </a:t>
            </a:r>
            <a:r>
              <a:rPr lang="en-GB" sz="1350" b="1">
                <a:solidFill>
                  <a:schemeClr val="dk1"/>
                </a:solidFill>
                <a:latin typeface="Plus Jakarta Sans"/>
                <a:ea typeface="Plus Jakarta Sans"/>
                <a:cs typeface="Plus Jakarta Sans"/>
                <a:sym typeface="Plus Jakarta Sans"/>
              </a:rPr>
              <a:t>particularly effective </a:t>
            </a:r>
            <a:r>
              <a:rPr lang="en-GB" sz="1350">
                <a:solidFill>
                  <a:schemeClr val="dk1"/>
                </a:solidFill>
                <a:latin typeface="Plus Jakarta Sans Medium"/>
                <a:ea typeface="Plus Jakarta Sans Medium"/>
                <a:cs typeface="Plus Jakarta Sans Medium"/>
                <a:sym typeface="Plus Jakarta Sans Medium"/>
              </a:rPr>
              <a:t>in countries where the public are initially less open to investing in lower income countries</a:t>
            </a:r>
            <a:endParaRPr sz="1350">
              <a:solidFill>
                <a:schemeClr val="dk1"/>
              </a:solidFill>
              <a:latin typeface="Plus Jakarta Sans Medium"/>
              <a:ea typeface="Plus Jakarta Sans Medium"/>
              <a:cs typeface="Plus Jakarta Sans Medium"/>
              <a:sym typeface="Plus Jakarta Sans Medium"/>
            </a:endParaRPr>
          </a:p>
          <a:p>
            <a:pPr marL="0" lvl="0" indent="0" algn="l" rtl="0">
              <a:lnSpc>
                <a:spcPct val="115000"/>
              </a:lnSpc>
              <a:spcBef>
                <a:spcPts val="800"/>
              </a:spcBef>
              <a:spcAft>
                <a:spcPts val="800"/>
              </a:spcAft>
              <a:buNone/>
            </a:pPr>
            <a:r>
              <a:rPr lang="en-GB" sz="1350">
                <a:solidFill>
                  <a:schemeClr val="dk1"/>
                </a:solidFill>
                <a:latin typeface="Plus Jakarta Sans Medium"/>
                <a:ea typeface="Plus Jakarta Sans Medium"/>
                <a:cs typeface="Plus Jakarta Sans Medium"/>
                <a:sym typeface="Plus Jakarta Sans Medium"/>
              </a:rPr>
              <a:t>Highlighting win-wins that related to reducing </a:t>
            </a:r>
            <a:r>
              <a:rPr lang="en-GB" sz="1350" b="1">
                <a:solidFill>
                  <a:schemeClr val="dk1"/>
                </a:solidFill>
                <a:latin typeface="Plus Jakarta Sans"/>
                <a:ea typeface="Plus Jakarta Sans"/>
                <a:cs typeface="Plus Jakarta Sans"/>
                <a:sym typeface="Plus Jakarta Sans"/>
              </a:rPr>
              <a:t>forced migration*</a:t>
            </a:r>
            <a:r>
              <a:rPr lang="en-GB" sz="1350">
                <a:solidFill>
                  <a:schemeClr val="dk1"/>
                </a:solidFill>
                <a:latin typeface="Plus Jakarta Sans Medium"/>
                <a:ea typeface="Plus Jakarta Sans Medium"/>
                <a:cs typeface="Plus Jakarta Sans Medium"/>
                <a:sym typeface="Plus Jakarta Sans Medium"/>
              </a:rPr>
              <a:t> and improving </a:t>
            </a:r>
            <a:r>
              <a:rPr lang="en-GB" sz="1350" b="1">
                <a:solidFill>
                  <a:schemeClr val="dk1"/>
                </a:solidFill>
                <a:latin typeface="Plus Jakarta Sans"/>
                <a:ea typeface="Plus Jakarta Sans"/>
                <a:cs typeface="Plus Jakarta Sans"/>
                <a:sym typeface="Plus Jakarta Sans"/>
              </a:rPr>
              <a:t>food security**</a:t>
            </a:r>
            <a:r>
              <a:rPr lang="en-GB" sz="1350">
                <a:solidFill>
                  <a:schemeClr val="dk1"/>
                </a:solidFill>
                <a:latin typeface="Plus Jakarta Sans Medium"/>
                <a:ea typeface="Plus Jakarta Sans Medium"/>
                <a:cs typeface="Plus Jakarta Sans Medium"/>
                <a:sym typeface="Plus Jakarta Sans Medium"/>
              </a:rPr>
              <a:t>, were particularly effective.</a:t>
            </a:r>
            <a:endParaRPr sz="1350">
              <a:solidFill>
                <a:schemeClr val="dk1"/>
              </a:solidFill>
              <a:latin typeface="Plus Jakarta Sans Medium"/>
              <a:ea typeface="Plus Jakarta Sans Medium"/>
              <a:cs typeface="Plus Jakarta Sans Medium"/>
              <a:sym typeface="Plus Jakarta Sans Medium"/>
            </a:endParaRPr>
          </a:p>
        </p:txBody>
      </p:sp>
      <p:pic>
        <p:nvPicPr>
          <p:cNvPr id="621" name="Google Shape;621;p42"/>
          <p:cNvPicPr preferRelativeResize="0"/>
          <p:nvPr/>
        </p:nvPicPr>
        <p:blipFill>
          <a:blip r:embed="rId3">
            <a:alphaModFix/>
          </a:blip>
          <a:stretch>
            <a:fillRect/>
          </a:stretch>
        </p:blipFill>
        <p:spPr>
          <a:xfrm>
            <a:off x="182700" y="1700463"/>
            <a:ext cx="477960" cy="272782"/>
          </a:xfrm>
          <a:prstGeom prst="rect">
            <a:avLst/>
          </a:prstGeom>
          <a:noFill/>
          <a:ln>
            <a:noFill/>
          </a:ln>
        </p:spPr>
      </p:pic>
      <p:pic>
        <p:nvPicPr>
          <p:cNvPr id="622" name="Google Shape;622;p42"/>
          <p:cNvPicPr preferRelativeResize="0"/>
          <p:nvPr/>
        </p:nvPicPr>
        <p:blipFill>
          <a:blip r:embed="rId4">
            <a:alphaModFix/>
          </a:blip>
          <a:stretch>
            <a:fillRect/>
          </a:stretch>
        </p:blipFill>
        <p:spPr>
          <a:xfrm>
            <a:off x="204556" y="2443910"/>
            <a:ext cx="434238" cy="247832"/>
          </a:xfrm>
          <a:prstGeom prst="rect">
            <a:avLst/>
          </a:prstGeom>
          <a:noFill/>
          <a:ln>
            <a:noFill/>
          </a:ln>
        </p:spPr>
      </p:pic>
      <p:sp>
        <p:nvSpPr>
          <p:cNvPr id="623" name="Google Shape;623;p42"/>
          <p:cNvSpPr txBox="1"/>
          <p:nvPr/>
        </p:nvSpPr>
        <p:spPr>
          <a:xfrm>
            <a:off x="6296300" y="3324500"/>
            <a:ext cx="2014200" cy="432600"/>
          </a:xfrm>
          <a:prstGeom prst="rect">
            <a:avLst/>
          </a:prstGeom>
          <a:noFill/>
          <a:ln>
            <a:noFill/>
          </a:ln>
        </p:spPr>
        <p:txBody>
          <a:bodyPr spcFirstLastPara="1" wrap="square" lIns="91425" tIns="91425" rIns="91425" bIns="91425" anchor="t" anchorCtr="0">
            <a:spAutoFit/>
          </a:bodyPr>
          <a:lstStyle/>
          <a:p>
            <a:pPr marL="0" lvl="0" indent="0" algn="l" rtl="0">
              <a:lnSpc>
                <a:spcPct val="70000"/>
              </a:lnSpc>
              <a:spcBef>
                <a:spcPts val="0"/>
              </a:spcBef>
              <a:spcAft>
                <a:spcPts val="0"/>
              </a:spcAft>
              <a:buNone/>
            </a:pPr>
            <a:endParaRPr sz="2300">
              <a:solidFill>
                <a:schemeClr val="lt1"/>
              </a:solidFill>
              <a:latin typeface="Staatliches"/>
              <a:ea typeface="Staatliches"/>
              <a:cs typeface="Staatliches"/>
              <a:sym typeface="Staatliches"/>
            </a:endParaRPr>
          </a:p>
        </p:txBody>
      </p:sp>
      <p:pic>
        <p:nvPicPr>
          <p:cNvPr id="624" name="Google Shape;624;p42"/>
          <p:cNvPicPr preferRelativeResize="0"/>
          <p:nvPr/>
        </p:nvPicPr>
        <p:blipFill>
          <a:blip r:embed="rId4">
            <a:alphaModFix/>
          </a:blip>
          <a:stretch>
            <a:fillRect/>
          </a:stretch>
        </p:blipFill>
        <p:spPr>
          <a:xfrm>
            <a:off x="204556" y="3324498"/>
            <a:ext cx="434238" cy="247832"/>
          </a:xfrm>
          <a:prstGeom prst="rect">
            <a:avLst/>
          </a:prstGeom>
          <a:noFill/>
          <a:ln>
            <a:noFill/>
          </a:ln>
        </p:spPr>
      </p:pic>
      <p:pic>
        <p:nvPicPr>
          <p:cNvPr id="625" name="Google Shape;625;p42"/>
          <p:cNvPicPr preferRelativeResize="0"/>
          <p:nvPr/>
        </p:nvPicPr>
        <p:blipFill rotWithShape="1">
          <a:blip r:embed="rId5">
            <a:alphaModFix/>
          </a:blip>
          <a:srcRect l="59" r="49"/>
          <a:stretch/>
        </p:blipFill>
        <p:spPr>
          <a:xfrm rot="468684">
            <a:off x="7611088" y="1639600"/>
            <a:ext cx="725768" cy="527148"/>
          </a:xfrm>
          <a:prstGeom prst="rect">
            <a:avLst/>
          </a:prstGeom>
          <a:noFill/>
          <a:ln>
            <a:noFill/>
          </a:ln>
        </p:spPr>
      </p:pic>
      <p:pic>
        <p:nvPicPr>
          <p:cNvPr id="626" name="Google Shape;626;p42"/>
          <p:cNvPicPr preferRelativeResize="0"/>
          <p:nvPr/>
        </p:nvPicPr>
        <p:blipFill rotWithShape="1">
          <a:blip r:embed="rId6">
            <a:alphaModFix/>
          </a:blip>
          <a:srcRect l="-3054" t="-3212" r="-8815" b="-3159"/>
          <a:stretch/>
        </p:blipFill>
        <p:spPr>
          <a:xfrm>
            <a:off x="5785663" y="-166475"/>
            <a:ext cx="3540419" cy="2098201"/>
          </a:xfrm>
          <a:prstGeom prst="rect">
            <a:avLst/>
          </a:prstGeom>
          <a:noFill/>
          <a:ln>
            <a:noFill/>
          </a:ln>
        </p:spPr>
      </p:pic>
      <p:sp>
        <p:nvSpPr>
          <p:cNvPr id="627" name="Google Shape;627;p42"/>
          <p:cNvSpPr txBox="1"/>
          <p:nvPr/>
        </p:nvSpPr>
        <p:spPr>
          <a:xfrm rot="170805">
            <a:off x="6075911" y="201746"/>
            <a:ext cx="2959853" cy="781259"/>
          </a:xfrm>
          <a:prstGeom prst="rect">
            <a:avLst/>
          </a:prstGeom>
          <a:noFill/>
          <a:ln>
            <a:noFill/>
          </a:ln>
        </p:spPr>
        <p:txBody>
          <a:bodyPr spcFirstLastPara="1" wrap="square" lIns="91425" tIns="91425" rIns="91425" bIns="91425" anchor="t" anchorCtr="0">
            <a:noAutofit/>
          </a:bodyPr>
          <a:lstStyle/>
          <a:p>
            <a:pPr marL="0" lvl="0" indent="0" algn="l" rtl="0">
              <a:lnSpc>
                <a:spcPct val="70000"/>
              </a:lnSpc>
              <a:spcBef>
                <a:spcPts val="0"/>
              </a:spcBef>
              <a:spcAft>
                <a:spcPts val="0"/>
              </a:spcAft>
              <a:buNone/>
            </a:pPr>
            <a:r>
              <a:rPr lang="en-GB" sz="2300">
                <a:solidFill>
                  <a:srgbClr val="F3F1EB"/>
                </a:solidFill>
                <a:latin typeface="Staatliches"/>
                <a:ea typeface="Staatliches"/>
                <a:cs typeface="Staatliches"/>
                <a:sym typeface="Staatliches"/>
              </a:rPr>
              <a:t>recommendation</a:t>
            </a:r>
            <a:endParaRPr sz="2300">
              <a:solidFill>
                <a:srgbClr val="F3F1EB"/>
              </a:solidFill>
              <a:latin typeface="Staatliches"/>
              <a:ea typeface="Staatliches"/>
              <a:cs typeface="Staatliches"/>
              <a:sym typeface="Staatliches"/>
            </a:endParaRPr>
          </a:p>
          <a:p>
            <a:pPr marL="0" lvl="0" indent="0" algn="l" rtl="0">
              <a:spcBef>
                <a:spcPts val="0"/>
              </a:spcBef>
              <a:spcAft>
                <a:spcPts val="0"/>
              </a:spcAft>
              <a:buNone/>
            </a:pPr>
            <a:r>
              <a:rPr lang="en-GB" sz="1200">
                <a:solidFill>
                  <a:srgbClr val="F3F1EB"/>
                </a:solidFill>
                <a:latin typeface="Plus Jakarta Sans SemiBold"/>
                <a:ea typeface="Plus Jakarta Sans SemiBold"/>
                <a:cs typeface="Plus Jakarta Sans SemiBold"/>
                <a:sym typeface="Plus Jakarta Sans SemiBold"/>
              </a:rPr>
              <a:t>When persuading people about the need to invest in international action, highlight a tangible benefit that resonates with the home country of the audience you’re speaking to.</a:t>
            </a:r>
            <a:endParaRPr>
              <a:solidFill>
                <a:srgbClr val="F3F1EB"/>
              </a:solidFill>
              <a:latin typeface="Plus Jakarta Sans SemiBold"/>
              <a:ea typeface="Plus Jakarta Sans SemiBold"/>
              <a:cs typeface="Plus Jakarta Sans SemiBold"/>
              <a:sym typeface="Plus Jakarta Sans SemiBold"/>
            </a:endParaRPr>
          </a:p>
          <a:p>
            <a:pPr marL="0" lvl="0" indent="0" algn="l" rtl="0">
              <a:spcBef>
                <a:spcPts val="0"/>
              </a:spcBef>
              <a:spcAft>
                <a:spcPts val="0"/>
              </a:spcAft>
              <a:buNone/>
            </a:pPr>
            <a:endParaRPr>
              <a:solidFill>
                <a:srgbClr val="F3F1EB"/>
              </a:solidFill>
              <a:latin typeface="Plus Jakarta Sans SemiBold"/>
              <a:ea typeface="Plus Jakarta Sans SemiBold"/>
              <a:cs typeface="Plus Jakarta Sans SemiBold"/>
              <a:sym typeface="Plus Jakarta Sans SemiBold"/>
            </a:endParaRPr>
          </a:p>
          <a:p>
            <a:pPr marL="0" lvl="0" indent="0" algn="l" rtl="0">
              <a:spcBef>
                <a:spcPts val="0"/>
              </a:spcBef>
              <a:spcAft>
                <a:spcPts val="0"/>
              </a:spcAft>
              <a:buNone/>
            </a:pPr>
            <a:endParaRPr>
              <a:solidFill>
                <a:srgbClr val="F3F1EB"/>
              </a:solidFill>
              <a:latin typeface="Plus Jakarta Sans SemiBold"/>
              <a:ea typeface="Plus Jakarta Sans SemiBold"/>
              <a:cs typeface="Plus Jakarta Sans SemiBold"/>
              <a:sym typeface="Plus Jakarta Sans SemiBold"/>
            </a:endParaRPr>
          </a:p>
          <a:p>
            <a:pPr marL="0" lvl="0" indent="0" algn="l" rtl="0">
              <a:spcBef>
                <a:spcPts val="0"/>
              </a:spcBef>
              <a:spcAft>
                <a:spcPts val="0"/>
              </a:spcAft>
              <a:buNone/>
            </a:pPr>
            <a:r>
              <a:rPr lang="en-GB">
                <a:solidFill>
                  <a:srgbClr val="F3F1EB"/>
                </a:solidFill>
                <a:latin typeface="Plus Jakarta Sans SemiBold"/>
                <a:ea typeface="Plus Jakarta Sans SemiBold"/>
                <a:cs typeface="Plus Jakarta Sans SemiBold"/>
                <a:sym typeface="Plus Jakarta Sans SemiBold"/>
              </a:rPr>
              <a:t> </a:t>
            </a:r>
            <a:endParaRPr>
              <a:solidFill>
                <a:srgbClr val="F3F1EB"/>
              </a:solidFill>
              <a:latin typeface="Plus Jakarta Sans SemiBold"/>
              <a:ea typeface="Plus Jakarta Sans SemiBold"/>
              <a:cs typeface="Plus Jakarta Sans SemiBold"/>
              <a:sym typeface="Plus Jakarta Sans SemiBold"/>
            </a:endParaRPr>
          </a:p>
        </p:txBody>
      </p:sp>
      <p:sp>
        <p:nvSpPr>
          <p:cNvPr id="628" name="Google Shape;628;p42"/>
          <p:cNvSpPr txBox="1"/>
          <p:nvPr/>
        </p:nvSpPr>
        <p:spPr>
          <a:xfrm>
            <a:off x="182700" y="4531550"/>
            <a:ext cx="2960100" cy="416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700">
                <a:solidFill>
                  <a:schemeClr val="dk1"/>
                </a:solidFill>
                <a:latin typeface="Plus Jakarta Sans Light"/>
                <a:ea typeface="Plus Jakarta Sans Light"/>
                <a:cs typeface="Plus Jakarta Sans Light"/>
                <a:sym typeface="Plus Jakarta Sans Light"/>
              </a:rPr>
              <a:t>* ”Can help prevent people from being forced to flee their homes and migrate to other countries, benefiting global stability.”</a:t>
            </a:r>
            <a:endParaRPr>
              <a:latin typeface="Plus Jakarta Sans Light"/>
              <a:ea typeface="Plus Jakarta Sans Light"/>
              <a:cs typeface="Plus Jakarta Sans Light"/>
              <a:sym typeface="Plus Jakarta Sans Light"/>
            </a:endParaRPr>
          </a:p>
        </p:txBody>
      </p:sp>
      <p:sp>
        <p:nvSpPr>
          <p:cNvPr id="629" name="Google Shape;629;p42"/>
          <p:cNvSpPr txBox="1"/>
          <p:nvPr/>
        </p:nvSpPr>
        <p:spPr>
          <a:xfrm>
            <a:off x="3018375" y="4531550"/>
            <a:ext cx="2628600" cy="416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700">
                <a:solidFill>
                  <a:schemeClr val="dk1"/>
                </a:solidFill>
                <a:latin typeface="Plus Jakarta Sans Light"/>
                <a:ea typeface="Plus Jakarta Sans Light"/>
                <a:cs typeface="Plus Jakarta Sans Light"/>
                <a:sym typeface="Plus Jakarta Sans Light"/>
              </a:rPr>
              <a:t>** ”Supports stable global food supplies and prices, benefiting all countries.”</a:t>
            </a:r>
            <a:endParaRPr>
              <a:latin typeface="Plus Jakarta Sans Light"/>
              <a:ea typeface="Plus Jakarta Sans Light"/>
              <a:cs typeface="Plus Jakarta Sans Light"/>
              <a:sym typeface="Plus Jakarta Sans Light"/>
            </a:endParaRPr>
          </a:p>
        </p:txBody>
      </p:sp>
      <p:pic>
        <p:nvPicPr>
          <p:cNvPr id="630" name="Google Shape;630;p42"/>
          <p:cNvPicPr preferRelativeResize="0"/>
          <p:nvPr/>
        </p:nvPicPr>
        <p:blipFill>
          <a:blip r:embed="rId7">
            <a:alphaModFix/>
          </a:blip>
          <a:stretch>
            <a:fillRect/>
          </a:stretch>
        </p:blipFill>
        <p:spPr>
          <a:xfrm>
            <a:off x="4789925" y="1979200"/>
            <a:ext cx="2080948" cy="2938424"/>
          </a:xfrm>
          <a:prstGeom prst="rect">
            <a:avLst/>
          </a:prstGeom>
          <a:noFill/>
          <a:ln>
            <a:noFill/>
          </a:ln>
        </p:spPr>
      </p:pic>
      <p:sp>
        <p:nvSpPr>
          <p:cNvPr id="631" name="Google Shape;631;p42"/>
          <p:cNvSpPr txBox="1"/>
          <p:nvPr/>
        </p:nvSpPr>
        <p:spPr>
          <a:xfrm>
            <a:off x="182700" y="703150"/>
            <a:ext cx="3729300" cy="723300"/>
          </a:xfrm>
          <a:prstGeom prst="rect">
            <a:avLst/>
          </a:prstGeom>
          <a:noFill/>
          <a:ln>
            <a:noFill/>
          </a:ln>
        </p:spPr>
        <p:txBody>
          <a:bodyPr spcFirstLastPara="1" wrap="square" lIns="91425" tIns="91425" rIns="91425" bIns="91425" anchor="t" anchorCtr="0">
            <a:spAutoFit/>
          </a:bodyPr>
          <a:lstStyle/>
          <a:p>
            <a:pPr marL="0" lvl="0" indent="0" algn="l" rtl="0">
              <a:lnSpc>
                <a:spcPct val="70000"/>
              </a:lnSpc>
              <a:spcBef>
                <a:spcPts val="0"/>
              </a:spcBef>
              <a:spcAft>
                <a:spcPts val="0"/>
              </a:spcAft>
              <a:buNone/>
            </a:pPr>
            <a:r>
              <a:rPr lang="en-GB" sz="5000">
                <a:solidFill>
                  <a:srgbClr val="004532"/>
                </a:solidFill>
                <a:latin typeface="Staatliches"/>
                <a:ea typeface="Staatliches"/>
                <a:cs typeface="Staatliches"/>
                <a:sym typeface="Staatliches"/>
              </a:rPr>
              <a:t>Win-wins work</a:t>
            </a:r>
            <a:endParaRPr sz="5000">
              <a:solidFill>
                <a:srgbClr val="004532"/>
              </a:solidFill>
              <a:latin typeface="Staatliches"/>
              <a:ea typeface="Staatliches"/>
              <a:cs typeface="Staatliches"/>
              <a:sym typeface="Staatliches"/>
            </a:endParaRPr>
          </a:p>
        </p:txBody>
      </p:sp>
      <p:sp>
        <p:nvSpPr>
          <p:cNvPr id="632" name="Google Shape;632;p42"/>
          <p:cNvSpPr txBox="1"/>
          <p:nvPr/>
        </p:nvSpPr>
        <p:spPr>
          <a:xfrm rot="-406">
            <a:off x="182703" y="142242"/>
            <a:ext cx="2537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b="1">
                <a:solidFill>
                  <a:srgbClr val="004532"/>
                </a:solidFill>
                <a:latin typeface="Plus Jakarta Sans"/>
                <a:ea typeface="Plus Jakarta Sans"/>
                <a:cs typeface="Plus Jakarta Sans"/>
                <a:sym typeface="Plus Jakarta Sans"/>
              </a:rPr>
              <a:t>Tactic 4</a:t>
            </a:r>
            <a:endParaRPr sz="1800" b="1">
              <a:solidFill>
                <a:srgbClr val="004532"/>
              </a:solidFill>
              <a:latin typeface="Plus Jakarta Sans"/>
              <a:ea typeface="Plus Jakarta Sans"/>
              <a:cs typeface="Plus Jakarta Sans"/>
              <a:sym typeface="Plus Jakarta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FDAF2"/>
        </a:solidFill>
        <a:effectLst/>
      </p:bgPr>
    </p:bg>
    <p:spTree>
      <p:nvGrpSpPr>
        <p:cNvPr id="1" name="Shape 93"/>
        <p:cNvGrpSpPr/>
        <p:nvPr/>
      </p:nvGrpSpPr>
      <p:grpSpPr>
        <a:xfrm>
          <a:off x="0" y="0"/>
          <a:ext cx="0" cy="0"/>
          <a:chOff x="0" y="0"/>
          <a:chExt cx="0" cy="0"/>
        </a:xfrm>
      </p:grpSpPr>
      <p:sp>
        <p:nvSpPr>
          <p:cNvPr id="94" name="Google Shape;94;p16"/>
          <p:cNvSpPr txBox="1"/>
          <p:nvPr/>
        </p:nvSpPr>
        <p:spPr>
          <a:xfrm>
            <a:off x="179050" y="311325"/>
            <a:ext cx="7380300" cy="2770500"/>
          </a:xfrm>
          <a:prstGeom prst="rect">
            <a:avLst/>
          </a:prstGeom>
          <a:noFill/>
          <a:ln>
            <a:noFill/>
          </a:ln>
        </p:spPr>
        <p:txBody>
          <a:bodyPr spcFirstLastPara="1" wrap="square" lIns="91425" tIns="91425" rIns="91425" bIns="91425" anchor="t" anchorCtr="0">
            <a:spAutoFit/>
          </a:bodyPr>
          <a:lstStyle/>
          <a:p>
            <a:pPr marL="0" lvl="0" indent="0" algn="l" rtl="0">
              <a:lnSpc>
                <a:spcPct val="70000"/>
              </a:lnSpc>
              <a:spcBef>
                <a:spcPts val="0"/>
              </a:spcBef>
              <a:spcAft>
                <a:spcPts val="0"/>
              </a:spcAft>
              <a:buNone/>
            </a:pPr>
            <a:r>
              <a:rPr lang="en-GB" sz="12000">
                <a:solidFill>
                  <a:srgbClr val="1F1F1F"/>
                </a:solidFill>
                <a:latin typeface="Staatliches"/>
                <a:ea typeface="Staatliches"/>
                <a:cs typeface="Staatliches"/>
                <a:sym typeface="Staatliches"/>
              </a:rPr>
              <a:t>CONCERNS</a:t>
            </a:r>
            <a:endParaRPr sz="12000">
              <a:solidFill>
                <a:srgbClr val="1F1F1F"/>
              </a:solidFill>
              <a:latin typeface="Staatliches"/>
              <a:ea typeface="Staatliches"/>
              <a:cs typeface="Staatliches"/>
              <a:sym typeface="Staatliches"/>
            </a:endParaRPr>
          </a:p>
          <a:p>
            <a:pPr marL="0" lvl="0" indent="0" algn="l" rtl="0">
              <a:lnSpc>
                <a:spcPct val="70000"/>
              </a:lnSpc>
              <a:spcBef>
                <a:spcPts val="0"/>
              </a:spcBef>
              <a:spcAft>
                <a:spcPts val="0"/>
              </a:spcAft>
              <a:buNone/>
            </a:pPr>
            <a:r>
              <a:rPr lang="en-GB" sz="12000">
                <a:solidFill>
                  <a:srgbClr val="1F1F1F"/>
                </a:solidFill>
                <a:latin typeface="Staatliches"/>
                <a:ea typeface="Staatliches"/>
                <a:cs typeface="Staatliches"/>
                <a:sym typeface="Staatliches"/>
              </a:rPr>
              <a:t>In context</a:t>
            </a:r>
            <a:endParaRPr sz="12000">
              <a:solidFill>
                <a:srgbClr val="1F1F1F"/>
              </a:solidFill>
              <a:latin typeface="Staatliches"/>
              <a:ea typeface="Staatliches"/>
              <a:cs typeface="Staatliches"/>
              <a:sym typeface="Staatliches"/>
            </a:endParaRPr>
          </a:p>
        </p:txBody>
      </p:sp>
      <p:sp>
        <p:nvSpPr>
          <p:cNvPr id="95" name="Google Shape;95;p16"/>
          <p:cNvSpPr txBox="1"/>
          <p:nvPr/>
        </p:nvSpPr>
        <p:spPr>
          <a:xfrm rot="-416">
            <a:off x="179050" y="2850774"/>
            <a:ext cx="49617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200" b="1">
                <a:solidFill>
                  <a:srgbClr val="1F1F1F"/>
                </a:solidFill>
                <a:latin typeface="Plus Jakarta Sans"/>
                <a:ea typeface="Plus Jakarta Sans"/>
                <a:cs typeface="Plus Jakarta Sans"/>
                <a:sym typeface="Plus Jakarta Sans"/>
              </a:rPr>
              <a:t>A look at public perceptions of climate action in a wider context. </a:t>
            </a:r>
            <a:endParaRPr sz="1900">
              <a:solidFill>
                <a:srgbClr val="1F1F1F"/>
              </a:solidFill>
            </a:endParaRPr>
          </a:p>
        </p:txBody>
      </p:sp>
      <p:pic>
        <p:nvPicPr>
          <p:cNvPr id="96" name="Google Shape;96;p16"/>
          <p:cNvPicPr preferRelativeResize="0"/>
          <p:nvPr/>
        </p:nvPicPr>
        <p:blipFill>
          <a:blip r:embed="rId3">
            <a:alphaModFix/>
          </a:blip>
          <a:stretch>
            <a:fillRect/>
          </a:stretch>
        </p:blipFill>
        <p:spPr>
          <a:xfrm>
            <a:off x="5779348" y="2230725"/>
            <a:ext cx="3080325" cy="2770502"/>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BFDAF2"/>
        </a:solidFill>
        <a:effectLst/>
      </p:bgPr>
    </p:bg>
    <p:spTree>
      <p:nvGrpSpPr>
        <p:cNvPr id="1" name="Shape 636"/>
        <p:cNvGrpSpPr/>
        <p:nvPr/>
      </p:nvGrpSpPr>
      <p:grpSpPr>
        <a:xfrm>
          <a:off x="0" y="0"/>
          <a:ext cx="0" cy="0"/>
          <a:chOff x="0" y="0"/>
          <a:chExt cx="0" cy="0"/>
        </a:xfrm>
      </p:grpSpPr>
      <p:pic>
        <p:nvPicPr>
          <p:cNvPr id="637" name="Google Shape;637;p43"/>
          <p:cNvPicPr preferRelativeResize="0"/>
          <p:nvPr/>
        </p:nvPicPr>
        <p:blipFill rotWithShape="1">
          <a:blip r:embed="rId3">
            <a:alphaModFix/>
          </a:blip>
          <a:srcRect l="28053" t="-6015" r="-19821" b="33541"/>
          <a:stretch/>
        </p:blipFill>
        <p:spPr>
          <a:xfrm rot="-9">
            <a:off x="0" y="1259733"/>
            <a:ext cx="5830702" cy="3883758"/>
          </a:xfrm>
          <a:prstGeom prst="rect">
            <a:avLst/>
          </a:prstGeom>
          <a:noFill/>
          <a:ln>
            <a:noFill/>
          </a:ln>
        </p:spPr>
      </p:pic>
      <p:sp>
        <p:nvSpPr>
          <p:cNvPr id="638" name="Google Shape;638;p43"/>
          <p:cNvSpPr txBox="1"/>
          <p:nvPr/>
        </p:nvSpPr>
        <p:spPr>
          <a:xfrm>
            <a:off x="182700" y="743325"/>
            <a:ext cx="5883000" cy="755700"/>
          </a:xfrm>
          <a:prstGeom prst="rect">
            <a:avLst/>
          </a:prstGeom>
          <a:noFill/>
          <a:ln>
            <a:noFill/>
          </a:ln>
        </p:spPr>
        <p:txBody>
          <a:bodyPr spcFirstLastPara="1" wrap="square" lIns="91425" tIns="91425" rIns="91425" bIns="91425" anchor="t" anchorCtr="0">
            <a:spAutoFit/>
          </a:bodyPr>
          <a:lstStyle/>
          <a:p>
            <a:pPr marL="0" lvl="0" indent="0" algn="l" rtl="0">
              <a:lnSpc>
                <a:spcPct val="70000"/>
              </a:lnSpc>
              <a:spcBef>
                <a:spcPts val="0"/>
              </a:spcBef>
              <a:spcAft>
                <a:spcPts val="0"/>
              </a:spcAft>
              <a:buNone/>
            </a:pPr>
            <a:r>
              <a:rPr lang="en-GB" sz="5300">
                <a:solidFill>
                  <a:srgbClr val="1F1F1F"/>
                </a:solidFill>
                <a:latin typeface="Staatliches"/>
                <a:ea typeface="Staatliches"/>
                <a:cs typeface="Staatliches"/>
                <a:sym typeface="Staatliches"/>
              </a:rPr>
              <a:t>MAKE POLLUTERS PAY!</a:t>
            </a:r>
            <a:endParaRPr sz="5300">
              <a:solidFill>
                <a:srgbClr val="1F1F1F"/>
              </a:solidFill>
              <a:latin typeface="Staatliches"/>
              <a:ea typeface="Staatliches"/>
              <a:cs typeface="Staatliches"/>
              <a:sym typeface="Staatliches"/>
            </a:endParaRPr>
          </a:p>
        </p:txBody>
      </p:sp>
      <p:sp>
        <p:nvSpPr>
          <p:cNvPr id="639" name="Google Shape;639;p43"/>
          <p:cNvSpPr txBox="1"/>
          <p:nvPr/>
        </p:nvSpPr>
        <p:spPr>
          <a:xfrm rot="-227">
            <a:off x="182706" y="217612"/>
            <a:ext cx="4549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b="1">
                <a:solidFill>
                  <a:srgbClr val="1F1F1F"/>
                </a:solidFill>
                <a:latin typeface="Plus Jakarta Sans"/>
                <a:ea typeface="Plus Jakarta Sans"/>
                <a:cs typeface="Plus Jakarta Sans"/>
                <a:sym typeface="Plus Jakarta Sans"/>
              </a:rPr>
              <a:t>Tactic 5</a:t>
            </a:r>
            <a:endParaRPr sz="1800" b="1">
              <a:solidFill>
                <a:srgbClr val="1F1F1F"/>
              </a:solidFill>
              <a:latin typeface="Plus Jakarta Sans"/>
              <a:ea typeface="Plus Jakarta Sans"/>
              <a:cs typeface="Plus Jakarta Sans"/>
              <a:sym typeface="Plus Jakarta Sans"/>
            </a:endParaRPr>
          </a:p>
        </p:txBody>
      </p:sp>
      <p:sp>
        <p:nvSpPr>
          <p:cNvPr id="640" name="Google Shape;640;p43"/>
          <p:cNvSpPr txBox="1"/>
          <p:nvPr/>
        </p:nvSpPr>
        <p:spPr>
          <a:xfrm>
            <a:off x="943021" y="2174700"/>
            <a:ext cx="3081000" cy="392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800"/>
              </a:spcAft>
              <a:buNone/>
            </a:pPr>
            <a:endParaRPr sz="1350">
              <a:solidFill>
                <a:schemeClr val="lt1"/>
              </a:solidFill>
              <a:latin typeface="Plus Jakarta Sans Medium"/>
              <a:ea typeface="Plus Jakarta Sans Medium"/>
              <a:cs typeface="Plus Jakarta Sans Medium"/>
              <a:sym typeface="Plus Jakarta Sans Medium"/>
            </a:endParaRPr>
          </a:p>
        </p:txBody>
      </p:sp>
      <p:pic>
        <p:nvPicPr>
          <p:cNvPr id="641" name="Google Shape;641;p43"/>
          <p:cNvPicPr preferRelativeResize="0"/>
          <p:nvPr/>
        </p:nvPicPr>
        <p:blipFill>
          <a:blip r:embed="rId4">
            <a:alphaModFix/>
          </a:blip>
          <a:stretch>
            <a:fillRect/>
          </a:stretch>
        </p:blipFill>
        <p:spPr>
          <a:xfrm>
            <a:off x="430350" y="2237223"/>
            <a:ext cx="468450" cy="267350"/>
          </a:xfrm>
          <a:prstGeom prst="rect">
            <a:avLst/>
          </a:prstGeom>
          <a:noFill/>
          <a:ln>
            <a:noFill/>
          </a:ln>
        </p:spPr>
      </p:pic>
      <p:sp>
        <p:nvSpPr>
          <p:cNvPr id="642" name="Google Shape;642;p43"/>
          <p:cNvSpPr txBox="1"/>
          <p:nvPr/>
        </p:nvSpPr>
        <p:spPr>
          <a:xfrm>
            <a:off x="995471" y="2113850"/>
            <a:ext cx="3081000" cy="2854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1550" b="1">
                <a:solidFill>
                  <a:schemeClr val="lt1"/>
                </a:solidFill>
                <a:latin typeface="Plus Jakarta Sans"/>
                <a:ea typeface="Plus Jakarta Sans"/>
                <a:cs typeface="Plus Jakarta Sans"/>
                <a:sym typeface="Plus Jakarta Sans"/>
              </a:rPr>
              <a:t>Globally, 73% of respondents support “polluter pays” policies</a:t>
            </a:r>
            <a:r>
              <a:rPr lang="en-GB" sz="1550">
                <a:solidFill>
                  <a:schemeClr val="lt1"/>
                </a:solidFill>
                <a:latin typeface="Plus Jakarta Sans Medium"/>
                <a:ea typeface="Plus Jakarta Sans Medium"/>
                <a:cs typeface="Plus Jakarta Sans Medium"/>
                <a:sym typeface="Plus Jakarta Sans Medium"/>
              </a:rPr>
              <a:t> - </a:t>
            </a:r>
            <a:r>
              <a:rPr lang="en-GB" sz="1350">
                <a:solidFill>
                  <a:schemeClr val="lt1"/>
                </a:solidFill>
                <a:latin typeface="Plus Jakarta Sans Medium"/>
                <a:ea typeface="Plus Jakarta Sans Medium"/>
                <a:cs typeface="Plus Jakarta Sans Medium"/>
                <a:sym typeface="Plus Jakarta Sans Medium"/>
              </a:rPr>
              <a:t>that would tax industries that profit from fossil fuels in order to fund poor countries to reduce their carbon emissions. </a:t>
            </a:r>
            <a:endParaRPr sz="1350">
              <a:solidFill>
                <a:schemeClr val="lt1"/>
              </a:solidFill>
              <a:latin typeface="Plus Jakarta Sans Medium"/>
              <a:ea typeface="Plus Jakarta Sans Medium"/>
              <a:cs typeface="Plus Jakarta Sans Medium"/>
              <a:sym typeface="Plus Jakarta Sans Medium"/>
            </a:endParaRPr>
          </a:p>
          <a:p>
            <a:pPr marL="0" lvl="0" indent="0" algn="l" rtl="0">
              <a:lnSpc>
                <a:spcPct val="115000"/>
              </a:lnSpc>
              <a:spcBef>
                <a:spcPts val="800"/>
              </a:spcBef>
              <a:spcAft>
                <a:spcPts val="0"/>
              </a:spcAft>
              <a:buNone/>
            </a:pPr>
            <a:r>
              <a:rPr lang="en-GB" sz="1350">
                <a:solidFill>
                  <a:schemeClr val="lt1"/>
                </a:solidFill>
                <a:latin typeface="Plus Jakarta Sans Medium"/>
                <a:ea typeface="Plus Jakarta Sans Medium"/>
                <a:cs typeface="Plus Jakarta Sans Medium"/>
                <a:sym typeface="Plus Jakarta Sans Medium"/>
              </a:rPr>
              <a:t>UK support = 66%</a:t>
            </a:r>
            <a:endParaRPr sz="1350">
              <a:solidFill>
                <a:schemeClr val="lt1"/>
              </a:solidFill>
              <a:latin typeface="Plus Jakarta Sans Medium"/>
              <a:ea typeface="Plus Jakarta Sans Medium"/>
              <a:cs typeface="Plus Jakarta Sans Medium"/>
              <a:sym typeface="Plus Jakarta Sans Medium"/>
            </a:endParaRPr>
          </a:p>
          <a:p>
            <a:pPr marL="0" lvl="0" indent="0" algn="l" rtl="0">
              <a:lnSpc>
                <a:spcPct val="115000"/>
              </a:lnSpc>
              <a:spcBef>
                <a:spcPts val="800"/>
              </a:spcBef>
              <a:spcAft>
                <a:spcPts val="800"/>
              </a:spcAft>
              <a:buNone/>
            </a:pPr>
            <a:r>
              <a:rPr lang="en-GB" sz="1350">
                <a:solidFill>
                  <a:schemeClr val="lt1"/>
                </a:solidFill>
                <a:latin typeface="Plus Jakarta Sans Medium"/>
                <a:ea typeface="Plus Jakarta Sans Medium"/>
                <a:cs typeface="Plus Jakarta Sans Medium"/>
                <a:sym typeface="Plus Jakarta Sans Medium"/>
              </a:rPr>
              <a:t>The more polluted the country, the more they agree.</a:t>
            </a:r>
            <a:endParaRPr sz="1350">
              <a:solidFill>
                <a:schemeClr val="lt1"/>
              </a:solidFill>
              <a:latin typeface="Plus Jakarta Sans Medium"/>
              <a:ea typeface="Plus Jakarta Sans Medium"/>
              <a:cs typeface="Plus Jakarta Sans Medium"/>
              <a:sym typeface="Plus Jakarta Sans Medium"/>
            </a:endParaRPr>
          </a:p>
        </p:txBody>
      </p:sp>
      <p:pic>
        <p:nvPicPr>
          <p:cNvPr id="643" name="Google Shape;643;p43"/>
          <p:cNvPicPr preferRelativeResize="0"/>
          <p:nvPr/>
        </p:nvPicPr>
        <p:blipFill>
          <a:blip r:embed="rId4">
            <a:alphaModFix/>
          </a:blip>
          <a:stretch>
            <a:fillRect/>
          </a:stretch>
        </p:blipFill>
        <p:spPr>
          <a:xfrm>
            <a:off x="430350" y="4413273"/>
            <a:ext cx="468450" cy="267350"/>
          </a:xfrm>
          <a:prstGeom prst="rect">
            <a:avLst/>
          </a:prstGeom>
          <a:noFill/>
          <a:ln>
            <a:noFill/>
          </a:ln>
        </p:spPr>
      </p:pic>
      <p:pic>
        <p:nvPicPr>
          <p:cNvPr id="644" name="Google Shape;644;p43"/>
          <p:cNvPicPr preferRelativeResize="0"/>
          <p:nvPr/>
        </p:nvPicPr>
        <p:blipFill rotWithShape="1">
          <a:blip r:embed="rId5">
            <a:alphaModFix/>
          </a:blip>
          <a:srcRect b="23518"/>
          <a:stretch/>
        </p:blipFill>
        <p:spPr>
          <a:xfrm>
            <a:off x="4804600" y="907250"/>
            <a:ext cx="3840525" cy="4236252"/>
          </a:xfrm>
          <a:prstGeom prst="rect">
            <a:avLst/>
          </a:prstGeom>
          <a:noFill/>
          <a:ln>
            <a:noFill/>
          </a:ln>
        </p:spPr>
      </p:pic>
      <p:pic>
        <p:nvPicPr>
          <p:cNvPr id="645" name="Google Shape;645;p43"/>
          <p:cNvPicPr preferRelativeResize="0"/>
          <p:nvPr/>
        </p:nvPicPr>
        <p:blipFill>
          <a:blip r:embed="rId4">
            <a:alphaModFix/>
          </a:blip>
          <a:stretch>
            <a:fillRect/>
          </a:stretch>
        </p:blipFill>
        <p:spPr>
          <a:xfrm>
            <a:off x="430350" y="4020873"/>
            <a:ext cx="468450" cy="2673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5E0EF"/>
        </a:solidFill>
        <a:effectLst/>
      </p:bgPr>
    </p:bg>
    <p:spTree>
      <p:nvGrpSpPr>
        <p:cNvPr id="1" name="Shape 649"/>
        <p:cNvGrpSpPr/>
        <p:nvPr/>
      </p:nvGrpSpPr>
      <p:grpSpPr>
        <a:xfrm>
          <a:off x="0" y="0"/>
          <a:ext cx="0" cy="0"/>
          <a:chOff x="0" y="0"/>
          <a:chExt cx="0" cy="0"/>
        </a:xfrm>
      </p:grpSpPr>
      <p:sp>
        <p:nvSpPr>
          <p:cNvPr id="650" name="Google Shape;650;p44"/>
          <p:cNvSpPr/>
          <p:nvPr/>
        </p:nvSpPr>
        <p:spPr>
          <a:xfrm>
            <a:off x="3625850" y="2078850"/>
            <a:ext cx="4179300" cy="335100"/>
          </a:xfrm>
          <a:prstGeom prst="roundRect">
            <a:avLst>
              <a:gd name="adj" fmla="val 16667"/>
            </a:avLst>
          </a:prstGeom>
          <a:solidFill>
            <a:srgbClr val="F2F1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b="1">
                <a:solidFill>
                  <a:srgbClr val="1F1F1F"/>
                </a:solidFill>
                <a:latin typeface="Plus Jakarta Sans"/>
                <a:ea typeface="Plus Jakarta Sans"/>
                <a:cs typeface="Plus Jakarta Sans"/>
                <a:sym typeface="Plus Jakarta Sans"/>
              </a:rPr>
              <a:t>1. $2.4 Trillion</a:t>
            </a:r>
            <a:endParaRPr b="1">
              <a:solidFill>
                <a:srgbClr val="1F1F1F"/>
              </a:solidFill>
              <a:latin typeface="Plus Jakarta Sans"/>
              <a:ea typeface="Plus Jakarta Sans"/>
              <a:cs typeface="Plus Jakarta Sans"/>
              <a:sym typeface="Plus Jakarta Sans"/>
            </a:endParaRPr>
          </a:p>
        </p:txBody>
      </p:sp>
      <p:sp>
        <p:nvSpPr>
          <p:cNvPr id="651" name="Google Shape;651;p44"/>
          <p:cNvSpPr/>
          <p:nvPr/>
        </p:nvSpPr>
        <p:spPr>
          <a:xfrm>
            <a:off x="3625850" y="2514100"/>
            <a:ext cx="4179300" cy="335100"/>
          </a:xfrm>
          <a:prstGeom prst="roundRect">
            <a:avLst>
              <a:gd name="adj" fmla="val 16667"/>
            </a:avLst>
          </a:prstGeom>
          <a:solidFill>
            <a:srgbClr val="F2F1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b="1">
                <a:solidFill>
                  <a:srgbClr val="1F1F1F"/>
                </a:solidFill>
                <a:latin typeface="Plus Jakarta Sans"/>
                <a:ea typeface="Plus Jakarta Sans"/>
                <a:cs typeface="Plus Jakarta Sans"/>
                <a:sym typeface="Plus Jakarta Sans"/>
              </a:rPr>
              <a:t>2. </a:t>
            </a:r>
            <a:r>
              <a:rPr lang="en-GB">
                <a:solidFill>
                  <a:srgbClr val="1F1F1F"/>
                </a:solidFill>
                <a:latin typeface="Plus Jakarta Sans Medium"/>
                <a:ea typeface="Plus Jakarta Sans Medium"/>
                <a:cs typeface="Plus Jakarta Sans Medium"/>
                <a:sym typeface="Plus Jakarta Sans Medium"/>
              </a:rPr>
              <a:t>Funding equivalent to </a:t>
            </a:r>
            <a:r>
              <a:rPr lang="en-GB" b="1">
                <a:solidFill>
                  <a:srgbClr val="1F1F1F"/>
                </a:solidFill>
                <a:latin typeface="Plus Jakarta Sans"/>
                <a:ea typeface="Plus Jakarta Sans"/>
                <a:cs typeface="Plus Jakarta Sans"/>
                <a:sym typeface="Plus Jakarta Sans"/>
              </a:rPr>
              <a:t>2-3% of global GDP</a:t>
            </a:r>
            <a:endParaRPr b="1">
              <a:solidFill>
                <a:srgbClr val="1F1F1F"/>
              </a:solidFill>
              <a:latin typeface="Plus Jakarta Sans"/>
              <a:ea typeface="Plus Jakarta Sans"/>
              <a:cs typeface="Plus Jakarta Sans"/>
              <a:sym typeface="Plus Jakarta Sans"/>
            </a:endParaRPr>
          </a:p>
        </p:txBody>
      </p:sp>
      <p:sp>
        <p:nvSpPr>
          <p:cNvPr id="652" name="Google Shape;652;p44"/>
          <p:cNvSpPr/>
          <p:nvPr/>
        </p:nvSpPr>
        <p:spPr>
          <a:xfrm>
            <a:off x="3625850" y="2949350"/>
            <a:ext cx="4179300" cy="734100"/>
          </a:xfrm>
          <a:prstGeom prst="roundRect">
            <a:avLst>
              <a:gd name="adj" fmla="val 16667"/>
            </a:avLst>
          </a:prstGeom>
          <a:solidFill>
            <a:srgbClr val="F2F1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b="1">
                <a:solidFill>
                  <a:srgbClr val="1F1F1F"/>
                </a:solidFill>
                <a:latin typeface="Plus Jakarta Sans"/>
                <a:ea typeface="Plus Jakarta Sans"/>
                <a:cs typeface="Plus Jakarta Sans"/>
                <a:sym typeface="Plus Jakarta Sans"/>
              </a:rPr>
              <a:t>3. </a:t>
            </a:r>
            <a:r>
              <a:rPr lang="en-GB">
                <a:solidFill>
                  <a:srgbClr val="1F1F1F"/>
                </a:solidFill>
                <a:latin typeface="Plus Jakarta Sans Medium"/>
                <a:ea typeface="Plus Jakarta Sans Medium"/>
                <a:cs typeface="Plus Jakarta Sans Medium"/>
                <a:sym typeface="Plus Jakarta Sans Medium"/>
              </a:rPr>
              <a:t>Funding equivalent to </a:t>
            </a:r>
            <a:r>
              <a:rPr lang="en-GB" b="1">
                <a:solidFill>
                  <a:srgbClr val="1F1F1F"/>
                </a:solidFill>
                <a:latin typeface="Plus Jakarta Sans"/>
                <a:ea typeface="Plus Jakarta Sans"/>
                <a:cs typeface="Plus Jakarta Sans"/>
                <a:sym typeface="Plus Jakarta Sans"/>
              </a:rPr>
              <a:t>2-3% of global GDP</a:t>
            </a:r>
            <a:r>
              <a:rPr lang="en-GB">
                <a:solidFill>
                  <a:srgbClr val="1F1F1F"/>
                </a:solidFill>
                <a:latin typeface="Plus Jakarta Sans Medium"/>
                <a:ea typeface="Plus Jakarta Sans Medium"/>
                <a:cs typeface="Plus Jakarta Sans Medium"/>
                <a:sym typeface="Plus Jakarta Sans Medium"/>
              </a:rPr>
              <a:t>. </a:t>
            </a:r>
            <a:br>
              <a:rPr lang="en-GB">
                <a:solidFill>
                  <a:srgbClr val="1F1F1F"/>
                </a:solidFill>
                <a:latin typeface="Plus Jakarta Sans Medium"/>
                <a:ea typeface="Plus Jakarta Sans Medium"/>
                <a:cs typeface="Plus Jakarta Sans Medium"/>
                <a:sym typeface="Plus Jakarta Sans Medium"/>
              </a:rPr>
            </a:br>
            <a:r>
              <a:rPr lang="en-GB">
                <a:solidFill>
                  <a:srgbClr val="1F1F1F"/>
                </a:solidFill>
                <a:latin typeface="Plus Jakarta Sans Medium"/>
                <a:ea typeface="Plus Jakarta Sans Medium"/>
                <a:cs typeface="Plus Jakarta Sans Medium"/>
                <a:sym typeface="Plus Jakarta Sans Medium"/>
              </a:rPr>
              <a:t>       This is the same as the world spends on </a:t>
            </a:r>
            <a:br>
              <a:rPr lang="en-GB">
                <a:solidFill>
                  <a:srgbClr val="1F1F1F"/>
                </a:solidFill>
                <a:latin typeface="Plus Jakarta Sans Medium"/>
                <a:ea typeface="Plus Jakarta Sans Medium"/>
                <a:cs typeface="Plus Jakarta Sans Medium"/>
                <a:sym typeface="Plus Jakarta Sans Medium"/>
              </a:rPr>
            </a:br>
            <a:r>
              <a:rPr lang="en-GB">
                <a:solidFill>
                  <a:srgbClr val="1F1F1F"/>
                </a:solidFill>
                <a:latin typeface="Plus Jakarta Sans Medium"/>
                <a:ea typeface="Plus Jakarta Sans Medium"/>
                <a:cs typeface="Plus Jakarta Sans Medium"/>
                <a:sym typeface="Plus Jakarta Sans Medium"/>
              </a:rPr>
              <a:t>       </a:t>
            </a:r>
            <a:r>
              <a:rPr lang="en-GB" b="1">
                <a:solidFill>
                  <a:srgbClr val="1F1F1F"/>
                </a:solidFill>
                <a:latin typeface="Plus Jakarta Sans"/>
                <a:ea typeface="Plus Jakarta Sans"/>
                <a:cs typeface="Plus Jakarta Sans"/>
                <a:sym typeface="Plus Jakarta Sans"/>
              </a:rPr>
              <a:t>military and defence spending each year</a:t>
            </a:r>
            <a:endParaRPr b="1">
              <a:solidFill>
                <a:srgbClr val="1F1F1F"/>
              </a:solidFill>
              <a:latin typeface="Plus Jakarta Sans"/>
              <a:ea typeface="Plus Jakarta Sans"/>
              <a:cs typeface="Plus Jakarta Sans"/>
              <a:sym typeface="Plus Jakarta Sans"/>
            </a:endParaRPr>
          </a:p>
        </p:txBody>
      </p:sp>
      <p:sp>
        <p:nvSpPr>
          <p:cNvPr id="653" name="Google Shape;653;p44"/>
          <p:cNvSpPr/>
          <p:nvPr/>
        </p:nvSpPr>
        <p:spPr>
          <a:xfrm>
            <a:off x="3625850" y="3783600"/>
            <a:ext cx="4179300" cy="335100"/>
          </a:xfrm>
          <a:prstGeom prst="roundRect">
            <a:avLst>
              <a:gd name="adj" fmla="val 16667"/>
            </a:avLst>
          </a:prstGeom>
          <a:solidFill>
            <a:srgbClr val="F2F1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b="1">
                <a:solidFill>
                  <a:srgbClr val="1F1F1F"/>
                </a:solidFill>
                <a:latin typeface="Plus Jakarta Sans"/>
                <a:ea typeface="Plus Jakarta Sans"/>
                <a:cs typeface="Plus Jakarta Sans"/>
                <a:sym typeface="Plus Jakarta Sans"/>
              </a:rPr>
              <a:t>4. Whatever it takes</a:t>
            </a:r>
            <a:endParaRPr b="1">
              <a:solidFill>
                <a:srgbClr val="1F1F1F"/>
              </a:solidFill>
              <a:latin typeface="Plus Jakarta Sans"/>
              <a:ea typeface="Plus Jakarta Sans"/>
              <a:cs typeface="Plus Jakarta Sans"/>
              <a:sym typeface="Plus Jakarta Sans"/>
            </a:endParaRPr>
          </a:p>
        </p:txBody>
      </p:sp>
      <p:sp>
        <p:nvSpPr>
          <p:cNvPr id="654" name="Google Shape;654;p44"/>
          <p:cNvSpPr txBox="1"/>
          <p:nvPr/>
        </p:nvSpPr>
        <p:spPr>
          <a:xfrm>
            <a:off x="182700" y="728200"/>
            <a:ext cx="8682000" cy="734100"/>
          </a:xfrm>
          <a:prstGeom prst="rect">
            <a:avLst/>
          </a:prstGeom>
          <a:noFill/>
          <a:ln>
            <a:noFill/>
          </a:ln>
        </p:spPr>
        <p:txBody>
          <a:bodyPr spcFirstLastPara="1" wrap="square" lIns="91425" tIns="91425" rIns="91425" bIns="91425" anchor="t" anchorCtr="0">
            <a:spAutoFit/>
          </a:bodyPr>
          <a:lstStyle/>
          <a:p>
            <a:pPr marL="0" lvl="0" indent="0" algn="l" rtl="0">
              <a:lnSpc>
                <a:spcPct val="70000"/>
              </a:lnSpc>
              <a:spcBef>
                <a:spcPts val="0"/>
              </a:spcBef>
              <a:spcAft>
                <a:spcPts val="0"/>
              </a:spcAft>
              <a:buNone/>
            </a:pPr>
            <a:r>
              <a:rPr lang="en-GB" sz="5100">
                <a:solidFill>
                  <a:srgbClr val="DC4815"/>
                </a:solidFill>
                <a:latin typeface="Staatliches"/>
                <a:ea typeface="Staatliches"/>
                <a:cs typeface="Staatliches"/>
                <a:sym typeface="Staatliches"/>
              </a:rPr>
              <a:t>Trillions and billions don’t work</a:t>
            </a:r>
            <a:endParaRPr sz="5100">
              <a:solidFill>
                <a:srgbClr val="DC4815"/>
              </a:solidFill>
              <a:latin typeface="Staatliches"/>
              <a:ea typeface="Staatliches"/>
              <a:cs typeface="Staatliches"/>
              <a:sym typeface="Staatliches"/>
            </a:endParaRPr>
          </a:p>
        </p:txBody>
      </p:sp>
      <p:sp>
        <p:nvSpPr>
          <p:cNvPr id="655" name="Google Shape;655;p44"/>
          <p:cNvSpPr txBox="1"/>
          <p:nvPr/>
        </p:nvSpPr>
        <p:spPr>
          <a:xfrm rot="-227">
            <a:off x="182706" y="217437"/>
            <a:ext cx="4549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b="1">
                <a:solidFill>
                  <a:srgbClr val="DC4815"/>
                </a:solidFill>
                <a:latin typeface="Plus Jakarta Sans"/>
                <a:ea typeface="Plus Jakarta Sans"/>
                <a:cs typeface="Plus Jakarta Sans"/>
                <a:sym typeface="Plus Jakarta Sans"/>
              </a:rPr>
              <a:t>Tactic 6</a:t>
            </a:r>
            <a:endParaRPr sz="1800" b="1">
              <a:solidFill>
                <a:srgbClr val="DC4815"/>
              </a:solidFill>
              <a:latin typeface="Plus Jakarta Sans"/>
              <a:ea typeface="Plus Jakarta Sans"/>
              <a:cs typeface="Plus Jakarta Sans"/>
              <a:sym typeface="Plus Jakarta Sans"/>
            </a:endParaRPr>
          </a:p>
        </p:txBody>
      </p:sp>
      <p:sp>
        <p:nvSpPr>
          <p:cNvPr id="656" name="Google Shape;656;p44"/>
          <p:cNvSpPr txBox="1"/>
          <p:nvPr/>
        </p:nvSpPr>
        <p:spPr>
          <a:xfrm>
            <a:off x="182700" y="1511225"/>
            <a:ext cx="3085500" cy="2406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1350">
                <a:solidFill>
                  <a:schemeClr val="dk1"/>
                </a:solidFill>
                <a:latin typeface="Plus Jakarta Sans Medium"/>
                <a:ea typeface="Plus Jakarta Sans Medium"/>
                <a:cs typeface="Plus Jakarta Sans Medium"/>
                <a:sym typeface="Plus Jakarta Sans Medium"/>
              </a:rPr>
              <a:t>We asked… </a:t>
            </a:r>
            <a:endParaRPr sz="1350">
              <a:solidFill>
                <a:schemeClr val="dk1"/>
              </a:solidFill>
              <a:latin typeface="Plus Jakarta Sans Medium"/>
              <a:ea typeface="Plus Jakarta Sans Medium"/>
              <a:cs typeface="Plus Jakarta Sans Medium"/>
              <a:sym typeface="Plus Jakarta Sans Medium"/>
            </a:endParaRPr>
          </a:p>
          <a:p>
            <a:pPr marL="0" lvl="0" indent="0" algn="l" rtl="0">
              <a:lnSpc>
                <a:spcPct val="115000"/>
              </a:lnSpc>
              <a:spcBef>
                <a:spcPts val="800"/>
              </a:spcBef>
              <a:spcAft>
                <a:spcPts val="800"/>
              </a:spcAft>
              <a:buNone/>
            </a:pPr>
            <a:r>
              <a:rPr lang="en-GB" sz="1350">
                <a:solidFill>
                  <a:schemeClr val="dk1"/>
                </a:solidFill>
                <a:latin typeface="Plus Jakarta Sans SemiBold"/>
                <a:ea typeface="Plus Jakarta Sans SemiBold"/>
                <a:cs typeface="Plus Jakarta Sans SemiBold"/>
                <a:sym typeface="Plus Jakarta Sans SemiBold"/>
              </a:rPr>
              <a:t>To tackle the climate crisis and reduce global poverty, people have argued that we would need [XX] of additional funding and investment worldwide. Would you support or oppose a campaign that would advocate for this level of investment to be made available?</a:t>
            </a:r>
            <a:endParaRPr sz="1350">
              <a:solidFill>
                <a:schemeClr val="dk1"/>
              </a:solidFill>
              <a:latin typeface="Plus Jakarta Sans SemiBold"/>
              <a:ea typeface="Plus Jakarta Sans SemiBold"/>
              <a:cs typeface="Plus Jakarta Sans SemiBold"/>
              <a:sym typeface="Plus Jakarta Sans SemiBold"/>
            </a:endParaRPr>
          </a:p>
        </p:txBody>
      </p:sp>
      <p:sp>
        <p:nvSpPr>
          <p:cNvPr id="657" name="Google Shape;657;p44"/>
          <p:cNvSpPr txBox="1"/>
          <p:nvPr/>
        </p:nvSpPr>
        <p:spPr>
          <a:xfrm>
            <a:off x="6717825" y="1572200"/>
            <a:ext cx="202200" cy="22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8" name="Google Shape;658;p44"/>
          <p:cNvSpPr txBox="1"/>
          <p:nvPr/>
        </p:nvSpPr>
        <p:spPr>
          <a:xfrm>
            <a:off x="8409588" y="2180013"/>
            <a:ext cx="202200" cy="22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300"/>
          </a:p>
        </p:txBody>
      </p:sp>
      <p:sp>
        <p:nvSpPr>
          <p:cNvPr id="659" name="Google Shape;659;p44"/>
          <p:cNvSpPr txBox="1"/>
          <p:nvPr/>
        </p:nvSpPr>
        <p:spPr>
          <a:xfrm>
            <a:off x="3575675" y="1511225"/>
            <a:ext cx="1492200" cy="518700"/>
          </a:xfrm>
          <a:prstGeom prst="rect">
            <a:avLst/>
          </a:prstGeom>
          <a:noFill/>
          <a:ln>
            <a:noFill/>
          </a:ln>
        </p:spPr>
        <p:txBody>
          <a:bodyPr spcFirstLastPara="1" wrap="square" lIns="91425" tIns="91425" rIns="91425" bIns="91425" anchor="t" anchorCtr="0">
            <a:spAutoFit/>
          </a:bodyPr>
          <a:lstStyle/>
          <a:p>
            <a:pPr marL="0" lvl="0" indent="0" algn="l" rtl="0">
              <a:lnSpc>
                <a:spcPct val="70000"/>
              </a:lnSpc>
              <a:spcBef>
                <a:spcPts val="0"/>
              </a:spcBef>
              <a:spcAft>
                <a:spcPts val="0"/>
              </a:spcAft>
              <a:buNone/>
            </a:pPr>
            <a:r>
              <a:rPr lang="en-GB" sz="3100">
                <a:solidFill>
                  <a:srgbClr val="DC4815"/>
                </a:solidFill>
                <a:latin typeface="Staatliches"/>
                <a:ea typeface="Staatliches"/>
                <a:cs typeface="Staatliches"/>
                <a:sym typeface="Staatliches"/>
              </a:rPr>
              <a:t>options</a:t>
            </a:r>
            <a:endParaRPr sz="100">
              <a:solidFill>
                <a:srgbClr val="DC4815"/>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5E0EF"/>
        </a:solidFill>
        <a:effectLst/>
      </p:bgPr>
    </p:bg>
    <p:spTree>
      <p:nvGrpSpPr>
        <p:cNvPr id="1" name="Shape 663"/>
        <p:cNvGrpSpPr/>
        <p:nvPr/>
      </p:nvGrpSpPr>
      <p:grpSpPr>
        <a:xfrm>
          <a:off x="0" y="0"/>
          <a:ext cx="0" cy="0"/>
          <a:chOff x="0" y="0"/>
          <a:chExt cx="0" cy="0"/>
        </a:xfrm>
      </p:grpSpPr>
      <p:pic>
        <p:nvPicPr>
          <p:cNvPr id="664" name="Google Shape;664;p45"/>
          <p:cNvPicPr preferRelativeResize="0"/>
          <p:nvPr/>
        </p:nvPicPr>
        <p:blipFill>
          <a:blip r:embed="rId3">
            <a:alphaModFix/>
          </a:blip>
          <a:stretch>
            <a:fillRect/>
          </a:stretch>
        </p:blipFill>
        <p:spPr>
          <a:xfrm rot="-558938">
            <a:off x="7073542" y="2608790"/>
            <a:ext cx="743816" cy="744696"/>
          </a:xfrm>
          <a:prstGeom prst="rect">
            <a:avLst/>
          </a:prstGeom>
          <a:noFill/>
          <a:ln>
            <a:noFill/>
          </a:ln>
        </p:spPr>
      </p:pic>
      <p:pic>
        <p:nvPicPr>
          <p:cNvPr id="665" name="Google Shape;665;p45"/>
          <p:cNvPicPr preferRelativeResize="0"/>
          <p:nvPr/>
        </p:nvPicPr>
        <p:blipFill rotWithShape="1">
          <a:blip r:embed="rId4">
            <a:alphaModFix/>
          </a:blip>
          <a:srcRect l="-10474" t="2697" r="30269" b="55798"/>
          <a:stretch/>
        </p:blipFill>
        <p:spPr>
          <a:xfrm>
            <a:off x="3695500" y="3481750"/>
            <a:ext cx="5448499" cy="1661749"/>
          </a:xfrm>
          <a:prstGeom prst="rect">
            <a:avLst/>
          </a:prstGeom>
          <a:noFill/>
          <a:ln>
            <a:noFill/>
          </a:ln>
        </p:spPr>
      </p:pic>
      <p:pic>
        <p:nvPicPr>
          <p:cNvPr id="666" name="Google Shape;666;p45"/>
          <p:cNvPicPr preferRelativeResize="0"/>
          <p:nvPr/>
        </p:nvPicPr>
        <p:blipFill rotWithShape="1">
          <a:blip r:embed="rId5">
            <a:alphaModFix/>
          </a:blip>
          <a:srcRect l="35571" t="-2169" r="-31920" b="18731"/>
          <a:stretch/>
        </p:blipFill>
        <p:spPr>
          <a:xfrm>
            <a:off x="0" y="2049450"/>
            <a:ext cx="5921050" cy="3094051"/>
          </a:xfrm>
          <a:prstGeom prst="rect">
            <a:avLst/>
          </a:prstGeom>
          <a:noFill/>
          <a:ln>
            <a:noFill/>
          </a:ln>
        </p:spPr>
      </p:pic>
      <p:sp>
        <p:nvSpPr>
          <p:cNvPr id="667" name="Google Shape;667;p45"/>
          <p:cNvSpPr txBox="1"/>
          <p:nvPr/>
        </p:nvSpPr>
        <p:spPr>
          <a:xfrm>
            <a:off x="182700" y="728200"/>
            <a:ext cx="8682000" cy="734100"/>
          </a:xfrm>
          <a:prstGeom prst="rect">
            <a:avLst/>
          </a:prstGeom>
          <a:noFill/>
          <a:ln>
            <a:noFill/>
          </a:ln>
        </p:spPr>
        <p:txBody>
          <a:bodyPr spcFirstLastPara="1" wrap="square" lIns="91425" tIns="91425" rIns="91425" bIns="91425" anchor="t" anchorCtr="0">
            <a:spAutoFit/>
          </a:bodyPr>
          <a:lstStyle/>
          <a:p>
            <a:pPr marL="0" lvl="0" indent="0" algn="l" rtl="0">
              <a:lnSpc>
                <a:spcPct val="70000"/>
              </a:lnSpc>
              <a:spcBef>
                <a:spcPts val="0"/>
              </a:spcBef>
              <a:spcAft>
                <a:spcPts val="0"/>
              </a:spcAft>
              <a:buNone/>
            </a:pPr>
            <a:r>
              <a:rPr lang="en-GB" sz="5100">
                <a:solidFill>
                  <a:srgbClr val="DC4815"/>
                </a:solidFill>
                <a:latin typeface="Staatliches"/>
                <a:ea typeface="Staatliches"/>
                <a:cs typeface="Staatliches"/>
                <a:sym typeface="Staatliches"/>
              </a:rPr>
              <a:t>Trillions and billions don’t work</a:t>
            </a:r>
            <a:endParaRPr sz="5100">
              <a:solidFill>
                <a:srgbClr val="DC4815"/>
              </a:solidFill>
              <a:latin typeface="Staatliches"/>
              <a:ea typeface="Staatliches"/>
              <a:cs typeface="Staatliches"/>
              <a:sym typeface="Staatliches"/>
            </a:endParaRPr>
          </a:p>
        </p:txBody>
      </p:sp>
      <p:sp>
        <p:nvSpPr>
          <p:cNvPr id="668" name="Google Shape;668;p45"/>
          <p:cNvSpPr txBox="1"/>
          <p:nvPr/>
        </p:nvSpPr>
        <p:spPr>
          <a:xfrm rot="-227">
            <a:off x="182706" y="217437"/>
            <a:ext cx="4549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b="1">
                <a:solidFill>
                  <a:srgbClr val="DC4815"/>
                </a:solidFill>
                <a:latin typeface="Plus Jakarta Sans"/>
                <a:ea typeface="Plus Jakarta Sans"/>
                <a:cs typeface="Plus Jakarta Sans"/>
                <a:sym typeface="Plus Jakarta Sans"/>
              </a:rPr>
              <a:t>Tactic 6</a:t>
            </a:r>
            <a:endParaRPr sz="1800" b="1">
              <a:solidFill>
                <a:srgbClr val="DC4815"/>
              </a:solidFill>
              <a:latin typeface="Plus Jakarta Sans"/>
              <a:ea typeface="Plus Jakarta Sans"/>
              <a:cs typeface="Plus Jakarta Sans"/>
              <a:sym typeface="Plus Jakarta Sans"/>
            </a:endParaRPr>
          </a:p>
        </p:txBody>
      </p:sp>
      <p:sp>
        <p:nvSpPr>
          <p:cNvPr id="669" name="Google Shape;669;p45"/>
          <p:cNvSpPr txBox="1"/>
          <p:nvPr/>
        </p:nvSpPr>
        <p:spPr>
          <a:xfrm>
            <a:off x="814000" y="2618300"/>
            <a:ext cx="2790900" cy="3978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1350">
                <a:solidFill>
                  <a:schemeClr val="dk1"/>
                </a:solidFill>
                <a:latin typeface="Plus Jakarta Sans Medium"/>
                <a:ea typeface="Plus Jakarta Sans Medium"/>
                <a:cs typeface="Plus Jakarta Sans Medium"/>
                <a:sym typeface="Plus Jakarta Sans Medium"/>
              </a:rPr>
              <a:t>Communicating  cost  as a </a:t>
            </a:r>
            <a:r>
              <a:rPr lang="en-GB" sz="1350" b="1">
                <a:solidFill>
                  <a:schemeClr val="dk1"/>
                </a:solidFill>
                <a:latin typeface="Plus Jakarta Sans"/>
                <a:ea typeface="Plus Jakarta Sans"/>
                <a:cs typeface="Plus Jakarta Sans"/>
                <a:sym typeface="Plus Jakarta Sans"/>
              </a:rPr>
              <a:t>percentage of global GDP increased support by an average of 7%</a:t>
            </a:r>
            <a:endParaRPr sz="1350" b="1">
              <a:solidFill>
                <a:schemeClr val="dk1"/>
              </a:solidFill>
              <a:latin typeface="Plus Jakarta Sans"/>
              <a:ea typeface="Plus Jakarta Sans"/>
              <a:cs typeface="Plus Jakarta Sans"/>
              <a:sym typeface="Plus Jakarta Sans"/>
            </a:endParaRPr>
          </a:p>
          <a:p>
            <a:pPr marL="0" lvl="0" indent="0" algn="l" rtl="0">
              <a:lnSpc>
                <a:spcPct val="115000"/>
              </a:lnSpc>
              <a:spcBef>
                <a:spcPts val="800"/>
              </a:spcBef>
              <a:spcAft>
                <a:spcPts val="0"/>
              </a:spcAft>
              <a:buNone/>
            </a:pPr>
            <a:r>
              <a:rPr lang="en-GB" sz="1350">
                <a:solidFill>
                  <a:schemeClr val="dk1"/>
                </a:solidFill>
                <a:latin typeface="Plus Jakarta Sans Medium"/>
                <a:ea typeface="Plus Jakarta Sans Medium"/>
                <a:cs typeface="Plus Jakarta Sans Medium"/>
                <a:sym typeface="Plus Jakarta Sans Medium"/>
              </a:rPr>
              <a:t>In some countries, changing the framing</a:t>
            </a:r>
            <a:r>
              <a:rPr lang="en-GB" sz="1350" b="1">
                <a:solidFill>
                  <a:schemeClr val="dk1"/>
                </a:solidFill>
                <a:latin typeface="Plus Jakarta Sans"/>
                <a:ea typeface="Plus Jakarta Sans"/>
                <a:cs typeface="Plus Jakarta Sans"/>
                <a:sym typeface="Plus Jakarta Sans"/>
              </a:rPr>
              <a:t> increased support </a:t>
            </a:r>
            <a:br>
              <a:rPr lang="en-GB" sz="1350" b="1">
                <a:solidFill>
                  <a:schemeClr val="dk1"/>
                </a:solidFill>
                <a:latin typeface="Plus Jakarta Sans"/>
                <a:ea typeface="Plus Jakarta Sans"/>
                <a:cs typeface="Plus Jakarta Sans"/>
                <a:sym typeface="Plus Jakarta Sans"/>
              </a:rPr>
            </a:br>
            <a:r>
              <a:rPr lang="en-GB" sz="1350" b="1">
                <a:solidFill>
                  <a:schemeClr val="dk1"/>
                </a:solidFill>
                <a:latin typeface="Plus Jakarta Sans"/>
                <a:ea typeface="Plus Jakarta Sans"/>
                <a:cs typeface="Plus Jakarta Sans"/>
                <a:sym typeface="Plus Jakarta Sans"/>
              </a:rPr>
              <a:t>by 10 - 20%; </a:t>
            </a:r>
            <a:endParaRPr sz="1350" b="1">
              <a:solidFill>
                <a:schemeClr val="dk1"/>
              </a:solidFill>
              <a:latin typeface="Plus Jakarta Sans"/>
              <a:ea typeface="Plus Jakarta Sans"/>
              <a:cs typeface="Plus Jakarta Sans"/>
              <a:sym typeface="Plus Jakarta Sans"/>
            </a:endParaRPr>
          </a:p>
          <a:p>
            <a:pPr marL="0" lvl="0" indent="0" algn="l" rtl="0">
              <a:lnSpc>
                <a:spcPct val="115000"/>
              </a:lnSpc>
              <a:spcBef>
                <a:spcPts val="800"/>
              </a:spcBef>
              <a:spcAft>
                <a:spcPts val="0"/>
              </a:spcAft>
              <a:buNone/>
            </a:pPr>
            <a:r>
              <a:rPr lang="en-GB" sz="1350" b="1">
                <a:solidFill>
                  <a:schemeClr val="dk1"/>
                </a:solidFill>
                <a:latin typeface="Plus Jakarta Sans"/>
                <a:ea typeface="Plus Jakarta Sans"/>
                <a:cs typeface="Plus Jakarta Sans"/>
                <a:sym typeface="Plus Jakarta Sans"/>
              </a:rPr>
              <a:t>UK support increases  4 - 8%</a:t>
            </a:r>
            <a:endParaRPr sz="1350" b="1">
              <a:solidFill>
                <a:schemeClr val="dk1"/>
              </a:solidFill>
              <a:latin typeface="Plus Jakarta Sans"/>
              <a:ea typeface="Plus Jakarta Sans"/>
              <a:cs typeface="Plus Jakarta Sans"/>
              <a:sym typeface="Plus Jakarta Sans"/>
            </a:endParaRPr>
          </a:p>
          <a:p>
            <a:pPr marL="0" lvl="0" indent="0" algn="l" rtl="0">
              <a:lnSpc>
                <a:spcPct val="115000"/>
              </a:lnSpc>
              <a:spcBef>
                <a:spcPts val="800"/>
              </a:spcBef>
              <a:spcAft>
                <a:spcPts val="0"/>
              </a:spcAft>
              <a:buNone/>
            </a:pPr>
            <a:endParaRPr sz="1350" b="1">
              <a:solidFill>
                <a:schemeClr val="dk1"/>
              </a:solidFill>
              <a:latin typeface="Plus Jakarta Sans"/>
              <a:ea typeface="Plus Jakarta Sans"/>
              <a:cs typeface="Plus Jakarta Sans"/>
              <a:sym typeface="Plus Jakarta Sans"/>
            </a:endParaRPr>
          </a:p>
          <a:p>
            <a:pPr marL="0" lvl="0" indent="0" algn="l" rtl="0">
              <a:lnSpc>
                <a:spcPct val="115000"/>
              </a:lnSpc>
              <a:spcBef>
                <a:spcPts val="800"/>
              </a:spcBef>
              <a:spcAft>
                <a:spcPts val="0"/>
              </a:spcAft>
              <a:buNone/>
            </a:pPr>
            <a:endParaRPr sz="1350">
              <a:solidFill>
                <a:schemeClr val="dk1"/>
              </a:solidFill>
            </a:endParaRPr>
          </a:p>
          <a:p>
            <a:pPr marL="0" lvl="0" indent="0" algn="l" rtl="0">
              <a:lnSpc>
                <a:spcPct val="115000"/>
              </a:lnSpc>
              <a:spcBef>
                <a:spcPts val="800"/>
              </a:spcBef>
              <a:spcAft>
                <a:spcPts val="0"/>
              </a:spcAft>
              <a:buClr>
                <a:schemeClr val="dk1"/>
              </a:buClr>
              <a:buSzPts val="1100"/>
              <a:buFont typeface="Arial"/>
              <a:buNone/>
            </a:pPr>
            <a:endParaRPr sz="1350" b="1">
              <a:solidFill>
                <a:schemeClr val="dk1"/>
              </a:solidFill>
              <a:latin typeface="Plus Jakarta Sans"/>
              <a:ea typeface="Plus Jakarta Sans"/>
              <a:cs typeface="Plus Jakarta Sans"/>
              <a:sym typeface="Plus Jakarta Sans"/>
            </a:endParaRPr>
          </a:p>
          <a:p>
            <a:pPr marL="0" lvl="0" indent="0" algn="l" rtl="0">
              <a:lnSpc>
                <a:spcPct val="115000"/>
              </a:lnSpc>
              <a:spcBef>
                <a:spcPts val="800"/>
              </a:spcBef>
              <a:spcAft>
                <a:spcPts val="0"/>
              </a:spcAft>
              <a:buNone/>
            </a:pPr>
            <a:endParaRPr sz="1350" b="1">
              <a:solidFill>
                <a:schemeClr val="dk1"/>
              </a:solidFill>
              <a:latin typeface="Plus Jakarta Sans"/>
              <a:ea typeface="Plus Jakarta Sans"/>
              <a:cs typeface="Plus Jakarta Sans"/>
              <a:sym typeface="Plus Jakarta Sans"/>
            </a:endParaRPr>
          </a:p>
          <a:p>
            <a:pPr marL="0" lvl="0" indent="0" algn="l" rtl="0">
              <a:lnSpc>
                <a:spcPct val="115000"/>
              </a:lnSpc>
              <a:spcBef>
                <a:spcPts val="800"/>
              </a:spcBef>
              <a:spcAft>
                <a:spcPts val="800"/>
              </a:spcAft>
              <a:buNone/>
            </a:pPr>
            <a:endParaRPr sz="1350" b="1">
              <a:solidFill>
                <a:schemeClr val="dk1"/>
              </a:solidFill>
              <a:latin typeface="Plus Jakarta Sans"/>
              <a:ea typeface="Plus Jakarta Sans"/>
              <a:cs typeface="Plus Jakarta Sans"/>
              <a:sym typeface="Plus Jakarta Sans"/>
            </a:endParaRPr>
          </a:p>
        </p:txBody>
      </p:sp>
      <p:sp>
        <p:nvSpPr>
          <p:cNvPr id="670" name="Google Shape;670;p45"/>
          <p:cNvSpPr txBox="1"/>
          <p:nvPr/>
        </p:nvSpPr>
        <p:spPr>
          <a:xfrm>
            <a:off x="4857275" y="4154200"/>
            <a:ext cx="2014200" cy="432600"/>
          </a:xfrm>
          <a:prstGeom prst="rect">
            <a:avLst/>
          </a:prstGeom>
          <a:noFill/>
          <a:ln>
            <a:noFill/>
          </a:ln>
        </p:spPr>
        <p:txBody>
          <a:bodyPr spcFirstLastPara="1" wrap="square" lIns="91425" tIns="91425" rIns="91425" bIns="91425" anchor="t" anchorCtr="0">
            <a:spAutoFit/>
          </a:bodyPr>
          <a:lstStyle/>
          <a:p>
            <a:pPr marL="0" lvl="0" indent="0" algn="l" rtl="0">
              <a:lnSpc>
                <a:spcPct val="70000"/>
              </a:lnSpc>
              <a:spcBef>
                <a:spcPts val="0"/>
              </a:spcBef>
              <a:spcAft>
                <a:spcPts val="0"/>
              </a:spcAft>
              <a:buNone/>
            </a:pPr>
            <a:r>
              <a:rPr lang="en-GB" sz="2300">
                <a:solidFill>
                  <a:schemeClr val="lt1"/>
                </a:solidFill>
                <a:latin typeface="Staatliches"/>
                <a:ea typeface="Staatliches"/>
                <a:cs typeface="Staatliches"/>
                <a:sym typeface="Staatliches"/>
              </a:rPr>
              <a:t>recommendation</a:t>
            </a:r>
            <a:endParaRPr sz="2300">
              <a:solidFill>
                <a:schemeClr val="lt1"/>
              </a:solidFill>
              <a:latin typeface="Staatliches"/>
              <a:ea typeface="Staatliches"/>
              <a:cs typeface="Staatliches"/>
              <a:sym typeface="Staatliches"/>
            </a:endParaRPr>
          </a:p>
        </p:txBody>
      </p:sp>
      <p:sp>
        <p:nvSpPr>
          <p:cNvPr id="671" name="Google Shape;671;p45"/>
          <p:cNvSpPr txBox="1"/>
          <p:nvPr/>
        </p:nvSpPr>
        <p:spPr>
          <a:xfrm>
            <a:off x="4857275" y="4455875"/>
            <a:ext cx="4441500" cy="78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a:solidFill>
                  <a:schemeClr val="lt1"/>
                </a:solidFill>
                <a:latin typeface="Plus Jakarta Sans SemiBold"/>
                <a:ea typeface="Plus Jakarta Sans SemiBold"/>
                <a:cs typeface="Plus Jakarta Sans SemiBold"/>
                <a:sym typeface="Plus Jakarta Sans SemiBold"/>
              </a:rPr>
              <a:t>Don’t talk about billions and trillions! Instead create a meaningful comparison to give your audience context. </a:t>
            </a:r>
            <a:endParaRPr sz="1200">
              <a:solidFill>
                <a:schemeClr val="lt1"/>
              </a:solidFill>
              <a:latin typeface="Plus Jakarta Sans SemiBold"/>
              <a:ea typeface="Plus Jakarta Sans SemiBold"/>
              <a:cs typeface="Plus Jakarta Sans SemiBold"/>
              <a:sym typeface="Plus Jakarta Sans SemiBold"/>
            </a:endParaRPr>
          </a:p>
        </p:txBody>
      </p:sp>
      <p:pic>
        <p:nvPicPr>
          <p:cNvPr id="672" name="Google Shape;672;p45"/>
          <p:cNvPicPr preferRelativeResize="0"/>
          <p:nvPr/>
        </p:nvPicPr>
        <p:blipFill>
          <a:blip r:embed="rId3">
            <a:alphaModFix/>
          </a:blip>
          <a:stretch>
            <a:fillRect/>
          </a:stretch>
        </p:blipFill>
        <p:spPr>
          <a:xfrm rot="-558938">
            <a:off x="7152167" y="1457002"/>
            <a:ext cx="743816" cy="744696"/>
          </a:xfrm>
          <a:prstGeom prst="rect">
            <a:avLst/>
          </a:prstGeom>
          <a:noFill/>
          <a:ln>
            <a:noFill/>
          </a:ln>
        </p:spPr>
      </p:pic>
      <p:sp>
        <p:nvSpPr>
          <p:cNvPr id="673" name="Google Shape;673;p45"/>
          <p:cNvSpPr txBox="1"/>
          <p:nvPr/>
        </p:nvSpPr>
        <p:spPr>
          <a:xfrm>
            <a:off x="7319775" y="1506575"/>
            <a:ext cx="486900" cy="734100"/>
          </a:xfrm>
          <a:prstGeom prst="rect">
            <a:avLst/>
          </a:prstGeom>
          <a:noFill/>
          <a:ln>
            <a:noFill/>
          </a:ln>
        </p:spPr>
        <p:txBody>
          <a:bodyPr spcFirstLastPara="1" wrap="square" lIns="91425" tIns="91425" rIns="91425" bIns="91425" anchor="t" anchorCtr="0">
            <a:spAutoFit/>
          </a:bodyPr>
          <a:lstStyle/>
          <a:p>
            <a:pPr marL="0" lvl="0" indent="0" algn="l" rtl="0">
              <a:lnSpc>
                <a:spcPct val="70000"/>
              </a:lnSpc>
              <a:spcBef>
                <a:spcPts val="0"/>
              </a:spcBef>
              <a:spcAft>
                <a:spcPts val="0"/>
              </a:spcAft>
              <a:buNone/>
            </a:pPr>
            <a:r>
              <a:rPr lang="en-GB" sz="5100">
                <a:solidFill>
                  <a:schemeClr val="dk1"/>
                </a:solidFill>
                <a:latin typeface="Staatliches"/>
                <a:ea typeface="Staatliches"/>
                <a:cs typeface="Staatliches"/>
                <a:sym typeface="Staatliches"/>
              </a:rPr>
              <a:t>$</a:t>
            </a:r>
            <a:endParaRPr>
              <a:solidFill>
                <a:schemeClr val="dk1"/>
              </a:solidFill>
            </a:endParaRPr>
          </a:p>
        </p:txBody>
      </p:sp>
      <p:pic>
        <p:nvPicPr>
          <p:cNvPr id="674" name="Google Shape;674;p45"/>
          <p:cNvPicPr preferRelativeResize="0"/>
          <p:nvPr/>
        </p:nvPicPr>
        <p:blipFill>
          <a:blip r:embed="rId3">
            <a:alphaModFix/>
          </a:blip>
          <a:stretch>
            <a:fillRect/>
          </a:stretch>
        </p:blipFill>
        <p:spPr>
          <a:xfrm rot="-558938">
            <a:off x="8267442" y="2608790"/>
            <a:ext cx="743816" cy="744696"/>
          </a:xfrm>
          <a:prstGeom prst="rect">
            <a:avLst/>
          </a:prstGeom>
          <a:noFill/>
          <a:ln>
            <a:noFill/>
          </a:ln>
        </p:spPr>
      </p:pic>
      <p:sp>
        <p:nvSpPr>
          <p:cNvPr id="675" name="Google Shape;675;p45"/>
          <p:cNvSpPr txBox="1"/>
          <p:nvPr/>
        </p:nvSpPr>
        <p:spPr>
          <a:xfrm>
            <a:off x="8435050" y="2674663"/>
            <a:ext cx="486900" cy="734100"/>
          </a:xfrm>
          <a:prstGeom prst="rect">
            <a:avLst/>
          </a:prstGeom>
          <a:noFill/>
          <a:ln>
            <a:noFill/>
          </a:ln>
        </p:spPr>
        <p:txBody>
          <a:bodyPr spcFirstLastPara="1" wrap="square" lIns="91425" tIns="91425" rIns="91425" bIns="91425" anchor="t" anchorCtr="0">
            <a:spAutoFit/>
          </a:bodyPr>
          <a:lstStyle/>
          <a:p>
            <a:pPr marL="0" lvl="0" indent="0" algn="l" rtl="0">
              <a:lnSpc>
                <a:spcPct val="70000"/>
              </a:lnSpc>
              <a:spcBef>
                <a:spcPts val="0"/>
              </a:spcBef>
              <a:spcAft>
                <a:spcPts val="0"/>
              </a:spcAft>
              <a:buNone/>
            </a:pPr>
            <a:r>
              <a:rPr lang="en-GB" sz="5100">
                <a:solidFill>
                  <a:schemeClr val="dk1"/>
                </a:solidFill>
                <a:latin typeface="Staatliches"/>
                <a:ea typeface="Staatliches"/>
                <a:cs typeface="Staatliches"/>
                <a:sym typeface="Staatliches"/>
              </a:rPr>
              <a:t>$</a:t>
            </a:r>
            <a:endParaRPr>
              <a:solidFill>
                <a:schemeClr val="dk1"/>
              </a:solidFill>
            </a:endParaRPr>
          </a:p>
        </p:txBody>
      </p:sp>
      <p:sp>
        <p:nvSpPr>
          <p:cNvPr id="676" name="Google Shape;676;p45"/>
          <p:cNvSpPr txBox="1"/>
          <p:nvPr/>
        </p:nvSpPr>
        <p:spPr>
          <a:xfrm>
            <a:off x="6717825" y="1572200"/>
            <a:ext cx="202200" cy="22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grpSp>
        <p:nvGrpSpPr>
          <p:cNvPr id="677" name="Google Shape;677;p45"/>
          <p:cNvGrpSpPr/>
          <p:nvPr/>
        </p:nvGrpSpPr>
        <p:grpSpPr>
          <a:xfrm>
            <a:off x="5863274" y="1401711"/>
            <a:ext cx="854552" cy="855278"/>
            <a:chOff x="6960399" y="1380248"/>
            <a:chExt cx="854552" cy="855278"/>
          </a:xfrm>
        </p:grpSpPr>
        <p:pic>
          <p:nvPicPr>
            <p:cNvPr id="678" name="Google Shape;678;p45"/>
            <p:cNvPicPr preferRelativeResize="0"/>
            <p:nvPr/>
          </p:nvPicPr>
          <p:blipFill>
            <a:blip r:embed="rId3">
              <a:alphaModFix/>
            </a:blip>
            <a:stretch>
              <a:fillRect/>
            </a:stretch>
          </p:blipFill>
          <p:spPr>
            <a:xfrm rot="-558938">
              <a:off x="7015767" y="1435540"/>
              <a:ext cx="743816" cy="744696"/>
            </a:xfrm>
            <a:prstGeom prst="rect">
              <a:avLst/>
            </a:prstGeom>
            <a:noFill/>
            <a:ln>
              <a:noFill/>
            </a:ln>
          </p:spPr>
        </p:pic>
        <p:sp>
          <p:nvSpPr>
            <p:cNvPr id="679" name="Google Shape;679;p45"/>
            <p:cNvSpPr txBox="1"/>
            <p:nvPr/>
          </p:nvSpPr>
          <p:spPr>
            <a:xfrm>
              <a:off x="7114550" y="1565813"/>
              <a:ext cx="486900" cy="572700"/>
            </a:xfrm>
            <a:prstGeom prst="rect">
              <a:avLst/>
            </a:prstGeom>
            <a:noFill/>
            <a:ln>
              <a:noFill/>
            </a:ln>
          </p:spPr>
          <p:txBody>
            <a:bodyPr spcFirstLastPara="1" wrap="square" lIns="91425" tIns="91425" rIns="91425" bIns="91425" anchor="t" anchorCtr="0">
              <a:spAutoFit/>
            </a:bodyPr>
            <a:lstStyle/>
            <a:p>
              <a:pPr marL="0" lvl="0" indent="0" algn="l" rtl="0">
                <a:lnSpc>
                  <a:spcPct val="70000"/>
                </a:lnSpc>
                <a:spcBef>
                  <a:spcPts val="0"/>
                </a:spcBef>
                <a:spcAft>
                  <a:spcPts val="0"/>
                </a:spcAft>
                <a:buNone/>
              </a:pPr>
              <a:r>
                <a:rPr lang="en-GB" sz="3600">
                  <a:solidFill>
                    <a:schemeClr val="dk1"/>
                  </a:solidFill>
                  <a:latin typeface="Staatliches"/>
                  <a:ea typeface="Staatliches"/>
                  <a:cs typeface="Staatliches"/>
                  <a:sym typeface="Staatliches"/>
                </a:rPr>
                <a:t>%</a:t>
              </a:r>
              <a:endParaRPr sz="100">
                <a:solidFill>
                  <a:schemeClr val="dk1"/>
                </a:solidFill>
              </a:endParaRPr>
            </a:p>
          </p:txBody>
        </p:sp>
      </p:grpSp>
      <p:sp>
        <p:nvSpPr>
          <p:cNvPr id="680" name="Google Shape;680;p45"/>
          <p:cNvSpPr txBox="1"/>
          <p:nvPr/>
        </p:nvSpPr>
        <p:spPr>
          <a:xfrm>
            <a:off x="4003925" y="2585613"/>
            <a:ext cx="1624500" cy="73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a:latin typeface="Plus Jakarta Sans Medium"/>
                <a:ea typeface="Plus Jakarta Sans Medium"/>
                <a:cs typeface="Plus Jakarta Sans Medium"/>
                <a:sym typeface="Plus Jakarta Sans Medium"/>
              </a:rPr>
              <a:t>Argentina, Canada, Brazil, Germany, Australia, UK, France</a:t>
            </a:r>
            <a:endParaRPr sz="1200">
              <a:latin typeface="Plus Jakarta Sans Medium"/>
              <a:ea typeface="Plus Jakarta Sans Medium"/>
              <a:cs typeface="Plus Jakarta Sans Medium"/>
              <a:sym typeface="Plus Jakarta Sans Medium"/>
            </a:endParaRPr>
          </a:p>
        </p:txBody>
      </p:sp>
      <p:sp>
        <p:nvSpPr>
          <p:cNvPr id="681" name="Google Shape;681;p45"/>
          <p:cNvSpPr txBox="1"/>
          <p:nvPr/>
        </p:nvSpPr>
        <p:spPr>
          <a:xfrm>
            <a:off x="4003925" y="1462300"/>
            <a:ext cx="1779900" cy="73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a:latin typeface="Plus Jakarta Sans Medium"/>
                <a:ea typeface="Plus Jakarta Sans Medium"/>
                <a:cs typeface="Plus Jakarta Sans Medium"/>
                <a:sym typeface="Plus Jakarta Sans Medium"/>
              </a:rPr>
              <a:t>Germany, India, Indonesia, Italy, Japan, Kenya, Nigeria, South Africa, US </a:t>
            </a:r>
            <a:endParaRPr sz="1200">
              <a:latin typeface="Plus Jakarta Sans Medium"/>
              <a:ea typeface="Plus Jakarta Sans Medium"/>
              <a:cs typeface="Plus Jakarta Sans Medium"/>
              <a:sym typeface="Plus Jakarta Sans Medium"/>
            </a:endParaRPr>
          </a:p>
        </p:txBody>
      </p:sp>
      <p:sp>
        <p:nvSpPr>
          <p:cNvPr id="682" name="Google Shape;682;p45"/>
          <p:cNvSpPr txBox="1"/>
          <p:nvPr/>
        </p:nvSpPr>
        <p:spPr>
          <a:xfrm>
            <a:off x="6728596" y="1462292"/>
            <a:ext cx="336600" cy="530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3100">
                <a:solidFill>
                  <a:srgbClr val="DC4815"/>
                </a:solidFill>
                <a:latin typeface="Plus Jakarta Sans Medium"/>
                <a:ea typeface="Plus Jakarta Sans Medium"/>
                <a:cs typeface="Plus Jakarta Sans Medium"/>
                <a:sym typeface="Plus Jakarta Sans Medium"/>
              </a:rPr>
              <a:t>&gt;</a:t>
            </a:r>
            <a:endParaRPr sz="3100">
              <a:solidFill>
                <a:srgbClr val="DC4815"/>
              </a:solidFill>
              <a:latin typeface="Plus Jakarta Sans Medium"/>
              <a:ea typeface="Plus Jakarta Sans Medium"/>
              <a:cs typeface="Plus Jakarta Sans Medium"/>
              <a:sym typeface="Plus Jakarta Sans Medium"/>
            </a:endParaRPr>
          </a:p>
        </p:txBody>
      </p:sp>
      <p:cxnSp>
        <p:nvCxnSpPr>
          <p:cNvPr id="683" name="Google Shape;683;p45"/>
          <p:cNvCxnSpPr/>
          <p:nvPr/>
        </p:nvCxnSpPr>
        <p:spPr>
          <a:xfrm>
            <a:off x="4127500" y="2423575"/>
            <a:ext cx="4519200" cy="0"/>
          </a:xfrm>
          <a:prstGeom prst="straightConnector1">
            <a:avLst/>
          </a:prstGeom>
          <a:noFill/>
          <a:ln w="9525" cap="flat" cmpd="sng">
            <a:solidFill>
              <a:schemeClr val="dk2"/>
            </a:solidFill>
            <a:prstDash val="dot"/>
            <a:round/>
            <a:headEnd type="none" w="med" len="med"/>
            <a:tailEnd type="none" w="med" len="med"/>
          </a:ln>
        </p:spPr>
      </p:cxnSp>
      <p:pic>
        <p:nvPicPr>
          <p:cNvPr id="684" name="Google Shape;684;p45"/>
          <p:cNvPicPr preferRelativeResize="0"/>
          <p:nvPr/>
        </p:nvPicPr>
        <p:blipFill>
          <a:blip r:embed="rId6">
            <a:alphaModFix/>
          </a:blip>
          <a:stretch>
            <a:fillRect/>
          </a:stretch>
        </p:blipFill>
        <p:spPr>
          <a:xfrm>
            <a:off x="7195297" y="2398112"/>
            <a:ext cx="735845" cy="855301"/>
          </a:xfrm>
          <a:prstGeom prst="rect">
            <a:avLst/>
          </a:prstGeom>
          <a:noFill/>
          <a:ln>
            <a:noFill/>
          </a:ln>
        </p:spPr>
      </p:pic>
      <p:sp>
        <p:nvSpPr>
          <p:cNvPr id="685" name="Google Shape;685;p45"/>
          <p:cNvSpPr txBox="1"/>
          <p:nvPr/>
        </p:nvSpPr>
        <p:spPr>
          <a:xfrm>
            <a:off x="7872725" y="2653926"/>
            <a:ext cx="336600" cy="36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3100">
                <a:solidFill>
                  <a:srgbClr val="DC4815"/>
                </a:solidFill>
                <a:latin typeface="Plus Jakarta Sans Medium"/>
                <a:ea typeface="Plus Jakarta Sans Medium"/>
                <a:cs typeface="Plus Jakarta Sans Medium"/>
                <a:sym typeface="Plus Jakarta Sans Medium"/>
              </a:rPr>
              <a:t>&gt;</a:t>
            </a:r>
            <a:endParaRPr sz="3100">
              <a:solidFill>
                <a:srgbClr val="DC4815"/>
              </a:solidFill>
              <a:latin typeface="Plus Jakarta Sans Medium"/>
              <a:ea typeface="Plus Jakarta Sans Medium"/>
              <a:cs typeface="Plus Jakarta Sans Medium"/>
              <a:sym typeface="Plus Jakarta Sans Medium"/>
            </a:endParaRPr>
          </a:p>
        </p:txBody>
      </p:sp>
      <p:pic>
        <p:nvPicPr>
          <p:cNvPr id="686" name="Google Shape;686;p45"/>
          <p:cNvPicPr preferRelativeResize="0"/>
          <p:nvPr/>
        </p:nvPicPr>
        <p:blipFill>
          <a:blip r:embed="rId7">
            <a:alphaModFix/>
          </a:blip>
          <a:stretch>
            <a:fillRect/>
          </a:stretch>
        </p:blipFill>
        <p:spPr>
          <a:xfrm>
            <a:off x="217988" y="2711600"/>
            <a:ext cx="400050" cy="228325"/>
          </a:xfrm>
          <a:prstGeom prst="rect">
            <a:avLst/>
          </a:prstGeom>
          <a:noFill/>
          <a:ln>
            <a:noFill/>
          </a:ln>
        </p:spPr>
      </p:pic>
      <p:pic>
        <p:nvPicPr>
          <p:cNvPr id="687" name="Google Shape;687;p45"/>
          <p:cNvPicPr preferRelativeResize="0"/>
          <p:nvPr/>
        </p:nvPicPr>
        <p:blipFill>
          <a:blip r:embed="rId7">
            <a:alphaModFix/>
          </a:blip>
          <a:stretch>
            <a:fillRect/>
          </a:stretch>
        </p:blipFill>
        <p:spPr>
          <a:xfrm>
            <a:off x="201188" y="3782475"/>
            <a:ext cx="400050" cy="228325"/>
          </a:xfrm>
          <a:prstGeom prst="rect">
            <a:avLst/>
          </a:prstGeom>
          <a:noFill/>
          <a:ln>
            <a:noFill/>
          </a:ln>
        </p:spPr>
      </p:pic>
      <p:grpSp>
        <p:nvGrpSpPr>
          <p:cNvPr id="688" name="Google Shape;688;p45"/>
          <p:cNvGrpSpPr/>
          <p:nvPr/>
        </p:nvGrpSpPr>
        <p:grpSpPr>
          <a:xfrm>
            <a:off x="5921049" y="2553498"/>
            <a:ext cx="854552" cy="855278"/>
            <a:chOff x="6960399" y="2383548"/>
            <a:chExt cx="854552" cy="855278"/>
          </a:xfrm>
        </p:grpSpPr>
        <p:pic>
          <p:nvPicPr>
            <p:cNvPr id="689" name="Google Shape;689;p45"/>
            <p:cNvPicPr preferRelativeResize="0"/>
            <p:nvPr/>
          </p:nvPicPr>
          <p:blipFill>
            <a:blip r:embed="rId3">
              <a:alphaModFix/>
            </a:blip>
            <a:stretch>
              <a:fillRect/>
            </a:stretch>
          </p:blipFill>
          <p:spPr>
            <a:xfrm rot="-558938">
              <a:off x="7015767" y="2438840"/>
              <a:ext cx="743816" cy="744696"/>
            </a:xfrm>
            <a:prstGeom prst="rect">
              <a:avLst/>
            </a:prstGeom>
            <a:noFill/>
            <a:ln>
              <a:noFill/>
            </a:ln>
          </p:spPr>
        </p:pic>
        <p:sp>
          <p:nvSpPr>
            <p:cNvPr id="690" name="Google Shape;690;p45"/>
            <p:cNvSpPr txBox="1"/>
            <p:nvPr/>
          </p:nvSpPr>
          <p:spPr>
            <a:xfrm>
              <a:off x="7144225" y="2545638"/>
              <a:ext cx="486900" cy="572700"/>
            </a:xfrm>
            <a:prstGeom prst="rect">
              <a:avLst/>
            </a:prstGeom>
            <a:noFill/>
            <a:ln>
              <a:noFill/>
            </a:ln>
          </p:spPr>
          <p:txBody>
            <a:bodyPr spcFirstLastPara="1" wrap="square" lIns="91425" tIns="91425" rIns="91425" bIns="91425" anchor="t" anchorCtr="0">
              <a:spAutoFit/>
            </a:bodyPr>
            <a:lstStyle/>
            <a:p>
              <a:pPr marL="0" lvl="0" indent="0" algn="l" rtl="0">
                <a:lnSpc>
                  <a:spcPct val="70000"/>
                </a:lnSpc>
                <a:spcBef>
                  <a:spcPts val="0"/>
                </a:spcBef>
                <a:spcAft>
                  <a:spcPts val="0"/>
                </a:spcAft>
                <a:buNone/>
              </a:pPr>
              <a:r>
                <a:rPr lang="en-GB" sz="3600">
                  <a:solidFill>
                    <a:schemeClr val="dk1"/>
                  </a:solidFill>
                  <a:latin typeface="Staatliches"/>
                  <a:ea typeface="Staatliches"/>
                  <a:cs typeface="Staatliches"/>
                  <a:sym typeface="Staatliches"/>
                </a:rPr>
                <a:t>%</a:t>
              </a:r>
              <a:endParaRPr sz="100">
                <a:solidFill>
                  <a:schemeClr val="dk1"/>
                </a:solidFill>
              </a:endParaRPr>
            </a:p>
          </p:txBody>
        </p:sp>
      </p:grpSp>
      <p:sp>
        <p:nvSpPr>
          <p:cNvPr id="691" name="Google Shape;691;p45"/>
          <p:cNvSpPr txBox="1"/>
          <p:nvPr/>
        </p:nvSpPr>
        <p:spPr>
          <a:xfrm>
            <a:off x="6703875" y="2653913"/>
            <a:ext cx="202200" cy="22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000">
                <a:solidFill>
                  <a:srgbClr val="DC4815"/>
                </a:solidFill>
                <a:latin typeface="Plus Jakarta Sans Medium"/>
                <a:ea typeface="Plus Jakarta Sans Medium"/>
                <a:cs typeface="Plus Jakarta Sans Medium"/>
                <a:sym typeface="Plus Jakarta Sans Medium"/>
              </a:rPr>
              <a:t>+</a:t>
            </a:r>
            <a:endParaRPr sz="3000">
              <a:solidFill>
                <a:srgbClr val="DC4815"/>
              </a:solidFill>
              <a:latin typeface="Plus Jakarta Sans Medium"/>
              <a:ea typeface="Plus Jakarta Sans Medium"/>
              <a:cs typeface="Plus Jakarta Sans Medium"/>
              <a:sym typeface="Plus Jakarta Sans Medium"/>
            </a:endParaRPr>
          </a:p>
        </p:txBody>
      </p:sp>
      <p:pic>
        <p:nvPicPr>
          <p:cNvPr id="692" name="Google Shape;692;p45"/>
          <p:cNvPicPr preferRelativeResize="0"/>
          <p:nvPr/>
        </p:nvPicPr>
        <p:blipFill>
          <a:blip r:embed="rId7">
            <a:alphaModFix/>
          </a:blip>
          <a:stretch>
            <a:fillRect/>
          </a:stretch>
        </p:blipFill>
        <p:spPr>
          <a:xfrm>
            <a:off x="289363" y="4523913"/>
            <a:ext cx="400050" cy="2283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1DCAF"/>
        </a:solidFill>
        <a:effectLst/>
      </p:bgPr>
    </p:bg>
    <p:spTree>
      <p:nvGrpSpPr>
        <p:cNvPr id="1" name="Shape 696"/>
        <p:cNvGrpSpPr/>
        <p:nvPr/>
      </p:nvGrpSpPr>
      <p:grpSpPr>
        <a:xfrm>
          <a:off x="0" y="0"/>
          <a:ext cx="0" cy="0"/>
          <a:chOff x="0" y="0"/>
          <a:chExt cx="0" cy="0"/>
        </a:xfrm>
      </p:grpSpPr>
      <p:sp>
        <p:nvSpPr>
          <p:cNvPr id="697" name="Google Shape;697;p46"/>
          <p:cNvSpPr txBox="1"/>
          <p:nvPr/>
        </p:nvSpPr>
        <p:spPr>
          <a:xfrm>
            <a:off x="179038" y="311325"/>
            <a:ext cx="8193900" cy="1908600"/>
          </a:xfrm>
          <a:prstGeom prst="rect">
            <a:avLst/>
          </a:prstGeom>
          <a:noFill/>
          <a:ln>
            <a:noFill/>
          </a:ln>
        </p:spPr>
        <p:txBody>
          <a:bodyPr spcFirstLastPara="1" wrap="square" lIns="91425" tIns="91425" rIns="91425" bIns="91425" anchor="t" anchorCtr="0">
            <a:spAutoFit/>
          </a:bodyPr>
          <a:lstStyle/>
          <a:p>
            <a:pPr marL="0" lvl="0" indent="0" algn="l" rtl="0">
              <a:lnSpc>
                <a:spcPct val="70000"/>
              </a:lnSpc>
              <a:spcBef>
                <a:spcPts val="0"/>
              </a:spcBef>
              <a:spcAft>
                <a:spcPts val="0"/>
              </a:spcAft>
              <a:buNone/>
            </a:pPr>
            <a:r>
              <a:rPr lang="en-GB" sz="8000">
                <a:solidFill>
                  <a:srgbClr val="004532"/>
                </a:solidFill>
                <a:latin typeface="Staatliches"/>
                <a:ea typeface="Staatliches"/>
                <a:cs typeface="Staatliches"/>
                <a:sym typeface="Staatliches"/>
              </a:rPr>
              <a:t>The messenger</a:t>
            </a:r>
            <a:endParaRPr sz="8000">
              <a:solidFill>
                <a:srgbClr val="004532"/>
              </a:solidFill>
              <a:latin typeface="Staatliches"/>
              <a:ea typeface="Staatliches"/>
              <a:cs typeface="Staatliches"/>
              <a:sym typeface="Staatliches"/>
            </a:endParaRPr>
          </a:p>
          <a:p>
            <a:pPr marL="0" lvl="0" indent="0" algn="l" rtl="0">
              <a:lnSpc>
                <a:spcPct val="70000"/>
              </a:lnSpc>
              <a:spcBef>
                <a:spcPts val="0"/>
              </a:spcBef>
              <a:spcAft>
                <a:spcPts val="0"/>
              </a:spcAft>
              <a:buNone/>
            </a:pPr>
            <a:r>
              <a:rPr lang="en-GB" sz="8000">
                <a:solidFill>
                  <a:srgbClr val="004532"/>
                </a:solidFill>
                <a:latin typeface="Staatliches"/>
                <a:ea typeface="Staatliches"/>
                <a:cs typeface="Staatliches"/>
                <a:sym typeface="Staatliches"/>
              </a:rPr>
              <a:t>matters.</a:t>
            </a:r>
            <a:endParaRPr sz="8000">
              <a:solidFill>
                <a:srgbClr val="004532"/>
              </a:solidFill>
              <a:latin typeface="Staatliches"/>
              <a:ea typeface="Staatliches"/>
              <a:cs typeface="Staatliches"/>
              <a:sym typeface="Staatliches"/>
            </a:endParaRPr>
          </a:p>
        </p:txBody>
      </p:sp>
      <p:pic>
        <p:nvPicPr>
          <p:cNvPr id="698" name="Google Shape;698;p46"/>
          <p:cNvPicPr preferRelativeResize="0"/>
          <p:nvPr/>
        </p:nvPicPr>
        <p:blipFill>
          <a:blip r:embed="rId3">
            <a:alphaModFix/>
          </a:blip>
          <a:stretch>
            <a:fillRect/>
          </a:stretch>
        </p:blipFill>
        <p:spPr>
          <a:xfrm>
            <a:off x="2309149" y="2219925"/>
            <a:ext cx="4525696" cy="29235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E5E0EF"/>
        </a:solidFill>
        <a:effectLst/>
      </p:bgPr>
    </p:bg>
    <p:spTree>
      <p:nvGrpSpPr>
        <p:cNvPr id="1" name="Shape 702"/>
        <p:cNvGrpSpPr/>
        <p:nvPr/>
      </p:nvGrpSpPr>
      <p:grpSpPr>
        <a:xfrm>
          <a:off x="0" y="0"/>
          <a:ext cx="0" cy="0"/>
          <a:chOff x="0" y="0"/>
          <a:chExt cx="0" cy="0"/>
        </a:xfrm>
      </p:grpSpPr>
      <p:pic>
        <p:nvPicPr>
          <p:cNvPr id="703" name="Google Shape;703;p47"/>
          <p:cNvPicPr preferRelativeResize="0"/>
          <p:nvPr/>
        </p:nvPicPr>
        <p:blipFill>
          <a:blip r:embed="rId3">
            <a:alphaModFix/>
          </a:blip>
          <a:stretch>
            <a:fillRect/>
          </a:stretch>
        </p:blipFill>
        <p:spPr>
          <a:xfrm>
            <a:off x="377550" y="2376963"/>
            <a:ext cx="6628075" cy="2799400"/>
          </a:xfrm>
          <a:prstGeom prst="rect">
            <a:avLst/>
          </a:prstGeom>
          <a:noFill/>
          <a:ln>
            <a:noFill/>
          </a:ln>
        </p:spPr>
      </p:pic>
      <p:sp>
        <p:nvSpPr>
          <p:cNvPr id="704" name="Google Shape;704;p47"/>
          <p:cNvSpPr txBox="1"/>
          <p:nvPr/>
        </p:nvSpPr>
        <p:spPr>
          <a:xfrm>
            <a:off x="300025" y="354750"/>
            <a:ext cx="6123600" cy="1283700"/>
          </a:xfrm>
          <a:prstGeom prst="rect">
            <a:avLst/>
          </a:prstGeom>
          <a:noFill/>
          <a:ln>
            <a:noFill/>
          </a:ln>
        </p:spPr>
        <p:txBody>
          <a:bodyPr spcFirstLastPara="1" wrap="square" lIns="91425" tIns="91425" rIns="91425" bIns="91425" anchor="t" anchorCtr="0">
            <a:spAutoFit/>
          </a:bodyPr>
          <a:lstStyle/>
          <a:p>
            <a:pPr marL="0" lvl="0" indent="0" algn="l" rtl="0">
              <a:lnSpc>
                <a:spcPct val="70000"/>
              </a:lnSpc>
              <a:spcBef>
                <a:spcPts val="0"/>
              </a:spcBef>
              <a:spcAft>
                <a:spcPts val="0"/>
              </a:spcAft>
              <a:buNone/>
            </a:pPr>
            <a:r>
              <a:rPr lang="en-GB" sz="5100">
                <a:solidFill>
                  <a:srgbClr val="DC4815"/>
                </a:solidFill>
                <a:latin typeface="Staatliches"/>
                <a:ea typeface="Staatliches"/>
                <a:cs typeface="Staatliches"/>
                <a:sym typeface="Staatliches"/>
              </a:rPr>
              <a:t>The most trusted climate messengers </a:t>
            </a:r>
            <a:endParaRPr sz="5100">
              <a:solidFill>
                <a:srgbClr val="DC4815"/>
              </a:solidFill>
              <a:latin typeface="Staatliches"/>
              <a:ea typeface="Staatliches"/>
              <a:cs typeface="Staatliches"/>
              <a:sym typeface="Staatliches"/>
            </a:endParaRPr>
          </a:p>
        </p:txBody>
      </p:sp>
      <p:sp>
        <p:nvSpPr>
          <p:cNvPr id="705" name="Google Shape;705;p47"/>
          <p:cNvSpPr txBox="1"/>
          <p:nvPr/>
        </p:nvSpPr>
        <p:spPr>
          <a:xfrm>
            <a:off x="300025" y="1511225"/>
            <a:ext cx="7385400" cy="1176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1350">
                <a:solidFill>
                  <a:schemeClr val="dk1"/>
                </a:solidFill>
                <a:latin typeface="Plus Jakarta Sans Medium"/>
                <a:ea typeface="Plus Jakarta Sans Medium"/>
                <a:cs typeface="Plus Jakarta Sans Medium"/>
                <a:sym typeface="Plus Jakarta Sans Medium"/>
              </a:rPr>
              <a:t>A significant number of people don’t know who to trust when it comes to climate change. Scientists were the most trusted from our list.</a:t>
            </a:r>
            <a:endParaRPr sz="1350">
              <a:solidFill>
                <a:schemeClr val="dk1"/>
              </a:solidFill>
              <a:latin typeface="Plus Jakarta Sans Medium"/>
              <a:ea typeface="Plus Jakarta Sans Medium"/>
              <a:cs typeface="Plus Jakarta Sans Medium"/>
              <a:sym typeface="Plus Jakarta Sans Medium"/>
            </a:endParaRPr>
          </a:p>
          <a:p>
            <a:pPr marL="457200" lvl="0" indent="0" algn="l" rtl="0">
              <a:lnSpc>
                <a:spcPct val="115000"/>
              </a:lnSpc>
              <a:spcBef>
                <a:spcPts val="800"/>
              </a:spcBef>
              <a:spcAft>
                <a:spcPts val="0"/>
              </a:spcAft>
              <a:buNone/>
            </a:pPr>
            <a:endParaRPr sz="1150">
              <a:solidFill>
                <a:srgbClr val="1D1C1D"/>
              </a:solidFill>
              <a:highlight>
                <a:srgbClr val="F8F8F8"/>
              </a:highlight>
            </a:endParaRPr>
          </a:p>
          <a:p>
            <a:pPr marL="0" lvl="0" indent="0" algn="l" rtl="0">
              <a:lnSpc>
                <a:spcPct val="115000"/>
              </a:lnSpc>
              <a:spcBef>
                <a:spcPts val="0"/>
              </a:spcBef>
              <a:spcAft>
                <a:spcPts val="800"/>
              </a:spcAft>
              <a:buNone/>
            </a:pPr>
            <a:endParaRPr sz="1350">
              <a:solidFill>
                <a:schemeClr val="dk1"/>
              </a:solidFill>
              <a:latin typeface="Plus Jakarta Sans Medium"/>
              <a:ea typeface="Plus Jakarta Sans Medium"/>
              <a:cs typeface="Plus Jakarta Sans Medium"/>
              <a:sym typeface="Plus Jakarta Sans Medium"/>
            </a:endParaRPr>
          </a:p>
        </p:txBody>
      </p:sp>
      <p:sp>
        <p:nvSpPr>
          <p:cNvPr id="706" name="Google Shape;706;p47"/>
          <p:cNvSpPr txBox="1"/>
          <p:nvPr/>
        </p:nvSpPr>
        <p:spPr>
          <a:xfrm rot="-847">
            <a:off x="556373" y="2825686"/>
            <a:ext cx="1218300" cy="38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150">
                <a:solidFill>
                  <a:srgbClr val="1F1F1F"/>
                </a:solidFill>
                <a:latin typeface="Plus Jakarta Sans SemiBold"/>
                <a:ea typeface="Plus Jakarta Sans SemiBold"/>
                <a:cs typeface="Plus Jakarta Sans SemiBold"/>
                <a:sym typeface="Plus Jakarta Sans SemiBold"/>
              </a:rPr>
              <a:t>Scientists</a:t>
            </a:r>
            <a:endParaRPr sz="1150">
              <a:solidFill>
                <a:srgbClr val="1F1F1F"/>
              </a:solidFill>
              <a:latin typeface="Plus Jakarta Sans SemiBold"/>
              <a:ea typeface="Plus Jakarta Sans SemiBold"/>
              <a:cs typeface="Plus Jakarta Sans SemiBold"/>
              <a:sym typeface="Plus Jakarta Sans SemiBold"/>
            </a:endParaRPr>
          </a:p>
        </p:txBody>
      </p:sp>
      <p:sp>
        <p:nvSpPr>
          <p:cNvPr id="707" name="Google Shape;707;p47"/>
          <p:cNvSpPr txBox="1"/>
          <p:nvPr/>
        </p:nvSpPr>
        <p:spPr>
          <a:xfrm rot="751">
            <a:off x="2145872" y="3269988"/>
            <a:ext cx="1373700" cy="38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150">
                <a:solidFill>
                  <a:srgbClr val="1F1F1F"/>
                </a:solidFill>
                <a:latin typeface="Plus Jakarta Sans SemiBold"/>
                <a:ea typeface="Plus Jakarta Sans SemiBold"/>
                <a:cs typeface="Plus Jakarta Sans SemiBold"/>
                <a:sym typeface="Plus Jakarta Sans SemiBold"/>
              </a:rPr>
              <a:t>Environmental </a:t>
            </a:r>
            <a:endParaRPr sz="1150">
              <a:solidFill>
                <a:srgbClr val="1F1F1F"/>
              </a:solidFill>
              <a:latin typeface="Plus Jakarta Sans SemiBold"/>
              <a:ea typeface="Plus Jakarta Sans SemiBold"/>
              <a:cs typeface="Plus Jakarta Sans SemiBold"/>
              <a:sym typeface="Plus Jakarta Sans SemiBold"/>
            </a:endParaRPr>
          </a:p>
          <a:p>
            <a:pPr marL="0" lvl="0" indent="0" algn="ctr" rtl="0">
              <a:spcBef>
                <a:spcPts val="0"/>
              </a:spcBef>
              <a:spcAft>
                <a:spcPts val="0"/>
              </a:spcAft>
              <a:buNone/>
            </a:pPr>
            <a:r>
              <a:rPr lang="en-GB" sz="1150">
                <a:solidFill>
                  <a:srgbClr val="1F1F1F"/>
                </a:solidFill>
                <a:latin typeface="Plus Jakarta Sans SemiBold"/>
                <a:ea typeface="Plus Jakarta Sans SemiBold"/>
                <a:cs typeface="Plus Jakarta Sans SemiBold"/>
                <a:sym typeface="Plus Jakarta Sans SemiBold"/>
              </a:rPr>
              <a:t>organisations</a:t>
            </a:r>
            <a:endParaRPr sz="1150">
              <a:solidFill>
                <a:srgbClr val="1F1F1F"/>
              </a:solidFill>
              <a:latin typeface="Plus Jakarta Sans SemiBold"/>
              <a:ea typeface="Plus Jakarta Sans SemiBold"/>
              <a:cs typeface="Plus Jakarta Sans SemiBold"/>
              <a:sym typeface="Plus Jakarta Sans SemiBold"/>
            </a:endParaRPr>
          </a:p>
        </p:txBody>
      </p:sp>
      <p:sp>
        <p:nvSpPr>
          <p:cNvPr id="708" name="Google Shape;708;p47"/>
          <p:cNvSpPr txBox="1"/>
          <p:nvPr/>
        </p:nvSpPr>
        <p:spPr>
          <a:xfrm>
            <a:off x="711478" y="2545148"/>
            <a:ext cx="908100" cy="421800"/>
          </a:xfrm>
          <a:prstGeom prst="rect">
            <a:avLst/>
          </a:prstGeom>
          <a:noFill/>
          <a:ln>
            <a:noFill/>
          </a:ln>
        </p:spPr>
        <p:txBody>
          <a:bodyPr spcFirstLastPara="1" wrap="square" lIns="91425" tIns="91425" rIns="91425" bIns="91425" anchor="t" anchorCtr="0">
            <a:spAutoFit/>
          </a:bodyPr>
          <a:lstStyle/>
          <a:p>
            <a:pPr marL="0" lvl="0" indent="0" algn="ctr" rtl="0">
              <a:lnSpc>
                <a:spcPct val="70000"/>
              </a:lnSpc>
              <a:spcBef>
                <a:spcPts val="0"/>
              </a:spcBef>
              <a:spcAft>
                <a:spcPts val="0"/>
              </a:spcAft>
              <a:buNone/>
            </a:pPr>
            <a:r>
              <a:rPr lang="en-GB" sz="2200">
                <a:solidFill>
                  <a:srgbClr val="DC4815"/>
                </a:solidFill>
                <a:latin typeface="Staatliches"/>
                <a:ea typeface="Staatliches"/>
                <a:cs typeface="Staatliches"/>
                <a:sym typeface="Staatliches"/>
              </a:rPr>
              <a:t>41%</a:t>
            </a:r>
            <a:endParaRPr sz="2200">
              <a:solidFill>
                <a:srgbClr val="DC4815"/>
              </a:solidFill>
              <a:latin typeface="Staatliches"/>
              <a:ea typeface="Staatliches"/>
              <a:cs typeface="Staatliches"/>
              <a:sym typeface="Staatliches"/>
            </a:endParaRPr>
          </a:p>
        </p:txBody>
      </p:sp>
      <p:sp>
        <p:nvSpPr>
          <p:cNvPr id="709" name="Google Shape;709;p47"/>
          <p:cNvSpPr txBox="1"/>
          <p:nvPr/>
        </p:nvSpPr>
        <p:spPr>
          <a:xfrm>
            <a:off x="2378678" y="3013436"/>
            <a:ext cx="908100" cy="421800"/>
          </a:xfrm>
          <a:prstGeom prst="rect">
            <a:avLst/>
          </a:prstGeom>
          <a:noFill/>
          <a:ln>
            <a:noFill/>
          </a:ln>
        </p:spPr>
        <p:txBody>
          <a:bodyPr spcFirstLastPara="1" wrap="square" lIns="91425" tIns="91425" rIns="91425" bIns="91425" anchor="t" anchorCtr="0">
            <a:spAutoFit/>
          </a:bodyPr>
          <a:lstStyle/>
          <a:p>
            <a:pPr marL="0" lvl="0" indent="0" algn="ctr" rtl="0">
              <a:lnSpc>
                <a:spcPct val="70000"/>
              </a:lnSpc>
              <a:spcBef>
                <a:spcPts val="0"/>
              </a:spcBef>
              <a:spcAft>
                <a:spcPts val="0"/>
              </a:spcAft>
              <a:buNone/>
            </a:pPr>
            <a:r>
              <a:rPr lang="en-GB" sz="2200">
                <a:solidFill>
                  <a:srgbClr val="DC4815"/>
                </a:solidFill>
                <a:latin typeface="Staatliches"/>
                <a:ea typeface="Staatliches"/>
                <a:cs typeface="Staatliches"/>
                <a:sym typeface="Staatliches"/>
              </a:rPr>
              <a:t>34%</a:t>
            </a:r>
            <a:endParaRPr sz="2200">
              <a:solidFill>
                <a:srgbClr val="DC4815"/>
              </a:solidFill>
              <a:latin typeface="Staatliches"/>
              <a:ea typeface="Staatliches"/>
              <a:cs typeface="Staatliches"/>
              <a:sym typeface="Staatliches"/>
            </a:endParaRPr>
          </a:p>
        </p:txBody>
      </p:sp>
      <p:sp>
        <p:nvSpPr>
          <p:cNvPr id="710" name="Google Shape;710;p47"/>
          <p:cNvSpPr txBox="1"/>
          <p:nvPr/>
        </p:nvSpPr>
        <p:spPr>
          <a:xfrm>
            <a:off x="5784266" y="3941473"/>
            <a:ext cx="908100" cy="421800"/>
          </a:xfrm>
          <a:prstGeom prst="rect">
            <a:avLst/>
          </a:prstGeom>
          <a:noFill/>
          <a:ln>
            <a:noFill/>
          </a:ln>
        </p:spPr>
        <p:txBody>
          <a:bodyPr spcFirstLastPara="1" wrap="square" lIns="91425" tIns="91425" rIns="91425" bIns="91425" anchor="t" anchorCtr="0">
            <a:spAutoFit/>
          </a:bodyPr>
          <a:lstStyle/>
          <a:p>
            <a:pPr marL="0" lvl="0" indent="0" algn="ctr" rtl="0">
              <a:lnSpc>
                <a:spcPct val="70000"/>
              </a:lnSpc>
              <a:spcBef>
                <a:spcPts val="0"/>
              </a:spcBef>
              <a:spcAft>
                <a:spcPts val="0"/>
              </a:spcAft>
              <a:buNone/>
            </a:pPr>
            <a:r>
              <a:rPr lang="en-GB" sz="2200">
                <a:solidFill>
                  <a:srgbClr val="DC4815"/>
                </a:solidFill>
                <a:latin typeface="Staatliches"/>
                <a:ea typeface="Staatliches"/>
                <a:cs typeface="Staatliches"/>
                <a:sym typeface="Staatliches"/>
              </a:rPr>
              <a:t>20%</a:t>
            </a:r>
            <a:endParaRPr sz="2200">
              <a:solidFill>
                <a:srgbClr val="DC4815"/>
              </a:solidFill>
              <a:latin typeface="Staatliches"/>
              <a:ea typeface="Staatliches"/>
              <a:cs typeface="Staatliches"/>
              <a:sym typeface="Staatliches"/>
            </a:endParaRPr>
          </a:p>
        </p:txBody>
      </p:sp>
      <p:sp>
        <p:nvSpPr>
          <p:cNvPr id="711" name="Google Shape;711;p47"/>
          <p:cNvSpPr txBox="1"/>
          <p:nvPr/>
        </p:nvSpPr>
        <p:spPr>
          <a:xfrm rot="755">
            <a:off x="5522650" y="4236400"/>
            <a:ext cx="1366800" cy="38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150">
                <a:solidFill>
                  <a:srgbClr val="1F1F1F"/>
                </a:solidFill>
                <a:latin typeface="Plus Jakarta Sans SemiBold"/>
                <a:ea typeface="Plus Jakarta Sans SemiBold"/>
                <a:cs typeface="Plus Jakarta Sans SemiBold"/>
                <a:sym typeface="Plus Jakarta Sans SemiBold"/>
              </a:rPr>
              <a:t>Victims of </a:t>
            </a:r>
            <a:endParaRPr sz="1150">
              <a:solidFill>
                <a:srgbClr val="1F1F1F"/>
              </a:solidFill>
              <a:latin typeface="Plus Jakarta Sans SemiBold"/>
              <a:ea typeface="Plus Jakarta Sans SemiBold"/>
              <a:cs typeface="Plus Jakarta Sans SemiBold"/>
              <a:sym typeface="Plus Jakarta Sans SemiBold"/>
            </a:endParaRPr>
          </a:p>
          <a:p>
            <a:pPr marL="0" lvl="0" indent="0" algn="ctr" rtl="0">
              <a:spcBef>
                <a:spcPts val="0"/>
              </a:spcBef>
              <a:spcAft>
                <a:spcPts val="0"/>
              </a:spcAft>
              <a:buNone/>
            </a:pPr>
            <a:r>
              <a:rPr lang="en-GB" sz="1150">
                <a:solidFill>
                  <a:srgbClr val="1F1F1F"/>
                </a:solidFill>
                <a:latin typeface="Plus Jakarta Sans SemiBold"/>
                <a:ea typeface="Plus Jakarta Sans SemiBold"/>
                <a:cs typeface="Plus Jakarta Sans SemiBold"/>
                <a:sym typeface="Plus Jakarta Sans SemiBold"/>
              </a:rPr>
              <a:t>climate disaster</a:t>
            </a:r>
            <a:endParaRPr sz="1150">
              <a:solidFill>
                <a:srgbClr val="1F1F1F"/>
              </a:solidFill>
              <a:latin typeface="Plus Jakarta Sans SemiBold"/>
              <a:ea typeface="Plus Jakarta Sans SemiBold"/>
              <a:cs typeface="Plus Jakarta Sans SemiBold"/>
              <a:sym typeface="Plus Jakarta Sans SemiBold"/>
            </a:endParaRPr>
          </a:p>
        </p:txBody>
      </p:sp>
      <p:sp>
        <p:nvSpPr>
          <p:cNvPr id="712" name="Google Shape;712;p47"/>
          <p:cNvSpPr txBox="1"/>
          <p:nvPr/>
        </p:nvSpPr>
        <p:spPr>
          <a:xfrm>
            <a:off x="4086841" y="3814448"/>
            <a:ext cx="908100" cy="421800"/>
          </a:xfrm>
          <a:prstGeom prst="rect">
            <a:avLst/>
          </a:prstGeom>
          <a:noFill/>
          <a:ln>
            <a:noFill/>
          </a:ln>
        </p:spPr>
        <p:txBody>
          <a:bodyPr spcFirstLastPara="1" wrap="square" lIns="91425" tIns="91425" rIns="91425" bIns="91425" anchor="t" anchorCtr="0">
            <a:spAutoFit/>
          </a:bodyPr>
          <a:lstStyle/>
          <a:p>
            <a:pPr marL="0" lvl="0" indent="0" algn="ctr" rtl="0">
              <a:lnSpc>
                <a:spcPct val="70000"/>
              </a:lnSpc>
              <a:spcBef>
                <a:spcPts val="0"/>
              </a:spcBef>
              <a:spcAft>
                <a:spcPts val="0"/>
              </a:spcAft>
              <a:buNone/>
            </a:pPr>
            <a:r>
              <a:rPr lang="en-GB" sz="2200">
                <a:solidFill>
                  <a:srgbClr val="DC4815"/>
                </a:solidFill>
                <a:latin typeface="Staatliches"/>
                <a:ea typeface="Staatliches"/>
                <a:cs typeface="Staatliches"/>
                <a:sym typeface="Staatliches"/>
              </a:rPr>
              <a:t>22%</a:t>
            </a:r>
            <a:endParaRPr sz="2200">
              <a:solidFill>
                <a:srgbClr val="DC4815"/>
              </a:solidFill>
              <a:latin typeface="Staatliches"/>
              <a:ea typeface="Staatliches"/>
              <a:cs typeface="Staatliches"/>
              <a:sym typeface="Staatliches"/>
            </a:endParaRPr>
          </a:p>
        </p:txBody>
      </p:sp>
      <p:sp>
        <p:nvSpPr>
          <p:cNvPr id="713" name="Google Shape;713;p47"/>
          <p:cNvSpPr txBox="1"/>
          <p:nvPr/>
        </p:nvSpPr>
        <p:spPr>
          <a:xfrm rot="802">
            <a:off x="3872325" y="4105250"/>
            <a:ext cx="1286400" cy="38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150">
                <a:solidFill>
                  <a:srgbClr val="1F1F1F"/>
                </a:solidFill>
                <a:latin typeface="Plus Jakarta Sans SemiBold"/>
                <a:ea typeface="Plus Jakarta Sans SemiBold"/>
                <a:cs typeface="Plus Jakarta Sans SemiBold"/>
                <a:sym typeface="Plus Jakarta Sans SemiBold"/>
              </a:rPr>
              <a:t>International </a:t>
            </a:r>
            <a:endParaRPr sz="1150">
              <a:solidFill>
                <a:srgbClr val="1F1F1F"/>
              </a:solidFill>
              <a:latin typeface="Plus Jakarta Sans SemiBold"/>
              <a:ea typeface="Plus Jakarta Sans SemiBold"/>
              <a:cs typeface="Plus Jakarta Sans SemiBold"/>
              <a:sym typeface="Plus Jakarta Sans SemiBold"/>
            </a:endParaRPr>
          </a:p>
          <a:p>
            <a:pPr marL="0" lvl="0" indent="0" algn="ctr" rtl="0">
              <a:spcBef>
                <a:spcPts val="0"/>
              </a:spcBef>
              <a:spcAft>
                <a:spcPts val="0"/>
              </a:spcAft>
              <a:buNone/>
            </a:pPr>
            <a:r>
              <a:rPr lang="en-GB" sz="1150">
                <a:solidFill>
                  <a:srgbClr val="1F1F1F"/>
                </a:solidFill>
                <a:latin typeface="Plus Jakarta Sans SemiBold"/>
                <a:ea typeface="Plus Jakarta Sans SemiBold"/>
                <a:cs typeface="Plus Jakarta Sans SemiBold"/>
                <a:sym typeface="Plus Jakarta Sans SemiBold"/>
              </a:rPr>
              <a:t>organisations</a:t>
            </a:r>
            <a:endParaRPr sz="1150">
              <a:solidFill>
                <a:srgbClr val="1F1F1F"/>
              </a:solidFill>
              <a:latin typeface="Plus Jakarta Sans SemiBold"/>
              <a:ea typeface="Plus Jakarta Sans SemiBold"/>
              <a:cs typeface="Plus Jakarta Sans SemiBold"/>
              <a:sym typeface="Plus Jakarta Sans SemiBold"/>
            </a:endParaRPr>
          </a:p>
        </p:txBody>
      </p:sp>
      <p:pic>
        <p:nvPicPr>
          <p:cNvPr id="714" name="Google Shape;714;p47"/>
          <p:cNvPicPr preferRelativeResize="0"/>
          <p:nvPr/>
        </p:nvPicPr>
        <p:blipFill>
          <a:blip r:embed="rId4">
            <a:alphaModFix/>
          </a:blip>
          <a:stretch>
            <a:fillRect/>
          </a:stretch>
        </p:blipFill>
        <p:spPr>
          <a:xfrm>
            <a:off x="7005613" y="2825537"/>
            <a:ext cx="1763985" cy="233072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E5E0EF"/>
        </a:solidFill>
        <a:effectLst/>
      </p:bgPr>
    </p:bg>
    <p:spTree>
      <p:nvGrpSpPr>
        <p:cNvPr id="1" name="Shape 718"/>
        <p:cNvGrpSpPr/>
        <p:nvPr/>
      </p:nvGrpSpPr>
      <p:grpSpPr>
        <a:xfrm>
          <a:off x="0" y="0"/>
          <a:ext cx="0" cy="0"/>
          <a:chOff x="0" y="0"/>
          <a:chExt cx="0" cy="0"/>
        </a:xfrm>
      </p:grpSpPr>
      <p:pic>
        <p:nvPicPr>
          <p:cNvPr id="719" name="Google Shape;719;p48"/>
          <p:cNvPicPr preferRelativeResize="0"/>
          <p:nvPr/>
        </p:nvPicPr>
        <p:blipFill>
          <a:blip r:embed="rId3">
            <a:alphaModFix/>
          </a:blip>
          <a:stretch>
            <a:fillRect/>
          </a:stretch>
        </p:blipFill>
        <p:spPr>
          <a:xfrm>
            <a:off x="395299" y="2843324"/>
            <a:ext cx="5104875" cy="2309150"/>
          </a:xfrm>
          <a:prstGeom prst="rect">
            <a:avLst/>
          </a:prstGeom>
          <a:noFill/>
          <a:ln>
            <a:noFill/>
          </a:ln>
        </p:spPr>
      </p:pic>
      <p:sp>
        <p:nvSpPr>
          <p:cNvPr id="720" name="Google Shape;720;p48"/>
          <p:cNvSpPr txBox="1"/>
          <p:nvPr/>
        </p:nvSpPr>
        <p:spPr>
          <a:xfrm rot="-847">
            <a:off x="661223" y="3307698"/>
            <a:ext cx="1218300" cy="38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150">
                <a:solidFill>
                  <a:srgbClr val="1F1F1F"/>
                </a:solidFill>
                <a:latin typeface="Plus Jakarta Sans SemiBold"/>
                <a:ea typeface="Plus Jakarta Sans SemiBold"/>
                <a:cs typeface="Plus Jakarta Sans SemiBold"/>
                <a:sym typeface="Plus Jakarta Sans SemiBold"/>
              </a:rPr>
              <a:t>Activists</a:t>
            </a:r>
            <a:endParaRPr sz="1150">
              <a:solidFill>
                <a:srgbClr val="1F1F1F"/>
              </a:solidFill>
              <a:latin typeface="Plus Jakarta Sans SemiBold"/>
              <a:ea typeface="Plus Jakarta Sans SemiBold"/>
              <a:cs typeface="Plus Jakarta Sans SemiBold"/>
              <a:sym typeface="Plus Jakarta Sans SemiBold"/>
            </a:endParaRPr>
          </a:p>
        </p:txBody>
      </p:sp>
      <p:sp>
        <p:nvSpPr>
          <p:cNvPr id="721" name="Google Shape;721;p48"/>
          <p:cNvSpPr txBox="1"/>
          <p:nvPr/>
        </p:nvSpPr>
        <p:spPr>
          <a:xfrm rot="561">
            <a:off x="2028238" y="3892916"/>
            <a:ext cx="1839000" cy="38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150">
                <a:solidFill>
                  <a:srgbClr val="1F1F1F"/>
                </a:solidFill>
                <a:latin typeface="Plus Jakarta Sans SemiBold"/>
                <a:ea typeface="Plus Jakarta Sans SemiBold"/>
                <a:cs typeface="Plus Jakarta Sans SemiBold"/>
                <a:sym typeface="Plus Jakarta Sans SemiBold"/>
              </a:rPr>
              <a:t>Local government</a:t>
            </a:r>
            <a:endParaRPr sz="1150">
              <a:solidFill>
                <a:srgbClr val="1F1F1F"/>
              </a:solidFill>
              <a:latin typeface="Plus Jakarta Sans SemiBold"/>
              <a:ea typeface="Plus Jakarta Sans SemiBold"/>
              <a:cs typeface="Plus Jakarta Sans SemiBold"/>
              <a:sym typeface="Plus Jakarta Sans SemiBold"/>
            </a:endParaRPr>
          </a:p>
        </p:txBody>
      </p:sp>
      <p:sp>
        <p:nvSpPr>
          <p:cNvPr id="722" name="Google Shape;722;p48"/>
          <p:cNvSpPr txBox="1"/>
          <p:nvPr/>
        </p:nvSpPr>
        <p:spPr>
          <a:xfrm>
            <a:off x="816328" y="3016461"/>
            <a:ext cx="908100" cy="421800"/>
          </a:xfrm>
          <a:prstGeom prst="rect">
            <a:avLst/>
          </a:prstGeom>
          <a:noFill/>
          <a:ln>
            <a:noFill/>
          </a:ln>
        </p:spPr>
        <p:txBody>
          <a:bodyPr spcFirstLastPara="1" wrap="square" lIns="91425" tIns="91425" rIns="91425" bIns="91425" anchor="t" anchorCtr="0">
            <a:spAutoFit/>
          </a:bodyPr>
          <a:lstStyle/>
          <a:p>
            <a:pPr marL="0" lvl="0" indent="0" algn="ctr" rtl="0">
              <a:lnSpc>
                <a:spcPct val="70000"/>
              </a:lnSpc>
              <a:spcBef>
                <a:spcPts val="0"/>
              </a:spcBef>
              <a:spcAft>
                <a:spcPts val="0"/>
              </a:spcAft>
              <a:buNone/>
            </a:pPr>
            <a:r>
              <a:rPr lang="en-GB" sz="2200">
                <a:solidFill>
                  <a:srgbClr val="DC4815"/>
                </a:solidFill>
                <a:latin typeface="Staatliches"/>
                <a:ea typeface="Staatliches"/>
                <a:cs typeface="Staatliches"/>
                <a:sym typeface="Staatliches"/>
              </a:rPr>
              <a:t>12%</a:t>
            </a:r>
            <a:endParaRPr sz="2200">
              <a:solidFill>
                <a:srgbClr val="DC4815"/>
              </a:solidFill>
              <a:latin typeface="Staatliches"/>
              <a:ea typeface="Staatliches"/>
              <a:cs typeface="Staatliches"/>
              <a:sym typeface="Staatliches"/>
            </a:endParaRPr>
          </a:p>
        </p:txBody>
      </p:sp>
      <p:sp>
        <p:nvSpPr>
          <p:cNvPr id="723" name="Google Shape;723;p48"/>
          <p:cNvSpPr txBox="1"/>
          <p:nvPr/>
        </p:nvSpPr>
        <p:spPr>
          <a:xfrm>
            <a:off x="2493691" y="3584123"/>
            <a:ext cx="908100" cy="421800"/>
          </a:xfrm>
          <a:prstGeom prst="rect">
            <a:avLst/>
          </a:prstGeom>
          <a:noFill/>
          <a:ln>
            <a:noFill/>
          </a:ln>
        </p:spPr>
        <p:txBody>
          <a:bodyPr spcFirstLastPara="1" wrap="square" lIns="91425" tIns="91425" rIns="91425" bIns="91425" anchor="t" anchorCtr="0">
            <a:spAutoFit/>
          </a:bodyPr>
          <a:lstStyle/>
          <a:p>
            <a:pPr marL="0" lvl="0" indent="0" algn="ctr" rtl="0">
              <a:lnSpc>
                <a:spcPct val="70000"/>
              </a:lnSpc>
              <a:spcBef>
                <a:spcPts val="0"/>
              </a:spcBef>
              <a:spcAft>
                <a:spcPts val="0"/>
              </a:spcAft>
              <a:buNone/>
            </a:pPr>
            <a:r>
              <a:rPr lang="en-GB" sz="2200">
                <a:solidFill>
                  <a:srgbClr val="DC4815"/>
                </a:solidFill>
                <a:latin typeface="Staatliches"/>
                <a:ea typeface="Staatliches"/>
                <a:cs typeface="Staatliches"/>
                <a:sym typeface="Staatliches"/>
              </a:rPr>
              <a:t>9%</a:t>
            </a:r>
            <a:endParaRPr sz="2200">
              <a:solidFill>
                <a:srgbClr val="DC4815"/>
              </a:solidFill>
              <a:latin typeface="Staatliches"/>
              <a:ea typeface="Staatliches"/>
              <a:cs typeface="Staatliches"/>
              <a:sym typeface="Staatliches"/>
            </a:endParaRPr>
          </a:p>
        </p:txBody>
      </p:sp>
      <p:sp>
        <p:nvSpPr>
          <p:cNvPr id="724" name="Google Shape;724;p48"/>
          <p:cNvSpPr txBox="1"/>
          <p:nvPr/>
        </p:nvSpPr>
        <p:spPr>
          <a:xfrm>
            <a:off x="4200616" y="3810786"/>
            <a:ext cx="908100" cy="421800"/>
          </a:xfrm>
          <a:prstGeom prst="rect">
            <a:avLst/>
          </a:prstGeom>
          <a:noFill/>
          <a:ln>
            <a:noFill/>
          </a:ln>
        </p:spPr>
        <p:txBody>
          <a:bodyPr spcFirstLastPara="1" wrap="square" lIns="91425" tIns="91425" rIns="91425" bIns="91425" anchor="t" anchorCtr="0">
            <a:spAutoFit/>
          </a:bodyPr>
          <a:lstStyle/>
          <a:p>
            <a:pPr marL="0" lvl="0" indent="0" algn="ctr" rtl="0">
              <a:lnSpc>
                <a:spcPct val="70000"/>
              </a:lnSpc>
              <a:spcBef>
                <a:spcPts val="0"/>
              </a:spcBef>
              <a:spcAft>
                <a:spcPts val="0"/>
              </a:spcAft>
              <a:buNone/>
            </a:pPr>
            <a:r>
              <a:rPr lang="en-GB" sz="2200">
                <a:solidFill>
                  <a:srgbClr val="DC4815"/>
                </a:solidFill>
                <a:latin typeface="Staatliches"/>
                <a:ea typeface="Staatliches"/>
                <a:cs typeface="Staatliches"/>
                <a:sym typeface="Staatliches"/>
              </a:rPr>
              <a:t>8%</a:t>
            </a:r>
            <a:endParaRPr sz="2200">
              <a:solidFill>
                <a:srgbClr val="DC4815"/>
              </a:solidFill>
              <a:latin typeface="Staatliches"/>
              <a:ea typeface="Staatliches"/>
              <a:cs typeface="Staatliches"/>
              <a:sym typeface="Staatliches"/>
            </a:endParaRPr>
          </a:p>
        </p:txBody>
      </p:sp>
      <p:sp>
        <p:nvSpPr>
          <p:cNvPr id="725" name="Google Shape;725;p48"/>
          <p:cNvSpPr txBox="1"/>
          <p:nvPr/>
        </p:nvSpPr>
        <p:spPr>
          <a:xfrm rot="561">
            <a:off x="3735163" y="4099379"/>
            <a:ext cx="1839000" cy="38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150">
                <a:solidFill>
                  <a:srgbClr val="1F1F1F"/>
                </a:solidFill>
                <a:latin typeface="Plus Jakarta Sans SemiBold"/>
                <a:ea typeface="Plus Jakarta Sans SemiBold"/>
                <a:cs typeface="Plus Jakarta Sans SemiBold"/>
                <a:sym typeface="Plus Jakarta Sans SemiBold"/>
              </a:rPr>
              <a:t>Fossil fuel companies</a:t>
            </a:r>
            <a:endParaRPr sz="1150">
              <a:solidFill>
                <a:srgbClr val="1F1F1F"/>
              </a:solidFill>
              <a:latin typeface="Plus Jakarta Sans SemiBold"/>
              <a:ea typeface="Plus Jakarta Sans SemiBold"/>
              <a:cs typeface="Plus Jakarta Sans SemiBold"/>
              <a:sym typeface="Plus Jakarta Sans SemiBold"/>
            </a:endParaRPr>
          </a:p>
        </p:txBody>
      </p:sp>
      <p:sp>
        <p:nvSpPr>
          <p:cNvPr id="726" name="Google Shape;726;p48"/>
          <p:cNvSpPr txBox="1"/>
          <p:nvPr/>
        </p:nvSpPr>
        <p:spPr>
          <a:xfrm>
            <a:off x="395300" y="1602267"/>
            <a:ext cx="6035400" cy="870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800"/>
              </a:spcAft>
              <a:buNone/>
            </a:pPr>
            <a:r>
              <a:rPr lang="en-GB" sz="1350">
                <a:solidFill>
                  <a:schemeClr val="dk1"/>
                </a:solidFill>
                <a:latin typeface="Plus Jakarta Sans Medium"/>
                <a:ea typeface="Plus Jakarta Sans Medium"/>
                <a:cs typeface="Plus Jakarta Sans Medium"/>
                <a:sym typeface="Plus Jakarta Sans Medium"/>
              </a:rPr>
              <a:t>This reflects last year’s findings that ‘middle class moderates’ and ‘soft right’ audiences in the G7 </a:t>
            </a:r>
            <a:r>
              <a:rPr lang="en-GB" sz="1350" b="1">
                <a:solidFill>
                  <a:schemeClr val="dk1"/>
                </a:solidFill>
                <a:latin typeface="Plus Jakarta Sans"/>
                <a:ea typeface="Plus Jakarta Sans"/>
                <a:cs typeface="Plus Jakarta Sans"/>
                <a:sym typeface="Plus Jakarta Sans"/>
              </a:rPr>
              <a:t>don’t like partisan voices or activist language</a:t>
            </a:r>
            <a:r>
              <a:rPr lang="en-GB" sz="1350">
                <a:solidFill>
                  <a:schemeClr val="dk1"/>
                </a:solidFill>
                <a:latin typeface="Plus Jakarta Sans Medium"/>
                <a:ea typeface="Plus Jakarta Sans Medium"/>
                <a:cs typeface="Plus Jakarta Sans Medium"/>
                <a:sym typeface="Plus Jakarta Sans Medium"/>
              </a:rPr>
              <a:t>. </a:t>
            </a:r>
            <a:endParaRPr sz="1350">
              <a:solidFill>
                <a:schemeClr val="dk1"/>
              </a:solidFill>
              <a:latin typeface="Plus Jakarta Sans Medium"/>
              <a:ea typeface="Plus Jakarta Sans Medium"/>
              <a:cs typeface="Plus Jakarta Sans Medium"/>
              <a:sym typeface="Plus Jakarta Sans Medium"/>
            </a:endParaRPr>
          </a:p>
        </p:txBody>
      </p:sp>
      <p:sp>
        <p:nvSpPr>
          <p:cNvPr id="727" name="Google Shape;727;p48"/>
          <p:cNvSpPr txBox="1"/>
          <p:nvPr/>
        </p:nvSpPr>
        <p:spPr>
          <a:xfrm>
            <a:off x="300025" y="354750"/>
            <a:ext cx="6123600" cy="1283700"/>
          </a:xfrm>
          <a:prstGeom prst="rect">
            <a:avLst/>
          </a:prstGeom>
          <a:noFill/>
          <a:ln>
            <a:noFill/>
          </a:ln>
        </p:spPr>
        <p:txBody>
          <a:bodyPr spcFirstLastPara="1" wrap="square" lIns="91425" tIns="91425" rIns="91425" bIns="91425" anchor="t" anchorCtr="0">
            <a:spAutoFit/>
          </a:bodyPr>
          <a:lstStyle/>
          <a:p>
            <a:pPr marL="0" lvl="0" indent="0" algn="l" rtl="0">
              <a:lnSpc>
                <a:spcPct val="70000"/>
              </a:lnSpc>
              <a:spcBef>
                <a:spcPts val="0"/>
              </a:spcBef>
              <a:spcAft>
                <a:spcPts val="0"/>
              </a:spcAft>
              <a:buNone/>
            </a:pPr>
            <a:r>
              <a:rPr lang="en-GB" sz="5100">
                <a:solidFill>
                  <a:srgbClr val="DC4815"/>
                </a:solidFill>
                <a:latin typeface="Staatliches"/>
                <a:ea typeface="Staatliches"/>
                <a:cs typeface="Staatliches"/>
                <a:sym typeface="Staatliches"/>
              </a:rPr>
              <a:t>The least trusted climate messengers </a:t>
            </a:r>
            <a:endParaRPr sz="5100">
              <a:solidFill>
                <a:srgbClr val="DC4815"/>
              </a:solidFill>
              <a:latin typeface="Staatliches"/>
              <a:ea typeface="Staatliches"/>
              <a:cs typeface="Staatliches"/>
              <a:sym typeface="Staatliches"/>
            </a:endParaRPr>
          </a:p>
        </p:txBody>
      </p:sp>
      <p:pic>
        <p:nvPicPr>
          <p:cNvPr id="728" name="Google Shape;728;p48"/>
          <p:cNvPicPr preferRelativeResize="0"/>
          <p:nvPr/>
        </p:nvPicPr>
        <p:blipFill>
          <a:blip r:embed="rId4">
            <a:alphaModFix/>
          </a:blip>
          <a:stretch>
            <a:fillRect/>
          </a:stretch>
        </p:blipFill>
        <p:spPr>
          <a:xfrm>
            <a:off x="6335425" y="2177562"/>
            <a:ext cx="2552552" cy="2990638"/>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1DCAF"/>
        </a:solidFill>
        <a:effectLst/>
      </p:bgPr>
    </p:bg>
    <p:spTree>
      <p:nvGrpSpPr>
        <p:cNvPr id="1" name="Shape 732"/>
        <p:cNvGrpSpPr/>
        <p:nvPr/>
      </p:nvGrpSpPr>
      <p:grpSpPr>
        <a:xfrm>
          <a:off x="0" y="0"/>
          <a:ext cx="0" cy="0"/>
          <a:chOff x="0" y="0"/>
          <a:chExt cx="0" cy="0"/>
        </a:xfrm>
      </p:grpSpPr>
      <p:sp>
        <p:nvSpPr>
          <p:cNvPr id="733" name="Google Shape;733;p49"/>
          <p:cNvSpPr txBox="1"/>
          <p:nvPr/>
        </p:nvSpPr>
        <p:spPr>
          <a:xfrm>
            <a:off x="1744350" y="2048400"/>
            <a:ext cx="5655300" cy="1046700"/>
          </a:xfrm>
          <a:prstGeom prst="rect">
            <a:avLst/>
          </a:prstGeom>
          <a:noFill/>
          <a:ln>
            <a:noFill/>
          </a:ln>
        </p:spPr>
        <p:txBody>
          <a:bodyPr spcFirstLastPara="1" wrap="square" lIns="91425" tIns="91425" rIns="91425" bIns="91425" anchor="t" anchorCtr="0">
            <a:spAutoFit/>
          </a:bodyPr>
          <a:lstStyle/>
          <a:p>
            <a:pPr marL="0" lvl="0" indent="0" algn="ctr" rtl="0">
              <a:lnSpc>
                <a:spcPct val="70000"/>
              </a:lnSpc>
              <a:spcBef>
                <a:spcPts val="0"/>
              </a:spcBef>
              <a:spcAft>
                <a:spcPts val="0"/>
              </a:spcAft>
              <a:buNone/>
            </a:pPr>
            <a:r>
              <a:rPr lang="en-GB" sz="8000">
                <a:solidFill>
                  <a:srgbClr val="004532"/>
                </a:solidFill>
                <a:latin typeface="Staatliches"/>
                <a:ea typeface="Staatliches"/>
                <a:cs typeface="Staatliches"/>
                <a:sym typeface="Staatliches"/>
              </a:rPr>
              <a:t>In conclusion</a:t>
            </a:r>
            <a:endParaRPr sz="8000">
              <a:solidFill>
                <a:srgbClr val="004532"/>
              </a:solidFill>
              <a:latin typeface="Staatliches"/>
              <a:ea typeface="Staatliches"/>
              <a:cs typeface="Staatliches"/>
              <a:sym typeface="Staatliche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E5E0EF"/>
        </a:solidFill>
        <a:effectLst/>
      </p:bgPr>
    </p:bg>
    <p:spTree>
      <p:nvGrpSpPr>
        <p:cNvPr id="1" name="Shape 737"/>
        <p:cNvGrpSpPr/>
        <p:nvPr/>
      </p:nvGrpSpPr>
      <p:grpSpPr>
        <a:xfrm>
          <a:off x="0" y="0"/>
          <a:ext cx="0" cy="0"/>
          <a:chOff x="0" y="0"/>
          <a:chExt cx="0" cy="0"/>
        </a:xfrm>
      </p:grpSpPr>
      <p:sp>
        <p:nvSpPr>
          <p:cNvPr id="738" name="Google Shape;738;p50"/>
          <p:cNvSpPr txBox="1"/>
          <p:nvPr/>
        </p:nvSpPr>
        <p:spPr>
          <a:xfrm>
            <a:off x="179050" y="356425"/>
            <a:ext cx="4335900" cy="1908600"/>
          </a:xfrm>
          <a:prstGeom prst="rect">
            <a:avLst/>
          </a:prstGeom>
          <a:noFill/>
          <a:ln>
            <a:noFill/>
          </a:ln>
        </p:spPr>
        <p:txBody>
          <a:bodyPr spcFirstLastPara="1" wrap="square" lIns="91425" tIns="91425" rIns="91425" bIns="91425" anchor="t" anchorCtr="0">
            <a:spAutoFit/>
          </a:bodyPr>
          <a:lstStyle/>
          <a:p>
            <a:pPr marL="0" lvl="0" indent="0" algn="l" rtl="0">
              <a:lnSpc>
                <a:spcPct val="70000"/>
              </a:lnSpc>
              <a:spcBef>
                <a:spcPts val="0"/>
              </a:spcBef>
              <a:spcAft>
                <a:spcPts val="0"/>
              </a:spcAft>
              <a:buNone/>
            </a:pPr>
            <a:r>
              <a:rPr lang="en-GB" sz="16000">
                <a:solidFill>
                  <a:srgbClr val="DC4815"/>
                </a:solidFill>
                <a:latin typeface="Staatliches"/>
                <a:ea typeface="Staatliches"/>
                <a:cs typeface="Staatliches"/>
                <a:sym typeface="Staatliches"/>
              </a:rPr>
              <a:t>DON’T</a:t>
            </a:r>
            <a:endParaRPr sz="16000">
              <a:solidFill>
                <a:srgbClr val="DC4815"/>
              </a:solidFill>
              <a:latin typeface="Staatliches"/>
              <a:ea typeface="Staatliches"/>
              <a:cs typeface="Staatliches"/>
              <a:sym typeface="Staatliches"/>
            </a:endParaRPr>
          </a:p>
        </p:txBody>
      </p:sp>
      <p:sp>
        <p:nvSpPr>
          <p:cNvPr id="739" name="Google Shape;739;p50"/>
          <p:cNvSpPr txBox="1"/>
          <p:nvPr/>
        </p:nvSpPr>
        <p:spPr>
          <a:xfrm>
            <a:off x="5659510" y="448237"/>
            <a:ext cx="2986200" cy="323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800"/>
              </a:spcAft>
              <a:buNone/>
            </a:pPr>
            <a:endParaRPr sz="900">
              <a:solidFill>
                <a:schemeClr val="dk1"/>
              </a:solidFill>
              <a:latin typeface="Plus Jakarta Sans Medium"/>
              <a:ea typeface="Plus Jakarta Sans Medium"/>
              <a:cs typeface="Plus Jakarta Sans Medium"/>
              <a:sym typeface="Plus Jakarta Sans Medium"/>
            </a:endParaRPr>
          </a:p>
        </p:txBody>
      </p:sp>
      <p:sp>
        <p:nvSpPr>
          <p:cNvPr id="740" name="Google Shape;740;p50"/>
          <p:cNvSpPr txBox="1"/>
          <p:nvPr/>
        </p:nvSpPr>
        <p:spPr>
          <a:xfrm>
            <a:off x="5669100" y="356425"/>
            <a:ext cx="2976600" cy="71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Plus Jakarta Sans Medium"/>
                <a:ea typeface="Plus Jakarta Sans Medium"/>
                <a:cs typeface="Plus Jakarta Sans Medium"/>
                <a:sym typeface="Plus Jakarta Sans Medium"/>
              </a:rPr>
              <a:t>Let your message become too disconnected from people’s daily lives. </a:t>
            </a:r>
            <a:endParaRPr>
              <a:latin typeface="Plus Jakarta Sans Medium"/>
              <a:ea typeface="Plus Jakarta Sans Medium"/>
              <a:cs typeface="Plus Jakarta Sans Medium"/>
              <a:sym typeface="Plus Jakarta Sans Medium"/>
            </a:endParaRPr>
          </a:p>
        </p:txBody>
      </p:sp>
      <p:sp>
        <p:nvSpPr>
          <p:cNvPr id="741" name="Google Shape;741;p50"/>
          <p:cNvSpPr txBox="1"/>
          <p:nvPr/>
        </p:nvSpPr>
        <p:spPr>
          <a:xfrm>
            <a:off x="5673900" y="1473600"/>
            <a:ext cx="2976600" cy="71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Plus Jakarta Sans Medium"/>
                <a:ea typeface="Plus Jakarta Sans Medium"/>
                <a:cs typeface="Plus Jakarta Sans Medium"/>
                <a:sym typeface="Plus Jakarta Sans Medium"/>
              </a:rPr>
              <a:t>Assume that a message that works for one country or audience  will work for another. </a:t>
            </a:r>
            <a:endParaRPr>
              <a:latin typeface="Plus Jakarta Sans Medium"/>
              <a:ea typeface="Plus Jakarta Sans Medium"/>
              <a:cs typeface="Plus Jakarta Sans Medium"/>
              <a:sym typeface="Plus Jakarta Sans Medium"/>
            </a:endParaRPr>
          </a:p>
        </p:txBody>
      </p:sp>
      <p:sp>
        <p:nvSpPr>
          <p:cNvPr id="742" name="Google Shape;742;p50"/>
          <p:cNvSpPr txBox="1"/>
          <p:nvPr/>
        </p:nvSpPr>
        <p:spPr>
          <a:xfrm>
            <a:off x="5669100" y="2701863"/>
            <a:ext cx="2976600" cy="71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Plus Jakarta Sans Medium"/>
                <a:ea typeface="Plus Jakarta Sans Medium"/>
                <a:cs typeface="Plus Jakarta Sans Medium"/>
                <a:sym typeface="Plus Jakarta Sans Medium"/>
              </a:rPr>
              <a:t>Talk about the cost of tackling climate change and global poverty in billions and trillions.</a:t>
            </a:r>
            <a:endParaRPr>
              <a:latin typeface="Plus Jakarta Sans Medium"/>
              <a:ea typeface="Plus Jakarta Sans Medium"/>
              <a:cs typeface="Plus Jakarta Sans Medium"/>
              <a:sym typeface="Plus Jakarta Sans Medium"/>
            </a:endParaRPr>
          </a:p>
        </p:txBody>
      </p:sp>
      <p:sp>
        <p:nvSpPr>
          <p:cNvPr id="743" name="Google Shape;743;p50"/>
          <p:cNvSpPr txBox="1"/>
          <p:nvPr/>
        </p:nvSpPr>
        <p:spPr>
          <a:xfrm>
            <a:off x="5673900" y="3930150"/>
            <a:ext cx="2642400" cy="71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Plus Jakarta Sans Medium"/>
                <a:ea typeface="Plus Jakarta Sans Medium"/>
                <a:cs typeface="Plus Jakarta Sans Medium"/>
                <a:sym typeface="Plus Jakarta Sans Medium"/>
              </a:rPr>
              <a:t>Use activists as messengers to reach mass audiences.</a:t>
            </a:r>
            <a:endParaRPr>
              <a:latin typeface="Plus Jakarta Sans Medium"/>
              <a:ea typeface="Plus Jakarta Sans Medium"/>
              <a:cs typeface="Plus Jakarta Sans Medium"/>
              <a:sym typeface="Plus Jakarta Sans Medium"/>
            </a:endParaRPr>
          </a:p>
        </p:txBody>
      </p:sp>
      <p:sp>
        <p:nvSpPr>
          <p:cNvPr id="744" name="Google Shape;744;p50"/>
          <p:cNvSpPr txBox="1"/>
          <p:nvPr/>
        </p:nvSpPr>
        <p:spPr>
          <a:xfrm>
            <a:off x="5065425" y="411925"/>
            <a:ext cx="357300" cy="507900"/>
          </a:xfrm>
          <a:prstGeom prst="rect">
            <a:avLst/>
          </a:prstGeom>
          <a:noFill/>
          <a:ln>
            <a:noFill/>
          </a:ln>
        </p:spPr>
        <p:txBody>
          <a:bodyPr spcFirstLastPara="1" wrap="square" lIns="91425" tIns="91425" rIns="91425" bIns="91425" anchor="t" anchorCtr="0">
            <a:spAutoFit/>
          </a:bodyPr>
          <a:lstStyle/>
          <a:p>
            <a:pPr marL="0" lvl="0" indent="0" algn="ctr" rtl="0">
              <a:lnSpc>
                <a:spcPct val="70000"/>
              </a:lnSpc>
              <a:spcBef>
                <a:spcPts val="0"/>
              </a:spcBef>
              <a:spcAft>
                <a:spcPts val="0"/>
              </a:spcAft>
              <a:buNone/>
            </a:pPr>
            <a:r>
              <a:rPr lang="en-GB" sz="3000">
                <a:solidFill>
                  <a:srgbClr val="DC4815"/>
                </a:solidFill>
                <a:latin typeface="Staatliches"/>
                <a:ea typeface="Staatliches"/>
                <a:cs typeface="Staatliches"/>
                <a:sym typeface="Staatliches"/>
              </a:rPr>
              <a:t>1</a:t>
            </a:r>
            <a:endParaRPr sz="3000">
              <a:solidFill>
                <a:srgbClr val="DC4815"/>
              </a:solidFill>
            </a:endParaRPr>
          </a:p>
        </p:txBody>
      </p:sp>
      <p:sp>
        <p:nvSpPr>
          <p:cNvPr id="745" name="Google Shape;745;p50"/>
          <p:cNvSpPr txBox="1"/>
          <p:nvPr/>
        </p:nvSpPr>
        <p:spPr>
          <a:xfrm>
            <a:off x="5065425" y="1576800"/>
            <a:ext cx="357300" cy="507900"/>
          </a:xfrm>
          <a:prstGeom prst="rect">
            <a:avLst/>
          </a:prstGeom>
          <a:noFill/>
          <a:ln>
            <a:noFill/>
          </a:ln>
        </p:spPr>
        <p:txBody>
          <a:bodyPr spcFirstLastPara="1" wrap="square" lIns="91425" tIns="91425" rIns="91425" bIns="91425" anchor="t" anchorCtr="0">
            <a:spAutoFit/>
          </a:bodyPr>
          <a:lstStyle/>
          <a:p>
            <a:pPr marL="0" lvl="0" indent="0" algn="ctr" rtl="0">
              <a:lnSpc>
                <a:spcPct val="70000"/>
              </a:lnSpc>
              <a:spcBef>
                <a:spcPts val="0"/>
              </a:spcBef>
              <a:spcAft>
                <a:spcPts val="0"/>
              </a:spcAft>
              <a:buNone/>
            </a:pPr>
            <a:r>
              <a:rPr lang="en-GB" sz="3000">
                <a:solidFill>
                  <a:srgbClr val="DC4815"/>
                </a:solidFill>
                <a:latin typeface="Staatliches"/>
                <a:ea typeface="Staatliches"/>
                <a:cs typeface="Staatliches"/>
                <a:sym typeface="Staatliches"/>
              </a:rPr>
              <a:t>2</a:t>
            </a:r>
            <a:endParaRPr sz="3000">
              <a:solidFill>
                <a:srgbClr val="DC4815"/>
              </a:solidFill>
            </a:endParaRPr>
          </a:p>
        </p:txBody>
      </p:sp>
      <p:sp>
        <p:nvSpPr>
          <p:cNvPr id="746" name="Google Shape;746;p50"/>
          <p:cNvSpPr txBox="1"/>
          <p:nvPr/>
        </p:nvSpPr>
        <p:spPr>
          <a:xfrm>
            <a:off x="5065425" y="2879538"/>
            <a:ext cx="357300" cy="507900"/>
          </a:xfrm>
          <a:prstGeom prst="rect">
            <a:avLst/>
          </a:prstGeom>
          <a:noFill/>
          <a:ln>
            <a:noFill/>
          </a:ln>
        </p:spPr>
        <p:txBody>
          <a:bodyPr spcFirstLastPara="1" wrap="square" lIns="91425" tIns="91425" rIns="91425" bIns="91425" anchor="t" anchorCtr="0">
            <a:spAutoFit/>
          </a:bodyPr>
          <a:lstStyle/>
          <a:p>
            <a:pPr marL="0" lvl="0" indent="0" algn="ctr" rtl="0">
              <a:lnSpc>
                <a:spcPct val="70000"/>
              </a:lnSpc>
              <a:spcBef>
                <a:spcPts val="0"/>
              </a:spcBef>
              <a:spcAft>
                <a:spcPts val="0"/>
              </a:spcAft>
              <a:buNone/>
            </a:pPr>
            <a:r>
              <a:rPr lang="en-GB" sz="3000">
                <a:solidFill>
                  <a:srgbClr val="DC4815"/>
                </a:solidFill>
                <a:latin typeface="Staatliches"/>
                <a:ea typeface="Staatliches"/>
                <a:cs typeface="Staatliches"/>
                <a:sym typeface="Staatliches"/>
              </a:rPr>
              <a:t>3</a:t>
            </a:r>
            <a:endParaRPr sz="3000">
              <a:solidFill>
                <a:srgbClr val="DC4815"/>
              </a:solidFill>
            </a:endParaRPr>
          </a:p>
        </p:txBody>
      </p:sp>
      <p:sp>
        <p:nvSpPr>
          <p:cNvPr id="747" name="Google Shape;747;p50"/>
          <p:cNvSpPr txBox="1"/>
          <p:nvPr/>
        </p:nvSpPr>
        <p:spPr>
          <a:xfrm>
            <a:off x="5065425" y="4033325"/>
            <a:ext cx="357300" cy="507900"/>
          </a:xfrm>
          <a:prstGeom prst="rect">
            <a:avLst/>
          </a:prstGeom>
          <a:noFill/>
          <a:ln>
            <a:noFill/>
          </a:ln>
        </p:spPr>
        <p:txBody>
          <a:bodyPr spcFirstLastPara="1" wrap="square" lIns="91425" tIns="91425" rIns="91425" bIns="91425" anchor="t" anchorCtr="0">
            <a:spAutoFit/>
          </a:bodyPr>
          <a:lstStyle/>
          <a:p>
            <a:pPr marL="0" lvl="0" indent="0" algn="ctr" rtl="0">
              <a:lnSpc>
                <a:spcPct val="70000"/>
              </a:lnSpc>
              <a:spcBef>
                <a:spcPts val="0"/>
              </a:spcBef>
              <a:spcAft>
                <a:spcPts val="0"/>
              </a:spcAft>
              <a:buNone/>
            </a:pPr>
            <a:r>
              <a:rPr lang="en-GB" sz="3000">
                <a:solidFill>
                  <a:srgbClr val="DC4815"/>
                </a:solidFill>
                <a:latin typeface="Staatliches"/>
                <a:ea typeface="Staatliches"/>
                <a:cs typeface="Staatliches"/>
                <a:sym typeface="Staatliches"/>
              </a:rPr>
              <a:t>4</a:t>
            </a:r>
            <a:endParaRPr sz="3000">
              <a:solidFill>
                <a:srgbClr val="DC4815"/>
              </a:solidFill>
            </a:endParaRPr>
          </a:p>
        </p:txBody>
      </p:sp>
      <p:pic>
        <p:nvPicPr>
          <p:cNvPr id="748" name="Google Shape;748;p50"/>
          <p:cNvPicPr preferRelativeResize="0"/>
          <p:nvPr/>
        </p:nvPicPr>
        <p:blipFill>
          <a:blip r:embed="rId3">
            <a:alphaModFix/>
          </a:blip>
          <a:stretch>
            <a:fillRect/>
          </a:stretch>
        </p:blipFill>
        <p:spPr>
          <a:xfrm rot="10800000">
            <a:off x="454400" y="2417424"/>
            <a:ext cx="1827500" cy="2036301"/>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BFDAF2"/>
        </a:solidFill>
        <a:effectLst/>
      </p:bgPr>
    </p:bg>
    <p:spTree>
      <p:nvGrpSpPr>
        <p:cNvPr id="1" name="Shape 752"/>
        <p:cNvGrpSpPr/>
        <p:nvPr/>
      </p:nvGrpSpPr>
      <p:grpSpPr>
        <a:xfrm>
          <a:off x="0" y="0"/>
          <a:ext cx="0" cy="0"/>
          <a:chOff x="0" y="0"/>
          <a:chExt cx="0" cy="0"/>
        </a:xfrm>
      </p:grpSpPr>
      <p:sp>
        <p:nvSpPr>
          <p:cNvPr id="753" name="Google Shape;753;p51"/>
          <p:cNvSpPr txBox="1"/>
          <p:nvPr/>
        </p:nvSpPr>
        <p:spPr>
          <a:xfrm>
            <a:off x="179050" y="356425"/>
            <a:ext cx="2122500" cy="1908600"/>
          </a:xfrm>
          <a:prstGeom prst="rect">
            <a:avLst/>
          </a:prstGeom>
          <a:noFill/>
          <a:ln>
            <a:noFill/>
          </a:ln>
        </p:spPr>
        <p:txBody>
          <a:bodyPr spcFirstLastPara="1" wrap="square" lIns="91425" tIns="91425" rIns="91425" bIns="91425" anchor="t" anchorCtr="0">
            <a:spAutoFit/>
          </a:bodyPr>
          <a:lstStyle/>
          <a:p>
            <a:pPr marL="0" lvl="0" indent="0" algn="l" rtl="0">
              <a:lnSpc>
                <a:spcPct val="70000"/>
              </a:lnSpc>
              <a:spcBef>
                <a:spcPts val="0"/>
              </a:spcBef>
              <a:spcAft>
                <a:spcPts val="0"/>
              </a:spcAft>
              <a:buNone/>
            </a:pPr>
            <a:r>
              <a:rPr lang="en-GB" sz="16000">
                <a:solidFill>
                  <a:srgbClr val="1F1F1F"/>
                </a:solidFill>
                <a:latin typeface="Staatliches"/>
                <a:ea typeface="Staatliches"/>
                <a:cs typeface="Staatliches"/>
                <a:sym typeface="Staatliches"/>
              </a:rPr>
              <a:t>DO</a:t>
            </a:r>
            <a:endParaRPr sz="16000">
              <a:solidFill>
                <a:srgbClr val="1F1F1F"/>
              </a:solidFill>
              <a:latin typeface="Staatliches"/>
              <a:ea typeface="Staatliches"/>
              <a:cs typeface="Staatliches"/>
              <a:sym typeface="Staatliches"/>
            </a:endParaRPr>
          </a:p>
        </p:txBody>
      </p:sp>
      <p:sp>
        <p:nvSpPr>
          <p:cNvPr id="754" name="Google Shape;754;p51"/>
          <p:cNvSpPr txBox="1"/>
          <p:nvPr/>
        </p:nvSpPr>
        <p:spPr>
          <a:xfrm>
            <a:off x="5649585" y="448825"/>
            <a:ext cx="2986200" cy="323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800"/>
              </a:spcAft>
              <a:buNone/>
            </a:pPr>
            <a:endParaRPr sz="900">
              <a:solidFill>
                <a:schemeClr val="dk1"/>
              </a:solidFill>
              <a:latin typeface="Plus Jakarta Sans Medium"/>
              <a:ea typeface="Plus Jakarta Sans Medium"/>
              <a:cs typeface="Plus Jakarta Sans Medium"/>
              <a:sym typeface="Plus Jakarta Sans Medium"/>
            </a:endParaRPr>
          </a:p>
        </p:txBody>
      </p:sp>
      <p:sp>
        <p:nvSpPr>
          <p:cNvPr id="755" name="Google Shape;755;p51"/>
          <p:cNvSpPr txBox="1"/>
          <p:nvPr/>
        </p:nvSpPr>
        <p:spPr>
          <a:xfrm>
            <a:off x="4178500" y="356413"/>
            <a:ext cx="4470300" cy="50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Plus Jakarta Sans Medium"/>
                <a:ea typeface="Plus Jakarta Sans Medium"/>
                <a:cs typeface="Plus Jakarta Sans Medium"/>
                <a:sym typeface="Plus Jakarta Sans Medium"/>
              </a:rPr>
              <a:t>Connect communications to what your audience really cares about e.g. cost of living, nature.</a:t>
            </a:r>
            <a:endParaRPr>
              <a:latin typeface="Plus Jakarta Sans Medium"/>
              <a:ea typeface="Plus Jakarta Sans Medium"/>
              <a:cs typeface="Plus Jakarta Sans Medium"/>
              <a:sym typeface="Plus Jakarta Sans Medium"/>
            </a:endParaRPr>
          </a:p>
        </p:txBody>
      </p:sp>
      <p:sp>
        <p:nvSpPr>
          <p:cNvPr id="756" name="Google Shape;756;p51"/>
          <p:cNvSpPr txBox="1"/>
          <p:nvPr/>
        </p:nvSpPr>
        <p:spPr>
          <a:xfrm>
            <a:off x="3458075" y="448813"/>
            <a:ext cx="357300" cy="507900"/>
          </a:xfrm>
          <a:prstGeom prst="rect">
            <a:avLst/>
          </a:prstGeom>
          <a:noFill/>
          <a:ln>
            <a:noFill/>
          </a:ln>
        </p:spPr>
        <p:txBody>
          <a:bodyPr spcFirstLastPara="1" wrap="square" lIns="91425" tIns="91425" rIns="91425" bIns="91425" anchor="t" anchorCtr="0">
            <a:spAutoFit/>
          </a:bodyPr>
          <a:lstStyle/>
          <a:p>
            <a:pPr marL="0" lvl="0" indent="0" algn="ctr" rtl="0">
              <a:lnSpc>
                <a:spcPct val="70000"/>
              </a:lnSpc>
              <a:spcBef>
                <a:spcPts val="0"/>
              </a:spcBef>
              <a:spcAft>
                <a:spcPts val="0"/>
              </a:spcAft>
              <a:buNone/>
            </a:pPr>
            <a:r>
              <a:rPr lang="en-GB" sz="3000">
                <a:solidFill>
                  <a:srgbClr val="1F1F1F"/>
                </a:solidFill>
                <a:latin typeface="Staatliches"/>
                <a:ea typeface="Staatliches"/>
                <a:cs typeface="Staatliches"/>
                <a:sym typeface="Staatliches"/>
              </a:rPr>
              <a:t>1</a:t>
            </a:r>
            <a:endParaRPr sz="3000">
              <a:solidFill>
                <a:srgbClr val="1F1F1F"/>
              </a:solidFill>
            </a:endParaRPr>
          </a:p>
        </p:txBody>
      </p:sp>
      <p:sp>
        <p:nvSpPr>
          <p:cNvPr id="757" name="Google Shape;757;p51"/>
          <p:cNvSpPr txBox="1"/>
          <p:nvPr/>
        </p:nvSpPr>
        <p:spPr>
          <a:xfrm>
            <a:off x="3458075" y="1239938"/>
            <a:ext cx="357300" cy="507900"/>
          </a:xfrm>
          <a:prstGeom prst="rect">
            <a:avLst/>
          </a:prstGeom>
          <a:noFill/>
          <a:ln>
            <a:noFill/>
          </a:ln>
        </p:spPr>
        <p:txBody>
          <a:bodyPr spcFirstLastPara="1" wrap="square" lIns="91425" tIns="91425" rIns="91425" bIns="91425" anchor="t" anchorCtr="0">
            <a:spAutoFit/>
          </a:bodyPr>
          <a:lstStyle/>
          <a:p>
            <a:pPr marL="0" lvl="0" indent="0" algn="ctr" rtl="0">
              <a:lnSpc>
                <a:spcPct val="70000"/>
              </a:lnSpc>
              <a:spcBef>
                <a:spcPts val="0"/>
              </a:spcBef>
              <a:spcAft>
                <a:spcPts val="0"/>
              </a:spcAft>
              <a:buNone/>
            </a:pPr>
            <a:r>
              <a:rPr lang="en-GB" sz="3000">
                <a:solidFill>
                  <a:srgbClr val="1F1F1F"/>
                </a:solidFill>
                <a:latin typeface="Staatliches"/>
                <a:ea typeface="Staatliches"/>
                <a:cs typeface="Staatliches"/>
                <a:sym typeface="Staatliches"/>
              </a:rPr>
              <a:t>2</a:t>
            </a:r>
            <a:endParaRPr sz="3000">
              <a:solidFill>
                <a:srgbClr val="1F1F1F"/>
              </a:solidFill>
            </a:endParaRPr>
          </a:p>
        </p:txBody>
      </p:sp>
      <p:sp>
        <p:nvSpPr>
          <p:cNvPr id="758" name="Google Shape;758;p51"/>
          <p:cNvSpPr txBox="1"/>
          <p:nvPr/>
        </p:nvSpPr>
        <p:spPr>
          <a:xfrm>
            <a:off x="3458075" y="2091425"/>
            <a:ext cx="357300" cy="507900"/>
          </a:xfrm>
          <a:prstGeom prst="rect">
            <a:avLst/>
          </a:prstGeom>
          <a:noFill/>
          <a:ln>
            <a:noFill/>
          </a:ln>
        </p:spPr>
        <p:txBody>
          <a:bodyPr spcFirstLastPara="1" wrap="square" lIns="91425" tIns="91425" rIns="91425" bIns="91425" anchor="t" anchorCtr="0">
            <a:spAutoFit/>
          </a:bodyPr>
          <a:lstStyle/>
          <a:p>
            <a:pPr marL="0" lvl="0" indent="0" algn="ctr" rtl="0">
              <a:lnSpc>
                <a:spcPct val="70000"/>
              </a:lnSpc>
              <a:spcBef>
                <a:spcPts val="0"/>
              </a:spcBef>
              <a:spcAft>
                <a:spcPts val="0"/>
              </a:spcAft>
              <a:buNone/>
            </a:pPr>
            <a:r>
              <a:rPr lang="en-GB" sz="3000">
                <a:solidFill>
                  <a:srgbClr val="1F1F1F"/>
                </a:solidFill>
                <a:latin typeface="Staatliches"/>
                <a:ea typeface="Staatliches"/>
                <a:cs typeface="Staatliches"/>
                <a:sym typeface="Staatliches"/>
              </a:rPr>
              <a:t>3</a:t>
            </a:r>
            <a:endParaRPr sz="3000">
              <a:solidFill>
                <a:srgbClr val="1F1F1F"/>
              </a:solidFill>
            </a:endParaRPr>
          </a:p>
        </p:txBody>
      </p:sp>
      <p:sp>
        <p:nvSpPr>
          <p:cNvPr id="759" name="Google Shape;759;p51"/>
          <p:cNvSpPr txBox="1"/>
          <p:nvPr/>
        </p:nvSpPr>
        <p:spPr>
          <a:xfrm>
            <a:off x="3458075" y="2969813"/>
            <a:ext cx="357300" cy="507900"/>
          </a:xfrm>
          <a:prstGeom prst="rect">
            <a:avLst/>
          </a:prstGeom>
          <a:noFill/>
          <a:ln>
            <a:noFill/>
          </a:ln>
        </p:spPr>
        <p:txBody>
          <a:bodyPr spcFirstLastPara="1" wrap="square" lIns="91425" tIns="91425" rIns="91425" bIns="91425" anchor="t" anchorCtr="0">
            <a:spAutoFit/>
          </a:bodyPr>
          <a:lstStyle/>
          <a:p>
            <a:pPr marL="0" lvl="0" indent="0" algn="ctr" rtl="0">
              <a:lnSpc>
                <a:spcPct val="70000"/>
              </a:lnSpc>
              <a:spcBef>
                <a:spcPts val="0"/>
              </a:spcBef>
              <a:spcAft>
                <a:spcPts val="0"/>
              </a:spcAft>
              <a:buNone/>
            </a:pPr>
            <a:r>
              <a:rPr lang="en-GB" sz="3000">
                <a:solidFill>
                  <a:srgbClr val="1F1F1F"/>
                </a:solidFill>
                <a:latin typeface="Staatliches"/>
                <a:ea typeface="Staatliches"/>
                <a:cs typeface="Staatliches"/>
                <a:sym typeface="Staatliches"/>
              </a:rPr>
              <a:t>4</a:t>
            </a:r>
            <a:endParaRPr sz="3000">
              <a:solidFill>
                <a:srgbClr val="1F1F1F"/>
              </a:solidFill>
            </a:endParaRPr>
          </a:p>
        </p:txBody>
      </p:sp>
      <p:sp>
        <p:nvSpPr>
          <p:cNvPr id="760" name="Google Shape;760;p51"/>
          <p:cNvSpPr txBox="1"/>
          <p:nvPr/>
        </p:nvSpPr>
        <p:spPr>
          <a:xfrm>
            <a:off x="4162175" y="1186763"/>
            <a:ext cx="4470300" cy="62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Plus Jakarta Sans Medium"/>
                <a:ea typeface="Plus Jakarta Sans Medium"/>
                <a:cs typeface="Plus Jakarta Sans Medium"/>
                <a:sym typeface="Plus Jakarta Sans Medium"/>
              </a:rPr>
              <a:t>Highlight the win-wins! Connect investment in action with tangible benefits that resonate locally.</a:t>
            </a:r>
            <a:endParaRPr>
              <a:latin typeface="Plus Jakarta Sans Medium"/>
              <a:ea typeface="Plus Jakarta Sans Medium"/>
              <a:cs typeface="Plus Jakarta Sans Medium"/>
              <a:sym typeface="Plus Jakarta Sans Medium"/>
            </a:endParaRPr>
          </a:p>
        </p:txBody>
      </p:sp>
      <p:sp>
        <p:nvSpPr>
          <p:cNvPr id="761" name="Google Shape;761;p51"/>
          <p:cNvSpPr txBox="1"/>
          <p:nvPr/>
        </p:nvSpPr>
        <p:spPr>
          <a:xfrm>
            <a:off x="4178500" y="2031063"/>
            <a:ext cx="3405600" cy="62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Plus Jakarta Sans Medium"/>
                <a:ea typeface="Plus Jakarta Sans Medium"/>
                <a:cs typeface="Plus Jakarta Sans Medium"/>
                <a:sym typeface="Plus Jakarta Sans Medium"/>
              </a:rPr>
              <a:t>Talk about making polluters pay for climate action. </a:t>
            </a:r>
            <a:endParaRPr>
              <a:latin typeface="Plus Jakarta Sans Medium"/>
              <a:ea typeface="Plus Jakarta Sans Medium"/>
              <a:cs typeface="Plus Jakarta Sans Medium"/>
              <a:sym typeface="Plus Jakarta Sans Medium"/>
            </a:endParaRPr>
          </a:p>
        </p:txBody>
      </p:sp>
      <p:sp>
        <p:nvSpPr>
          <p:cNvPr id="762" name="Google Shape;762;p51"/>
          <p:cNvSpPr txBox="1"/>
          <p:nvPr/>
        </p:nvSpPr>
        <p:spPr>
          <a:xfrm>
            <a:off x="3458063" y="3937813"/>
            <a:ext cx="357300" cy="507900"/>
          </a:xfrm>
          <a:prstGeom prst="rect">
            <a:avLst/>
          </a:prstGeom>
          <a:noFill/>
          <a:ln>
            <a:noFill/>
          </a:ln>
        </p:spPr>
        <p:txBody>
          <a:bodyPr spcFirstLastPara="1" wrap="square" lIns="91425" tIns="91425" rIns="91425" bIns="91425" anchor="t" anchorCtr="0">
            <a:spAutoFit/>
          </a:bodyPr>
          <a:lstStyle/>
          <a:p>
            <a:pPr marL="0" lvl="0" indent="0" algn="ctr" rtl="0">
              <a:lnSpc>
                <a:spcPct val="70000"/>
              </a:lnSpc>
              <a:spcBef>
                <a:spcPts val="0"/>
              </a:spcBef>
              <a:spcAft>
                <a:spcPts val="0"/>
              </a:spcAft>
              <a:buNone/>
            </a:pPr>
            <a:r>
              <a:rPr lang="en-GB" sz="3000">
                <a:solidFill>
                  <a:srgbClr val="1F1F1F"/>
                </a:solidFill>
                <a:latin typeface="Staatliches"/>
                <a:ea typeface="Staatliches"/>
                <a:cs typeface="Staatliches"/>
                <a:sym typeface="Staatliches"/>
              </a:rPr>
              <a:t>5</a:t>
            </a:r>
            <a:endParaRPr sz="3000">
              <a:solidFill>
                <a:srgbClr val="1F1F1F"/>
              </a:solidFill>
            </a:endParaRPr>
          </a:p>
        </p:txBody>
      </p:sp>
      <p:sp>
        <p:nvSpPr>
          <p:cNvPr id="763" name="Google Shape;763;p51"/>
          <p:cNvSpPr txBox="1"/>
          <p:nvPr/>
        </p:nvSpPr>
        <p:spPr>
          <a:xfrm>
            <a:off x="4178500" y="2875350"/>
            <a:ext cx="4593900" cy="62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dk1"/>
                </a:solidFill>
                <a:latin typeface="Plus Jakarta Sans Medium"/>
                <a:ea typeface="Plus Jakarta Sans Medium"/>
                <a:cs typeface="Plus Jakarta Sans Medium"/>
                <a:sym typeface="Plus Jakarta Sans Medium"/>
              </a:rPr>
              <a:t>Talk about the cost of tackling climate change and global poverty</a:t>
            </a:r>
            <a:r>
              <a:rPr lang="en-GB">
                <a:latin typeface="Plus Jakarta Sans Medium"/>
                <a:ea typeface="Plus Jakarta Sans Medium"/>
                <a:cs typeface="Plus Jakarta Sans Medium"/>
                <a:sym typeface="Plus Jakarta Sans Medium"/>
              </a:rPr>
              <a:t> as a % of GDP or another meaningful comparison.</a:t>
            </a:r>
            <a:endParaRPr>
              <a:latin typeface="Plus Jakarta Sans Medium"/>
              <a:ea typeface="Plus Jakarta Sans Medium"/>
              <a:cs typeface="Plus Jakarta Sans Medium"/>
              <a:sym typeface="Plus Jakarta Sans Medium"/>
            </a:endParaRPr>
          </a:p>
        </p:txBody>
      </p:sp>
      <p:sp>
        <p:nvSpPr>
          <p:cNvPr id="764" name="Google Shape;764;p51"/>
          <p:cNvSpPr txBox="1"/>
          <p:nvPr/>
        </p:nvSpPr>
        <p:spPr>
          <a:xfrm>
            <a:off x="4178500" y="3848188"/>
            <a:ext cx="4219200" cy="62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Plus Jakarta Sans Medium"/>
                <a:ea typeface="Plus Jakarta Sans Medium"/>
                <a:cs typeface="Plus Jakarta Sans Medium"/>
                <a:sym typeface="Plus Jakarta Sans Medium"/>
              </a:rPr>
              <a:t>Try to find “messengers in the middle” to reach mass audiences. </a:t>
            </a:r>
            <a:endParaRPr>
              <a:latin typeface="Plus Jakarta Sans Medium"/>
              <a:ea typeface="Plus Jakarta Sans Medium"/>
              <a:cs typeface="Plus Jakarta Sans Medium"/>
              <a:sym typeface="Plus Jakarta Sans Medium"/>
            </a:endParaRPr>
          </a:p>
        </p:txBody>
      </p:sp>
      <p:pic>
        <p:nvPicPr>
          <p:cNvPr id="765" name="Google Shape;765;p51"/>
          <p:cNvPicPr preferRelativeResize="0"/>
          <p:nvPr/>
        </p:nvPicPr>
        <p:blipFill>
          <a:blip r:embed="rId3">
            <a:alphaModFix/>
          </a:blip>
          <a:stretch>
            <a:fillRect/>
          </a:stretch>
        </p:blipFill>
        <p:spPr>
          <a:xfrm>
            <a:off x="398925" y="2407025"/>
            <a:ext cx="1902624" cy="2119997"/>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1DCAF"/>
        </a:solidFill>
        <a:effectLst/>
      </p:bgPr>
    </p:bg>
    <p:spTree>
      <p:nvGrpSpPr>
        <p:cNvPr id="1" name="Shape 769"/>
        <p:cNvGrpSpPr/>
        <p:nvPr/>
      </p:nvGrpSpPr>
      <p:grpSpPr>
        <a:xfrm>
          <a:off x="0" y="0"/>
          <a:ext cx="0" cy="0"/>
          <a:chOff x="0" y="0"/>
          <a:chExt cx="0" cy="0"/>
        </a:xfrm>
      </p:grpSpPr>
      <p:sp>
        <p:nvSpPr>
          <p:cNvPr id="770" name="Google Shape;770;p52"/>
          <p:cNvSpPr txBox="1"/>
          <p:nvPr/>
        </p:nvSpPr>
        <p:spPr>
          <a:xfrm>
            <a:off x="179050" y="1281375"/>
            <a:ext cx="7033500" cy="203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000">
                <a:solidFill>
                  <a:srgbClr val="004532"/>
                </a:solidFill>
                <a:latin typeface="Plus Jakarta Sans SemiBold"/>
                <a:ea typeface="Plus Jakarta Sans SemiBold"/>
                <a:cs typeface="Plus Jakarta Sans SemiBold"/>
                <a:sym typeface="Plus Jakarta Sans SemiBold"/>
              </a:rPr>
              <a:t>The majority of people, across all countries, care about climate change and support investment in action on climate and development!</a:t>
            </a:r>
            <a:endParaRPr sz="3000">
              <a:solidFill>
                <a:srgbClr val="004532"/>
              </a:solidFill>
              <a:latin typeface="Plus Jakarta Sans SemiBold"/>
              <a:ea typeface="Plus Jakarta Sans SemiBold"/>
              <a:cs typeface="Plus Jakarta Sans SemiBold"/>
              <a:sym typeface="Plus Jakarta Sans SemiBold"/>
            </a:endParaRPr>
          </a:p>
        </p:txBody>
      </p:sp>
      <p:sp>
        <p:nvSpPr>
          <p:cNvPr id="771" name="Google Shape;771;p52"/>
          <p:cNvSpPr txBox="1"/>
          <p:nvPr/>
        </p:nvSpPr>
        <p:spPr>
          <a:xfrm>
            <a:off x="179038" y="311325"/>
            <a:ext cx="8193900" cy="1046700"/>
          </a:xfrm>
          <a:prstGeom prst="rect">
            <a:avLst/>
          </a:prstGeom>
          <a:noFill/>
          <a:ln>
            <a:noFill/>
          </a:ln>
        </p:spPr>
        <p:txBody>
          <a:bodyPr spcFirstLastPara="1" wrap="square" lIns="91425" tIns="91425" rIns="91425" bIns="91425" anchor="t" anchorCtr="0">
            <a:spAutoFit/>
          </a:bodyPr>
          <a:lstStyle/>
          <a:p>
            <a:pPr marL="0" lvl="0" indent="0" algn="l" rtl="0">
              <a:lnSpc>
                <a:spcPct val="70000"/>
              </a:lnSpc>
              <a:spcBef>
                <a:spcPts val="0"/>
              </a:spcBef>
              <a:spcAft>
                <a:spcPts val="0"/>
              </a:spcAft>
              <a:buNone/>
            </a:pPr>
            <a:r>
              <a:rPr lang="en-GB" sz="8000">
                <a:solidFill>
                  <a:srgbClr val="004532"/>
                </a:solidFill>
                <a:latin typeface="Staatliches"/>
                <a:ea typeface="Staatliches"/>
                <a:cs typeface="Staatliches"/>
                <a:sym typeface="Staatliches"/>
              </a:rPr>
              <a:t>Let’s not forget…</a:t>
            </a:r>
            <a:endParaRPr sz="8000">
              <a:solidFill>
                <a:srgbClr val="004532"/>
              </a:solidFill>
              <a:latin typeface="Staatliches"/>
              <a:ea typeface="Staatliches"/>
              <a:cs typeface="Staatliches"/>
              <a:sym typeface="Staatliches"/>
            </a:endParaRPr>
          </a:p>
        </p:txBody>
      </p:sp>
      <p:pic>
        <p:nvPicPr>
          <p:cNvPr id="772" name="Google Shape;772;p52"/>
          <p:cNvPicPr preferRelativeResize="0"/>
          <p:nvPr/>
        </p:nvPicPr>
        <p:blipFill>
          <a:blip r:embed="rId3">
            <a:alphaModFix/>
          </a:blip>
          <a:stretch>
            <a:fillRect/>
          </a:stretch>
        </p:blipFill>
        <p:spPr>
          <a:xfrm>
            <a:off x="7360275" y="2096700"/>
            <a:ext cx="1276474" cy="30467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5E0EF"/>
        </a:solidFill>
        <a:effectLst/>
      </p:bgPr>
    </p:bg>
    <p:spTree>
      <p:nvGrpSpPr>
        <p:cNvPr id="1" name="Shape 100"/>
        <p:cNvGrpSpPr/>
        <p:nvPr/>
      </p:nvGrpSpPr>
      <p:grpSpPr>
        <a:xfrm>
          <a:off x="0" y="0"/>
          <a:ext cx="0" cy="0"/>
          <a:chOff x="0" y="0"/>
          <a:chExt cx="0" cy="0"/>
        </a:xfrm>
      </p:grpSpPr>
      <p:pic>
        <p:nvPicPr>
          <p:cNvPr id="101" name="Google Shape;101;p17"/>
          <p:cNvPicPr preferRelativeResize="0"/>
          <p:nvPr/>
        </p:nvPicPr>
        <p:blipFill>
          <a:blip r:embed="rId3">
            <a:alphaModFix/>
          </a:blip>
          <a:stretch>
            <a:fillRect/>
          </a:stretch>
        </p:blipFill>
        <p:spPr>
          <a:xfrm>
            <a:off x="6320290" y="1163077"/>
            <a:ext cx="1976125" cy="1976125"/>
          </a:xfrm>
          <a:prstGeom prst="rect">
            <a:avLst/>
          </a:prstGeom>
          <a:noFill/>
          <a:ln>
            <a:noFill/>
          </a:ln>
        </p:spPr>
      </p:pic>
      <p:pic>
        <p:nvPicPr>
          <p:cNvPr id="102" name="Google Shape;102;p17"/>
          <p:cNvPicPr preferRelativeResize="0"/>
          <p:nvPr/>
        </p:nvPicPr>
        <p:blipFill>
          <a:blip r:embed="rId3">
            <a:alphaModFix/>
          </a:blip>
          <a:stretch>
            <a:fillRect/>
          </a:stretch>
        </p:blipFill>
        <p:spPr>
          <a:xfrm>
            <a:off x="1697252" y="1671565"/>
            <a:ext cx="1976125" cy="1976125"/>
          </a:xfrm>
          <a:prstGeom prst="rect">
            <a:avLst/>
          </a:prstGeom>
          <a:noFill/>
          <a:ln>
            <a:noFill/>
          </a:ln>
        </p:spPr>
      </p:pic>
      <p:pic>
        <p:nvPicPr>
          <p:cNvPr id="103" name="Google Shape;103;p17"/>
          <p:cNvPicPr preferRelativeResize="0"/>
          <p:nvPr/>
        </p:nvPicPr>
        <p:blipFill>
          <a:blip r:embed="rId4">
            <a:alphaModFix/>
          </a:blip>
          <a:stretch>
            <a:fillRect/>
          </a:stretch>
        </p:blipFill>
        <p:spPr>
          <a:xfrm>
            <a:off x="-42175" y="1613950"/>
            <a:ext cx="4576924" cy="3548375"/>
          </a:xfrm>
          <a:prstGeom prst="rect">
            <a:avLst/>
          </a:prstGeom>
          <a:noFill/>
          <a:ln>
            <a:noFill/>
          </a:ln>
        </p:spPr>
      </p:pic>
      <p:pic>
        <p:nvPicPr>
          <p:cNvPr id="104" name="Google Shape;104;p17"/>
          <p:cNvPicPr preferRelativeResize="0"/>
          <p:nvPr/>
        </p:nvPicPr>
        <p:blipFill>
          <a:blip r:embed="rId5">
            <a:alphaModFix/>
          </a:blip>
          <a:stretch>
            <a:fillRect/>
          </a:stretch>
        </p:blipFill>
        <p:spPr>
          <a:xfrm>
            <a:off x="4770450" y="2493075"/>
            <a:ext cx="4418750" cy="2669250"/>
          </a:xfrm>
          <a:prstGeom prst="rect">
            <a:avLst/>
          </a:prstGeom>
          <a:noFill/>
          <a:ln>
            <a:noFill/>
          </a:ln>
        </p:spPr>
      </p:pic>
      <p:sp>
        <p:nvSpPr>
          <p:cNvPr id="105" name="Google Shape;105;p17"/>
          <p:cNvSpPr txBox="1"/>
          <p:nvPr/>
        </p:nvSpPr>
        <p:spPr>
          <a:xfrm>
            <a:off x="208250" y="247875"/>
            <a:ext cx="6705000" cy="669600"/>
          </a:xfrm>
          <a:prstGeom prst="rect">
            <a:avLst/>
          </a:prstGeom>
          <a:noFill/>
          <a:ln>
            <a:noFill/>
          </a:ln>
        </p:spPr>
        <p:txBody>
          <a:bodyPr spcFirstLastPara="1" wrap="square" lIns="91425" tIns="91425" rIns="91425" bIns="91425" anchor="t" anchorCtr="0">
            <a:spAutoFit/>
          </a:bodyPr>
          <a:lstStyle/>
          <a:p>
            <a:pPr marL="457200" lvl="0" indent="-514350" algn="l" rtl="0">
              <a:lnSpc>
                <a:spcPct val="70000"/>
              </a:lnSpc>
              <a:spcBef>
                <a:spcPts val="0"/>
              </a:spcBef>
              <a:spcAft>
                <a:spcPts val="0"/>
              </a:spcAft>
              <a:buClr>
                <a:srgbClr val="DC4815"/>
              </a:buClr>
              <a:buSzPts val="4500"/>
              <a:buFont typeface="Staatliches"/>
              <a:buAutoNum type="arabicPeriod"/>
            </a:pPr>
            <a:r>
              <a:rPr lang="en-GB" sz="4500">
                <a:solidFill>
                  <a:srgbClr val="DC4815"/>
                </a:solidFill>
                <a:latin typeface="Staatliches"/>
                <a:ea typeface="Staatliches"/>
                <a:cs typeface="Staatliches"/>
                <a:sym typeface="Staatliches"/>
              </a:rPr>
              <a:t>What’s on people's minds? </a:t>
            </a:r>
            <a:endParaRPr sz="4500">
              <a:solidFill>
                <a:srgbClr val="DC4815"/>
              </a:solidFill>
              <a:latin typeface="Staatliches"/>
              <a:ea typeface="Staatliches"/>
              <a:cs typeface="Staatliches"/>
              <a:sym typeface="Staatliches"/>
            </a:endParaRPr>
          </a:p>
        </p:txBody>
      </p:sp>
      <p:sp>
        <p:nvSpPr>
          <p:cNvPr id="106" name="Google Shape;106;p17"/>
          <p:cNvSpPr txBox="1"/>
          <p:nvPr/>
        </p:nvSpPr>
        <p:spPr>
          <a:xfrm>
            <a:off x="208250" y="830325"/>
            <a:ext cx="7722900" cy="40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800"/>
              </a:spcAft>
              <a:buNone/>
            </a:pPr>
            <a:r>
              <a:rPr lang="en-GB">
                <a:solidFill>
                  <a:schemeClr val="dk1"/>
                </a:solidFill>
                <a:latin typeface="Plus Jakarta Sans Medium"/>
                <a:ea typeface="Plus Jakarta Sans Medium"/>
                <a:cs typeface="Plus Jakarta Sans Medium"/>
                <a:sym typeface="Plus Jakarta Sans Medium"/>
              </a:rPr>
              <a:t>We asked what issues will be on their minds when voting at the next national election. </a:t>
            </a:r>
            <a:endParaRPr>
              <a:solidFill>
                <a:schemeClr val="dk1"/>
              </a:solidFill>
              <a:latin typeface="Plus Jakarta Sans Medium"/>
              <a:ea typeface="Plus Jakarta Sans Medium"/>
              <a:cs typeface="Plus Jakarta Sans Medium"/>
              <a:sym typeface="Plus Jakarta Sans Medium"/>
            </a:endParaRPr>
          </a:p>
        </p:txBody>
      </p:sp>
      <p:sp>
        <p:nvSpPr>
          <p:cNvPr id="107" name="Google Shape;107;p17"/>
          <p:cNvSpPr txBox="1"/>
          <p:nvPr/>
        </p:nvSpPr>
        <p:spPr>
          <a:xfrm rot="-954">
            <a:off x="-26211" y="2403914"/>
            <a:ext cx="1081500" cy="38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100">
                <a:solidFill>
                  <a:srgbClr val="1F1F1F"/>
                </a:solidFill>
                <a:latin typeface="Plus Jakarta Sans SemiBold"/>
                <a:ea typeface="Plus Jakarta Sans SemiBold"/>
                <a:cs typeface="Plus Jakarta Sans SemiBold"/>
                <a:sym typeface="Plus Jakarta Sans SemiBold"/>
              </a:rPr>
              <a:t>Cost of living</a:t>
            </a:r>
            <a:endParaRPr sz="1100">
              <a:solidFill>
                <a:srgbClr val="8279E8"/>
              </a:solidFill>
              <a:latin typeface="Staatliches"/>
              <a:ea typeface="Staatliches"/>
              <a:cs typeface="Staatliches"/>
              <a:sym typeface="Staatliches"/>
            </a:endParaRPr>
          </a:p>
          <a:p>
            <a:pPr marL="0" lvl="0" indent="0" algn="ctr" rtl="0">
              <a:spcBef>
                <a:spcPts val="0"/>
              </a:spcBef>
              <a:spcAft>
                <a:spcPts val="0"/>
              </a:spcAft>
              <a:buNone/>
            </a:pPr>
            <a:endParaRPr sz="1100">
              <a:solidFill>
                <a:srgbClr val="DC4815"/>
              </a:solidFill>
              <a:latin typeface="Plus Jakarta Sans Medium"/>
              <a:ea typeface="Plus Jakarta Sans Medium"/>
              <a:cs typeface="Plus Jakarta Sans Medium"/>
              <a:sym typeface="Plus Jakarta Sans Medium"/>
            </a:endParaRPr>
          </a:p>
        </p:txBody>
      </p:sp>
      <p:sp>
        <p:nvSpPr>
          <p:cNvPr id="108" name="Google Shape;108;p17"/>
          <p:cNvSpPr txBox="1"/>
          <p:nvPr/>
        </p:nvSpPr>
        <p:spPr>
          <a:xfrm rot="-1042">
            <a:off x="2309700" y="4104184"/>
            <a:ext cx="990000" cy="38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100">
                <a:solidFill>
                  <a:srgbClr val="1F1F1F"/>
                </a:solidFill>
                <a:latin typeface="Plus Jakarta Sans SemiBold"/>
                <a:ea typeface="Plus Jakarta Sans SemiBold"/>
                <a:cs typeface="Plus Jakarta Sans SemiBold"/>
                <a:sym typeface="Plus Jakarta Sans SemiBold"/>
              </a:rPr>
              <a:t>Climate change</a:t>
            </a:r>
            <a:endParaRPr sz="1100">
              <a:solidFill>
                <a:srgbClr val="8279E8"/>
              </a:solidFill>
              <a:latin typeface="Plus Jakarta Sans Medium"/>
              <a:ea typeface="Plus Jakarta Sans Medium"/>
              <a:cs typeface="Plus Jakarta Sans Medium"/>
              <a:sym typeface="Plus Jakarta Sans Medium"/>
            </a:endParaRPr>
          </a:p>
          <a:p>
            <a:pPr marL="0" lvl="0" indent="0" algn="ctr" rtl="0">
              <a:spcBef>
                <a:spcPts val="0"/>
              </a:spcBef>
              <a:spcAft>
                <a:spcPts val="0"/>
              </a:spcAft>
              <a:buNone/>
            </a:pPr>
            <a:endParaRPr sz="1100">
              <a:solidFill>
                <a:srgbClr val="1F1F1F"/>
              </a:solidFill>
              <a:latin typeface="Plus Jakarta Sans SemiBold"/>
              <a:ea typeface="Plus Jakarta Sans SemiBold"/>
              <a:cs typeface="Plus Jakarta Sans SemiBold"/>
              <a:sym typeface="Plus Jakarta Sans SemiBold"/>
            </a:endParaRPr>
          </a:p>
        </p:txBody>
      </p:sp>
      <p:sp>
        <p:nvSpPr>
          <p:cNvPr id="109" name="Google Shape;109;p17"/>
          <p:cNvSpPr txBox="1"/>
          <p:nvPr/>
        </p:nvSpPr>
        <p:spPr>
          <a:xfrm rot="-891">
            <a:off x="1071925" y="3886836"/>
            <a:ext cx="1158000" cy="38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100">
                <a:solidFill>
                  <a:srgbClr val="1F1F1F"/>
                </a:solidFill>
                <a:latin typeface="Plus Jakarta Sans SemiBold"/>
                <a:ea typeface="Plus Jakarta Sans SemiBold"/>
                <a:cs typeface="Plus Jakarta Sans SemiBold"/>
                <a:sym typeface="Plus Jakarta Sans SemiBold"/>
              </a:rPr>
              <a:t>Healthcare</a:t>
            </a:r>
            <a:endParaRPr sz="1100">
              <a:solidFill>
                <a:srgbClr val="8279E8"/>
              </a:solidFill>
              <a:latin typeface="Plus Jakarta Sans Medium"/>
              <a:ea typeface="Plus Jakarta Sans Medium"/>
              <a:cs typeface="Plus Jakarta Sans Medium"/>
              <a:sym typeface="Plus Jakarta Sans Medium"/>
            </a:endParaRPr>
          </a:p>
        </p:txBody>
      </p:sp>
      <p:sp>
        <p:nvSpPr>
          <p:cNvPr id="110" name="Google Shape;110;p17"/>
          <p:cNvSpPr txBox="1"/>
          <p:nvPr/>
        </p:nvSpPr>
        <p:spPr>
          <a:xfrm rot="-806">
            <a:off x="4668087" y="3120536"/>
            <a:ext cx="1279800" cy="38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100">
                <a:solidFill>
                  <a:srgbClr val="1F1F1F"/>
                </a:solidFill>
                <a:latin typeface="Plus Jakarta Sans SemiBold"/>
                <a:ea typeface="Plus Jakarta Sans SemiBold"/>
                <a:cs typeface="Plus Jakarta Sans SemiBold"/>
                <a:sym typeface="Plus Jakarta Sans SemiBold"/>
              </a:rPr>
              <a:t>Unemployment</a:t>
            </a:r>
            <a:endParaRPr sz="1100">
              <a:solidFill>
                <a:srgbClr val="8279E8"/>
              </a:solidFill>
              <a:latin typeface="Plus Jakarta Sans Medium"/>
              <a:ea typeface="Plus Jakarta Sans Medium"/>
              <a:cs typeface="Plus Jakarta Sans Medium"/>
              <a:sym typeface="Plus Jakarta Sans Medium"/>
            </a:endParaRPr>
          </a:p>
          <a:p>
            <a:pPr marL="0" lvl="0" indent="0" algn="ctr" rtl="0">
              <a:spcBef>
                <a:spcPts val="0"/>
              </a:spcBef>
              <a:spcAft>
                <a:spcPts val="0"/>
              </a:spcAft>
              <a:buNone/>
            </a:pPr>
            <a:endParaRPr sz="1100">
              <a:solidFill>
                <a:srgbClr val="1F1F1F"/>
              </a:solidFill>
              <a:latin typeface="Plus Jakarta Sans SemiBold"/>
              <a:ea typeface="Plus Jakarta Sans SemiBold"/>
              <a:cs typeface="Plus Jakarta Sans SemiBold"/>
              <a:sym typeface="Plus Jakarta Sans SemiBold"/>
            </a:endParaRPr>
          </a:p>
        </p:txBody>
      </p:sp>
      <p:sp>
        <p:nvSpPr>
          <p:cNvPr id="111" name="Google Shape;111;p17"/>
          <p:cNvSpPr txBox="1"/>
          <p:nvPr/>
        </p:nvSpPr>
        <p:spPr>
          <a:xfrm rot="-891">
            <a:off x="5842416" y="3384963"/>
            <a:ext cx="1158000" cy="38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100">
                <a:solidFill>
                  <a:srgbClr val="1F1F1F"/>
                </a:solidFill>
                <a:latin typeface="Plus Jakarta Sans SemiBold"/>
                <a:ea typeface="Plus Jakarta Sans SemiBold"/>
                <a:cs typeface="Plus Jakarta Sans SemiBold"/>
                <a:sym typeface="Plus Jakarta Sans SemiBold"/>
              </a:rPr>
              <a:t>Corruption</a:t>
            </a:r>
            <a:endParaRPr sz="1100">
              <a:solidFill>
                <a:srgbClr val="8279E8"/>
              </a:solidFill>
              <a:latin typeface="Plus Jakarta Sans Medium"/>
              <a:ea typeface="Plus Jakarta Sans Medium"/>
              <a:cs typeface="Plus Jakarta Sans Medium"/>
              <a:sym typeface="Plus Jakarta Sans Medium"/>
            </a:endParaRPr>
          </a:p>
          <a:p>
            <a:pPr marL="0" lvl="0" indent="0" algn="ctr" rtl="0">
              <a:spcBef>
                <a:spcPts val="0"/>
              </a:spcBef>
              <a:spcAft>
                <a:spcPts val="0"/>
              </a:spcAft>
              <a:buNone/>
            </a:pPr>
            <a:endParaRPr sz="1100">
              <a:solidFill>
                <a:srgbClr val="1F1F1F"/>
              </a:solidFill>
              <a:latin typeface="Plus Jakarta Sans SemiBold"/>
              <a:ea typeface="Plus Jakarta Sans SemiBold"/>
              <a:cs typeface="Plus Jakarta Sans SemiBold"/>
              <a:sym typeface="Plus Jakarta Sans SemiBold"/>
            </a:endParaRPr>
          </a:p>
        </p:txBody>
      </p:sp>
      <p:sp>
        <p:nvSpPr>
          <p:cNvPr id="112" name="Google Shape;112;p17"/>
          <p:cNvSpPr txBox="1"/>
          <p:nvPr/>
        </p:nvSpPr>
        <p:spPr>
          <a:xfrm>
            <a:off x="5735450" y="1724838"/>
            <a:ext cx="3145800" cy="852600"/>
          </a:xfrm>
          <a:prstGeom prst="rect">
            <a:avLst/>
          </a:prstGeom>
          <a:noFill/>
          <a:ln>
            <a:noFill/>
          </a:ln>
        </p:spPr>
        <p:txBody>
          <a:bodyPr spcFirstLastPara="1" wrap="square" lIns="91425" tIns="91425" rIns="91425" bIns="91425" anchor="t" anchorCtr="0">
            <a:spAutoFit/>
          </a:bodyPr>
          <a:lstStyle/>
          <a:p>
            <a:pPr marL="0" lvl="0" indent="0" algn="ctr" rtl="0">
              <a:lnSpc>
                <a:spcPct val="70000"/>
              </a:lnSpc>
              <a:spcBef>
                <a:spcPts val="0"/>
              </a:spcBef>
              <a:spcAft>
                <a:spcPts val="0"/>
              </a:spcAft>
              <a:buNone/>
            </a:pPr>
            <a:r>
              <a:rPr lang="en-GB" sz="3100">
                <a:solidFill>
                  <a:schemeClr val="lt1"/>
                </a:solidFill>
                <a:latin typeface="Staatliches"/>
                <a:ea typeface="Staatliches"/>
                <a:cs typeface="Staatliches"/>
                <a:sym typeface="Staatliches"/>
              </a:rPr>
              <a:t>Emerging </a:t>
            </a:r>
            <a:endParaRPr sz="3100">
              <a:solidFill>
                <a:schemeClr val="lt1"/>
              </a:solidFill>
              <a:latin typeface="Staatliches"/>
              <a:ea typeface="Staatliches"/>
              <a:cs typeface="Staatliches"/>
              <a:sym typeface="Staatliches"/>
            </a:endParaRPr>
          </a:p>
          <a:p>
            <a:pPr marL="0" lvl="0" indent="0" algn="ctr" rtl="0">
              <a:lnSpc>
                <a:spcPct val="70000"/>
              </a:lnSpc>
              <a:spcBef>
                <a:spcPts val="0"/>
              </a:spcBef>
              <a:spcAft>
                <a:spcPts val="0"/>
              </a:spcAft>
              <a:buNone/>
            </a:pPr>
            <a:r>
              <a:rPr lang="en-GB" sz="3100">
                <a:solidFill>
                  <a:schemeClr val="lt1"/>
                </a:solidFill>
                <a:latin typeface="Staatliches"/>
                <a:ea typeface="Staatliches"/>
                <a:cs typeface="Staatliches"/>
                <a:sym typeface="Staatliches"/>
              </a:rPr>
              <a:t>ECONOMIES</a:t>
            </a:r>
            <a:endParaRPr sz="3100">
              <a:solidFill>
                <a:schemeClr val="lt1"/>
              </a:solidFill>
              <a:latin typeface="Staatliches"/>
              <a:ea typeface="Staatliches"/>
              <a:cs typeface="Staatliches"/>
              <a:sym typeface="Staatliches"/>
            </a:endParaRPr>
          </a:p>
        </p:txBody>
      </p:sp>
      <p:sp>
        <p:nvSpPr>
          <p:cNvPr id="113" name="Google Shape;113;p17"/>
          <p:cNvSpPr txBox="1"/>
          <p:nvPr/>
        </p:nvSpPr>
        <p:spPr>
          <a:xfrm>
            <a:off x="5514225" y="4321750"/>
            <a:ext cx="567000" cy="51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p17"/>
          <p:cNvSpPr txBox="1"/>
          <p:nvPr/>
        </p:nvSpPr>
        <p:spPr>
          <a:xfrm rot="-891">
            <a:off x="3379463" y="4104175"/>
            <a:ext cx="1158000" cy="38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100">
                <a:solidFill>
                  <a:srgbClr val="1F1F1F"/>
                </a:solidFill>
                <a:latin typeface="Plus Jakarta Sans SemiBold"/>
                <a:ea typeface="Plus Jakarta Sans SemiBold"/>
                <a:cs typeface="Plus Jakarta Sans SemiBold"/>
                <a:sym typeface="Plus Jakarta Sans SemiBold"/>
              </a:rPr>
              <a:t>State of the economy</a:t>
            </a:r>
            <a:endParaRPr sz="1100">
              <a:solidFill>
                <a:srgbClr val="8279E8"/>
              </a:solidFill>
              <a:latin typeface="Plus Jakarta Sans SemiBold"/>
              <a:ea typeface="Plus Jakarta Sans SemiBold"/>
              <a:cs typeface="Plus Jakarta Sans SemiBold"/>
              <a:sym typeface="Plus Jakarta Sans SemiBold"/>
            </a:endParaRPr>
          </a:p>
        </p:txBody>
      </p:sp>
      <p:sp>
        <p:nvSpPr>
          <p:cNvPr id="115" name="Google Shape;115;p17"/>
          <p:cNvSpPr txBox="1"/>
          <p:nvPr/>
        </p:nvSpPr>
        <p:spPr>
          <a:xfrm rot="-954">
            <a:off x="8081064" y="3505726"/>
            <a:ext cx="1081500" cy="38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100">
                <a:solidFill>
                  <a:srgbClr val="1F1F1F"/>
                </a:solidFill>
                <a:latin typeface="Plus Jakarta Sans SemiBold"/>
                <a:ea typeface="Plus Jakarta Sans SemiBold"/>
                <a:cs typeface="Plus Jakarta Sans SemiBold"/>
                <a:sym typeface="Plus Jakarta Sans SemiBold"/>
              </a:rPr>
              <a:t>Cost of living</a:t>
            </a:r>
            <a:endParaRPr sz="1100">
              <a:solidFill>
                <a:srgbClr val="8279E8"/>
              </a:solidFill>
              <a:latin typeface="Plus Jakarta Sans Medium"/>
              <a:ea typeface="Plus Jakarta Sans Medium"/>
              <a:cs typeface="Plus Jakarta Sans Medium"/>
              <a:sym typeface="Plus Jakarta Sans Medium"/>
            </a:endParaRPr>
          </a:p>
          <a:p>
            <a:pPr marL="0" lvl="0" indent="0" algn="ctr" rtl="0">
              <a:spcBef>
                <a:spcPts val="0"/>
              </a:spcBef>
              <a:spcAft>
                <a:spcPts val="0"/>
              </a:spcAft>
              <a:buNone/>
            </a:pPr>
            <a:endParaRPr sz="1100">
              <a:solidFill>
                <a:srgbClr val="1F1F1F"/>
              </a:solidFill>
              <a:latin typeface="Plus Jakarta Sans SemiBold"/>
              <a:ea typeface="Plus Jakarta Sans SemiBold"/>
              <a:cs typeface="Plus Jakarta Sans SemiBold"/>
              <a:sym typeface="Plus Jakarta Sans SemiBold"/>
            </a:endParaRPr>
          </a:p>
        </p:txBody>
      </p:sp>
      <p:sp>
        <p:nvSpPr>
          <p:cNvPr id="116" name="Google Shape;116;p17"/>
          <p:cNvSpPr txBox="1"/>
          <p:nvPr/>
        </p:nvSpPr>
        <p:spPr>
          <a:xfrm rot="-891">
            <a:off x="6942626" y="3505737"/>
            <a:ext cx="1158000" cy="38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100">
                <a:solidFill>
                  <a:srgbClr val="1F1F1F"/>
                </a:solidFill>
                <a:latin typeface="Plus Jakarta Sans SemiBold"/>
                <a:ea typeface="Plus Jakarta Sans SemiBold"/>
                <a:cs typeface="Plus Jakarta Sans SemiBold"/>
                <a:sym typeface="Plus Jakarta Sans SemiBold"/>
              </a:rPr>
              <a:t>State of the economy</a:t>
            </a:r>
            <a:endParaRPr sz="1100">
              <a:solidFill>
                <a:srgbClr val="8279E8"/>
              </a:solidFill>
              <a:latin typeface="Plus Jakarta Sans Medium"/>
              <a:ea typeface="Plus Jakarta Sans Medium"/>
              <a:cs typeface="Plus Jakarta Sans Medium"/>
              <a:sym typeface="Plus Jakarta Sans Medium"/>
            </a:endParaRPr>
          </a:p>
        </p:txBody>
      </p:sp>
      <p:sp>
        <p:nvSpPr>
          <p:cNvPr id="117" name="Google Shape;117;p17"/>
          <p:cNvSpPr txBox="1"/>
          <p:nvPr/>
        </p:nvSpPr>
        <p:spPr>
          <a:xfrm>
            <a:off x="2337100" y="2401950"/>
            <a:ext cx="680400" cy="518700"/>
          </a:xfrm>
          <a:prstGeom prst="rect">
            <a:avLst/>
          </a:prstGeom>
          <a:noFill/>
          <a:ln>
            <a:noFill/>
          </a:ln>
        </p:spPr>
        <p:txBody>
          <a:bodyPr spcFirstLastPara="1" wrap="square" lIns="91425" tIns="91425" rIns="91425" bIns="91425" anchor="t" anchorCtr="0">
            <a:spAutoFit/>
          </a:bodyPr>
          <a:lstStyle/>
          <a:p>
            <a:pPr marL="0" lvl="0" indent="0" algn="ctr" rtl="0">
              <a:lnSpc>
                <a:spcPct val="70000"/>
              </a:lnSpc>
              <a:spcBef>
                <a:spcPts val="0"/>
              </a:spcBef>
              <a:spcAft>
                <a:spcPts val="0"/>
              </a:spcAft>
              <a:buNone/>
            </a:pPr>
            <a:r>
              <a:rPr lang="en-GB" sz="3100">
                <a:solidFill>
                  <a:schemeClr val="lt1"/>
                </a:solidFill>
                <a:latin typeface="Staatliches"/>
                <a:ea typeface="Staatliches"/>
                <a:cs typeface="Staatliches"/>
                <a:sym typeface="Staatliches"/>
              </a:rPr>
              <a:t>G7+</a:t>
            </a:r>
            <a:endParaRPr sz="3100">
              <a:solidFill>
                <a:schemeClr val="lt1"/>
              </a:solidFill>
              <a:latin typeface="Staatliches"/>
              <a:ea typeface="Staatliches"/>
              <a:cs typeface="Staatliches"/>
              <a:sym typeface="Staatliches"/>
            </a:endParaRPr>
          </a:p>
        </p:txBody>
      </p:sp>
      <p:sp>
        <p:nvSpPr>
          <p:cNvPr id="118" name="Google Shape;118;p17"/>
          <p:cNvSpPr txBox="1"/>
          <p:nvPr/>
        </p:nvSpPr>
        <p:spPr>
          <a:xfrm>
            <a:off x="174338" y="1992325"/>
            <a:ext cx="6804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200">
                <a:solidFill>
                  <a:srgbClr val="DC4815"/>
                </a:solidFill>
                <a:latin typeface="Staatliches"/>
                <a:ea typeface="Staatliches"/>
                <a:cs typeface="Staatliches"/>
                <a:sym typeface="Staatliches"/>
              </a:rPr>
              <a:t>45%</a:t>
            </a:r>
            <a:endParaRPr sz="2200">
              <a:solidFill>
                <a:srgbClr val="DC4815"/>
              </a:solidFill>
            </a:endParaRPr>
          </a:p>
        </p:txBody>
      </p:sp>
      <p:sp>
        <p:nvSpPr>
          <p:cNvPr id="119" name="Google Shape;119;p17"/>
          <p:cNvSpPr txBox="1"/>
          <p:nvPr/>
        </p:nvSpPr>
        <p:spPr>
          <a:xfrm>
            <a:off x="2466075" y="3698250"/>
            <a:ext cx="6804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200">
                <a:solidFill>
                  <a:srgbClr val="DC4815"/>
                </a:solidFill>
                <a:latin typeface="Staatliches"/>
                <a:ea typeface="Staatliches"/>
                <a:cs typeface="Staatliches"/>
                <a:sym typeface="Staatliches"/>
              </a:rPr>
              <a:t>25%</a:t>
            </a:r>
            <a:endParaRPr sz="2200">
              <a:solidFill>
                <a:srgbClr val="DC4815"/>
              </a:solidFill>
            </a:endParaRPr>
          </a:p>
        </p:txBody>
      </p:sp>
      <p:sp>
        <p:nvSpPr>
          <p:cNvPr id="120" name="Google Shape;120;p17"/>
          <p:cNvSpPr txBox="1"/>
          <p:nvPr/>
        </p:nvSpPr>
        <p:spPr>
          <a:xfrm>
            <a:off x="3618263" y="3714038"/>
            <a:ext cx="6804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200">
                <a:solidFill>
                  <a:srgbClr val="DC4815"/>
                </a:solidFill>
                <a:latin typeface="Staatliches"/>
                <a:ea typeface="Staatliches"/>
                <a:cs typeface="Staatliches"/>
                <a:sym typeface="Staatliches"/>
              </a:rPr>
              <a:t>24%</a:t>
            </a:r>
            <a:endParaRPr sz="2200">
              <a:solidFill>
                <a:srgbClr val="DC4815"/>
              </a:solidFill>
            </a:endParaRPr>
          </a:p>
        </p:txBody>
      </p:sp>
      <p:sp>
        <p:nvSpPr>
          <p:cNvPr id="121" name="Google Shape;121;p17"/>
          <p:cNvSpPr txBox="1"/>
          <p:nvPr/>
        </p:nvSpPr>
        <p:spPr>
          <a:xfrm>
            <a:off x="4981013" y="2701988"/>
            <a:ext cx="6804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200">
                <a:solidFill>
                  <a:srgbClr val="DC4815"/>
                </a:solidFill>
                <a:latin typeface="Staatliches"/>
                <a:ea typeface="Staatliches"/>
                <a:cs typeface="Staatliches"/>
                <a:sym typeface="Staatliches"/>
              </a:rPr>
              <a:t>35%</a:t>
            </a:r>
            <a:endParaRPr sz="2200">
              <a:solidFill>
                <a:srgbClr val="DC4815"/>
              </a:solidFill>
            </a:endParaRPr>
          </a:p>
        </p:txBody>
      </p:sp>
      <p:sp>
        <p:nvSpPr>
          <p:cNvPr id="122" name="Google Shape;122;p17"/>
          <p:cNvSpPr txBox="1"/>
          <p:nvPr/>
        </p:nvSpPr>
        <p:spPr>
          <a:xfrm>
            <a:off x="6105063" y="2982375"/>
            <a:ext cx="6804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200">
                <a:solidFill>
                  <a:srgbClr val="DC4815"/>
                </a:solidFill>
                <a:latin typeface="Staatliches"/>
                <a:ea typeface="Staatliches"/>
                <a:cs typeface="Staatliches"/>
                <a:sym typeface="Staatliches"/>
              </a:rPr>
              <a:t>32%</a:t>
            </a:r>
            <a:endParaRPr sz="2200">
              <a:solidFill>
                <a:srgbClr val="DC4815"/>
              </a:solidFill>
            </a:endParaRPr>
          </a:p>
        </p:txBody>
      </p:sp>
      <p:sp>
        <p:nvSpPr>
          <p:cNvPr id="123" name="Google Shape;123;p17"/>
          <p:cNvSpPr txBox="1"/>
          <p:nvPr/>
        </p:nvSpPr>
        <p:spPr>
          <a:xfrm>
            <a:off x="7181413" y="3051363"/>
            <a:ext cx="6804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200">
                <a:solidFill>
                  <a:srgbClr val="DC4815"/>
                </a:solidFill>
                <a:latin typeface="Staatliches"/>
                <a:ea typeface="Staatliches"/>
                <a:cs typeface="Staatliches"/>
                <a:sym typeface="Staatliches"/>
              </a:rPr>
              <a:t>30%</a:t>
            </a:r>
            <a:endParaRPr sz="2200">
              <a:solidFill>
                <a:srgbClr val="DC4815"/>
              </a:solidFill>
            </a:endParaRPr>
          </a:p>
        </p:txBody>
      </p:sp>
      <p:sp>
        <p:nvSpPr>
          <p:cNvPr id="124" name="Google Shape;124;p17"/>
          <p:cNvSpPr txBox="1"/>
          <p:nvPr/>
        </p:nvSpPr>
        <p:spPr>
          <a:xfrm>
            <a:off x="1310738" y="3481088"/>
            <a:ext cx="6804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200">
                <a:solidFill>
                  <a:srgbClr val="DC4815"/>
                </a:solidFill>
                <a:latin typeface="Staatliches"/>
                <a:ea typeface="Staatliches"/>
                <a:cs typeface="Staatliches"/>
                <a:sym typeface="Staatliches"/>
              </a:rPr>
              <a:t>27%</a:t>
            </a:r>
            <a:endParaRPr sz="2200">
              <a:solidFill>
                <a:srgbClr val="DC4815"/>
              </a:solidFill>
            </a:endParaRPr>
          </a:p>
        </p:txBody>
      </p:sp>
      <p:sp>
        <p:nvSpPr>
          <p:cNvPr id="125" name="Google Shape;125;p17"/>
          <p:cNvSpPr txBox="1"/>
          <p:nvPr/>
        </p:nvSpPr>
        <p:spPr>
          <a:xfrm>
            <a:off x="8281613" y="3051375"/>
            <a:ext cx="6804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200">
                <a:solidFill>
                  <a:srgbClr val="DC4815"/>
                </a:solidFill>
                <a:latin typeface="Staatliches"/>
                <a:ea typeface="Staatliches"/>
                <a:cs typeface="Staatliches"/>
                <a:sym typeface="Staatliches"/>
              </a:rPr>
              <a:t>30%</a:t>
            </a:r>
            <a:endParaRPr sz="2200">
              <a:solidFill>
                <a:srgbClr val="DC4815"/>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BFDAF2"/>
        </a:solidFill>
        <a:effectLst/>
      </p:bgPr>
    </p:bg>
    <p:spTree>
      <p:nvGrpSpPr>
        <p:cNvPr id="1" name="Shape 776"/>
        <p:cNvGrpSpPr/>
        <p:nvPr/>
      </p:nvGrpSpPr>
      <p:grpSpPr>
        <a:xfrm>
          <a:off x="0" y="0"/>
          <a:ext cx="0" cy="0"/>
          <a:chOff x="0" y="0"/>
          <a:chExt cx="0" cy="0"/>
        </a:xfrm>
      </p:grpSpPr>
      <p:pic>
        <p:nvPicPr>
          <p:cNvPr id="777" name="Google Shape;777;p53"/>
          <p:cNvPicPr preferRelativeResize="0"/>
          <p:nvPr/>
        </p:nvPicPr>
        <p:blipFill>
          <a:blip r:embed="rId3">
            <a:alphaModFix/>
          </a:blip>
          <a:stretch>
            <a:fillRect/>
          </a:stretch>
        </p:blipFill>
        <p:spPr>
          <a:xfrm rot="-372269">
            <a:off x="390255" y="1909790"/>
            <a:ext cx="2424338" cy="2437542"/>
          </a:xfrm>
          <a:prstGeom prst="rect">
            <a:avLst/>
          </a:prstGeom>
          <a:noFill/>
          <a:ln>
            <a:noFill/>
          </a:ln>
        </p:spPr>
      </p:pic>
      <p:pic>
        <p:nvPicPr>
          <p:cNvPr id="778" name="Google Shape;778;p53"/>
          <p:cNvPicPr preferRelativeResize="0"/>
          <p:nvPr/>
        </p:nvPicPr>
        <p:blipFill rotWithShape="1">
          <a:blip r:embed="rId4">
            <a:alphaModFix/>
          </a:blip>
          <a:srcRect r="832"/>
          <a:stretch/>
        </p:blipFill>
        <p:spPr>
          <a:xfrm>
            <a:off x="3342025" y="271224"/>
            <a:ext cx="5394301" cy="4601051"/>
          </a:xfrm>
          <a:prstGeom prst="rect">
            <a:avLst/>
          </a:prstGeom>
          <a:noFill/>
          <a:ln w="19050" cap="flat" cmpd="sng">
            <a:solidFill>
              <a:schemeClr val="lt1"/>
            </a:solidFill>
            <a:prstDash val="solid"/>
            <a:round/>
            <a:headEnd type="none" w="sm" len="sm"/>
            <a:tailEnd type="none" w="sm" len="sm"/>
          </a:ln>
        </p:spPr>
      </p:pic>
      <p:sp>
        <p:nvSpPr>
          <p:cNvPr id="779" name="Google Shape;779;p53"/>
          <p:cNvSpPr txBox="1"/>
          <p:nvPr/>
        </p:nvSpPr>
        <p:spPr>
          <a:xfrm rot="-605">
            <a:off x="749818" y="2245529"/>
            <a:ext cx="1705200" cy="18564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800"/>
              </a:spcAft>
              <a:buNone/>
            </a:pPr>
            <a:r>
              <a:rPr lang="en-GB" sz="1200">
                <a:solidFill>
                  <a:srgbClr val="1C2F5B"/>
                </a:solidFill>
                <a:latin typeface="Plus Jakarta Sans Medium"/>
                <a:ea typeface="Plus Jakarta Sans Medium"/>
                <a:cs typeface="Plus Jakarta Sans Medium"/>
                <a:sym typeface="Plus Jakarta Sans Medium"/>
              </a:rPr>
              <a:t>We have also created an </a:t>
            </a:r>
            <a:r>
              <a:rPr lang="en-GB" sz="1200" b="1" u="sng">
                <a:solidFill>
                  <a:srgbClr val="1C2F5B"/>
                </a:solidFill>
                <a:latin typeface="Plus Jakarta Sans"/>
                <a:ea typeface="Plus Jakarta Sans"/>
                <a:cs typeface="Plus Jakarta Sans"/>
                <a:sym typeface="Plus Jakarta Sans"/>
              </a:rPr>
              <a:t>interactive dashboard</a:t>
            </a:r>
            <a:r>
              <a:rPr lang="en-GB" sz="1200">
                <a:solidFill>
                  <a:srgbClr val="1C2F5B"/>
                </a:solidFill>
                <a:latin typeface="Plus Jakarta Sans Medium"/>
                <a:ea typeface="Plus Jakarta Sans Medium"/>
                <a:cs typeface="Plus Jakarta Sans Medium"/>
                <a:sym typeface="Plus Jakarta Sans Medium"/>
              </a:rPr>
              <a:t> where you can toggle between country and demographic specific results</a:t>
            </a:r>
            <a:endParaRPr sz="1200">
              <a:solidFill>
                <a:srgbClr val="1C2F5B"/>
              </a:solidFill>
              <a:latin typeface="Plus Jakarta Sans Medium"/>
              <a:ea typeface="Plus Jakarta Sans Medium"/>
              <a:cs typeface="Plus Jakarta Sans Medium"/>
              <a:sym typeface="Plus Jakarta Sans Medium"/>
            </a:endParaRPr>
          </a:p>
        </p:txBody>
      </p:sp>
      <p:sp>
        <p:nvSpPr>
          <p:cNvPr id="780" name="Google Shape;780;p53"/>
          <p:cNvSpPr txBox="1"/>
          <p:nvPr/>
        </p:nvSpPr>
        <p:spPr>
          <a:xfrm>
            <a:off x="102425" y="185625"/>
            <a:ext cx="3000000" cy="723300"/>
          </a:xfrm>
          <a:prstGeom prst="rect">
            <a:avLst/>
          </a:prstGeom>
          <a:noFill/>
          <a:ln>
            <a:noFill/>
          </a:ln>
        </p:spPr>
        <p:txBody>
          <a:bodyPr spcFirstLastPara="1" wrap="square" lIns="91425" tIns="91425" rIns="91425" bIns="91425" anchor="t" anchorCtr="0">
            <a:spAutoFit/>
          </a:bodyPr>
          <a:lstStyle/>
          <a:p>
            <a:pPr marL="0" lvl="0" indent="0" algn="l" rtl="0">
              <a:lnSpc>
                <a:spcPct val="70000"/>
              </a:lnSpc>
              <a:spcBef>
                <a:spcPts val="0"/>
              </a:spcBef>
              <a:spcAft>
                <a:spcPts val="0"/>
              </a:spcAft>
              <a:buNone/>
            </a:pPr>
            <a:r>
              <a:rPr lang="en-GB" sz="5000">
                <a:solidFill>
                  <a:srgbClr val="1C2F5B"/>
                </a:solidFill>
                <a:latin typeface="Staatliches"/>
                <a:ea typeface="Staatliches"/>
                <a:cs typeface="Staatliches"/>
                <a:sym typeface="Staatliches"/>
              </a:rPr>
              <a:t>Dashboard</a:t>
            </a:r>
            <a:endParaRPr sz="5000">
              <a:solidFill>
                <a:srgbClr val="1C2F5B"/>
              </a:solidFill>
              <a:latin typeface="Staatliches"/>
              <a:ea typeface="Staatliches"/>
              <a:cs typeface="Staatliches"/>
              <a:sym typeface="Staatliche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BFDAF2"/>
        </a:solidFill>
        <a:effectLst/>
      </p:bgPr>
    </p:bg>
    <p:spTree>
      <p:nvGrpSpPr>
        <p:cNvPr id="1" name="Shape 784"/>
        <p:cNvGrpSpPr/>
        <p:nvPr/>
      </p:nvGrpSpPr>
      <p:grpSpPr>
        <a:xfrm>
          <a:off x="0" y="0"/>
          <a:ext cx="0" cy="0"/>
          <a:chOff x="0" y="0"/>
          <a:chExt cx="0" cy="0"/>
        </a:xfrm>
      </p:grpSpPr>
      <p:pic>
        <p:nvPicPr>
          <p:cNvPr id="785" name="Google Shape;785;p54"/>
          <p:cNvPicPr preferRelativeResize="0"/>
          <p:nvPr/>
        </p:nvPicPr>
        <p:blipFill rotWithShape="1">
          <a:blip r:embed="rId3">
            <a:alphaModFix/>
          </a:blip>
          <a:srcRect t="-5172" b="31"/>
          <a:stretch/>
        </p:blipFill>
        <p:spPr>
          <a:xfrm rot="4337">
            <a:off x="6820174" y="1946885"/>
            <a:ext cx="2194927" cy="2321532"/>
          </a:xfrm>
          <a:prstGeom prst="rect">
            <a:avLst/>
          </a:prstGeom>
          <a:noFill/>
          <a:ln>
            <a:noFill/>
          </a:ln>
        </p:spPr>
      </p:pic>
      <p:pic>
        <p:nvPicPr>
          <p:cNvPr id="786" name="Google Shape;786;p54"/>
          <p:cNvPicPr preferRelativeResize="0"/>
          <p:nvPr/>
        </p:nvPicPr>
        <p:blipFill rotWithShape="1">
          <a:blip r:embed="rId4">
            <a:alphaModFix/>
          </a:blip>
          <a:srcRect r="1603"/>
          <a:stretch/>
        </p:blipFill>
        <p:spPr>
          <a:xfrm>
            <a:off x="152400" y="2138525"/>
            <a:ext cx="5945499" cy="2950999"/>
          </a:xfrm>
          <a:prstGeom prst="rect">
            <a:avLst/>
          </a:prstGeom>
          <a:noFill/>
          <a:ln>
            <a:noFill/>
          </a:ln>
        </p:spPr>
      </p:pic>
      <p:pic>
        <p:nvPicPr>
          <p:cNvPr id="787" name="Google Shape;787;p54"/>
          <p:cNvPicPr preferRelativeResize="0"/>
          <p:nvPr/>
        </p:nvPicPr>
        <p:blipFill rotWithShape="1">
          <a:blip r:embed="rId5">
            <a:alphaModFix/>
          </a:blip>
          <a:srcRect t="1417" b="14186"/>
          <a:stretch/>
        </p:blipFill>
        <p:spPr>
          <a:xfrm>
            <a:off x="152400" y="111750"/>
            <a:ext cx="5945501" cy="1987732"/>
          </a:xfrm>
          <a:prstGeom prst="rect">
            <a:avLst/>
          </a:prstGeom>
          <a:noFill/>
          <a:ln>
            <a:noFill/>
          </a:ln>
        </p:spPr>
      </p:pic>
      <p:pic>
        <p:nvPicPr>
          <p:cNvPr id="788" name="Google Shape;788;p54"/>
          <p:cNvPicPr preferRelativeResize="0"/>
          <p:nvPr/>
        </p:nvPicPr>
        <p:blipFill>
          <a:blip r:embed="rId6">
            <a:alphaModFix/>
          </a:blip>
          <a:stretch>
            <a:fillRect/>
          </a:stretch>
        </p:blipFill>
        <p:spPr>
          <a:xfrm rot="10800000">
            <a:off x="6163924" y="3042426"/>
            <a:ext cx="795275" cy="453876"/>
          </a:xfrm>
          <a:prstGeom prst="rect">
            <a:avLst/>
          </a:prstGeom>
          <a:noFill/>
          <a:ln>
            <a:noFill/>
          </a:ln>
        </p:spPr>
      </p:pic>
      <p:sp>
        <p:nvSpPr>
          <p:cNvPr id="789" name="Google Shape;789;p54"/>
          <p:cNvSpPr txBox="1"/>
          <p:nvPr/>
        </p:nvSpPr>
        <p:spPr>
          <a:xfrm rot="561116">
            <a:off x="6957630" y="2494738"/>
            <a:ext cx="1920019" cy="139678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a:latin typeface="Plus Jakarta Sans Medium"/>
                <a:ea typeface="Plus Jakarta Sans Medium"/>
                <a:cs typeface="Plus Jakarta Sans Medium"/>
                <a:sym typeface="Plus Jakarta Sans Medium"/>
              </a:rPr>
              <a:t>And in Germany personal finances as well as region influence which GDP framing is preferred</a:t>
            </a:r>
            <a:endParaRPr>
              <a:latin typeface="Plus Jakarta Sans Medium"/>
              <a:ea typeface="Plus Jakarta Sans Medium"/>
              <a:cs typeface="Plus Jakarta Sans Medium"/>
              <a:sym typeface="Plus Jakarta Sans Medium"/>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BFDAF2"/>
        </a:solidFill>
        <a:effectLst/>
      </p:bgPr>
    </p:bg>
    <p:spTree>
      <p:nvGrpSpPr>
        <p:cNvPr id="1" name="Shape 793"/>
        <p:cNvGrpSpPr/>
        <p:nvPr/>
      </p:nvGrpSpPr>
      <p:grpSpPr>
        <a:xfrm>
          <a:off x="0" y="0"/>
          <a:ext cx="0" cy="0"/>
          <a:chOff x="0" y="0"/>
          <a:chExt cx="0" cy="0"/>
        </a:xfrm>
      </p:grpSpPr>
      <p:pic>
        <p:nvPicPr>
          <p:cNvPr id="794" name="Google Shape;794;p55"/>
          <p:cNvPicPr preferRelativeResize="0"/>
          <p:nvPr/>
        </p:nvPicPr>
        <p:blipFill rotWithShape="1">
          <a:blip r:embed="rId3">
            <a:alphaModFix/>
          </a:blip>
          <a:srcRect t="-5172" b="31"/>
          <a:stretch/>
        </p:blipFill>
        <p:spPr>
          <a:xfrm rot="4338">
            <a:off x="6504205" y="248645"/>
            <a:ext cx="2453744" cy="2595278"/>
          </a:xfrm>
          <a:prstGeom prst="rect">
            <a:avLst/>
          </a:prstGeom>
          <a:noFill/>
          <a:ln>
            <a:noFill/>
          </a:ln>
        </p:spPr>
      </p:pic>
      <p:pic>
        <p:nvPicPr>
          <p:cNvPr id="795" name="Google Shape;795;p55"/>
          <p:cNvPicPr preferRelativeResize="0"/>
          <p:nvPr/>
        </p:nvPicPr>
        <p:blipFill>
          <a:blip r:embed="rId4">
            <a:alphaModFix/>
          </a:blip>
          <a:stretch>
            <a:fillRect/>
          </a:stretch>
        </p:blipFill>
        <p:spPr>
          <a:xfrm rot="8620447">
            <a:off x="5836024" y="2200151"/>
            <a:ext cx="795275" cy="453876"/>
          </a:xfrm>
          <a:prstGeom prst="rect">
            <a:avLst/>
          </a:prstGeom>
          <a:noFill/>
          <a:ln>
            <a:noFill/>
          </a:ln>
        </p:spPr>
      </p:pic>
      <p:pic>
        <p:nvPicPr>
          <p:cNvPr id="796" name="Google Shape;796;p55"/>
          <p:cNvPicPr preferRelativeResize="0"/>
          <p:nvPr/>
        </p:nvPicPr>
        <p:blipFill>
          <a:blip r:embed="rId5">
            <a:alphaModFix/>
          </a:blip>
          <a:stretch>
            <a:fillRect/>
          </a:stretch>
        </p:blipFill>
        <p:spPr>
          <a:xfrm>
            <a:off x="152400" y="133150"/>
            <a:ext cx="5040626" cy="2712325"/>
          </a:xfrm>
          <a:prstGeom prst="rect">
            <a:avLst/>
          </a:prstGeom>
          <a:noFill/>
          <a:ln>
            <a:noFill/>
          </a:ln>
        </p:spPr>
      </p:pic>
      <p:pic>
        <p:nvPicPr>
          <p:cNvPr id="797" name="Google Shape;797;p55"/>
          <p:cNvPicPr preferRelativeResize="0"/>
          <p:nvPr/>
        </p:nvPicPr>
        <p:blipFill>
          <a:blip r:embed="rId6">
            <a:alphaModFix/>
          </a:blip>
          <a:stretch>
            <a:fillRect/>
          </a:stretch>
        </p:blipFill>
        <p:spPr>
          <a:xfrm>
            <a:off x="152400" y="2915650"/>
            <a:ext cx="6536052" cy="2113549"/>
          </a:xfrm>
          <a:prstGeom prst="rect">
            <a:avLst/>
          </a:prstGeom>
          <a:noFill/>
          <a:ln>
            <a:noFill/>
          </a:ln>
        </p:spPr>
      </p:pic>
      <p:sp>
        <p:nvSpPr>
          <p:cNvPr id="798" name="Google Shape;798;p55"/>
          <p:cNvSpPr txBox="1"/>
          <p:nvPr/>
        </p:nvSpPr>
        <p:spPr>
          <a:xfrm rot="561244">
            <a:off x="6908792" y="790932"/>
            <a:ext cx="1644568" cy="139678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300">
                <a:latin typeface="Plus Jakarta Sans Medium"/>
                <a:ea typeface="Plus Jakarta Sans Medium"/>
                <a:cs typeface="Plus Jakarta Sans Medium"/>
                <a:sym typeface="Plus Jakarta Sans Medium"/>
              </a:rPr>
              <a:t>Political affiliation also plays a big role. For example, trusted messengers in the US vary significantly by past vote</a:t>
            </a:r>
            <a:endParaRPr sz="1300">
              <a:latin typeface="Plus Jakarta Sans Medium"/>
              <a:ea typeface="Plus Jakarta Sans Medium"/>
              <a:cs typeface="Plus Jakarta Sans Medium"/>
              <a:sym typeface="Plus Jakarta Sans Medium"/>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BFDAF2"/>
        </a:solidFill>
        <a:effectLst/>
      </p:bgPr>
    </p:bg>
    <p:spTree>
      <p:nvGrpSpPr>
        <p:cNvPr id="1" name="Shape 802"/>
        <p:cNvGrpSpPr/>
        <p:nvPr/>
      </p:nvGrpSpPr>
      <p:grpSpPr>
        <a:xfrm>
          <a:off x="0" y="0"/>
          <a:ext cx="0" cy="0"/>
          <a:chOff x="0" y="0"/>
          <a:chExt cx="0" cy="0"/>
        </a:xfrm>
      </p:grpSpPr>
      <p:sp>
        <p:nvSpPr>
          <p:cNvPr id="803" name="Google Shape;803;p56"/>
          <p:cNvSpPr txBox="1"/>
          <p:nvPr/>
        </p:nvSpPr>
        <p:spPr>
          <a:xfrm>
            <a:off x="182700" y="241050"/>
            <a:ext cx="4084500" cy="5033400"/>
          </a:xfrm>
          <a:prstGeom prst="rect">
            <a:avLst/>
          </a:prstGeom>
          <a:noFill/>
          <a:ln>
            <a:noFill/>
          </a:ln>
        </p:spPr>
        <p:txBody>
          <a:bodyPr spcFirstLastPara="1" wrap="square" lIns="91425" tIns="91425" rIns="91425" bIns="91425" anchor="t" anchorCtr="0">
            <a:spAutoFit/>
          </a:bodyPr>
          <a:lstStyle/>
          <a:p>
            <a:pPr marL="0" lvl="0" indent="0" algn="l" rtl="0">
              <a:lnSpc>
                <a:spcPct val="70000"/>
              </a:lnSpc>
              <a:spcBef>
                <a:spcPts val="0"/>
              </a:spcBef>
              <a:spcAft>
                <a:spcPts val="0"/>
              </a:spcAft>
              <a:buNone/>
            </a:pPr>
            <a:r>
              <a:rPr lang="en-GB" sz="15000">
                <a:solidFill>
                  <a:srgbClr val="1F1F1F"/>
                </a:solidFill>
                <a:latin typeface="Staatliches"/>
                <a:ea typeface="Staatliches"/>
                <a:cs typeface="Staatliches"/>
                <a:sym typeface="Staatliches"/>
              </a:rPr>
              <a:t>Find out more</a:t>
            </a:r>
            <a:endParaRPr sz="15000">
              <a:solidFill>
                <a:srgbClr val="1F1F1F"/>
              </a:solidFill>
              <a:latin typeface="Staatliches"/>
              <a:ea typeface="Staatliches"/>
              <a:cs typeface="Staatliches"/>
              <a:sym typeface="Staatliches"/>
            </a:endParaRPr>
          </a:p>
        </p:txBody>
      </p:sp>
      <p:sp>
        <p:nvSpPr>
          <p:cNvPr id="804" name="Google Shape;804;p56"/>
          <p:cNvSpPr txBox="1"/>
          <p:nvPr/>
        </p:nvSpPr>
        <p:spPr>
          <a:xfrm>
            <a:off x="5193200" y="4476300"/>
            <a:ext cx="3647400" cy="423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GB" sz="1700" b="1">
                <a:solidFill>
                  <a:srgbClr val="DC4815"/>
                </a:solidFill>
                <a:latin typeface="Plus Jakarta Sans"/>
                <a:ea typeface="Plus Jakarta Sans"/>
                <a:cs typeface="Plus Jakarta Sans"/>
                <a:sym typeface="Plus Jakarta Sans"/>
              </a:rPr>
              <a:t>www.moneytalksresearch.org</a:t>
            </a:r>
            <a:endParaRPr sz="1700" b="1">
              <a:solidFill>
                <a:srgbClr val="DC4815"/>
              </a:solidFill>
              <a:latin typeface="Plus Jakarta Sans"/>
              <a:ea typeface="Plus Jakarta Sans"/>
              <a:cs typeface="Plus Jakarta Sans"/>
              <a:sym typeface="Plus Jakarta Sans"/>
            </a:endParaRPr>
          </a:p>
        </p:txBody>
      </p:sp>
      <p:pic>
        <p:nvPicPr>
          <p:cNvPr id="805" name="Google Shape;805;p56"/>
          <p:cNvPicPr preferRelativeResize="0"/>
          <p:nvPr/>
        </p:nvPicPr>
        <p:blipFill>
          <a:blip r:embed="rId3">
            <a:alphaModFix/>
          </a:blip>
          <a:stretch>
            <a:fillRect/>
          </a:stretch>
        </p:blipFill>
        <p:spPr>
          <a:xfrm rot="161673">
            <a:off x="5205192" y="1925942"/>
            <a:ext cx="2412895" cy="2426238"/>
          </a:xfrm>
          <a:prstGeom prst="rect">
            <a:avLst/>
          </a:prstGeom>
          <a:noFill/>
          <a:ln>
            <a:noFill/>
          </a:ln>
        </p:spPr>
      </p:pic>
      <p:pic>
        <p:nvPicPr>
          <p:cNvPr id="806" name="Google Shape;806;p56"/>
          <p:cNvPicPr preferRelativeResize="0"/>
          <p:nvPr/>
        </p:nvPicPr>
        <p:blipFill>
          <a:blip r:embed="rId4">
            <a:alphaModFix/>
          </a:blip>
          <a:stretch>
            <a:fillRect/>
          </a:stretch>
        </p:blipFill>
        <p:spPr>
          <a:xfrm rot="-372273">
            <a:off x="3594377" y="229105"/>
            <a:ext cx="2194840" cy="2206812"/>
          </a:xfrm>
          <a:prstGeom prst="rect">
            <a:avLst/>
          </a:prstGeom>
          <a:noFill/>
          <a:ln>
            <a:noFill/>
          </a:ln>
        </p:spPr>
      </p:pic>
      <p:sp>
        <p:nvSpPr>
          <p:cNvPr id="807" name="Google Shape;807;p56"/>
          <p:cNvSpPr txBox="1"/>
          <p:nvPr/>
        </p:nvSpPr>
        <p:spPr>
          <a:xfrm rot="-372880">
            <a:off x="4050109" y="1153702"/>
            <a:ext cx="1391176" cy="86203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100" b="1">
                <a:solidFill>
                  <a:srgbClr val="74A1CE"/>
                </a:solidFill>
                <a:latin typeface="Plus Jakarta Sans"/>
                <a:ea typeface="Plus Jakarta Sans"/>
                <a:cs typeface="Plus Jakarta Sans"/>
                <a:sym typeface="Plus Jakarta Sans"/>
              </a:rPr>
              <a:t>including full research report can be found on </a:t>
            </a:r>
            <a:r>
              <a:rPr lang="en-GB" sz="1100" b="1" u="sng">
                <a:solidFill>
                  <a:srgbClr val="DC4815"/>
                </a:solidFill>
                <a:latin typeface="Plus Jakarta Sans"/>
                <a:ea typeface="Plus Jakarta Sans"/>
                <a:cs typeface="Plus Jakarta Sans"/>
                <a:sym typeface="Plus Jakarta Sans"/>
                <a:hlinkClick r:id="rId5">
                  <a:extLst>
                    <a:ext uri="{A12FA001-AC4F-418D-AE19-62706E023703}">
                      <ahyp:hlinkClr xmlns:ahyp="http://schemas.microsoft.com/office/drawing/2018/hyperlinkcolor" val="tx"/>
                    </a:ext>
                  </a:extLst>
                </a:hlinkClick>
              </a:rPr>
              <a:t>Trello</a:t>
            </a:r>
            <a:endParaRPr sz="1100" b="1" u="sng">
              <a:solidFill>
                <a:srgbClr val="DC4815"/>
              </a:solidFill>
              <a:latin typeface="Plus Jakarta Sans"/>
              <a:ea typeface="Plus Jakarta Sans"/>
              <a:cs typeface="Plus Jakarta Sans"/>
              <a:sym typeface="Plus Jakarta Sans"/>
            </a:endParaRPr>
          </a:p>
        </p:txBody>
      </p:sp>
      <p:sp>
        <p:nvSpPr>
          <p:cNvPr id="808" name="Google Shape;808;p56"/>
          <p:cNvSpPr txBox="1"/>
          <p:nvPr/>
        </p:nvSpPr>
        <p:spPr>
          <a:xfrm rot="-372234">
            <a:off x="3877028" y="744218"/>
            <a:ext cx="1629543" cy="60014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700" b="1">
                <a:solidFill>
                  <a:srgbClr val="74A1CE"/>
                </a:solidFill>
                <a:latin typeface="Staatliches"/>
                <a:ea typeface="Staatliches"/>
                <a:cs typeface="Staatliches"/>
                <a:sym typeface="Staatliches"/>
              </a:rPr>
              <a:t>Resources</a:t>
            </a:r>
            <a:endParaRPr sz="2500">
              <a:solidFill>
                <a:srgbClr val="74A1CE"/>
              </a:solidFill>
              <a:latin typeface="Staatliches"/>
              <a:ea typeface="Staatliches"/>
              <a:cs typeface="Staatliches"/>
              <a:sym typeface="Staatliches"/>
            </a:endParaRPr>
          </a:p>
        </p:txBody>
      </p:sp>
      <p:sp>
        <p:nvSpPr>
          <p:cNvPr id="809" name="Google Shape;809;p56"/>
          <p:cNvSpPr txBox="1"/>
          <p:nvPr/>
        </p:nvSpPr>
        <p:spPr>
          <a:xfrm rot="385098">
            <a:off x="5315766" y="3136351"/>
            <a:ext cx="2187209" cy="523446"/>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100" b="1">
                <a:solidFill>
                  <a:srgbClr val="74A1CE"/>
                </a:solidFill>
                <a:latin typeface="Plus Jakarta Sans"/>
                <a:ea typeface="Plus Jakarta Sans"/>
                <a:cs typeface="Plus Jakarta Sans"/>
                <a:sym typeface="Plus Jakarta Sans"/>
              </a:rPr>
              <a:t>with Liz and Rachel:</a:t>
            </a:r>
            <a:br>
              <a:rPr lang="en-GB" sz="1100" b="1">
                <a:solidFill>
                  <a:srgbClr val="74A1CE"/>
                </a:solidFill>
                <a:latin typeface="Plus Jakarta Sans"/>
                <a:ea typeface="Plus Jakarta Sans"/>
                <a:cs typeface="Plus Jakarta Sans"/>
                <a:sym typeface="Plus Jakarta Sans"/>
              </a:rPr>
            </a:br>
            <a:r>
              <a:rPr lang="en-GB" sz="1100" b="1" u="sng">
                <a:solidFill>
                  <a:srgbClr val="DC4815"/>
                </a:solidFill>
                <a:latin typeface="Plus Jakarta Sans"/>
                <a:ea typeface="Plus Jakarta Sans"/>
                <a:cs typeface="Plus Jakarta Sans"/>
                <a:sym typeface="Plus Jakarta Sans"/>
                <a:hlinkClick r:id="rId6">
                  <a:extLst>
                    <a:ext uri="{A12FA001-AC4F-418D-AE19-62706E023703}">
                      <ahyp:hlinkClr xmlns:ahyp="http://schemas.microsoft.com/office/drawing/2018/hyperlinkcolor" val="tx"/>
                    </a:ext>
                  </a:extLst>
                </a:hlinkClick>
              </a:rPr>
              <a:t>hello@blanksands.co.uk</a:t>
            </a:r>
            <a:endParaRPr sz="1100" b="1" u="sng">
              <a:solidFill>
                <a:srgbClr val="DC4815"/>
              </a:solidFill>
              <a:latin typeface="Plus Jakarta Sans"/>
              <a:ea typeface="Plus Jakarta Sans"/>
              <a:cs typeface="Plus Jakarta Sans"/>
              <a:sym typeface="Plus Jakarta Sans"/>
            </a:endParaRPr>
          </a:p>
        </p:txBody>
      </p:sp>
      <p:sp>
        <p:nvSpPr>
          <p:cNvPr id="810" name="Google Shape;810;p56"/>
          <p:cNvSpPr txBox="1"/>
          <p:nvPr/>
        </p:nvSpPr>
        <p:spPr>
          <a:xfrm rot="385745">
            <a:off x="5681921" y="2457049"/>
            <a:ext cx="1452132" cy="849771"/>
          </a:xfrm>
          <a:prstGeom prst="rect">
            <a:avLst/>
          </a:prstGeom>
          <a:noFill/>
          <a:ln>
            <a:noFill/>
          </a:ln>
        </p:spPr>
        <p:txBody>
          <a:bodyPr spcFirstLastPara="1" wrap="square" lIns="91425" tIns="91425" rIns="91425" bIns="91425" anchor="t" anchorCtr="0">
            <a:spAutoFit/>
          </a:bodyPr>
          <a:lstStyle/>
          <a:p>
            <a:pPr marL="0" lvl="0" indent="0" algn="ctr" rtl="0">
              <a:lnSpc>
                <a:spcPct val="80000"/>
              </a:lnSpc>
              <a:spcBef>
                <a:spcPts val="0"/>
              </a:spcBef>
              <a:spcAft>
                <a:spcPts val="0"/>
              </a:spcAft>
              <a:buNone/>
            </a:pPr>
            <a:r>
              <a:rPr lang="en-GB" sz="2700" b="1">
                <a:solidFill>
                  <a:srgbClr val="74A1CE"/>
                </a:solidFill>
                <a:latin typeface="Staatliches"/>
                <a:ea typeface="Staatliches"/>
                <a:cs typeface="Staatliches"/>
                <a:sym typeface="Staatliches"/>
              </a:rPr>
              <a:t>Get in</a:t>
            </a:r>
            <a:br>
              <a:rPr lang="en-GB" sz="2700" b="1">
                <a:solidFill>
                  <a:srgbClr val="74A1CE"/>
                </a:solidFill>
                <a:latin typeface="Staatliches"/>
                <a:ea typeface="Staatliches"/>
                <a:cs typeface="Staatliches"/>
                <a:sym typeface="Staatliches"/>
              </a:rPr>
            </a:br>
            <a:r>
              <a:rPr lang="en-GB" sz="2700" b="1">
                <a:solidFill>
                  <a:srgbClr val="74A1CE"/>
                </a:solidFill>
                <a:latin typeface="Staatliches"/>
                <a:ea typeface="Staatliches"/>
                <a:cs typeface="Staatliches"/>
                <a:sym typeface="Staatliches"/>
              </a:rPr>
              <a:t>touch</a:t>
            </a:r>
            <a:endParaRPr sz="2500">
              <a:solidFill>
                <a:srgbClr val="74A1CE"/>
              </a:solidFill>
              <a:latin typeface="Staatliches"/>
              <a:ea typeface="Staatliches"/>
              <a:cs typeface="Staatliches"/>
              <a:sym typeface="Staatliches"/>
            </a:endParaRPr>
          </a:p>
        </p:txBody>
      </p:sp>
      <p:pic>
        <p:nvPicPr>
          <p:cNvPr id="811" name="Google Shape;811;p56"/>
          <p:cNvPicPr preferRelativeResize="0"/>
          <p:nvPr/>
        </p:nvPicPr>
        <p:blipFill rotWithShape="1">
          <a:blip r:embed="rId7">
            <a:alphaModFix/>
          </a:blip>
          <a:srcRect t="5507" b="28"/>
          <a:stretch/>
        </p:blipFill>
        <p:spPr>
          <a:xfrm rot="4337">
            <a:off x="6636724" y="1384"/>
            <a:ext cx="2194927" cy="2085805"/>
          </a:xfrm>
          <a:prstGeom prst="rect">
            <a:avLst/>
          </a:prstGeom>
          <a:noFill/>
          <a:ln>
            <a:noFill/>
          </a:ln>
        </p:spPr>
      </p:pic>
      <p:sp>
        <p:nvSpPr>
          <p:cNvPr id="812" name="Google Shape;812;p56"/>
          <p:cNvSpPr txBox="1"/>
          <p:nvPr/>
        </p:nvSpPr>
        <p:spPr>
          <a:xfrm rot="385098">
            <a:off x="6640572" y="1155469"/>
            <a:ext cx="2187209" cy="35408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100" b="1" u="sng">
                <a:solidFill>
                  <a:srgbClr val="0097A7"/>
                </a:solidFill>
                <a:latin typeface="Plus Jakarta Sans"/>
                <a:ea typeface="Plus Jakarta Sans"/>
                <a:cs typeface="Plus Jakarta Sans"/>
                <a:sym typeface="Plus Jakarta Sans"/>
                <a:hlinkClick r:id="rId8">
                  <a:extLst>
                    <a:ext uri="{A12FA001-AC4F-418D-AE19-62706E023703}">
                      <ahyp:hlinkClr xmlns:ahyp="http://schemas.microsoft.com/office/drawing/2018/hyperlinkcolor" val="tx"/>
                    </a:ext>
                  </a:extLst>
                </a:hlinkClick>
              </a:rPr>
              <a:t>Find out more</a:t>
            </a:r>
            <a:endParaRPr sz="1100" b="1" u="sng">
              <a:solidFill>
                <a:srgbClr val="74A1CE"/>
              </a:solidFill>
              <a:latin typeface="Plus Jakarta Sans"/>
              <a:ea typeface="Plus Jakarta Sans"/>
              <a:cs typeface="Plus Jakarta Sans"/>
              <a:sym typeface="Plus Jakarta Sans"/>
            </a:endParaRPr>
          </a:p>
        </p:txBody>
      </p:sp>
      <p:sp>
        <p:nvSpPr>
          <p:cNvPr id="813" name="Google Shape;813;p56"/>
          <p:cNvSpPr txBox="1"/>
          <p:nvPr/>
        </p:nvSpPr>
        <p:spPr>
          <a:xfrm rot="385984">
            <a:off x="6994117" y="746758"/>
            <a:ext cx="1614566" cy="517085"/>
          </a:xfrm>
          <a:prstGeom prst="rect">
            <a:avLst/>
          </a:prstGeom>
          <a:noFill/>
          <a:ln>
            <a:noFill/>
          </a:ln>
        </p:spPr>
        <p:txBody>
          <a:bodyPr spcFirstLastPara="1" wrap="square" lIns="91425" tIns="91425" rIns="91425" bIns="91425" anchor="t" anchorCtr="0">
            <a:spAutoFit/>
          </a:bodyPr>
          <a:lstStyle/>
          <a:p>
            <a:pPr marL="0" lvl="0" indent="0" algn="ctr" rtl="0">
              <a:lnSpc>
                <a:spcPct val="80000"/>
              </a:lnSpc>
              <a:spcBef>
                <a:spcPts val="0"/>
              </a:spcBef>
              <a:spcAft>
                <a:spcPts val="0"/>
              </a:spcAft>
              <a:buNone/>
            </a:pPr>
            <a:r>
              <a:rPr lang="en-GB" sz="2700" b="1">
                <a:solidFill>
                  <a:srgbClr val="74A1CE"/>
                </a:solidFill>
                <a:latin typeface="Staatliches"/>
                <a:ea typeface="Staatliches"/>
                <a:cs typeface="Staatliches"/>
                <a:sym typeface="Staatliches"/>
              </a:rPr>
              <a:t>DASHBOARD</a:t>
            </a:r>
            <a:endParaRPr sz="2700" b="1">
              <a:solidFill>
                <a:srgbClr val="74A1CE"/>
              </a:solidFill>
              <a:latin typeface="Staatliches"/>
              <a:ea typeface="Staatliches"/>
              <a:cs typeface="Staatliches"/>
              <a:sym typeface="Staatliche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1DCAF"/>
        </a:solidFill>
        <a:effectLst/>
      </p:bgPr>
    </p:bg>
    <p:spTree>
      <p:nvGrpSpPr>
        <p:cNvPr id="1" name="Shape 817"/>
        <p:cNvGrpSpPr/>
        <p:nvPr/>
      </p:nvGrpSpPr>
      <p:grpSpPr>
        <a:xfrm>
          <a:off x="0" y="0"/>
          <a:ext cx="0" cy="0"/>
          <a:chOff x="0" y="0"/>
          <a:chExt cx="0" cy="0"/>
        </a:xfrm>
      </p:grpSpPr>
      <p:sp>
        <p:nvSpPr>
          <p:cNvPr id="818" name="Google Shape;818;p57"/>
          <p:cNvSpPr txBox="1"/>
          <p:nvPr/>
        </p:nvSpPr>
        <p:spPr>
          <a:xfrm>
            <a:off x="182700" y="224125"/>
            <a:ext cx="4454220" cy="841800"/>
          </a:xfrm>
          <a:prstGeom prst="rect">
            <a:avLst/>
          </a:prstGeom>
          <a:noFill/>
          <a:ln>
            <a:noFill/>
          </a:ln>
        </p:spPr>
        <p:txBody>
          <a:bodyPr spcFirstLastPara="1" wrap="square" lIns="91425" tIns="91425" rIns="91425" bIns="91425" anchor="t" anchorCtr="0">
            <a:spAutoFit/>
          </a:bodyPr>
          <a:lstStyle/>
          <a:p>
            <a:pPr marL="0" lvl="0" indent="0" algn="l" rtl="0">
              <a:lnSpc>
                <a:spcPct val="70000"/>
              </a:lnSpc>
              <a:spcBef>
                <a:spcPts val="0"/>
              </a:spcBef>
              <a:spcAft>
                <a:spcPts val="0"/>
              </a:spcAft>
              <a:buNone/>
            </a:pPr>
            <a:r>
              <a:rPr lang="en-GB" sz="6100">
                <a:solidFill>
                  <a:srgbClr val="004532"/>
                </a:solidFill>
                <a:latin typeface="Staatliches"/>
                <a:ea typeface="Staatliches"/>
                <a:cs typeface="Staatliches"/>
                <a:sym typeface="Staatliches"/>
              </a:rPr>
              <a:t>Methodology</a:t>
            </a:r>
            <a:endParaRPr sz="6100">
              <a:solidFill>
                <a:srgbClr val="004532"/>
              </a:solidFill>
              <a:latin typeface="Staatliches"/>
              <a:ea typeface="Staatliches"/>
              <a:cs typeface="Staatliches"/>
              <a:sym typeface="Staatliches"/>
            </a:endParaRPr>
          </a:p>
        </p:txBody>
      </p:sp>
      <p:pic>
        <p:nvPicPr>
          <p:cNvPr id="819" name="Google Shape;819;p57"/>
          <p:cNvPicPr preferRelativeResize="0"/>
          <p:nvPr/>
        </p:nvPicPr>
        <p:blipFill>
          <a:blip r:embed="rId3">
            <a:alphaModFix/>
          </a:blip>
          <a:stretch>
            <a:fillRect/>
          </a:stretch>
        </p:blipFill>
        <p:spPr>
          <a:xfrm>
            <a:off x="309956" y="1232898"/>
            <a:ext cx="434238" cy="247832"/>
          </a:xfrm>
          <a:prstGeom prst="rect">
            <a:avLst/>
          </a:prstGeom>
          <a:noFill/>
          <a:ln>
            <a:noFill/>
          </a:ln>
        </p:spPr>
      </p:pic>
      <p:sp>
        <p:nvSpPr>
          <p:cNvPr id="820" name="Google Shape;820;p57"/>
          <p:cNvSpPr txBox="1"/>
          <p:nvPr/>
        </p:nvSpPr>
        <p:spPr>
          <a:xfrm>
            <a:off x="744200" y="1165075"/>
            <a:ext cx="5378700" cy="3226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1200">
                <a:solidFill>
                  <a:srgbClr val="004532"/>
                </a:solidFill>
                <a:latin typeface="Plus Jakarta Sans Medium"/>
                <a:ea typeface="Plus Jakarta Sans Medium"/>
                <a:cs typeface="Plus Jakarta Sans Medium"/>
                <a:sym typeface="Plus Jakarta Sans Medium"/>
              </a:rPr>
              <a:t>Research was undertaken by </a:t>
            </a:r>
            <a:r>
              <a:rPr lang="en-GB" sz="1200" u="sng">
                <a:solidFill>
                  <a:srgbClr val="004532"/>
                </a:solidFill>
                <a:latin typeface="Plus Jakarta Sans Medium"/>
                <a:ea typeface="Plus Jakarta Sans Medium"/>
                <a:cs typeface="Plus Jakarta Sans Medium"/>
                <a:sym typeface="Plus Jakarta Sans Medium"/>
                <a:hlinkClick r:id="rId4">
                  <a:extLst>
                    <a:ext uri="{A12FA001-AC4F-418D-AE19-62706E023703}">
                      <ahyp:hlinkClr xmlns:ahyp="http://schemas.microsoft.com/office/drawing/2018/hyperlinkcolor" val="tx"/>
                    </a:ext>
                  </a:extLst>
                </a:hlinkClick>
              </a:rPr>
              <a:t>Stack Data Strategy</a:t>
            </a:r>
            <a:r>
              <a:rPr lang="en-GB" sz="1200">
                <a:solidFill>
                  <a:srgbClr val="004532"/>
                </a:solidFill>
                <a:latin typeface="Plus Jakarta Sans Medium"/>
                <a:ea typeface="Plus Jakarta Sans Medium"/>
                <a:cs typeface="Plus Jakarta Sans Medium"/>
                <a:sym typeface="Plus Jakarta Sans Medium"/>
              </a:rPr>
              <a:t> </a:t>
            </a:r>
            <a:endParaRPr sz="1200">
              <a:solidFill>
                <a:srgbClr val="004532"/>
              </a:solidFill>
              <a:latin typeface="Plus Jakarta Sans Medium"/>
              <a:ea typeface="Plus Jakarta Sans Medium"/>
              <a:cs typeface="Plus Jakarta Sans Medium"/>
              <a:sym typeface="Plus Jakarta Sans Medium"/>
            </a:endParaRPr>
          </a:p>
          <a:p>
            <a:pPr marL="0" lvl="0" indent="0" algn="l" rtl="0">
              <a:lnSpc>
                <a:spcPct val="115000"/>
              </a:lnSpc>
              <a:spcBef>
                <a:spcPts val="800"/>
              </a:spcBef>
              <a:spcAft>
                <a:spcPts val="0"/>
              </a:spcAft>
              <a:buNone/>
            </a:pPr>
            <a:r>
              <a:rPr lang="en-GB" sz="1200">
                <a:solidFill>
                  <a:srgbClr val="004532"/>
                </a:solidFill>
                <a:latin typeface="Plus Jakarta Sans Medium"/>
                <a:ea typeface="Plus Jakarta Sans Medium"/>
                <a:cs typeface="Plus Jakarta Sans Medium"/>
                <a:sym typeface="Plus Jakarta Sans Medium"/>
              </a:rPr>
              <a:t>30,034 online interviews were across the G7, Australia, Argentina, Brazil, India, Indonesia, Kenya, Nigeria and South Africa (approximately 2,000 per country)</a:t>
            </a:r>
            <a:endParaRPr sz="1200">
              <a:solidFill>
                <a:srgbClr val="004532"/>
              </a:solidFill>
              <a:latin typeface="Plus Jakarta Sans Medium"/>
              <a:ea typeface="Plus Jakarta Sans Medium"/>
              <a:cs typeface="Plus Jakarta Sans Medium"/>
              <a:sym typeface="Plus Jakarta Sans Medium"/>
            </a:endParaRPr>
          </a:p>
          <a:p>
            <a:pPr marL="0" lvl="0" indent="0" algn="l" rtl="0">
              <a:lnSpc>
                <a:spcPct val="115000"/>
              </a:lnSpc>
              <a:spcBef>
                <a:spcPts val="800"/>
              </a:spcBef>
              <a:spcAft>
                <a:spcPts val="0"/>
              </a:spcAft>
              <a:buNone/>
            </a:pPr>
            <a:r>
              <a:rPr lang="en-GB" sz="1200">
                <a:solidFill>
                  <a:srgbClr val="004532"/>
                </a:solidFill>
                <a:latin typeface="Plus Jakarta Sans Medium"/>
                <a:ea typeface="Plus Jakarta Sans Medium"/>
                <a:cs typeface="Plus Jakarta Sans Medium"/>
                <a:sym typeface="Plus Jakarta Sans Medium"/>
              </a:rPr>
              <a:t>Fieldwork was conducted between 18 August</a:t>
            </a:r>
            <a:br>
              <a:rPr lang="en-GB" sz="1200">
                <a:solidFill>
                  <a:srgbClr val="004532"/>
                </a:solidFill>
                <a:latin typeface="Plus Jakarta Sans Medium"/>
                <a:ea typeface="Plus Jakarta Sans Medium"/>
                <a:cs typeface="Plus Jakarta Sans Medium"/>
                <a:sym typeface="Plus Jakarta Sans Medium"/>
              </a:rPr>
            </a:br>
            <a:r>
              <a:rPr lang="en-GB" sz="1200">
                <a:solidFill>
                  <a:srgbClr val="004532"/>
                </a:solidFill>
                <a:latin typeface="Plus Jakarta Sans Medium"/>
                <a:ea typeface="Plus Jakarta Sans Medium"/>
                <a:cs typeface="Plus Jakarta Sans Medium"/>
                <a:sym typeface="Plus Jakarta Sans Medium"/>
              </a:rPr>
              <a:t>and 1 September 2023.</a:t>
            </a:r>
            <a:endParaRPr sz="1200">
              <a:solidFill>
                <a:srgbClr val="004532"/>
              </a:solidFill>
              <a:latin typeface="Plus Jakarta Sans Medium"/>
              <a:ea typeface="Plus Jakarta Sans Medium"/>
              <a:cs typeface="Plus Jakarta Sans Medium"/>
              <a:sym typeface="Plus Jakarta Sans Medium"/>
            </a:endParaRPr>
          </a:p>
          <a:p>
            <a:pPr marL="0" lvl="0" indent="0" algn="l" rtl="0">
              <a:lnSpc>
                <a:spcPct val="115000"/>
              </a:lnSpc>
              <a:spcBef>
                <a:spcPts val="800"/>
              </a:spcBef>
              <a:spcAft>
                <a:spcPts val="800"/>
              </a:spcAft>
              <a:buNone/>
            </a:pPr>
            <a:r>
              <a:rPr lang="en-GB" sz="1200">
                <a:solidFill>
                  <a:srgbClr val="1D1C1D"/>
                </a:solidFill>
                <a:latin typeface="Plus Jakarta Sans Medium"/>
                <a:ea typeface="Plus Jakarta Sans Medium"/>
                <a:cs typeface="Plus Jakarta Sans Medium"/>
                <a:sym typeface="Plus Jakarta Sans Medium"/>
              </a:rPr>
              <a:t>Survey responses in all countries except Nigeria and Kenya were weighted to be representative of respective national adult populations by age and gender (interlocked), educational attainment level, region of residency, and past political voting behaviour. In Nigeria and Kenya, responses were weighted to be representative of regular internet users by the same variables. Due to weighting and rounding, percentages may not always add up to 100%.</a:t>
            </a:r>
            <a:endParaRPr sz="1200">
              <a:solidFill>
                <a:srgbClr val="004532"/>
              </a:solidFill>
              <a:latin typeface="Plus Jakarta Sans Medium"/>
              <a:ea typeface="Plus Jakarta Sans Medium"/>
              <a:cs typeface="Plus Jakarta Sans Medium"/>
              <a:sym typeface="Plus Jakarta Sans Medium"/>
            </a:endParaRPr>
          </a:p>
        </p:txBody>
      </p:sp>
      <p:pic>
        <p:nvPicPr>
          <p:cNvPr id="821" name="Google Shape;821;p57"/>
          <p:cNvPicPr preferRelativeResize="0"/>
          <p:nvPr/>
        </p:nvPicPr>
        <p:blipFill>
          <a:blip r:embed="rId3">
            <a:alphaModFix/>
          </a:blip>
          <a:stretch>
            <a:fillRect/>
          </a:stretch>
        </p:blipFill>
        <p:spPr>
          <a:xfrm>
            <a:off x="293425" y="1534800"/>
            <a:ext cx="467300" cy="266700"/>
          </a:xfrm>
          <a:prstGeom prst="rect">
            <a:avLst/>
          </a:prstGeom>
          <a:noFill/>
          <a:ln>
            <a:noFill/>
          </a:ln>
        </p:spPr>
      </p:pic>
      <p:pic>
        <p:nvPicPr>
          <p:cNvPr id="822" name="Google Shape;822;p57"/>
          <p:cNvPicPr preferRelativeResize="0"/>
          <p:nvPr/>
        </p:nvPicPr>
        <p:blipFill>
          <a:blip r:embed="rId5">
            <a:alphaModFix/>
          </a:blip>
          <a:stretch>
            <a:fillRect/>
          </a:stretch>
        </p:blipFill>
        <p:spPr>
          <a:xfrm>
            <a:off x="246375" y="2266575"/>
            <a:ext cx="514350" cy="293550"/>
          </a:xfrm>
          <a:prstGeom prst="rect">
            <a:avLst/>
          </a:prstGeom>
          <a:noFill/>
          <a:ln>
            <a:noFill/>
          </a:ln>
        </p:spPr>
      </p:pic>
      <p:pic>
        <p:nvPicPr>
          <p:cNvPr id="823" name="Google Shape;823;p57"/>
          <p:cNvPicPr preferRelativeResize="0"/>
          <p:nvPr/>
        </p:nvPicPr>
        <p:blipFill>
          <a:blip r:embed="rId5">
            <a:alphaModFix/>
          </a:blip>
          <a:stretch>
            <a:fillRect/>
          </a:stretch>
        </p:blipFill>
        <p:spPr>
          <a:xfrm>
            <a:off x="246375" y="2792175"/>
            <a:ext cx="514350" cy="29355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1DCAF"/>
        </a:solidFill>
        <a:effectLst/>
      </p:bgPr>
    </p:bg>
    <p:spTree>
      <p:nvGrpSpPr>
        <p:cNvPr id="1" name="Shape 827"/>
        <p:cNvGrpSpPr/>
        <p:nvPr/>
      </p:nvGrpSpPr>
      <p:grpSpPr>
        <a:xfrm>
          <a:off x="0" y="0"/>
          <a:ext cx="0" cy="0"/>
          <a:chOff x="0" y="0"/>
          <a:chExt cx="0" cy="0"/>
        </a:xfrm>
      </p:grpSpPr>
      <p:sp>
        <p:nvSpPr>
          <p:cNvPr id="828" name="Google Shape;828;p58"/>
          <p:cNvSpPr txBox="1"/>
          <p:nvPr/>
        </p:nvSpPr>
        <p:spPr>
          <a:xfrm>
            <a:off x="182700" y="224125"/>
            <a:ext cx="3989400" cy="1046700"/>
          </a:xfrm>
          <a:prstGeom prst="rect">
            <a:avLst/>
          </a:prstGeom>
          <a:noFill/>
          <a:ln>
            <a:noFill/>
          </a:ln>
        </p:spPr>
        <p:txBody>
          <a:bodyPr spcFirstLastPara="1" wrap="square" lIns="91425" tIns="91425" rIns="91425" bIns="91425" anchor="t" anchorCtr="0">
            <a:spAutoFit/>
          </a:bodyPr>
          <a:lstStyle/>
          <a:p>
            <a:pPr marL="0" lvl="0" indent="0" algn="l" rtl="0">
              <a:lnSpc>
                <a:spcPct val="70000"/>
              </a:lnSpc>
              <a:spcBef>
                <a:spcPts val="0"/>
              </a:spcBef>
              <a:spcAft>
                <a:spcPts val="0"/>
              </a:spcAft>
              <a:buNone/>
            </a:pPr>
            <a:r>
              <a:rPr lang="en-GB" sz="8000">
                <a:solidFill>
                  <a:srgbClr val="004532"/>
                </a:solidFill>
                <a:latin typeface="Staatliches"/>
                <a:ea typeface="Staatliches"/>
                <a:cs typeface="Staatliches"/>
                <a:sym typeface="Staatliches"/>
              </a:rPr>
              <a:t>Research </a:t>
            </a:r>
            <a:endParaRPr sz="8000">
              <a:solidFill>
                <a:srgbClr val="004532"/>
              </a:solidFill>
              <a:latin typeface="Staatliches"/>
              <a:ea typeface="Staatliches"/>
              <a:cs typeface="Staatliches"/>
              <a:sym typeface="Staatliches"/>
            </a:endParaRPr>
          </a:p>
        </p:txBody>
      </p:sp>
      <p:pic>
        <p:nvPicPr>
          <p:cNvPr id="829" name="Google Shape;829;p58"/>
          <p:cNvPicPr preferRelativeResize="0"/>
          <p:nvPr/>
        </p:nvPicPr>
        <p:blipFill rotWithShape="1">
          <a:blip r:embed="rId3">
            <a:alphaModFix/>
          </a:blip>
          <a:srcRect l="-4969" t="6170" r="53045" b="-6169"/>
          <a:stretch/>
        </p:blipFill>
        <p:spPr>
          <a:xfrm>
            <a:off x="4716650" y="0"/>
            <a:ext cx="4427351" cy="5025124"/>
          </a:xfrm>
          <a:prstGeom prst="rect">
            <a:avLst/>
          </a:prstGeom>
          <a:noFill/>
          <a:ln>
            <a:noFill/>
          </a:ln>
        </p:spPr>
      </p:pic>
      <p:pic>
        <p:nvPicPr>
          <p:cNvPr id="830" name="Google Shape;830;p58"/>
          <p:cNvPicPr preferRelativeResize="0"/>
          <p:nvPr/>
        </p:nvPicPr>
        <p:blipFill>
          <a:blip r:embed="rId4">
            <a:alphaModFix/>
          </a:blip>
          <a:stretch>
            <a:fillRect/>
          </a:stretch>
        </p:blipFill>
        <p:spPr>
          <a:xfrm>
            <a:off x="309956" y="1461498"/>
            <a:ext cx="434238" cy="247832"/>
          </a:xfrm>
          <a:prstGeom prst="rect">
            <a:avLst/>
          </a:prstGeom>
          <a:noFill/>
          <a:ln>
            <a:noFill/>
          </a:ln>
        </p:spPr>
      </p:pic>
      <p:sp>
        <p:nvSpPr>
          <p:cNvPr id="831" name="Google Shape;831;p58"/>
          <p:cNvSpPr txBox="1"/>
          <p:nvPr/>
        </p:nvSpPr>
        <p:spPr>
          <a:xfrm>
            <a:off x="744200" y="1393675"/>
            <a:ext cx="4237500" cy="3326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1300">
                <a:solidFill>
                  <a:srgbClr val="004532"/>
                </a:solidFill>
                <a:latin typeface="Plus Jakarta Sans Medium"/>
                <a:ea typeface="Plus Jakarta Sans Medium"/>
                <a:cs typeface="Plus Jakarta Sans Medium"/>
                <a:sym typeface="Plus Jakarta Sans Medium"/>
              </a:rPr>
              <a:t>Research was undertaken by </a:t>
            </a:r>
            <a:r>
              <a:rPr lang="en-GB" sz="1300" u="sng">
                <a:solidFill>
                  <a:srgbClr val="004532"/>
                </a:solidFill>
                <a:latin typeface="Plus Jakarta Sans Medium"/>
                <a:ea typeface="Plus Jakarta Sans Medium"/>
                <a:cs typeface="Plus Jakarta Sans Medium"/>
                <a:sym typeface="Plus Jakarta Sans Medium"/>
                <a:hlinkClick r:id="rId5">
                  <a:extLst>
                    <a:ext uri="{A12FA001-AC4F-418D-AE19-62706E023703}">
                      <ahyp:hlinkClr xmlns:ahyp="http://schemas.microsoft.com/office/drawing/2018/hyperlinkcolor" val="tx"/>
                    </a:ext>
                  </a:extLst>
                </a:hlinkClick>
              </a:rPr>
              <a:t>Stack Data Strategy</a:t>
            </a:r>
            <a:r>
              <a:rPr lang="en-GB" sz="1300">
                <a:solidFill>
                  <a:srgbClr val="004532"/>
                </a:solidFill>
                <a:latin typeface="Plus Jakarta Sans Medium"/>
                <a:ea typeface="Plus Jakarta Sans Medium"/>
                <a:cs typeface="Plus Jakarta Sans Medium"/>
                <a:sym typeface="Plus Jakarta Sans Medium"/>
              </a:rPr>
              <a:t> </a:t>
            </a:r>
            <a:endParaRPr sz="1300">
              <a:solidFill>
                <a:srgbClr val="004532"/>
              </a:solidFill>
              <a:latin typeface="Plus Jakarta Sans Medium"/>
              <a:ea typeface="Plus Jakarta Sans Medium"/>
              <a:cs typeface="Plus Jakarta Sans Medium"/>
              <a:sym typeface="Plus Jakarta Sans Medium"/>
            </a:endParaRPr>
          </a:p>
          <a:p>
            <a:pPr marL="0" lvl="0" indent="0" algn="l" rtl="0">
              <a:lnSpc>
                <a:spcPct val="115000"/>
              </a:lnSpc>
              <a:spcBef>
                <a:spcPts val="800"/>
              </a:spcBef>
              <a:spcAft>
                <a:spcPts val="0"/>
              </a:spcAft>
              <a:buNone/>
            </a:pPr>
            <a:r>
              <a:rPr lang="en-GB" sz="1300">
                <a:solidFill>
                  <a:srgbClr val="004532"/>
                </a:solidFill>
                <a:latin typeface="Plus Jakarta Sans Medium"/>
                <a:ea typeface="Plus Jakarta Sans Medium"/>
                <a:cs typeface="Plus Jakarta Sans Medium"/>
                <a:sym typeface="Plus Jakarta Sans Medium"/>
              </a:rPr>
              <a:t>Research consisted of a poll of 30,000 people across the G7, Australia, Argentina, Brazil, India, Indonesia, Kenya, Nigeria and South Africa (2000 per country)</a:t>
            </a:r>
            <a:endParaRPr sz="1300">
              <a:solidFill>
                <a:srgbClr val="004532"/>
              </a:solidFill>
              <a:latin typeface="Plus Jakarta Sans Medium"/>
              <a:ea typeface="Plus Jakarta Sans Medium"/>
              <a:cs typeface="Plus Jakarta Sans Medium"/>
              <a:sym typeface="Plus Jakarta Sans Medium"/>
            </a:endParaRPr>
          </a:p>
          <a:p>
            <a:pPr marL="0" lvl="0" indent="0" algn="l" rtl="0">
              <a:lnSpc>
                <a:spcPct val="115000"/>
              </a:lnSpc>
              <a:spcBef>
                <a:spcPts val="800"/>
              </a:spcBef>
              <a:spcAft>
                <a:spcPts val="0"/>
              </a:spcAft>
              <a:buNone/>
            </a:pPr>
            <a:r>
              <a:rPr lang="en-GB" sz="1300">
                <a:solidFill>
                  <a:srgbClr val="004532"/>
                </a:solidFill>
                <a:latin typeface="Plus Jakarta Sans Medium"/>
                <a:ea typeface="Plus Jakarta Sans Medium"/>
                <a:cs typeface="Plus Jakarta Sans Medium"/>
                <a:sym typeface="Plus Jakarta Sans Medium"/>
              </a:rPr>
              <a:t>Fieldwork was conducted between 18 August</a:t>
            </a:r>
            <a:br>
              <a:rPr lang="en-GB" sz="1300">
                <a:solidFill>
                  <a:srgbClr val="004532"/>
                </a:solidFill>
                <a:latin typeface="Plus Jakarta Sans Medium"/>
                <a:ea typeface="Plus Jakarta Sans Medium"/>
                <a:cs typeface="Plus Jakarta Sans Medium"/>
                <a:sym typeface="Plus Jakarta Sans Medium"/>
              </a:rPr>
            </a:br>
            <a:r>
              <a:rPr lang="en-GB" sz="1300">
                <a:solidFill>
                  <a:srgbClr val="004532"/>
                </a:solidFill>
                <a:latin typeface="Plus Jakarta Sans Medium"/>
                <a:ea typeface="Plus Jakarta Sans Medium"/>
                <a:cs typeface="Plus Jakarta Sans Medium"/>
                <a:sym typeface="Plus Jakarta Sans Medium"/>
              </a:rPr>
              <a:t>and 1 September 2023.</a:t>
            </a:r>
            <a:endParaRPr sz="1300">
              <a:solidFill>
                <a:srgbClr val="004532"/>
              </a:solidFill>
              <a:latin typeface="Plus Jakarta Sans Medium"/>
              <a:ea typeface="Plus Jakarta Sans Medium"/>
              <a:cs typeface="Plus Jakarta Sans Medium"/>
              <a:sym typeface="Plus Jakarta Sans Medium"/>
            </a:endParaRPr>
          </a:p>
          <a:p>
            <a:pPr marL="0" lvl="0" indent="0" algn="l" rtl="0">
              <a:lnSpc>
                <a:spcPct val="115000"/>
              </a:lnSpc>
              <a:spcBef>
                <a:spcPts val="800"/>
              </a:spcBef>
              <a:spcAft>
                <a:spcPts val="0"/>
              </a:spcAft>
              <a:buNone/>
            </a:pPr>
            <a:r>
              <a:rPr lang="en-GB" sz="1300">
                <a:solidFill>
                  <a:srgbClr val="004532"/>
                </a:solidFill>
                <a:latin typeface="Plus Jakarta Sans Medium"/>
                <a:ea typeface="Plus Jakarta Sans Medium"/>
                <a:cs typeface="Plus Jakarta Sans Medium"/>
                <a:sym typeface="Plus Jakarta Sans Medium"/>
              </a:rPr>
              <a:t>Huge thanks to </a:t>
            </a:r>
            <a:r>
              <a:rPr lang="en-GB" sz="1300" u="sng">
                <a:solidFill>
                  <a:schemeClr val="hlink"/>
                </a:solidFill>
                <a:latin typeface="Plus Jakarta Sans"/>
                <a:ea typeface="Plus Jakarta Sans"/>
                <a:cs typeface="Plus Jakarta Sans"/>
                <a:sym typeface="Plus Jakarta Sans"/>
                <a:hlinkClick r:id="rId6"/>
              </a:rPr>
              <a:t>ONE</a:t>
            </a:r>
            <a:r>
              <a:rPr lang="en-GB" sz="1300">
                <a:solidFill>
                  <a:schemeClr val="dk1"/>
                </a:solidFill>
                <a:latin typeface="Plus Jakarta Sans"/>
                <a:ea typeface="Plus Jakarta Sans"/>
                <a:cs typeface="Plus Jakarta Sans"/>
                <a:sym typeface="Plus Jakarta Sans"/>
              </a:rPr>
              <a:t>,</a:t>
            </a:r>
            <a:r>
              <a:rPr lang="en-GB" sz="1300">
                <a:solidFill>
                  <a:schemeClr val="dk1"/>
                </a:solidFill>
                <a:uFill>
                  <a:noFill/>
                </a:uFill>
                <a:latin typeface="Plus Jakarta Sans"/>
                <a:ea typeface="Plus Jakarta Sans"/>
                <a:cs typeface="Plus Jakarta Sans"/>
                <a:sym typeface="Plus Jakarta Sans"/>
                <a:hlinkClick r:id="rId7">
                  <a:extLst>
                    <a:ext uri="{A12FA001-AC4F-418D-AE19-62706E023703}">
                      <ahyp:hlinkClr xmlns:ahyp="http://schemas.microsoft.com/office/drawing/2018/hyperlinkcolor" val="tx"/>
                    </a:ext>
                  </a:extLst>
                </a:hlinkClick>
              </a:rPr>
              <a:t> </a:t>
            </a:r>
            <a:r>
              <a:rPr lang="en-GB" sz="1300" u="sng">
                <a:solidFill>
                  <a:schemeClr val="hlink"/>
                </a:solidFill>
                <a:latin typeface="Plus Jakarta Sans"/>
                <a:ea typeface="Plus Jakarta Sans"/>
                <a:cs typeface="Plus Jakarta Sans"/>
                <a:sym typeface="Plus Jakarta Sans"/>
                <a:hlinkClick r:id="rId7"/>
              </a:rPr>
              <a:t>Earth4ALL</a:t>
            </a:r>
            <a:r>
              <a:rPr lang="en-GB" sz="1300">
                <a:solidFill>
                  <a:schemeClr val="dk1"/>
                </a:solidFill>
                <a:latin typeface="Plus Jakarta Sans"/>
                <a:ea typeface="Plus Jakarta Sans"/>
                <a:cs typeface="Plus Jakarta Sans"/>
                <a:sym typeface="Plus Jakarta Sans"/>
              </a:rPr>
              <a:t>,</a:t>
            </a:r>
            <a:r>
              <a:rPr lang="en-GB" sz="1300">
                <a:solidFill>
                  <a:schemeClr val="dk1"/>
                </a:solidFill>
                <a:uFill>
                  <a:noFill/>
                </a:uFill>
                <a:latin typeface="Plus Jakarta Sans"/>
                <a:ea typeface="Plus Jakarta Sans"/>
                <a:cs typeface="Plus Jakarta Sans"/>
                <a:sym typeface="Plus Jakarta Sans"/>
                <a:hlinkClick r:id="rId8">
                  <a:extLst>
                    <a:ext uri="{A12FA001-AC4F-418D-AE19-62706E023703}">
                      <ahyp:hlinkClr xmlns:ahyp="http://schemas.microsoft.com/office/drawing/2018/hyperlinkcolor" val="tx"/>
                    </a:ext>
                  </a:extLst>
                </a:hlinkClick>
              </a:rPr>
              <a:t> </a:t>
            </a:r>
            <a:r>
              <a:rPr lang="en-GB" sz="1300" u="sng">
                <a:solidFill>
                  <a:schemeClr val="hlink"/>
                </a:solidFill>
                <a:latin typeface="Plus Jakarta Sans"/>
                <a:ea typeface="Plus Jakarta Sans"/>
                <a:cs typeface="Plus Jakarta Sans"/>
                <a:sym typeface="Plus Jakarta Sans"/>
                <a:hlinkClick r:id="rId9"/>
              </a:rPr>
              <a:t>Global Citizen</a:t>
            </a:r>
            <a:r>
              <a:rPr lang="en-GB" sz="1300">
                <a:solidFill>
                  <a:schemeClr val="dk1"/>
                </a:solidFill>
                <a:latin typeface="Plus Jakarta Sans"/>
                <a:ea typeface="Plus Jakarta Sans"/>
                <a:cs typeface="Plus Jakarta Sans"/>
                <a:sym typeface="Plus Jakarta Sans"/>
              </a:rPr>
              <a:t>,</a:t>
            </a:r>
            <a:r>
              <a:rPr lang="en-GB" sz="1300">
                <a:solidFill>
                  <a:schemeClr val="dk1"/>
                </a:solidFill>
                <a:uFill>
                  <a:noFill/>
                </a:uFill>
                <a:latin typeface="Plus Jakarta Sans"/>
                <a:ea typeface="Plus Jakarta Sans"/>
                <a:cs typeface="Plus Jakarta Sans"/>
                <a:sym typeface="Plus Jakarta Sans"/>
                <a:hlinkClick r:id="rId10">
                  <a:extLst>
                    <a:ext uri="{A12FA001-AC4F-418D-AE19-62706E023703}">
                      <ahyp:hlinkClr xmlns:ahyp="http://schemas.microsoft.com/office/drawing/2018/hyperlinkcolor" val="tx"/>
                    </a:ext>
                  </a:extLst>
                </a:hlinkClick>
              </a:rPr>
              <a:t> </a:t>
            </a:r>
            <a:r>
              <a:rPr lang="en-GB" sz="1300" u="sng">
                <a:solidFill>
                  <a:schemeClr val="hlink"/>
                </a:solidFill>
                <a:latin typeface="Plus Jakarta Sans Medium"/>
                <a:ea typeface="Plus Jakarta Sans Medium"/>
                <a:cs typeface="Plus Jakarta Sans Medium"/>
                <a:sym typeface="Plus Jakarta Sans Medium"/>
                <a:hlinkClick r:id="rId11"/>
              </a:rPr>
              <a:t>E3G</a:t>
            </a:r>
            <a:r>
              <a:rPr lang="en-GB" sz="1300">
                <a:solidFill>
                  <a:srgbClr val="004532"/>
                </a:solidFill>
                <a:latin typeface="Plus Jakarta Sans Medium"/>
                <a:ea typeface="Plus Jakarta Sans Medium"/>
                <a:cs typeface="Plus Jakarta Sans Medium"/>
                <a:sym typeface="Plus Jakarta Sans Medium"/>
              </a:rPr>
              <a:t>, </a:t>
            </a:r>
            <a:r>
              <a:rPr lang="en-GB" sz="1300" u="sng">
                <a:solidFill>
                  <a:schemeClr val="hlink"/>
                </a:solidFill>
                <a:latin typeface="Plus Jakarta Sans Medium"/>
                <a:ea typeface="Plus Jakarta Sans Medium"/>
                <a:cs typeface="Plus Jakarta Sans Medium"/>
                <a:sym typeface="Plus Jakarta Sans Medium"/>
                <a:hlinkClick r:id="rId12"/>
              </a:rPr>
              <a:t>Sharing Strategies</a:t>
            </a:r>
            <a:r>
              <a:rPr lang="en-GB" sz="1300">
                <a:solidFill>
                  <a:srgbClr val="004532"/>
                </a:solidFill>
                <a:latin typeface="Plus Jakarta Sans Medium"/>
                <a:ea typeface="Plus Jakarta Sans Medium"/>
                <a:cs typeface="Plus Jakarta Sans Medium"/>
                <a:sym typeface="Plus Jakarta Sans Medium"/>
              </a:rPr>
              <a:t>, </a:t>
            </a:r>
            <a:r>
              <a:rPr lang="en-GB" sz="1300" u="sng">
                <a:solidFill>
                  <a:schemeClr val="hlink"/>
                </a:solidFill>
                <a:latin typeface="Plus Jakarta Sans Medium"/>
                <a:ea typeface="Plus Jakarta Sans Medium"/>
                <a:cs typeface="Plus Jakarta Sans Medium"/>
                <a:sym typeface="Plus Jakarta Sans Medium"/>
                <a:hlinkClick r:id="rId13"/>
              </a:rPr>
              <a:t>African Climate Foundation</a:t>
            </a:r>
            <a:r>
              <a:rPr lang="en-GB" sz="1300">
                <a:solidFill>
                  <a:srgbClr val="004532"/>
                </a:solidFill>
                <a:latin typeface="Plus Jakarta Sans Medium"/>
                <a:ea typeface="Plus Jakarta Sans Medium"/>
                <a:cs typeface="Plus Jakarta Sans Medium"/>
                <a:sym typeface="Plus Jakarta Sans Medium"/>
              </a:rPr>
              <a:t>, </a:t>
            </a:r>
            <a:r>
              <a:rPr lang="en-GB" sz="1300" u="sng">
                <a:solidFill>
                  <a:schemeClr val="hlink"/>
                </a:solidFill>
                <a:latin typeface="Plus Jakarta Sans Medium"/>
                <a:ea typeface="Plus Jakarta Sans Medium"/>
                <a:cs typeface="Plus Jakarta Sans Medium"/>
                <a:sym typeface="Plus Jakarta Sans Medium"/>
                <a:hlinkClick r:id="rId14"/>
              </a:rPr>
              <a:t>GSCC</a:t>
            </a:r>
            <a:r>
              <a:rPr lang="en-GB" sz="1300">
                <a:solidFill>
                  <a:srgbClr val="004532"/>
                </a:solidFill>
                <a:latin typeface="Plus Jakarta Sans Medium"/>
                <a:ea typeface="Plus Jakarta Sans Medium"/>
                <a:cs typeface="Plus Jakarta Sans Medium"/>
                <a:sym typeface="Plus Jakarta Sans Medium"/>
              </a:rPr>
              <a:t>, </a:t>
            </a:r>
            <a:r>
              <a:rPr lang="en-GB" sz="1300" u="sng">
                <a:solidFill>
                  <a:schemeClr val="hlink"/>
                </a:solidFill>
                <a:latin typeface="Plus Jakarta Sans Medium"/>
                <a:ea typeface="Plus Jakarta Sans Medium"/>
                <a:cs typeface="Plus Jakarta Sans Medium"/>
                <a:sym typeface="Plus Jakarta Sans Medium"/>
                <a:hlinkClick r:id="rId15"/>
              </a:rPr>
              <a:t>Project Everyone</a:t>
            </a:r>
            <a:r>
              <a:rPr lang="en-GB" sz="1300">
                <a:solidFill>
                  <a:srgbClr val="004532"/>
                </a:solidFill>
                <a:latin typeface="Plus Jakarta Sans Medium"/>
                <a:ea typeface="Plus Jakarta Sans Medium"/>
                <a:cs typeface="Plus Jakarta Sans Medium"/>
                <a:sym typeface="Plus Jakarta Sans Medium"/>
              </a:rPr>
              <a:t>  and others for their inputs and support.</a:t>
            </a:r>
            <a:endParaRPr sz="1300">
              <a:solidFill>
                <a:srgbClr val="004532"/>
              </a:solidFill>
              <a:latin typeface="Plus Jakarta Sans Medium"/>
              <a:ea typeface="Plus Jakarta Sans Medium"/>
              <a:cs typeface="Plus Jakarta Sans Medium"/>
              <a:sym typeface="Plus Jakarta Sans Medium"/>
            </a:endParaRPr>
          </a:p>
          <a:p>
            <a:pPr marL="0" lvl="0" indent="0" algn="l" rtl="0">
              <a:lnSpc>
                <a:spcPct val="115000"/>
              </a:lnSpc>
              <a:spcBef>
                <a:spcPts val="800"/>
              </a:spcBef>
              <a:spcAft>
                <a:spcPts val="800"/>
              </a:spcAft>
              <a:buNone/>
            </a:pPr>
            <a:endParaRPr sz="1300">
              <a:solidFill>
                <a:srgbClr val="004532"/>
              </a:solidFill>
              <a:latin typeface="Plus Jakarta Sans Medium"/>
              <a:ea typeface="Plus Jakarta Sans Medium"/>
              <a:cs typeface="Plus Jakarta Sans Medium"/>
              <a:sym typeface="Plus Jakarta Sans Medium"/>
            </a:endParaRPr>
          </a:p>
        </p:txBody>
      </p:sp>
      <p:pic>
        <p:nvPicPr>
          <p:cNvPr id="832" name="Google Shape;832;p58"/>
          <p:cNvPicPr preferRelativeResize="0"/>
          <p:nvPr/>
        </p:nvPicPr>
        <p:blipFill>
          <a:blip r:embed="rId4">
            <a:alphaModFix/>
          </a:blip>
          <a:stretch>
            <a:fillRect/>
          </a:stretch>
        </p:blipFill>
        <p:spPr>
          <a:xfrm>
            <a:off x="293425" y="1795038"/>
            <a:ext cx="467300" cy="266700"/>
          </a:xfrm>
          <a:prstGeom prst="rect">
            <a:avLst/>
          </a:prstGeom>
          <a:noFill/>
          <a:ln>
            <a:noFill/>
          </a:ln>
        </p:spPr>
      </p:pic>
      <p:pic>
        <p:nvPicPr>
          <p:cNvPr id="833" name="Google Shape;833;p58"/>
          <p:cNvPicPr preferRelativeResize="0"/>
          <p:nvPr/>
        </p:nvPicPr>
        <p:blipFill>
          <a:blip r:embed="rId16">
            <a:alphaModFix/>
          </a:blip>
          <a:stretch>
            <a:fillRect/>
          </a:stretch>
        </p:blipFill>
        <p:spPr>
          <a:xfrm>
            <a:off x="246375" y="2818113"/>
            <a:ext cx="514350" cy="293550"/>
          </a:xfrm>
          <a:prstGeom prst="rect">
            <a:avLst/>
          </a:prstGeom>
          <a:noFill/>
          <a:ln>
            <a:noFill/>
          </a:ln>
        </p:spPr>
      </p:pic>
      <p:sp>
        <p:nvSpPr>
          <p:cNvPr id="834" name="Google Shape;834;p58"/>
          <p:cNvSpPr txBox="1"/>
          <p:nvPr/>
        </p:nvSpPr>
        <p:spPr>
          <a:xfrm rot="-339906">
            <a:off x="6014595" y="585049"/>
            <a:ext cx="2330985" cy="1046730"/>
          </a:xfrm>
          <a:prstGeom prst="rect">
            <a:avLst/>
          </a:prstGeom>
          <a:noFill/>
          <a:ln>
            <a:noFill/>
          </a:ln>
        </p:spPr>
        <p:txBody>
          <a:bodyPr spcFirstLastPara="1" wrap="square" lIns="91425" tIns="91425" rIns="91425" bIns="91425" anchor="t" anchorCtr="0">
            <a:spAutoFit/>
          </a:bodyPr>
          <a:lstStyle/>
          <a:p>
            <a:pPr marL="0" lvl="0" indent="0" algn="ctr" rtl="0">
              <a:lnSpc>
                <a:spcPct val="70000"/>
              </a:lnSpc>
              <a:spcBef>
                <a:spcPts val="0"/>
              </a:spcBef>
              <a:spcAft>
                <a:spcPts val="0"/>
              </a:spcAft>
              <a:buNone/>
            </a:pPr>
            <a:r>
              <a:rPr lang="en-GB" sz="4000">
                <a:solidFill>
                  <a:srgbClr val="004532"/>
                </a:solidFill>
                <a:latin typeface="Staatliches"/>
                <a:ea typeface="Staatliches"/>
                <a:cs typeface="Staatliches"/>
                <a:sym typeface="Staatliches"/>
              </a:rPr>
              <a:t>PROJECT PARTNERS</a:t>
            </a:r>
            <a:endParaRPr sz="4000">
              <a:solidFill>
                <a:srgbClr val="004532"/>
              </a:solidFill>
              <a:latin typeface="Staatliches"/>
              <a:ea typeface="Staatliches"/>
              <a:cs typeface="Staatliches"/>
              <a:sym typeface="Staatliches"/>
            </a:endParaRPr>
          </a:p>
        </p:txBody>
      </p:sp>
      <p:pic>
        <p:nvPicPr>
          <p:cNvPr id="835" name="Google Shape;835;p58">
            <a:hlinkClick r:id="rId17"/>
          </p:cNvPr>
          <p:cNvPicPr preferRelativeResize="0"/>
          <p:nvPr/>
        </p:nvPicPr>
        <p:blipFill>
          <a:blip r:embed="rId18">
            <a:alphaModFix/>
          </a:blip>
          <a:stretch>
            <a:fillRect/>
          </a:stretch>
        </p:blipFill>
        <p:spPr>
          <a:xfrm rot="-533199">
            <a:off x="7001186" y="3566577"/>
            <a:ext cx="997002" cy="646948"/>
          </a:xfrm>
          <a:prstGeom prst="rect">
            <a:avLst/>
          </a:prstGeom>
          <a:noFill/>
          <a:ln>
            <a:noFill/>
          </a:ln>
        </p:spPr>
      </p:pic>
      <p:pic>
        <p:nvPicPr>
          <p:cNvPr id="836" name="Google Shape;836;p58">
            <a:hlinkClick r:id="rId5"/>
          </p:cNvPr>
          <p:cNvPicPr preferRelativeResize="0"/>
          <p:nvPr/>
        </p:nvPicPr>
        <p:blipFill>
          <a:blip r:embed="rId19">
            <a:alphaModFix/>
          </a:blip>
          <a:stretch>
            <a:fillRect/>
          </a:stretch>
        </p:blipFill>
        <p:spPr>
          <a:xfrm rot="-445294">
            <a:off x="6667429" y="2754629"/>
            <a:ext cx="1428696" cy="498936"/>
          </a:xfrm>
          <a:prstGeom prst="rect">
            <a:avLst/>
          </a:prstGeom>
          <a:noFill/>
          <a:ln>
            <a:noFill/>
          </a:ln>
        </p:spPr>
      </p:pic>
      <p:pic>
        <p:nvPicPr>
          <p:cNvPr id="837" name="Google Shape;837;p58">
            <a:hlinkClick r:id="rId20"/>
          </p:cNvPr>
          <p:cNvPicPr preferRelativeResize="0"/>
          <p:nvPr/>
        </p:nvPicPr>
        <p:blipFill>
          <a:blip r:embed="rId21">
            <a:alphaModFix/>
          </a:blip>
          <a:stretch>
            <a:fillRect/>
          </a:stretch>
        </p:blipFill>
        <p:spPr>
          <a:xfrm rot="-509338">
            <a:off x="6636213" y="1638645"/>
            <a:ext cx="1123500" cy="858859"/>
          </a:xfrm>
          <a:prstGeom prst="rect">
            <a:avLst/>
          </a:prstGeom>
          <a:noFill/>
          <a:ln>
            <a:noFill/>
          </a:ln>
        </p:spPr>
      </p:pic>
      <p:pic>
        <p:nvPicPr>
          <p:cNvPr id="838" name="Google Shape;838;p58"/>
          <p:cNvPicPr preferRelativeResize="0"/>
          <p:nvPr/>
        </p:nvPicPr>
        <p:blipFill>
          <a:blip r:embed="rId16">
            <a:alphaModFix/>
          </a:blip>
          <a:stretch>
            <a:fillRect/>
          </a:stretch>
        </p:blipFill>
        <p:spPr>
          <a:xfrm>
            <a:off x="246375" y="3343738"/>
            <a:ext cx="514350" cy="2935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1DCAF"/>
        </a:solidFill>
        <a:effectLst/>
      </p:bgPr>
    </p:bg>
    <p:spTree>
      <p:nvGrpSpPr>
        <p:cNvPr id="1" name="Shape 129"/>
        <p:cNvGrpSpPr/>
        <p:nvPr/>
      </p:nvGrpSpPr>
      <p:grpSpPr>
        <a:xfrm>
          <a:off x="0" y="0"/>
          <a:ext cx="0" cy="0"/>
          <a:chOff x="0" y="0"/>
          <a:chExt cx="0" cy="0"/>
        </a:xfrm>
      </p:grpSpPr>
      <p:pic>
        <p:nvPicPr>
          <p:cNvPr id="130" name="Google Shape;130;p18"/>
          <p:cNvPicPr preferRelativeResize="0"/>
          <p:nvPr/>
        </p:nvPicPr>
        <p:blipFill rotWithShape="1">
          <a:blip r:embed="rId3">
            <a:alphaModFix/>
          </a:blip>
          <a:srcRect l="-3054" t="-3212" r="-8815" b="-3159"/>
          <a:stretch/>
        </p:blipFill>
        <p:spPr>
          <a:xfrm rot="213385">
            <a:off x="6201025" y="1599875"/>
            <a:ext cx="3540417" cy="2098201"/>
          </a:xfrm>
          <a:prstGeom prst="rect">
            <a:avLst/>
          </a:prstGeom>
          <a:noFill/>
          <a:ln>
            <a:noFill/>
          </a:ln>
        </p:spPr>
      </p:pic>
      <p:pic>
        <p:nvPicPr>
          <p:cNvPr id="131" name="Google Shape;131;p18"/>
          <p:cNvPicPr preferRelativeResize="0"/>
          <p:nvPr/>
        </p:nvPicPr>
        <p:blipFill>
          <a:blip r:embed="rId4">
            <a:alphaModFix/>
          </a:blip>
          <a:stretch>
            <a:fillRect/>
          </a:stretch>
        </p:blipFill>
        <p:spPr>
          <a:xfrm>
            <a:off x="2438725" y="1298425"/>
            <a:ext cx="2090254" cy="2100525"/>
          </a:xfrm>
          <a:prstGeom prst="rect">
            <a:avLst/>
          </a:prstGeom>
          <a:noFill/>
          <a:ln>
            <a:noFill/>
          </a:ln>
        </p:spPr>
      </p:pic>
      <p:pic>
        <p:nvPicPr>
          <p:cNvPr id="132" name="Google Shape;132;p18"/>
          <p:cNvPicPr preferRelativeResize="0"/>
          <p:nvPr/>
        </p:nvPicPr>
        <p:blipFill>
          <a:blip r:embed="rId5">
            <a:alphaModFix/>
          </a:blip>
          <a:stretch>
            <a:fillRect/>
          </a:stretch>
        </p:blipFill>
        <p:spPr>
          <a:xfrm>
            <a:off x="297950" y="1599875"/>
            <a:ext cx="6931925" cy="3576125"/>
          </a:xfrm>
          <a:prstGeom prst="rect">
            <a:avLst/>
          </a:prstGeom>
          <a:noFill/>
          <a:ln>
            <a:noFill/>
          </a:ln>
        </p:spPr>
      </p:pic>
      <p:sp>
        <p:nvSpPr>
          <p:cNvPr id="133" name="Google Shape;133;p18"/>
          <p:cNvSpPr txBox="1"/>
          <p:nvPr/>
        </p:nvSpPr>
        <p:spPr>
          <a:xfrm>
            <a:off x="208250" y="842225"/>
            <a:ext cx="7986300" cy="40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800"/>
              </a:spcAft>
              <a:buNone/>
            </a:pPr>
            <a:r>
              <a:rPr lang="en-GB">
                <a:solidFill>
                  <a:schemeClr val="dk1"/>
                </a:solidFill>
                <a:latin typeface="Plus Jakarta Sans Medium"/>
                <a:ea typeface="Plus Jakarta Sans Medium"/>
                <a:cs typeface="Plus Jakarta Sans Medium"/>
                <a:sym typeface="Plus Jakarta Sans Medium"/>
              </a:rPr>
              <a:t>While it isn’t a top voting concern, climate change is a significant concern across all markets. </a:t>
            </a:r>
            <a:endParaRPr>
              <a:solidFill>
                <a:schemeClr val="dk1"/>
              </a:solidFill>
              <a:latin typeface="Plus Jakarta Sans Medium"/>
              <a:ea typeface="Plus Jakarta Sans Medium"/>
              <a:cs typeface="Plus Jakarta Sans Medium"/>
              <a:sym typeface="Plus Jakarta Sans Medium"/>
            </a:endParaRPr>
          </a:p>
        </p:txBody>
      </p:sp>
      <p:sp>
        <p:nvSpPr>
          <p:cNvPr id="134" name="Google Shape;134;p18"/>
          <p:cNvSpPr txBox="1"/>
          <p:nvPr/>
        </p:nvSpPr>
        <p:spPr>
          <a:xfrm rot="-1014">
            <a:off x="464575" y="2085786"/>
            <a:ext cx="1017300" cy="38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100">
                <a:solidFill>
                  <a:srgbClr val="004532"/>
                </a:solidFill>
                <a:latin typeface="Plus Jakarta Sans SemiBold"/>
                <a:ea typeface="Plus Jakarta Sans SemiBold"/>
                <a:cs typeface="Plus Jakarta Sans SemiBold"/>
                <a:sym typeface="Plus Jakarta Sans SemiBold"/>
              </a:rPr>
              <a:t>Cost of living</a:t>
            </a:r>
            <a:endParaRPr sz="1100">
              <a:solidFill>
                <a:srgbClr val="004532"/>
              </a:solidFill>
              <a:latin typeface="Plus Jakarta Sans SemiBold"/>
              <a:ea typeface="Plus Jakarta Sans SemiBold"/>
              <a:cs typeface="Plus Jakarta Sans SemiBold"/>
              <a:sym typeface="Plus Jakarta Sans SemiBold"/>
            </a:endParaRPr>
          </a:p>
        </p:txBody>
      </p:sp>
      <p:sp>
        <p:nvSpPr>
          <p:cNvPr id="135" name="Google Shape;135;p18"/>
          <p:cNvSpPr txBox="1"/>
          <p:nvPr/>
        </p:nvSpPr>
        <p:spPr>
          <a:xfrm rot="-805">
            <a:off x="1735524" y="3253063"/>
            <a:ext cx="1281000" cy="38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100">
                <a:solidFill>
                  <a:srgbClr val="004532"/>
                </a:solidFill>
                <a:latin typeface="Plus Jakarta Sans SemiBold"/>
                <a:ea typeface="Plus Jakarta Sans SemiBold"/>
                <a:cs typeface="Plus Jakarta Sans SemiBold"/>
                <a:sym typeface="Plus Jakarta Sans SemiBold"/>
              </a:rPr>
              <a:t>State of </a:t>
            </a:r>
            <a:endParaRPr sz="1100">
              <a:solidFill>
                <a:srgbClr val="004532"/>
              </a:solidFill>
              <a:latin typeface="Plus Jakarta Sans SemiBold"/>
              <a:ea typeface="Plus Jakarta Sans SemiBold"/>
              <a:cs typeface="Plus Jakarta Sans SemiBold"/>
              <a:sym typeface="Plus Jakarta Sans SemiBold"/>
            </a:endParaRPr>
          </a:p>
          <a:p>
            <a:pPr marL="0" lvl="0" indent="0" algn="ctr" rtl="0">
              <a:spcBef>
                <a:spcPts val="0"/>
              </a:spcBef>
              <a:spcAft>
                <a:spcPts val="0"/>
              </a:spcAft>
              <a:buNone/>
            </a:pPr>
            <a:r>
              <a:rPr lang="en-GB" sz="1100">
                <a:solidFill>
                  <a:srgbClr val="004532"/>
                </a:solidFill>
                <a:latin typeface="Plus Jakarta Sans SemiBold"/>
                <a:ea typeface="Plus Jakarta Sans SemiBold"/>
                <a:cs typeface="Plus Jakarta Sans SemiBold"/>
                <a:sym typeface="Plus Jakarta Sans SemiBold"/>
              </a:rPr>
              <a:t>the economy</a:t>
            </a:r>
            <a:endParaRPr sz="1100">
              <a:solidFill>
                <a:srgbClr val="004532"/>
              </a:solidFill>
              <a:latin typeface="Plus Jakarta Sans SemiBold"/>
              <a:ea typeface="Plus Jakarta Sans SemiBold"/>
              <a:cs typeface="Plus Jakarta Sans SemiBold"/>
              <a:sym typeface="Plus Jakarta Sans SemiBold"/>
            </a:endParaRPr>
          </a:p>
        </p:txBody>
      </p:sp>
      <p:sp>
        <p:nvSpPr>
          <p:cNvPr id="136" name="Google Shape;136;p18"/>
          <p:cNvSpPr txBox="1"/>
          <p:nvPr/>
        </p:nvSpPr>
        <p:spPr>
          <a:xfrm>
            <a:off x="3258750" y="3638125"/>
            <a:ext cx="1017300" cy="38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100">
                <a:solidFill>
                  <a:srgbClr val="004532"/>
                </a:solidFill>
                <a:latin typeface="Plus Jakarta Sans SemiBold"/>
                <a:ea typeface="Plus Jakarta Sans SemiBold"/>
                <a:cs typeface="Plus Jakarta Sans SemiBold"/>
                <a:sym typeface="Plus Jakarta Sans SemiBold"/>
              </a:rPr>
              <a:t>Healthcare</a:t>
            </a:r>
            <a:endParaRPr sz="1100">
              <a:solidFill>
                <a:srgbClr val="004532"/>
              </a:solidFill>
              <a:latin typeface="Plus Jakarta Sans SemiBold"/>
              <a:ea typeface="Plus Jakarta Sans SemiBold"/>
              <a:cs typeface="Plus Jakarta Sans SemiBold"/>
              <a:sym typeface="Plus Jakarta Sans SemiBold"/>
            </a:endParaRPr>
          </a:p>
        </p:txBody>
      </p:sp>
      <p:sp>
        <p:nvSpPr>
          <p:cNvPr id="137" name="Google Shape;137;p18"/>
          <p:cNvSpPr txBox="1"/>
          <p:nvPr/>
        </p:nvSpPr>
        <p:spPr>
          <a:xfrm rot="-805">
            <a:off x="4518275" y="3701199"/>
            <a:ext cx="1281000" cy="38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100">
                <a:solidFill>
                  <a:srgbClr val="004532"/>
                </a:solidFill>
                <a:latin typeface="Plus Jakarta Sans SemiBold"/>
                <a:ea typeface="Plus Jakarta Sans SemiBold"/>
                <a:cs typeface="Plus Jakarta Sans SemiBold"/>
                <a:sym typeface="Plus Jakarta Sans SemiBold"/>
              </a:rPr>
              <a:t>Unemployment</a:t>
            </a:r>
            <a:endParaRPr sz="1100">
              <a:solidFill>
                <a:srgbClr val="004532"/>
              </a:solidFill>
              <a:latin typeface="Plus Jakarta Sans SemiBold"/>
              <a:ea typeface="Plus Jakarta Sans SemiBold"/>
              <a:cs typeface="Plus Jakarta Sans SemiBold"/>
              <a:sym typeface="Plus Jakarta Sans SemiBold"/>
            </a:endParaRPr>
          </a:p>
        </p:txBody>
      </p:sp>
      <p:sp>
        <p:nvSpPr>
          <p:cNvPr id="138" name="Google Shape;138;p18"/>
          <p:cNvSpPr txBox="1"/>
          <p:nvPr/>
        </p:nvSpPr>
        <p:spPr>
          <a:xfrm>
            <a:off x="6085149" y="3843966"/>
            <a:ext cx="1017300" cy="38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100">
                <a:solidFill>
                  <a:srgbClr val="004532"/>
                </a:solidFill>
                <a:latin typeface="Plus Jakarta Sans SemiBold"/>
                <a:ea typeface="Plus Jakarta Sans SemiBold"/>
                <a:cs typeface="Plus Jakarta Sans SemiBold"/>
                <a:sym typeface="Plus Jakarta Sans SemiBold"/>
              </a:rPr>
              <a:t>Climate change</a:t>
            </a:r>
            <a:endParaRPr sz="1100">
              <a:solidFill>
                <a:srgbClr val="004532"/>
              </a:solidFill>
              <a:latin typeface="Plus Jakarta Sans SemiBold"/>
              <a:ea typeface="Plus Jakarta Sans SemiBold"/>
              <a:cs typeface="Plus Jakarta Sans SemiBold"/>
              <a:sym typeface="Plus Jakarta Sans SemiBold"/>
            </a:endParaRPr>
          </a:p>
        </p:txBody>
      </p:sp>
      <p:pic>
        <p:nvPicPr>
          <p:cNvPr id="139" name="Google Shape;139;p18"/>
          <p:cNvPicPr preferRelativeResize="0"/>
          <p:nvPr/>
        </p:nvPicPr>
        <p:blipFill>
          <a:blip r:embed="rId6">
            <a:alphaModFix/>
          </a:blip>
          <a:stretch>
            <a:fillRect/>
          </a:stretch>
        </p:blipFill>
        <p:spPr>
          <a:xfrm>
            <a:off x="-1148337" y="1817850"/>
            <a:ext cx="477960" cy="272782"/>
          </a:xfrm>
          <a:prstGeom prst="rect">
            <a:avLst/>
          </a:prstGeom>
          <a:noFill/>
          <a:ln>
            <a:noFill/>
          </a:ln>
        </p:spPr>
      </p:pic>
      <p:sp>
        <p:nvSpPr>
          <p:cNvPr id="140" name="Google Shape;140;p18"/>
          <p:cNvSpPr txBox="1"/>
          <p:nvPr/>
        </p:nvSpPr>
        <p:spPr>
          <a:xfrm>
            <a:off x="519178" y="1767123"/>
            <a:ext cx="908100" cy="421800"/>
          </a:xfrm>
          <a:prstGeom prst="rect">
            <a:avLst/>
          </a:prstGeom>
          <a:noFill/>
          <a:ln>
            <a:noFill/>
          </a:ln>
        </p:spPr>
        <p:txBody>
          <a:bodyPr spcFirstLastPara="1" wrap="square" lIns="91425" tIns="91425" rIns="91425" bIns="91425" anchor="t" anchorCtr="0">
            <a:spAutoFit/>
          </a:bodyPr>
          <a:lstStyle/>
          <a:p>
            <a:pPr marL="0" lvl="0" indent="0" algn="ctr" rtl="0">
              <a:lnSpc>
                <a:spcPct val="70000"/>
              </a:lnSpc>
              <a:spcBef>
                <a:spcPts val="0"/>
              </a:spcBef>
              <a:spcAft>
                <a:spcPts val="0"/>
              </a:spcAft>
              <a:buNone/>
            </a:pPr>
            <a:r>
              <a:rPr lang="en-GB" sz="2200">
                <a:solidFill>
                  <a:srgbClr val="004532"/>
                </a:solidFill>
                <a:latin typeface="Staatliches"/>
                <a:ea typeface="Staatliches"/>
                <a:cs typeface="Staatliches"/>
                <a:sym typeface="Staatliches"/>
              </a:rPr>
              <a:t>38%</a:t>
            </a:r>
            <a:endParaRPr sz="2200">
              <a:solidFill>
                <a:srgbClr val="004532"/>
              </a:solidFill>
              <a:latin typeface="Staatliches"/>
              <a:ea typeface="Staatliches"/>
              <a:cs typeface="Staatliches"/>
              <a:sym typeface="Staatliches"/>
            </a:endParaRPr>
          </a:p>
        </p:txBody>
      </p:sp>
      <p:sp>
        <p:nvSpPr>
          <p:cNvPr id="141" name="Google Shape;141;p18"/>
          <p:cNvSpPr txBox="1"/>
          <p:nvPr/>
        </p:nvSpPr>
        <p:spPr>
          <a:xfrm>
            <a:off x="1921978" y="2924236"/>
            <a:ext cx="908100" cy="421800"/>
          </a:xfrm>
          <a:prstGeom prst="rect">
            <a:avLst/>
          </a:prstGeom>
          <a:noFill/>
          <a:ln>
            <a:noFill/>
          </a:ln>
        </p:spPr>
        <p:txBody>
          <a:bodyPr spcFirstLastPara="1" wrap="square" lIns="91425" tIns="91425" rIns="91425" bIns="91425" anchor="t" anchorCtr="0">
            <a:spAutoFit/>
          </a:bodyPr>
          <a:lstStyle/>
          <a:p>
            <a:pPr marL="0" lvl="0" indent="0" algn="ctr" rtl="0">
              <a:lnSpc>
                <a:spcPct val="70000"/>
              </a:lnSpc>
              <a:spcBef>
                <a:spcPts val="0"/>
              </a:spcBef>
              <a:spcAft>
                <a:spcPts val="0"/>
              </a:spcAft>
              <a:buNone/>
            </a:pPr>
            <a:r>
              <a:rPr lang="en-GB" sz="2200">
                <a:solidFill>
                  <a:srgbClr val="004532"/>
                </a:solidFill>
                <a:latin typeface="Staatliches"/>
                <a:ea typeface="Staatliches"/>
                <a:cs typeface="Staatliches"/>
                <a:sym typeface="Staatliches"/>
              </a:rPr>
              <a:t>26%</a:t>
            </a:r>
            <a:endParaRPr sz="2200">
              <a:solidFill>
                <a:srgbClr val="004532"/>
              </a:solidFill>
              <a:latin typeface="Staatliches"/>
              <a:ea typeface="Staatliches"/>
              <a:cs typeface="Staatliches"/>
              <a:sym typeface="Staatliches"/>
            </a:endParaRPr>
          </a:p>
        </p:txBody>
      </p:sp>
      <p:sp>
        <p:nvSpPr>
          <p:cNvPr id="142" name="Google Shape;142;p18"/>
          <p:cNvSpPr txBox="1"/>
          <p:nvPr/>
        </p:nvSpPr>
        <p:spPr>
          <a:xfrm>
            <a:off x="3320553" y="3279248"/>
            <a:ext cx="908100" cy="421800"/>
          </a:xfrm>
          <a:prstGeom prst="rect">
            <a:avLst/>
          </a:prstGeom>
          <a:noFill/>
          <a:ln>
            <a:noFill/>
          </a:ln>
        </p:spPr>
        <p:txBody>
          <a:bodyPr spcFirstLastPara="1" wrap="square" lIns="91425" tIns="91425" rIns="91425" bIns="91425" anchor="t" anchorCtr="0">
            <a:spAutoFit/>
          </a:bodyPr>
          <a:lstStyle/>
          <a:p>
            <a:pPr marL="0" lvl="0" indent="0" algn="ctr" rtl="0">
              <a:lnSpc>
                <a:spcPct val="70000"/>
              </a:lnSpc>
              <a:spcBef>
                <a:spcPts val="0"/>
              </a:spcBef>
              <a:spcAft>
                <a:spcPts val="0"/>
              </a:spcAft>
              <a:buNone/>
            </a:pPr>
            <a:r>
              <a:rPr lang="en-GB" sz="2200">
                <a:solidFill>
                  <a:srgbClr val="004532"/>
                </a:solidFill>
                <a:latin typeface="Staatliches"/>
                <a:ea typeface="Staatliches"/>
                <a:cs typeface="Staatliches"/>
                <a:sym typeface="Staatliches"/>
              </a:rPr>
              <a:t>23%</a:t>
            </a:r>
            <a:endParaRPr sz="2200">
              <a:solidFill>
                <a:srgbClr val="004532"/>
              </a:solidFill>
              <a:latin typeface="Staatliches"/>
              <a:ea typeface="Staatliches"/>
              <a:cs typeface="Staatliches"/>
              <a:sym typeface="Staatliches"/>
            </a:endParaRPr>
          </a:p>
        </p:txBody>
      </p:sp>
      <p:sp>
        <p:nvSpPr>
          <p:cNvPr id="143" name="Google Shape;143;p18"/>
          <p:cNvSpPr txBox="1"/>
          <p:nvPr/>
        </p:nvSpPr>
        <p:spPr>
          <a:xfrm>
            <a:off x="4702841" y="3398948"/>
            <a:ext cx="908100" cy="421800"/>
          </a:xfrm>
          <a:prstGeom prst="rect">
            <a:avLst/>
          </a:prstGeom>
          <a:noFill/>
          <a:ln>
            <a:noFill/>
          </a:ln>
        </p:spPr>
        <p:txBody>
          <a:bodyPr spcFirstLastPara="1" wrap="square" lIns="91425" tIns="91425" rIns="91425" bIns="91425" anchor="t" anchorCtr="0">
            <a:spAutoFit/>
          </a:bodyPr>
          <a:lstStyle/>
          <a:p>
            <a:pPr marL="0" lvl="0" indent="0" algn="ctr" rtl="0">
              <a:lnSpc>
                <a:spcPct val="70000"/>
              </a:lnSpc>
              <a:spcBef>
                <a:spcPts val="0"/>
              </a:spcBef>
              <a:spcAft>
                <a:spcPts val="0"/>
              </a:spcAft>
              <a:buNone/>
            </a:pPr>
            <a:r>
              <a:rPr lang="en-GB" sz="2200">
                <a:solidFill>
                  <a:srgbClr val="004532"/>
                </a:solidFill>
                <a:latin typeface="Staatliches"/>
                <a:ea typeface="Staatliches"/>
                <a:cs typeface="Staatliches"/>
                <a:sym typeface="Staatliches"/>
              </a:rPr>
              <a:t>21%</a:t>
            </a:r>
            <a:endParaRPr sz="2200">
              <a:solidFill>
                <a:srgbClr val="004532"/>
              </a:solidFill>
              <a:latin typeface="Staatliches"/>
              <a:ea typeface="Staatliches"/>
              <a:cs typeface="Staatliches"/>
              <a:sym typeface="Staatliches"/>
            </a:endParaRPr>
          </a:p>
        </p:txBody>
      </p:sp>
      <p:sp>
        <p:nvSpPr>
          <p:cNvPr id="144" name="Google Shape;144;p18"/>
          <p:cNvSpPr txBox="1"/>
          <p:nvPr/>
        </p:nvSpPr>
        <p:spPr>
          <a:xfrm>
            <a:off x="6139741" y="3492073"/>
            <a:ext cx="908100" cy="421800"/>
          </a:xfrm>
          <a:prstGeom prst="rect">
            <a:avLst/>
          </a:prstGeom>
          <a:noFill/>
          <a:ln>
            <a:noFill/>
          </a:ln>
        </p:spPr>
        <p:txBody>
          <a:bodyPr spcFirstLastPara="1" wrap="square" lIns="91425" tIns="91425" rIns="91425" bIns="91425" anchor="t" anchorCtr="0">
            <a:spAutoFit/>
          </a:bodyPr>
          <a:lstStyle/>
          <a:p>
            <a:pPr marL="0" lvl="0" indent="0" algn="ctr" rtl="0">
              <a:lnSpc>
                <a:spcPct val="70000"/>
              </a:lnSpc>
              <a:spcBef>
                <a:spcPts val="0"/>
              </a:spcBef>
              <a:spcAft>
                <a:spcPts val="0"/>
              </a:spcAft>
              <a:buNone/>
            </a:pPr>
            <a:r>
              <a:rPr lang="en-GB" sz="2200">
                <a:solidFill>
                  <a:srgbClr val="004532"/>
                </a:solidFill>
                <a:latin typeface="Staatliches"/>
                <a:ea typeface="Staatliches"/>
                <a:cs typeface="Staatliches"/>
                <a:sym typeface="Staatliches"/>
              </a:rPr>
              <a:t>20%</a:t>
            </a:r>
            <a:endParaRPr sz="2200">
              <a:solidFill>
                <a:srgbClr val="004532"/>
              </a:solidFill>
              <a:latin typeface="Staatliches"/>
              <a:ea typeface="Staatliches"/>
              <a:cs typeface="Staatliches"/>
              <a:sym typeface="Staatliches"/>
            </a:endParaRPr>
          </a:p>
        </p:txBody>
      </p:sp>
      <p:sp>
        <p:nvSpPr>
          <p:cNvPr id="145" name="Google Shape;145;p18"/>
          <p:cNvSpPr txBox="1"/>
          <p:nvPr/>
        </p:nvSpPr>
        <p:spPr>
          <a:xfrm>
            <a:off x="208250" y="247875"/>
            <a:ext cx="8084400" cy="669600"/>
          </a:xfrm>
          <a:prstGeom prst="rect">
            <a:avLst/>
          </a:prstGeom>
          <a:noFill/>
          <a:ln>
            <a:noFill/>
          </a:ln>
        </p:spPr>
        <p:txBody>
          <a:bodyPr spcFirstLastPara="1" wrap="square" lIns="91425" tIns="91425" rIns="91425" bIns="91425" anchor="t" anchorCtr="0">
            <a:spAutoFit/>
          </a:bodyPr>
          <a:lstStyle/>
          <a:p>
            <a:pPr marL="0" lvl="0" indent="0" algn="l" rtl="0">
              <a:lnSpc>
                <a:spcPct val="70000"/>
              </a:lnSpc>
              <a:spcBef>
                <a:spcPts val="0"/>
              </a:spcBef>
              <a:spcAft>
                <a:spcPts val="0"/>
              </a:spcAft>
              <a:buNone/>
            </a:pPr>
            <a:r>
              <a:rPr lang="en-GB" sz="4500">
                <a:solidFill>
                  <a:srgbClr val="004532"/>
                </a:solidFill>
                <a:latin typeface="Staatliches"/>
                <a:ea typeface="Staatliches"/>
                <a:cs typeface="Staatliches"/>
                <a:sym typeface="Staatliches"/>
              </a:rPr>
              <a:t>2. Climate is a consistent concern </a:t>
            </a:r>
            <a:endParaRPr sz="4500">
              <a:solidFill>
                <a:srgbClr val="004532"/>
              </a:solidFill>
              <a:latin typeface="Staatliches"/>
              <a:ea typeface="Staatliches"/>
              <a:cs typeface="Staatliches"/>
              <a:sym typeface="Staatliches"/>
            </a:endParaRPr>
          </a:p>
        </p:txBody>
      </p:sp>
      <p:sp>
        <p:nvSpPr>
          <p:cNvPr id="146" name="Google Shape;146;p18"/>
          <p:cNvSpPr txBox="1"/>
          <p:nvPr/>
        </p:nvSpPr>
        <p:spPr>
          <a:xfrm>
            <a:off x="2162050" y="1869525"/>
            <a:ext cx="2643600" cy="852600"/>
          </a:xfrm>
          <a:prstGeom prst="rect">
            <a:avLst/>
          </a:prstGeom>
          <a:noFill/>
          <a:ln>
            <a:noFill/>
          </a:ln>
        </p:spPr>
        <p:txBody>
          <a:bodyPr spcFirstLastPara="1" wrap="square" lIns="91425" tIns="91425" rIns="91425" bIns="91425" anchor="t" anchorCtr="0">
            <a:spAutoFit/>
          </a:bodyPr>
          <a:lstStyle/>
          <a:p>
            <a:pPr marL="0" lvl="0" indent="0" algn="ctr" rtl="0">
              <a:lnSpc>
                <a:spcPct val="70000"/>
              </a:lnSpc>
              <a:spcBef>
                <a:spcPts val="0"/>
              </a:spcBef>
              <a:spcAft>
                <a:spcPts val="0"/>
              </a:spcAft>
              <a:buNone/>
            </a:pPr>
            <a:r>
              <a:rPr lang="en-GB" sz="3100">
                <a:solidFill>
                  <a:srgbClr val="F3F1EB"/>
                </a:solidFill>
                <a:latin typeface="Staatliches"/>
                <a:ea typeface="Staatliches"/>
                <a:cs typeface="Staatliches"/>
                <a:sym typeface="Staatliches"/>
              </a:rPr>
              <a:t>All 15 </a:t>
            </a:r>
            <a:endParaRPr sz="3100">
              <a:solidFill>
                <a:srgbClr val="F3F1EB"/>
              </a:solidFill>
              <a:latin typeface="Staatliches"/>
              <a:ea typeface="Staatliches"/>
              <a:cs typeface="Staatliches"/>
              <a:sym typeface="Staatliches"/>
            </a:endParaRPr>
          </a:p>
          <a:p>
            <a:pPr marL="0" lvl="0" indent="0" algn="ctr" rtl="0">
              <a:lnSpc>
                <a:spcPct val="70000"/>
              </a:lnSpc>
              <a:spcBef>
                <a:spcPts val="0"/>
              </a:spcBef>
              <a:spcAft>
                <a:spcPts val="0"/>
              </a:spcAft>
              <a:buNone/>
            </a:pPr>
            <a:r>
              <a:rPr lang="en-GB" sz="3100">
                <a:solidFill>
                  <a:srgbClr val="F3F1EB"/>
                </a:solidFill>
                <a:latin typeface="Staatliches"/>
                <a:ea typeface="Staatliches"/>
                <a:cs typeface="Staatliches"/>
                <a:sym typeface="Staatliches"/>
              </a:rPr>
              <a:t>countries</a:t>
            </a:r>
            <a:endParaRPr sz="3100">
              <a:solidFill>
                <a:srgbClr val="F3F1EB"/>
              </a:solidFill>
              <a:latin typeface="Staatliches"/>
              <a:ea typeface="Staatliches"/>
              <a:cs typeface="Staatliches"/>
              <a:sym typeface="Staatliches"/>
            </a:endParaRPr>
          </a:p>
        </p:txBody>
      </p:sp>
      <p:sp>
        <p:nvSpPr>
          <p:cNvPr id="147" name="Google Shape;147;p18"/>
          <p:cNvSpPr txBox="1"/>
          <p:nvPr/>
        </p:nvSpPr>
        <p:spPr>
          <a:xfrm rot="368819">
            <a:off x="6700480" y="2056346"/>
            <a:ext cx="2190897" cy="118524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300" b="1">
                <a:solidFill>
                  <a:srgbClr val="F3F1EB"/>
                </a:solidFill>
                <a:latin typeface="Plus Jakarta Sans"/>
                <a:ea typeface="Plus Jakarta Sans"/>
                <a:cs typeface="Plus Jakarta Sans"/>
                <a:sym typeface="Plus Jakarta Sans"/>
              </a:rPr>
              <a:t>Climate change appears to get drowned out by other more acute issues, especially during times of economic anxiety.</a:t>
            </a:r>
            <a:endParaRPr sz="1300" b="1">
              <a:solidFill>
                <a:srgbClr val="F3F1EB"/>
              </a:solidFill>
              <a:latin typeface="Plus Jakarta Sans"/>
              <a:ea typeface="Plus Jakarta Sans"/>
              <a:cs typeface="Plus Jakarta Sans"/>
              <a:sym typeface="Plus Jakarta Sans"/>
            </a:endParaRPr>
          </a:p>
        </p:txBody>
      </p:sp>
      <p:pic>
        <p:nvPicPr>
          <p:cNvPr id="148" name="Google Shape;148;p18"/>
          <p:cNvPicPr preferRelativeResize="0"/>
          <p:nvPr/>
        </p:nvPicPr>
        <p:blipFill rotWithShape="1">
          <a:blip r:embed="rId7">
            <a:alphaModFix/>
          </a:blip>
          <a:srcRect l="59" r="49"/>
          <a:stretch/>
        </p:blipFill>
        <p:spPr>
          <a:xfrm rot="734513">
            <a:off x="8153608" y="3350200"/>
            <a:ext cx="725769" cy="52714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ED39E"/>
        </a:solidFill>
        <a:effectLst/>
      </p:bgPr>
    </p:bg>
    <p:spTree>
      <p:nvGrpSpPr>
        <p:cNvPr id="1" name="Shape 152"/>
        <p:cNvGrpSpPr/>
        <p:nvPr/>
      </p:nvGrpSpPr>
      <p:grpSpPr>
        <a:xfrm>
          <a:off x="0" y="0"/>
          <a:ext cx="0" cy="0"/>
          <a:chOff x="0" y="0"/>
          <a:chExt cx="0" cy="0"/>
        </a:xfrm>
      </p:grpSpPr>
      <p:sp>
        <p:nvSpPr>
          <p:cNvPr id="153" name="Google Shape;153;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54" name="Google Shape;154;p19"/>
          <p:cNvPicPr preferRelativeResize="0"/>
          <p:nvPr/>
        </p:nvPicPr>
        <p:blipFill>
          <a:blip r:embed="rId3">
            <a:alphaModFix/>
          </a:blip>
          <a:stretch>
            <a:fillRect/>
          </a:stretch>
        </p:blipFill>
        <p:spPr>
          <a:xfrm>
            <a:off x="0" y="887866"/>
            <a:ext cx="9143998" cy="336776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FDAF2"/>
        </a:solidFill>
        <a:effectLst/>
      </p:bgPr>
    </p:bg>
    <p:spTree>
      <p:nvGrpSpPr>
        <p:cNvPr id="1" name="Shape 158"/>
        <p:cNvGrpSpPr/>
        <p:nvPr/>
      </p:nvGrpSpPr>
      <p:grpSpPr>
        <a:xfrm>
          <a:off x="0" y="0"/>
          <a:ext cx="0" cy="0"/>
          <a:chOff x="0" y="0"/>
          <a:chExt cx="0" cy="0"/>
        </a:xfrm>
      </p:grpSpPr>
      <p:pic>
        <p:nvPicPr>
          <p:cNvPr id="159" name="Google Shape;159;p20"/>
          <p:cNvPicPr preferRelativeResize="0"/>
          <p:nvPr/>
        </p:nvPicPr>
        <p:blipFill>
          <a:blip r:embed="rId3">
            <a:alphaModFix/>
          </a:blip>
          <a:stretch>
            <a:fillRect/>
          </a:stretch>
        </p:blipFill>
        <p:spPr>
          <a:xfrm rot="-558929">
            <a:off x="1178111" y="1800301"/>
            <a:ext cx="2008731" cy="2011117"/>
          </a:xfrm>
          <a:prstGeom prst="rect">
            <a:avLst/>
          </a:prstGeom>
          <a:noFill/>
          <a:ln>
            <a:noFill/>
          </a:ln>
        </p:spPr>
      </p:pic>
      <p:sp>
        <p:nvSpPr>
          <p:cNvPr id="160" name="Google Shape;160;p20"/>
          <p:cNvSpPr txBox="1"/>
          <p:nvPr/>
        </p:nvSpPr>
        <p:spPr>
          <a:xfrm>
            <a:off x="208250" y="247875"/>
            <a:ext cx="8084400" cy="669600"/>
          </a:xfrm>
          <a:prstGeom prst="rect">
            <a:avLst/>
          </a:prstGeom>
          <a:noFill/>
          <a:ln>
            <a:noFill/>
          </a:ln>
        </p:spPr>
        <p:txBody>
          <a:bodyPr spcFirstLastPara="1" wrap="square" lIns="91425" tIns="91425" rIns="91425" bIns="91425" anchor="t" anchorCtr="0">
            <a:spAutoFit/>
          </a:bodyPr>
          <a:lstStyle/>
          <a:p>
            <a:pPr marL="0" lvl="0" indent="0" algn="l" rtl="0">
              <a:lnSpc>
                <a:spcPct val="70000"/>
              </a:lnSpc>
              <a:spcBef>
                <a:spcPts val="0"/>
              </a:spcBef>
              <a:spcAft>
                <a:spcPts val="0"/>
              </a:spcAft>
              <a:buNone/>
            </a:pPr>
            <a:r>
              <a:rPr lang="en-GB" sz="4500">
                <a:solidFill>
                  <a:srgbClr val="1F1F1F"/>
                </a:solidFill>
                <a:latin typeface="Staatliches"/>
                <a:ea typeface="Staatliches"/>
                <a:cs typeface="Staatliches"/>
                <a:sym typeface="Staatliches"/>
              </a:rPr>
              <a:t>3. Climate concern is contextual </a:t>
            </a:r>
            <a:endParaRPr sz="4500">
              <a:solidFill>
                <a:srgbClr val="1F1F1F"/>
              </a:solidFill>
              <a:latin typeface="Staatliches"/>
              <a:ea typeface="Staatliches"/>
              <a:cs typeface="Staatliches"/>
              <a:sym typeface="Staatliches"/>
            </a:endParaRPr>
          </a:p>
        </p:txBody>
      </p:sp>
      <p:sp>
        <p:nvSpPr>
          <p:cNvPr id="161" name="Google Shape;161;p20"/>
          <p:cNvSpPr txBox="1"/>
          <p:nvPr/>
        </p:nvSpPr>
        <p:spPr>
          <a:xfrm>
            <a:off x="215900" y="871375"/>
            <a:ext cx="7321200" cy="895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800"/>
              </a:spcAft>
              <a:buNone/>
            </a:pPr>
            <a:r>
              <a:rPr lang="en-GB">
                <a:solidFill>
                  <a:schemeClr val="dk1"/>
                </a:solidFill>
                <a:latin typeface="Plus Jakarta Sans Medium"/>
                <a:ea typeface="Plus Jakarta Sans Medium"/>
                <a:cs typeface="Plus Jakarta Sans Medium"/>
                <a:sym typeface="Plus Jakarta Sans Medium"/>
              </a:rPr>
              <a:t>Concern for the negative impacts of climate change is high across all countries. </a:t>
            </a:r>
            <a:br>
              <a:rPr lang="en-GB">
                <a:solidFill>
                  <a:schemeClr val="dk1"/>
                </a:solidFill>
                <a:latin typeface="Plus Jakarta Sans Medium"/>
                <a:ea typeface="Plus Jakarta Sans Medium"/>
                <a:cs typeface="Plus Jakarta Sans Medium"/>
                <a:sym typeface="Plus Jakarta Sans Medium"/>
              </a:rPr>
            </a:br>
            <a:r>
              <a:rPr lang="en-GB">
                <a:solidFill>
                  <a:schemeClr val="dk1"/>
                </a:solidFill>
                <a:latin typeface="Plus Jakarta Sans Medium"/>
                <a:ea typeface="Plus Jakarta Sans Medium"/>
                <a:cs typeface="Plus Jakarta Sans Medium"/>
                <a:sym typeface="Plus Jakarta Sans Medium"/>
              </a:rPr>
              <a:t>But concern is significantly higher in Emerging Economies (EE), where the impacts </a:t>
            </a:r>
            <a:br>
              <a:rPr lang="en-GB">
                <a:solidFill>
                  <a:schemeClr val="dk1"/>
                </a:solidFill>
                <a:latin typeface="Plus Jakarta Sans Medium"/>
                <a:ea typeface="Plus Jakarta Sans Medium"/>
                <a:cs typeface="Plus Jakarta Sans Medium"/>
                <a:sym typeface="Plus Jakarta Sans Medium"/>
              </a:rPr>
            </a:br>
            <a:r>
              <a:rPr lang="en-GB">
                <a:solidFill>
                  <a:schemeClr val="dk1"/>
                </a:solidFill>
                <a:latin typeface="Plus Jakarta Sans Medium"/>
                <a:ea typeface="Plus Jakarta Sans Medium"/>
                <a:cs typeface="Plus Jakarta Sans Medium"/>
                <a:sym typeface="Plus Jakarta Sans Medium"/>
              </a:rPr>
              <a:t>of climate change are felt more directly.</a:t>
            </a:r>
            <a:endParaRPr>
              <a:solidFill>
                <a:schemeClr val="dk1"/>
              </a:solidFill>
              <a:latin typeface="Plus Jakarta Sans Medium"/>
              <a:ea typeface="Plus Jakarta Sans Medium"/>
              <a:cs typeface="Plus Jakarta Sans Medium"/>
              <a:sym typeface="Plus Jakarta Sans Medium"/>
            </a:endParaRPr>
          </a:p>
        </p:txBody>
      </p:sp>
      <p:cxnSp>
        <p:nvCxnSpPr>
          <p:cNvPr id="162" name="Google Shape;162;p20"/>
          <p:cNvCxnSpPr/>
          <p:nvPr/>
        </p:nvCxnSpPr>
        <p:spPr>
          <a:xfrm>
            <a:off x="1178750" y="4077850"/>
            <a:ext cx="6597300" cy="0"/>
          </a:xfrm>
          <a:prstGeom prst="straightConnector1">
            <a:avLst/>
          </a:prstGeom>
          <a:noFill/>
          <a:ln w="38100" cap="flat" cmpd="sng">
            <a:solidFill>
              <a:srgbClr val="74A0CE"/>
            </a:solidFill>
            <a:prstDash val="solid"/>
            <a:round/>
            <a:headEnd type="none" w="med" len="med"/>
            <a:tailEnd type="none" w="med" len="med"/>
          </a:ln>
        </p:spPr>
      </p:cxnSp>
      <p:sp>
        <p:nvSpPr>
          <p:cNvPr id="163" name="Google Shape;163;p20"/>
          <p:cNvSpPr txBox="1"/>
          <p:nvPr/>
        </p:nvSpPr>
        <p:spPr>
          <a:xfrm>
            <a:off x="202070" y="3781150"/>
            <a:ext cx="939780" cy="593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900" b="1" i="1">
                <a:latin typeface="Plus Jakarta Sans"/>
                <a:ea typeface="Plus Jakarta Sans"/>
                <a:cs typeface="Plus Jakarta Sans"/>
                <a:sym typeface="Plus Jakarta Sans"/>
              </a:rPr>
              <a:t>Not concerned at all</a:t>
            </a:r>
            <a:endParaRPr sz="900" b="1" i="1">
              <a:latin typeface="Plus Jakarta Sans"/>
              <a:ea typeface="Plus Jakarta Sans"/>
              <a:cs typeface="Plus Jakarta Sans"/>
              <a:sym typeface="Plus Jakarta Sans"/>
            </a:endParaRPr>
          </a:p>
        </p:txBody>
      </p:sp>
      <p:sp>
        <p:nvSpPr>
          <p:cNvPr id="164" name="Google Shape;164;p20"/>
          <p:cNvSpPr txBox="1"/>
          <p:nvPr/>
        </p:nvSpPr>
        <p:spPr>
          <a:xfrm>
            <a:off x="7812950" y="3835415"/>
            <a:ext cx="1008360" cy="593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900" b="1" i="1">
                <a:latin typeface="Plus Jakarta Sans"/>
                <a:ea typeface="Plus Jakarta Sans"/>
                <a:cs typeface="Plus Jakarta Sans"/>
                <a:sym typeface="Plus Jakarta Sans"/>
              </a:rPr>
              <a:t>Very concerned</a:t>
            </a:r>
            <a:endParaRPr sz="900" b="1" i="1">
              <a:latin typeface="Plus Jakarta Sans"/>
              <a:ea typeface="Plus Jakarta Sans"/>
              <a:cs typeface="Plus Jakarta Sans"/>
              <a:sym typeface="Plus Jakarta Sans"/>
            </a:endParaRPr>
          </a:p>
        </p:txBody>
      </p:sp>
      <p:cxnSp>
        <p:nvCxnSpPr>
          <p:cNvPr id="165" name="Google Shape;165;p20"/>
          <p:cNvCxnSpPr>
            <a:stCxn id="163" idx="3"/>
            <a:endCxn id="163" idx="3"/>
          </p:cNvCxnSpPr>
          <p:nvPr/>
        </p:nvCxnSpPr>
        <p:spPr>
          <a:xfrm>
            <a:off x="1141850" y="4077850"/>
            <a:ext cx="0" cy="0"/>
          </a:xfrm>
          <a:prstGeom prst="straightConnector1">
            <a:avLst/>
          </a:prstGeom>
          <a:noFill/>
          <a:ln w="9525" cap="flat" cmpd="sng">
            <a:solidFill>
              <a:schemeClr val="dk2"/>
            </a:solidFill>
            <a:prstDash val="solid"/>
            <a:round/>
            <a:headEnd type="none" w="med" len="med"/>
            <a:tailEnd type="none" w="med" len="med"/>
          </a:ln>
        </p:spPr>
      </p:cxnSp>
      <p:cxnSp>
        <p:nvCxnSpPr>
          <p:cNvPr id="166" name="Google Shape;166;p20"/>
          <p:cNvCxnSpPr/>
          <p:nvPr/>
        </p:nvCxnSpPr>
        <p:spPr>
          <a:xfrm>
            <a:off x="4472238" y="3960725"/>
            <a:ext cx="0" cy="257700"/>
          </a:xfrm>
          <a:prstGeom prst="straightConnector1">
            <a:avLst/>
          </a:prstGeom>
          <a:noFill/>
          <a:ln w="28575" cap="flat" cmpd="sng">
            <a:solidFill>
              <a:srgbClr val="74A0CE"/>
            </a:solidFill>
            <a:prstDash val="solid"/>
            <a:round/>
            <a:headEnd type="none" w="med" len="med"/>
            <a:tailEnd type="none" w="med" len="med"/>
          </a:ln>
        </p:spPr>
      </p:cxnSp>
      <p:cxnSp>
        <p:nvCxnSpPr>
          <p:cNvPr id="167" name="Google Shape;167;p20"/>
          <p:cNvCxnSpPr/>
          <p:nvPr/>
        </p:nvCxnSpPr>
        <p:spPr>
          <a:xfrm>
            <a:off x="7776050" y="3960725"/>
            <a:ext cx="0" cy="257700"/>
          </a:xfrm>
          <a:prstGeom prst="straightConnector1">
            <a:avLst/>
          </a:prstGeom>
          <a:noFill/>
          <a:ln w="28575" cap="flat" cmpd="sng">
            <a:solidFill>
              <a:srgbClr val="74A0CE"/>
            </a:solidFill>
            <a:prstDash val="solid"/>
            <a:round/>
            <a:headEnd type="none" w="med" len="med"/>
            <a:tailEnd type="none" w="med" len="med"/>
          </a:ln>
        </p:spPr>
      </p:cxnSp>
      <p:cxnSp>
        <p:nvCxnSpPr>
          <p:cNvPr id="168" name="Google Shape;168;p20"/>
          <p:cNvCxnSpPr/>
          <p:nvPr/>
        </p:nvCxnSpPr>
        <p:spPr>
          <a:xfrm>
            <a:off x="1168425" y="3949000"/>
            <a:ext cx="0" cy="257700"/>
          </a:xfrm>
          <a:prstGeom prst="straightConnector1">
            <a:avLst/>
          </a:prstGeom>
          <a:noFill/>
          <a:ln w="28575" cap="flat" cmpd="sng">
            <a:solidFill>
              <a:srgbClr val="74A0CE"/>
            </a:solidFill>
            <a:prstDash val="solid"/>
            <a:round/>
            <a:headEnd type="none" w="med" len="med"/>
            <a:tailEnd type="none" w="med" len="med"/>
          </a:ln>
        </p:spPr>
      </p:cxnSp>
      <p:cxnSp>
        <p:nvCxnSpPr>
          <p:cNvPr id="169" name="Google Shape;169;p20"/>
          <p:cNvCxnSpPr/>
          <p:nvPr/>
        </p:nvCxnSpPr>
        <p:spPr>
          <a:xfrm>
            <a:off x="5133000" y="3949000"/>
            <a:ext cx="0" cy="257700"/>
          </a:xfrm>
          <a:prstGeom prst="straightConnector1">
            <a:avLst/>
          </a:prstGeom>
          <a:noFill/>
          <a:ln w="28575" cap="flat" cmpd="sng">
            <a:solidFill>
              <a:srgbClr val="74A0CE"/>
            </a:solidFill>
            <a:prstDash val="solid"/>
            <a:round/>
            <a:headEnd type="none" w="med" len="med"/>
            <a:tailEnd type="none" w="med" len="med"/>
          </a:ln>
        </p:spPr>
      </p:cxnSp>
      <p:cxnSp>
        <p:nvCxnSpPr>
          <p:cNvPr id="170" name="Google Shape;170;p20"/>
          <p:cNvCxnSpPr/>
          <p:nvPr/>
        </p:nvCxnSpPr>
        <p:spPr>
          <a:xfrm>
            <a:off x="5793763" y="3949000"/>
            <a:ext cx="0" cy="257700"/>
          </a:xfrm>
          <a:prstGeom prst="straightConnector1">
            <a:avLst/>
          </a:prstGeom>
          <a:noFill/>
          <a:ln w="28575" cap="flat" cmpd="sng">
            <a:solidFill>
              <a:srgbClr val="74A0CE"/>
            </a:solidFill>
            <a:prstDash val="solid"/>
            <a:round/>
            <a:headEnd type="none" w="med" len="med"/>
            <a:tailEnd type="none" w="med" len="med"/>
          </a:ln>
        </p:spPr>
      </p:cxnSp>
      <p:cxnSp>
        <p:nvCxnSpPr>
          <p:cNvPr id="171" name="Google Shape;171;p20"/>
          <p:cNvCxnSpPr/>
          <p:nvPr/>
        </p:nvCxnSpPr>
        <p:spPr>
          <a:xfrm>
            <a:off x="6454525" y="3949000"/>
            <a:ext cx="0" cy="257700"/>
          </a:xfrm>
          <a:prstGeom prst="straightConnector1">
            <a:avLst/>
          </a:prstGeom>
          <a:noFill/>
          <a:ln w="28575" cap="flat" cmpd="sng">
            <a:solidFill>
              <a:srgbClr val="74A0CE"/>
            </a:solidFill>
            <a:prstDash val="solid"/>
            <a:round/>
            <a:headEnd type="none" w="med" len="med"/>
            <a:tailEnd type="none" w="med" len="med"/>
          </a:ln>
        </p:spPr>
      </p:cxnSp>
      <p:cxnSp>
        <p:nvCxnSpPr>
          <p:cNvPr id="172" name="Google Shape;172;p20"/>
          <p:cNvCxnSpPr/>
          <p:nvPr/>
        </p:nvCxnSpPr>
        <p:spPr>
          <a:xfrm>
            <a:off x="7115288" y="3949000"/>
            <a:ext cx="0" cy="257700"/>
          </a:xfrm>
          <a:prstGeom prst="straightConnector1">
            <a:avLst/>
          </a:prstGeom>
          <a:noFill/>
          <a:ln w="28575" cap="flat" cmpd="sng">
            <a:solidFill>
              <a:srgbClr val="74A0CE"/>
            </a:solidFill>
            <a:prstDash val="solid"/>
            <a:round/>
            <a:headEnd type="none" w="med" len="med"/>
            <a:tailEnd type="none" w="med" len="med"/>
          </a:ln>
        </p:spPr>
      </p:cxnSp>
      <p:cxnSp>
        <p:nvCxnSpPr>
          <p:cNvPr id="173" name="Google Shape;173;p20"/>
          <p:cNvCxnSpPr/>
          <p:nvPr/>
        </p:nvCxnSpPr>
        <p:spPr>
          <a:xfrm>
            <a:off x="1829188" y="3960725"/>
            <a:ext cx="0" cy="257700"/>
          </a:xfrm>
          <a:prstGeom prst="straightConnector1">
            <a:avLst/>
          </a:prstGeom>
          <a:noFill/>
          <a:ln w="28575" cap="flat" cmpd="sng">
            <a:solidFill>
              <a:srgbClr val="74A0CE"/>
            </a:solidFill>
            <a:prstDash val="solid"/>
            <a:round/>
            <a:headEnd type="none" w="med" len="med"/>
            <a:tailEnd type="none" w="med" len="med"/>
          </a:ln>
        </p:spPr>
      </p:cxnSp>
      <p:cxnSp>
        <p:nvCxnSpPr>
          <p:cNvPr id="174" name="Google Shape;174;p20"/>
          <p:cNvCxnSpPr/>
          <p:nvPr/>
        </p:nvCxnSpPr>
        <p:spPr>
          <a:xfrm>
            <a:off x="2489950" y="3960725"/>
            <a:ext cx="0" cy="257700"/>
          </a:xfrm>
          <a:prstGeom prst="straightConnector1">
            <a:avLst/>
          </a:prstGeom>
          <a:noFill/>
          <a:ln w="28575" cap="flat" cmpd="sng">
            <a:solidFill>
              <a:srgbClr val="74A0CE"/>
            </a:solidFill>
            <a:prstDash val="solid"/>
            <a:round/>
            <a:headEnd type="none" w="med" len="med"/>
            <a:tailEnd type="none" w="med" len="med"/>
          </a:ln>
        </p:spPr>
      </p:cxnSp>
      <p:cxnSp>
        <p:nvCxnSpPr>
          <p:cNvPr id="175" name="Google Shape;175;p20"/>
          <p:cNvCxnSpPr/>
          <p:nvPr/>
        </p:nvCxnSpPr>
        <p:spPr>
          <a:xfrm>
            <a:off x="3150713" y="3960725"/>
            <a:ext cx="0" cy="257700"/>
          </a:xfrm>
          <a:prstGeom prst="straightConnector1">
            <a:avLst/>
          </a:prstGeom>
          <a:noFill/>
          <a:ln w="28575" cap="flat" cmpd="sng">
            <a:solidFill>
              <a:srgbClr val="74A0CE"/>
            </a:solidFill>
            <a:prstDash val="solid"/>
            <a:round/>
            <a:headEnd type="none" w="med" len="med"/>
            <a:tailEnd type="none" w="med" len="med"/>
          </a:ln>
        </p:spPr>
      </p:cxnSp>
      <p:cxnSp>
        <p:nvCxnSpPr>
          <p:cNvPr id="176" name="Google Shape;176;p20"/>
          <p:cNvCxnSpPr/>
          <p:nvPr/>
        </p:nvCxnSpPr>
        <p:spPr>
          <a:xfrm>
            <a:off x="3811475" y="3960725"/>
            <a:ext cx="0" cy="257700"/>
          </a:xfrm>
          <a:prstGeom prst="straightConnector1">
            <a:avLst/>
          </a:prstGeom>
          <a:noFill/>
          <a:ln w="28575" cap="flat" cmpd="sng">
            <a:solidFill>
              <a:srgbClr val="74A0CE"/>
            </a:solidFill>
            <a:prstDash val="solid"/>
            <a:round/>
            <a:headEnd type="none" w="med" len="med"/>
            <a:tailEnd type="none" w="med" len="med"/>
          </a:ln>
        </p:spPr>
      </p:cxnSp>
      <p:sp>
        <p:nvSpPr>
          <p:cNvPr id="177" name="Google Shape;177;p20"/>
          <p:cNvSpPr/>
          <p:nvPr/>
        </p:nvSpPr>
        <p:spPr>
          <a:xfrm rot="5400000">
            <a:off x="6005275" y="3228863"/>
            <a:ext cx="795000" cy="444900"/>
          </a:xfrm>
          <a:prstGeom prst="homePlate">
            <a:avLst>
              <a:gd name="adj" fmla="val 50000"/>
            </a:avLst>
          </a:prstGeom>
          <a:solidFill>
            <a:srgbClr val="74A0C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8" name="Google Shape;178;p20"/>
          <p:cNvSpPr txBox="1"/>
          <p:nvPr/>
        </p:nvSpPr>
        <p:spPr>
          <a:xfrm>
            <a:off x="4294350" y="4269275"/>
            <a:ext cx="477900" cy="518700"/>
          </a:xfrm>
          <a:prstGeom prst="rect">
            <a:avLst/>
          </a:prstGeom>
          <a:noFill/>
          <a:ln>
            <a:noFill/>
          </a:ln>
        </p:spPr>
        <p:txBody>
          <a:bodyPr spcFirstLastPara="1" wrap="square" lIns="91425" tIns="91425" rIns="91425" bIns="91425" anchor="t" anchorCtr="0">
            <a:spAutoFit/>
          </a:bodyPr>
          <a:lstStyle/>
          <a:p>
            <a:pPr marL="0" lvl="0" indent="0" algn="l" rtl="0">
              <a:lnSpc>
                <a:spcPct val="70000"/>
              </a:lnSpc>
              <a:spcBef>
                <a:spcPts val="0"/>
              </a:spcBef>
              <a:spcAft>
                <a:spcPts val="0"/>
              </a:spcAft>
              <a:buNone/>
            </a:pPr>
            <a:r>
              <a:rPr lang="en-GB" sz="3100">
                <a:solidFill>
                  <a:srgbClr val="1F1F1F"/>
                </a:solidFill>
                <a:latin typeface="Staatliches"/>
                <a:ea typeface="Staatliches"/>
                <a:cs typeface="Staatliches"/>
                <a:sym typeface="Staatliches"/>
              </a:rPr>
              <a:t>5</a:t>
            </a:r>
            <a:endParaRPr>
              <a:solidFill>
                <a:srgbClr val="1F1F1F"/>
              </a:solidFill>
            </a:endParaRPr>
          </a:p>
        </p:txBody>
      </p:sp>
      <p:sp>
        <p:nvSpPr>
          <p:cNvPr id="179" name="Google Shape;179;p20"/>
          <p:cNvSpPr txBox="1"/>
          <p:nvPr/>
        </p:nvSpPr>
        <p:spPr>
          <a:xfrm>
            <a:off x="991925" y="4218425"/>
            <a:ext cx="477900" cy="518700"/>
          </a:xfrm>
          <a:prstGeom prst="rect">
            <a:avLst/>
          </a:prstGeom>
          <a:noFill/>
          <a:ln>
            <a:noFill/>
          </a:ln>
        </p:spPr>
        <p:txBody>
          <a:bodyPr spcFirstLastPara="1" wrap="square" lIns="91425" tIns="91425" rIns="91425" bIns="91425" anchor="t" anchorCtr="0">
            <a:spAutoFit/>
          </a:bodyPr>
          <a:lstStyle/>
          <a:p>
            <a:pPr marL="0" lvl="0" indent="0" algn="l" rtl="0">
              <a:lnSpc>
                <a:spcPct val="70000"/>
              </a:lnSpc>
              <a:spcBef>
                <a:spcPts val="0"/>
              </a:spcBef>
              <a:spcAft>
                <a:spcPts val="0"/>
              </a:spcAft>
              <a:buNone/>
            </a:pPr>
            <a:r>
              <a:rPr lang="en-GB" sz="3100">
                <a:solidFill>
                  <a:srgbClr val="1F1F1F"/>
                </a:solidFill>
                <a:latin typeface="Staatliches"/>
                <a:ea typeface="Staatliches"/>
                <a:cs typeface="Staatliches"/>
                <a:sym typeface="Staatliches"/>
              </a:rPr>
              <a:t>0</a:t>
            </a:r>
            <a:endParaRPr>
              <a:solidFill>
                <a:srgbClr val="1F1F1F"/>
              </a:solidFill>
            </a:endParaRPr>
          </a:p>
        </p:txBody>
      </p:sp>
      <p:sp>
        <p:nvSpPr>
          <p:cNvPr id="180" name="Google Shape;180;p20"/>
          <p:cNvSpPr txBox="1"/>
          <p:nvPr/>
        </p:nvSpPr>
        <p:spPr>
          <a:xfrm>
            <a:off x="7537100" y="4269275"/>
            <a:ext cx="477900" cy="518700"/>
          </a:xfrm>
          <a:prstGeom prst="rect">
            <a:avLst/>
          </a:prstGeom>
          <a:noFill/>
          <a:ln>
            <a:noFill/>
          </a:ln>
        </p:spPr>
        <p:txBody>
          <a:bodyPr spcFirstLastPara="1" wrap="square" lIns="91425" tIns="91425" rIns="91425" bIns="91425" anchor="t" anchorCtr="0">
            <a:spAutoFit/>
          </a:bodyPr>
          <a:lstStyle/>
          <a:p>
            <a:pPr marL="0" lvl="0" indent="0" algn="l" rtl="0">
              <a:lnSpc>
                <a:spcPct val="70000"/>
              </a:lnSpc>
              <a:spcBef>
                <a:spcPts val="0"/>
              </a:spcBef>
              <a:spcAft>
                <a:spcPts val="0"/>
              </a:spcAft>
              <a:buNone/>
            </a:pPr>
            <a:r>
              <a:rPr lang="en-GB" sz="3100">
                <a:solidFill>
                  <a:srgbClr val="1F1F1F"/>
                </a:solidFill>
                <a:latin typeface="Staatliches"/>
                <a:ea typeface="Staatliches"/>
                <a:cs typeface="Staatliches"/>
                <a:sym typeface="Staatliches"/>
              </a:rPr>
              <a:t>10</a:t>
            </a:r>
            <a:endParaRPr>
              <a:solidFill>
                <a:srgbClr val="1F1F1F"/>
              </a:solidFill>
            </a:endParaRPr>
          </a:p>
        </p:txBody>
      </p:sp>
      <p:sp>
        <p:nvSpPr>
          <p:cNvPr id="181" name="Google Shape;181;p20"/>
          <p:cNvSpPr txBox="1"/>
          <p:nvPr/>
        </p:nvSpPr>
        <p:spPr>
          <a:xfrm>
            <a:off x="6163825" y="3094425"/>
            <a:ext cx="534600" cy="443400"/>
          </a:xfrm>
          <a:prstGeom prst="rect">
            <a:avLst/>
          </a:prstGeom>
          <a:noFill/>
          <a:ln>
            <a:noFill/>
          </a:ln>
        </p:spPr>
        <p:txBody>
          <a:bodyPr spcFirstLastPara="1" wrap="square" lIns="91425" tIns="91425" rIns="91425" bIns="91425" anchor="t" anchorCtr="0">
            <a:spAutoFit/>
          </a:bodyPr>
          <a:lstStyle/>
          <a:p>
            <a:pPr marL="0" lvl="0" indent="0" algn="l" rtl="0">
              <a:lnSpc>
                <a:spcPct val="70000"/>
              </a:lnSpc>
              <a:spcBef>
                <a:spcPts val="0"/>
              </a:spcBef>
              <a:spcAft>
                <a:spcPts val="0"/>
              </a:spcAft>
              <a:buNone/>
            </a:pPr>
            <a:r>
              <a:rPr lang="en-GB" sz="2400">
                <a:solidFill>
                  <a:schemeClr val="lt1"/>
                </a:solidFill>
                <a:latin typeface="Staatliches"/>
                <a:ea typeface="Staatliches"/>
                <a:cs typeface="Staatliches"/>
                <a:sym typeface="Staatliches"/>
              </a:rPr>
              <a:t>7.9</a:t>
            </a:r>
            <a:endParaRPr sz="700">
              <a:solidFill>
                <a:schemeClr val="lt1"/>
              </a:solidFill>
            </a:endParaRPr>
          </a:p>
        </p:txBody>
      </p:sp>
      <p:sp>
        <p:nvSpPr>
          <p:cNvPr id="182" name="Google Shape;182;p20"/>
          <p:cNvSpPr/>
          <p:nvPr/>
        </p:nvSpPr>
        <p:spPr>
          <a:xfrm rot="5400000">
            <a:off x="5244200" y="3228863"/>
            <a:ext cx="795000" cy="444900"/>
          </a:xfrm>
          <a:prstGeom prst="homePlate">
            <a:avLst>
              <a:gd name="adj" fmla="val 50000"/>
            </a:avLst>
          </a:prstGeom>
          <a:solidFill>
            <a:srgbClr val="74A0C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3" name="Google Shape;183;p20"/>
          <p:cNvSpPr txBox="1"/>
          <p:nvPr/>
        </p:nvSpPr>
        <p:spPr>
          <a:xfrm>
            <a:off x="5402750" y="3094425"/>
            <a:ext cx="534600" cy="443400"/>
          </a:xfrm>
          <a:prstGeom prst="rect">
            <a:avLst/>
          </a:prstGeom>
          <a:noFill/>
          <a:ln>
            <a:noFill/>
          </a:ln>
        </p:spPr>
        <p:txBody>
          <a:bodyPr spcFirstLastPara="1" wrap="square" lIns="91425" tIns="91425" rIns="91425" bIns="91425" anchor="t" anchorCtr="0">
            <a:spAutoFit/>
          </a:bodyPr>
          <a:lstStyle/>
          <a:p>
            <a:pPr marL="0" lvl="0" indent="0" algn="l" rtl="0">
              <a:lnSpc>
                <a:spcPct val="70000"/>
              </a:lnSpc>
              <a:spcBef>
                <a:spcPts val="0"/>
              </a:spcBef>
              <a:spcAft>
                <a:spcPts val="0"/>
              </a:spcAft>
              <a:buNone/>
            </a:pPr>
            <a:r>
              <a:rPr lang="en-GB" sz="2400">
                <a:solidFill>
                  <a:schemeClr val="lt1"/>
                </a:solidFill>
                <a:latin typeface="Staatliches"/>
                <a:ea typeface="Staatliches"/>
                <a:cs typeface="Staatliches"/>
                <a:sym typeface="Staatliches"/>
              </a:rPr>
              <a:t>6.8</a:t>
            </a:r>
            <a:endParaRPr sz="700">
              <a:solidFill>
                <a:schemeClr val="lt1"/>
              </a:solidFill>
            </a:endParaRPr>
          </a:p>
        </p:txBody>
      </p:sp>
      <p:sp>
        <p:nvSpPr>
          <p:cNvPr id="184" name="Google Shape;184;p20"/>
          <p:cNvSpPr txBox="1"/>
          <p:nvPr/>
        </p:nvSpPr>
        <p:spPr>
          <a:xfrm>
            <a:off x="5366575" y="2651025"/>
            <a:ext cx="707400" cy="443400"/>
          </a:xfrm>
          <a:prstGeom prst="rect">
            <a:avLst/>
          </a:prstGeom>
          <a:noFill/>
          <a:ln>
            <a:noFill/>
          </a:ln>
        </p:spPr>
        <p:txBody>
          <a:bodyPr spcFirstLastPara="1" wrap="square" lIns="91425" tIns="91425" rIns="91425" bIns="91425" anchor="t" anchorCtr="0">
            <a:spAutoFit/>
          </a:bodyPr>
          <a:lstStyle/>
          <a:p>
            <a:pPr marL="0" lvl="0" indent="0" algn="l" rtl="0">
              <a:lnSpc>
                <a:spcPct val="70000"/>
              </a:lnSpc>
              <a:spcBef>
                <a:spcPts val="0"/>
              </a:spcBef>
              <a:spcAft>
                <a:spcPts val="0"/>
              </a:spcAft>
              <a:buNone/>
            </a:pPr>
            <a:r>
              <a:rPr lang="en-GB" sz="2400">
                <a:solidFill>
                  <a:srgbClr val="1F1F1F"/>
                </a:solidFill>
                <a:latin typeface="Staatliches"/>
                <a:ea typeface="Staatliches"/>
                <a:cs typeface="Staatliches"/>
                <a:sym typeface="Staatliches"/>
              </a:rPr>
              <a:t>G7+</a:t>
            </a:r>
            <a:endParaRPr sz="700">
              <a:solidFill>
                <a:srgbClr val="1F1F1F"/>
              </a:solidFill>
            </a:endParaRPr>
          </a:p>
        </p:txBody>
      </p:sp>
      <p:sp>
        <p:nvSpPr>
          <p:cNvPr id="185" name="Google Shape;185;p20"/>
          <p:cNvSpPr txBox="1"/>
          <p:nvPr/>
        </p:nvSpPr>
        <p:spPr>
          <a:xfrm>
            <a:off x="6177025" y="2651025"/>
            <a:ext cx="707400" cy="443400"/>
          </a:xfrm>
          <a:prstGeom prst="rect">
            <a:avLst/>
          </a:prstGeom>
          <a:noFill/>
          <a:ln>
            <a:noFill/>
          </a:ln>
        </p:spPr>
        <p:txBody>
          <a:bodyPr spcFirstLastPara="1" wrap="square" lIns="91425" tIns="91425" rIns="91425" bIns="91425" anchor="t" anchorCtr="0">
            <a:spAutoFit/>
          </a:bodyPr>
          <a:lstStyle/>
          <a:p>
            <a:pPr marL="0" lvl="0" indent="0" algn="l" rtl="0">
              <a:lnSpc>
                <a:spcPct val="70000"/>
              </a:lnSpc>
              <a:spcBef>
                <a:spcPts val="0"/>
              </a:spcBef>
              <a:spcAft>
                <a:spcPts val="0"/>
              </a:spcAft>
              <a:buNone/>
            </a:pPr>
            <a:r>
              <a:rPr lang="en-GB" sz="2400">
                <a:solidFill>
                  <a:srgbClr val="1F1F1F"/>
                </a:solidFill>
                <a:latin typeface="Staatliches"/>
                <a:ea typeface="Staatliches"/>
                <a:cs typeface="Staatliches"/>
                <a:sym typeface="Staatliches"/>
              </a:rPr>
              <a:t>EE</a:t>
            </a:r>
            <a:endParaRPr sz="700">
              <a:solidFill>
                <a:srgbClr val="1F1F1F"/>
              </a:solidFill>
            </a:endParaRPr>
          </a:p>
        </p:txBody>
      </p:sp>
      <p:sp>
        <p:nvSpPr>
          <p:cNvPr id="186" name="Google Shape;186;p20"/>
          <p:cNvSpPr txBox="1"/>
          <p:nvPr/>
        </p:nvSpPr>
        <p:spPr>
          <a:xfrm>
            <a:off x="1338438" y="2325913"/>
            <a:ext cx="1688100" cy="593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300" i="1">
                <a:latin typeface="Plus Jakarta Sans"/>
                <a:ea typeface="Plus Jakarta Sans"/>
                <a:cs typeface="Plus Jakarta Sans"/>
                <a:sym typeface="Plus Jakarta Sans"/>
              </a:rPr>
              <a:t>How concerned are you about the negative effects of climate change?</a:t>
            </a:r>
            <a:endParaRPr sz="1300" i="1">
              <a:latin typeface="Plus Jakarta Sans"/>
              <a:ea typeface="Plus Jakarta Sans"/>
              <a:cs typeface="Plus Jakarta Sans"/>
              <a:sym typeface="Plus Jakarta Sans"/>
            </a:endParaRPr>
          </a:p>
        </p:txBody>
      </p:sp>
      <p:sp>
        <p:nvSpPr>
          <p:cNvPr id="187" name="Google Shape;187;p20"/>
          <p:cNvSpPr txBox="1"/>
          <p:nvPr/>
        </p:nvSpPr>
        <p:spPr>
          <a:xfrm>
            <a:off x="5259375" y="4694075"/>
            <a:ext cx="1500600" cy="51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a:solidFill>
                  <a:srgbClr val="1F1F1F"/>
                </a:solidFill>
                <a:latin typeface="Staatliches"/>
                <a:ea typeface="Staatliches"/>
                <a:cs typeface="Staatliches"/>
                <a:sym typeface="Staatliches"/>
              </a:rPr>
              <a:t>UK</a:t>
            </a:r>
            <a:endParaRPr sz="2400">
              <a:solidFill>
                <a:srgbClr val="1F1F1F"/>
              </a:solidFill>
              <a:latin typeface="Staatliches"/>
              <a:ea typeface="Staatliches"/>
              <a:cs typeface="Staatliches"/>
              <a:sym typeface="Staatliches"/>
            </a:endParaRPr>
          </a:p>
          <a:p>
            <a:pPr marL="0" lvl="0" indent="0" algn="l" rtl="0">
              <a:spcBef>
                <a:spcPts val="0"/>
              </a:spcBef>
              <a:spcAft>
                <a:spcPts val="0"/>
              </a:spcAft>
              <a:buNone/>
            </a:pPr>
            <a:endParaRPr sz="2400">
              <a:solidFill>
                <a:srgbClr val="1F1F1F"/>
              </a:solidFill>
              <a:latin typeface="Staatliches"/>
              <a:ea typeface="Staatliches"/>
              <a:cs typeface="Staatliches"/>
              <a:sym typeface="Staatliches"/>
            </a:endParaRPr>
          </a:p>
        </p:txBody>
      </p:sp>
      <p:pic>
        <p:nvPicPr>
          <p:cNvPr id="188" name="Google Shape;188;p20"/>
          <p:cNvPicPr preferRelativeResize="0"/>
          <p:nvPr/>
        </p:nvPicPr>
        <p:blipFill>
          <a:blip r:embed="rId3">
            <a:alphaModFix/>
          </a:blip>
          <a:stretch>
            <a:fillRect/>
          </a:stretch>
        </p:blipFill>
        <p:spPr>
          <a:xfrm rot="-558929">
            <a:off x="6937786" y="1363276"/>
            <a:ext cx="2008731" cy="2011117"/>
          </a:xfrm>
          <a:prstGeom prst="rect">
            <a:avLst/>
          </a:prstGeom>
          <a:noFill/>
          <a:ln>
            <a:noFill/>
          </a:ln>
        </p:spPr>
      </p:pic>
      <p:sp>
        <p:nvSpPr>
          <p:cNvPr id="189" name="Google Shape;189;p20"/>
          <p:cNvSpPr txBox="1"/>
          <p:nvPr/>
        </p:nvSpPr>
        <p:spPr>
          <a:xfrm>
            <a:off x="7090638" y="1749738"/>
            <a:ext cx="1688100" cy="593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300" i="1">
                <a:latin typeface="Plus Jakarta Sans"/>
                <a:ea typeface="Plus Jakarta Sans"/>
                <a:cs typeface="Plus Jakarta Sans"/>
                <a:sym typeface="Plus Jakarta Sans"/>
              </a:rPr>
              <a:t>42% of 2019 Conservative voters are very concerned about climate change (8+) </a:t>
            </a:r>
            <a:endParaRPr sz="1300" i="1">
              <a:latin typeface="Plus Jakarta Sans"/>
              <a:ea typeface="Plus Jakarta Sans"/>
              <a:cs typeface="Plus Jakarta Sans"/>
              <a:sym typeface="Plus Jakarta Sans"/>
            </a:endParaRPr>
          </a:p>
        </p:txBody>
      </p:sp>
      <p:sp>
        <p:nvSpPr>
          <p:cNvPr id="190" name="Google Shape;190;p20"/>
          <p:cNvSpPr/>
          <p:nvPr/>
        </p:nvSpPr>
        <p:spPr>
          <a:xfrm rot="-5400000">
            <a:off x="5177775" y="4212725"/>
            <a:ext cx="616500" cy="453300"/>
          </a:xfrm>
          <a:prstGeom prst="homePlate">
            <a:avLst>
              <a:gd name="adj" fmla="val 50000"/>
            </a:avLst>
          </a:prstGeom>
          <a:solidFill>
            <a:srgbClr val="74A0C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1" name="Google Shape;191;p20"/>
          <p:cNvSpPr txBox="1"/>
          <p:nvPr/>
        </p:nvSpPr>
        <p:spPr>
          <a:xfrm>
            <a:off x="5243425" y="4306875"/>
            <a:ext cx="534600" cy="443400"/>
          </a:xfrm>
          <a:prstGeom prst="rect">
            <a:avLst/>
          </a:prstGeom>
          <a:noFill/>
          <a:ln>
            <a:noFill/>
          </a:ln>
        </p:spPr>
        <p:txBody>
          <a:bodyPr spcFirstLastPara="1" wrap="square" lIns="91425" tIns="91425" rIns="91425" bIns="91425" anchor="t" anchorCtr="0">
            <a:spAutoFit/>
          </a:bodyPr>
          <a:lstStyle/>
          <a:p>
            <a:pPr marL="0" lvl="0" indent="0" algn="l" rtl="0">
              <a:lnSpc>
                <a:spcPct val="70000"/>
              </a:lnSpc>
              <a:spcBef>
                <a:spcPts val="0"/>
              </a:spcBef>
              <a:spcAft>
                <a:spcPts val="0"/>
              </a:spcAft>
              <a:buNone/>
            </a:pPr>
            <a:r>
              <a:rPr lang="en-GB" sz="2400">
                <a:solidFill>
                  <a:schemeClr val="lt1"/>
                </a:solidFill>
                <a:latin typeface="Staatliches"/>
                <a:ea typeface="Staatliches"/>
                <a:cs typeface="Staatliches"/>
                <a:sym typeface="Staatliches"/>
              </a:rPr>
              <a:t>6.6</a:t>
            </a:r>
            <a:endParaRPr sz="700">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FDAF2"/>
        </a:solidFill>
        <a:effectLst/>
      </p:bgPr>
    </p:bg>
    <p:spTree>
      <p:nvGrpSpPr>
        <p:cNvPr id="1" name="Shape 195"/>
        <p:cNvGrpSpPr/>
        <p:nvPr/>
      </p:nvGrpSpPr>
      <p:grpSpPr>
        <a:xfrm>
          <a:off x="0" y="0"/>
          <a:ext cx="0" cy="0"/>
          <a:chOff x="0" y="0"/>
          <a:chExt cx="0" cy="0"/>
        </a:xfrm>
      </p:grpSpPr>
      <p:sp>
        <p:nvSpPr>
          <p:cNvPr id="196" name="Google Shape;196;p21"/>
          <p:cNvSpPr txBox="1"/>
          <p:nvPr/>
        </p:nvSpPr>
        <p:spPr>
          <a:xfrm>
            <a:off x="208250" y="868700"/>
            <a:ext cx="7955700" cy="895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800"/>
              </a:spcAft>
              <a:buNone/>
            </a:pPr>
            <a:r>
              <a:rPr lang="en-GB">
                <a:solidFill>
                  <a:schemeClr val="dk1"/>
                </a:solidFill>
                <a:latin typeface="Plus Jakarta Sans Medium"/>
                <a:ea typeface="Plus Jakarta Sans Medium"/>
                <a:cs typeface="Plus Jakarta Sans Medium"/>
                <a:sym typeface="Plus Jakarta Sans Medium"/>
              </a:rPr>
              <a:t>In G7 countries, we’ve observed a small but significant decline in concern for climate change. Concern has dropped most steeply in France, Germany and Italy.  This is likely because of a worsening economic context. </a:t>
            </a:r>
            <a:endParaRPr>
              <a:solidFill>
                <a:schemeClr val="dk1"/>
              </a:solidFill>
              <a:latin typeface="Plus Jakarta Sans Medium"/>
              <a:ea typeface="Plus Jakarta Sans Medium"/>
              <a:cs typeface="Plus Jakarta Sans Medium"/>
              <a:sym typeface="Plus Jakarta Sans Medium"/>
            </a:endParaRPr>
          </a:p>
        </p:txBody>
      </p:sp>
      <p:pic>
        <p:nvPicPr>
          <p:cNvPr id="197" name="Google Shape;197;p21"/>
          <p:cNvPicPr preferRelativeResize="0"/>
          <p:nvPr/>
        </p:nvPicPr>
        <p:blipFill>
          <a:blip r:embed="rId3">
            <a:alphaModFix/>
          </a:blip>
          <a:stretch>
            <a:fillRect/>
          </a:stretch>
        </p:blipFill>
        <p:spPr>
          <a:xfrm>
            <a:off x="-1053162" y="1626350"/>
            <a:ext cx="477960" cy="272782"/>
          </a:xfrm>
          <a:prstGeom prst="rect">
            <a:avLst/>
          </a:prstGeom>
          <a:noFill/>
          <a:ln>
            <a:noFill/>
          </a:ln>
        </p:spPr>
      </p:pic>
      <p:cxnSp>
        <p:nvCxnSpPr>
          <p:cNvPr id="198" name="Google Shape;198;p21"/>
          <p:cNvCxnSpPr>
            <a:stCxn id="199" idx="3"/>
            <a:endCxn id="199" idx="3"/>
          </p:cNvCxnSpPr>
          <p:nvPr/>
        </p:nvCxnSpPr>
        <p:spPr>
          <a:xfrm>
            <a:off x="1141850" y="3786575"/>
            <a:ext cx="0" cy="0"/>
          </a:xfrm>
          <a:prstGeom prst="straightConnector1">
            <a:avLst/>
          </a:prstGeom>
          <a:noFill/>
          <a:ln w="9525" cap="flat" cmpd="sng">
            <a:solidFill>
              <a:schemeClr val="dk2"/>
            </a:solidFill>
            <a:prstDash val="solid"/>
            <a:round/>
            <a:headEnd type="none" w="med" len="med"/>
            <a:tailEnd type="none" w="med" len="med"/>
          </a:ln>
        </p:spPr>
      </p:cxnSp>
      <p:sp>
        <p:nvSpPr>
          <p:cNvPr id="200" name="Google Shape;200;p21"/>
          <p:cNvSpPr/>
          <p:nvPr/>
        </p:nvSpPr>
        <p:spPr>
          <a:xfrm rot="5400000">
            <a:off x="5689100" y="3229163"/>
            <a:ext cx="795000" cy="444900"/>
          </a:xfrm>
          <a:prstGeom prst="homePlate">
            <a:avLst>
              <a:gd name="adj" fmla="val 50000"/>
            </a:avLst>
          </a:prstGeom>
          <a:noFill/>
          <a:ln w="9525" cap="flat" cmpd="sng">
            <a:solidFill>
              <a:srgbClr val="74A0CE"/>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1" name="Google Shape;201;p21"/>
          <p:cNvSpPr txBox="1"/>
          <p:nvPr/>
        </p:nvSpPr>
        <p:spPr>
          <a:xfrm>
            <a:off x="5864150" y="3155475"/>
            <a:ext cx="534600" cy="443400"/>
          </a:xfrm>
          <a:prstGeom prst="rect">
            <a:avLst/>
          </a:prstGeom>
          <a:noFill/>
          <a:ln>
            <a:noFill/>
          </a:ln>
        </p:spPr>
        <p:txBody>
          <a:bodyPr spcFirstLastPara="1" wrap="square" lIns="91425" tIns="91425" rIns="91425" bIns="91425" anchor="t" anchorCtr="0">
            <a:spAutoFit/>
          </a:bodyPr>
          <a:lstStyle/>
          <a:p>
            <a:pPr marL="0" lvl="0" indent="0" algn="l" rtl="0">
              <a:lnSpc>
                <a:spcPct val="70000"/>
              </a:lnSpc>
              <a:spcBef>
                <a:spcPts val="0"/>
              </a:spcBef>
              <a:spcAft>
                <a:spcPts val="0"/>
              </a:spcAft>
              <a:buNone/>
            </a:pPr>
            <a:r>
              <a:rPr lang="en-GB" sz="2400">
                <a:solidFill>
                  <a:srgbClr val="1F1F1F"/>
                </a:solidFill>
                <a:latin typeface="Staatliches"/>
                <a:ea typeface="Staatliches"/>
                <a:cs typeface="Staatliches"/>
                <a:sym typeface="Staatliches"/>
              </a:rPr>
              <a:t>7.3</a:t>
            </a:r>
            <a:endParaRPr sz="700">
              <a:solidFill>
                <a:srgbClr val="1F1F1F"/>
              </a:solidFill>
            </a:endParaRPr>
          </a:p>
        </p:txBody>
      </p:sp>
      <p:sp>
        <p:nvSpPr>
          <p:cNvPr id="202" name="Google Shape;202;p21"/>
          <p:cNvSpPr/>
          <p:nvPr/>
        </p:nvSpPr>
        <p:spPr>
          <a:xfrm rot="5400000">
            <a:off x="5244200" y="3229150"/>
            <a:ext cx="795000" cy="444900"/>
          </a:xfrm>
          <a:prstGeom prst="homePlate">
            <a:avLst>
              <a:gd name="adj" fmla="val 50000"/>
            </a:avLst>
          </a:prstGeom>
          <a:solidFill>
            <a:srgbClr val="74A0C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3" name="Google Shape;203;p21"/>
          <p:cNvSpPr txBox="1"/>
          <p:nvPr/>
        </p:nvSpPr>
        <p:spPr>
          <a:xfrm>
            <a:off x="5402750" y="3141225"/>
            <a:ext cx="534600" cy="443400"/>
          </a:xfrm>
          <a:prstGeom prst="rect">
            <a:avLst/>
          </a:prstGeom>
          <a:noFill/>
          <a:ln>
            <a:noFill/>
          </a:ln>
        </p:spPr>
        <p:txBody>
          <a:bodyPr spcFirstLastPara="1" wrap="square" lIns="91425" tIns="91425" rIns="91425" bIns="91425" anchor="t" anchorCtr="0">
            <a:spAutoFit/>
          </a:bodyPr>
          <a:lstStyle/>
          <a:p>
            <a:pPr marL="0" lvl="0" indent="0" algn="l" rtl="0">
              <a:lnSpc>
                <a:spcPct val="70000"/>
              </a:lnSpc>
              <a:spcBef>
                <a:spcPts val="0"/>
              </a:spcBef>
              <a:spcAft>
                <a:spcPts val="0"/>
              </a:spcAft>
              <a:buNone/>
            </a:pPr>
            <a:r>
              <a:rPr lang="en-GB" sz="2400">
                <a:solidFill>
                  <a:schemeClr val="lt1"/>
                </a:solidFill>
                <a:latin typeface="Staatliches"/>
                <a:ea typeface="Staatliches"/>
                <a:cs typeface="Staatliches"/>
                <a:sym typeface="Staatliches"/>
              </a:rPr>
              <a:t>6.9</a:t>
            </a:r>
            <a:endParaRPr sz="700">
              <a:solidFill>
                <a:schemeClr val="lt1"/>
              </a:solidFill>
            </a:endParaRPr>
          </a:p>
        </p:txBody>
      </p:sp>
      <p:sp>
        <p:nvSpPr>
          <p:cNvPr id="204" name="Google Shape;204;p21"/>
          <p:cNvSpPr txBox="1"/>
          <p:nvPr/>
        </p:nvSpPr>
        <p:spPr>
          <a:xfrm>
            <a:off x="5617750" y="2381963"/>
            <a:ext cx="707400" cy="443400"/>
          </a:xfrm>
          <a:prstGeom prst="rect">
            <a:avLst/>
          </a:prstGeom>
          <a:noFill/>
          <a:ln>
            <a:noFill/>
          </a:ln>
        </p:spPr>
        <p:txBody>
          <a:bodyPr spcFirstLastPara="1" wrap="square" lIns="91425" tIns="91425" rIns="91425" bIns="91425" anchor="t" anchorCtr="0">
            <a:spAutoFit/>
          </a:bodyPr>
          <a:lstStyle/>
          <a:p>
            <a:pPr marL="0" lvl="0" indent="0" algn="l" rtl="0">
              <a:lnSpc>
                <a:spcPct val="70000"/>
              </a:lnSpc>
              <a:spcBef>
                <a:spcPts val="0"/>
              </a:spcBef>
              <a:spcAft>
                <a:spcPts val="0"/>
              </a:spcAft>
              <a:buNone/>
            </a:pPr>
            <a:r>
              <a:rPr lang="en-GB" sz="2400">
                <a:solidFill>
                  <a:srgbClr val="1F1F1F"/>
                </a:solidFill>
                <a:latin typeface="Staatliches"/>
                <a:ea typeface="Staatliches"/>
                <a:cs typeface="Staatliches"/>
                <a:sym typeface="Staatliches"/>
              </a:rPr>
              <a:t>G7</a:t>
            </a:r>
            <a:endParaRPr sz="700">
              <a:solidFill>
                <a:srgbClr val="1F1F1F"/>
              </a:solidFill>
            </a:endParaRPr>
          </a:p>
        </p:txBody>
      </p:sp>
      <p:sp>
        <p:nvSpPr>
          <p:cNvPr id="205" name="Google Shape;205;p21"/>
          <p:cNvSpPr txBox="1"/>
          <p:nvPr/>
        </p:nvSpPr>
        <p:spPr>
          <a:xfrm>
            <a:off x="5374400" y="2758325"/>
            <a:ext cx="534600" cy="30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000">
                <a:solidFill>
                  <a:srgbClr val="1C2F5B"/>
                </a:solidFill>
                <a:latin typeface="Plus Jakarta Sans Medium"/>
                <a:ea typeface="Plus Jakarta Sans Medium"/>
                <a:cs typeface="Plus Jakarta Sans Medium"/>
                <a:sym typeface="Plus Jakarta Sans Medium"/>
              </a:rPr>
              <a:t>2023</a:t>
            </a:r>
            <a:endParaRPr sz="1000">
              <a:solidFill>
                <a:srgbClr val="1C2F5B"/>
              </a:solidFill>
              <a:latin typeface="Plus Jakarta Sans Medium"/>
              <a:ea typeface="Plus Jakarta Sans Medium"/>
              <a:cs typeface="Plus Jakarta Sans Medium"/>
              <a:sym typeface="Plus Jakarta Sans Medium"/>
            </a:endParaRPr>
          </a:p>
        </p:txBody>
      </p:sp>
      <p:sp>
        <p:nvSpPr>
          <p:cNvPr id="206" name="Google Shape;206;p21"/>
          <p:cNvSpPr txBox="1"/>
          <p:nvPr/>
        </p:nvSpPr>
        <p:spPr>
          <a:xfrm>
            <a:off x="5864150" y="2772588"/>
            <a:ext cx="534600" cy="30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000">
                <a:solidFill>
                  <a:srgbClr val="1C2F5B"/>
                </a:solidFill>
                <a:latin typeface="Plus Jakarta Sans Medium"/>
                <a:ea typeface="Plus Jakarta Sans Medium"/>
                <a:cs typeface="Plus Jakarta Sans Medium"/>
                <a:sym typeface="Plus Jakarta Sans Medium"/>
              </a:rPr>
              <a:t>2022</a:t>
            </a:r>
            <a:endParaRPr sz="1000">
              <a:solidFill>
                <a:srgbClr val="1C2F5B"/>
              </a:solidFill>
              <a:latin typeface="Plus Jakarta Sans Medium"/>
              <a:ea typeface="Plus Jakarta Sans Medium"/>
              <a:cs typeface="Plus Jakarta Sans Medium"/>
              <a:sym typeface="Plus Jakarta Sans Medium"/>
            </a:endParaRPr>
          </a:p>
        </p:txBody>
      </p:sp>
      <p:sp>
        <p:nvSpPr>
          <p:cNvPr id="207" name="Google Shape;207;p21"/>
          <p:cNvSpPr txBox="1"/>
          <p:nvPr/>
        </p:nvSpPr>
        <p:spPr>
          <a:xfrm>
            <a:off x="208250" y="247875"/>
            <a:ext cx="8084400" cy="669600"/>
          </a:xfrm>
          <a:prstGeom prst="rect">
            <a:avLst/>
          </a:prstGeom>
          <a:noFill/>
          <a:ln>
            <a:noFill/>
          </a:ln>
        </p:spPr>
        <p:txBody>
          <a:bodyPr spcFirstLastPara="1" wrap="square" lIns="91425" tIns="91425" rIns="91425" bIns="91425" anchor="t" anchorCtr="0">
            <a:spAutoFit/>
          </a:bodyPr>
          <a:lstStyle/>
          <a:p>
            <a:pPr marL="0" lvl="0" indent="0" algn="l" rtl="0">
              <a:lnSpc>
                <a:spcPct val="70000"/>
              </a:lnSpc>
              <a:spcBef>
                <a:spcPts val="0"/>
              </a:spcBef>
              <a:spcAft>
                <a:spcPts val="0"/>
              </a:spcAft>
              <a:buNone/>
            </a:pPr>
            <a:r>
              <a:rPr lang="en-GB" sz="4500">
                <a:solidFill>
                  <a:srgbClr val="1F1F1F"/>
                </a:solidFill>
                <a:latin typeface="Staatliches"/>
                <a:ea typeface="Staatliches"/>
                <a:cs typeface="Staatliches"/>
                <a:sym typeface="Staatliches"/>
              </a:rPr>
              <a:t>3. Climate concern is contextual </a:t>
            </a:r>
            <a:endParaRPr sz="4500">
              <a:solidFill>
                <a:srgbClr val="1F1F1F"/>
              </a:solidFill>
              <a:latin typeface="Staatliches"/>
              <a:ea typeface="Staatliches"/>
              <a:cs typeface="Staatliches"/>
              <a:sym typeface="Staatliches"/>
            </a:endParaRPr>
          </a:p>
        </p:txBody>
      </p:sp>
      <p:cxnSp>
        <p:nvCxnSpPr>
          <p:cNvPr id="208" name="Google Shape;208;p21"/>
          <p:cNvCxnSpPr/>
          <p:nvPr/>
        </p:nvCxnSpPr>
        <p:spPr>
          <a:xfrm>
            <a:off x="1178750" y="4077850"/>
            <a:ext cx="6597300" cy="0"/>
          </a:xfrm>
          <a:prstGeom prst="straightConnector1">
            <a:avLst/>
          </a:prstGeom>
          <a:noFill/>
          <a:ln w="38100" cap="flat" cmpd="sng">
            <a:solidFill>
              <a:srgbClr val="74A0CE"/>
            </a:solidFill>
            <a:prstDash val="solid"/>
            <a:round/>
            <a:headEnd type="none" w="med" len="med"/>
            <a:tailEnd type="none" w="med" len="med"/>
          </a:ln>
        </p:spPr>
      </p:cxnSp>
      <p:sp>
        <p:nvSpPr>
          <p:cNvPr id="209" name="Google Shape;209;p21"/>
          <p:cNvSpPr txBox="1"/>
          <p:nvPr/>
        </p:nvSpPr>
        <p:spPr>
          <a:xfrm>
            <a:off x="294264" y="3781150"/>
            <a:ext cx="847586" cy="593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900" b="1" i="1" dirty="0">
                <a:latin typeface="Plus Jakarta Sans"/>
                <a:ea typeface="Plus Jakarta Sans"/>
                <a:cs typeface="Plus Jakarta Sans"/>
                <a:sym typeface="Plus Jakarta Sans"/>
              </a:rPr>
              <a:t>Not concerned at all</a:t>
            </a:r>
            <a:endParaRPr sz="900" b="1" i="1" dirty="0">
              <a:latin typeface="Plus Jakarta Sans"/>
              <a:ea typeface="Plus Jakarta Sans"/>
              <a:cs typeface="Plus Jakarta Sans"/>
              <a:sym typeface="Plus Jakarta Sans"/>
            </a:endParaRPr>
          </a:p>
        </p:txBody>
      </p:sp>
      <p:sp>
        <p:nvSpPr>
          <p:cNvPr id="210" name="Google Shape;210;p21"/>
          <p:cNvSpPr txBox="1"/>
          <p:nvPr/>
        </p:nvSpPr>
        <p:spPr>
          <a:xfrm>
            <a:off x="7812949" y="3820175"/>
            <a:ext cx="1023883" cy="593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900" b="1" i="1" dirty="0">
                <a:latin typeface="Plus Jakarta Sans"/>
                <a:ea typeface="Plus Jakarta Sans"/>
                <a:cs typeface="Plus Jakarta Sans"/>
                <a:sym typeface="Plus Jakarta Sans"/>
              </a:rPr>
              <a:t>Very concerned</a:t>
            </a:r>
            <a:endParaRPr sz="900" b="1" i="1" dirty="0">
              <a:latin typeface="Plus Jakarta Sans"/>
              <a:ea typeface="Plus Jakarta Sans"/>
              <a:cs typeface="Plus Jakarta Sans"/>
              <a:sym typeface="Plus Jakarta Sans"/>
            </a:endParaRPr>
          </a:p>
        </p:txBody>
      </p:sp>
      <p:cxnSp>
        <p:nvCxnSpPr>
          <p:cNvPr id="211" name="Google Shape;211;p21"/>
          <p:cNvCxnSpPr>
            <a:cxnSpLocks/>
            <a:stCxn id="209" idx="3"/>
            <a:endCxn id="209" idx="3"/>
          </p:cNvCxnSpPr>
          <p:nvPr/>
        </p:nvCxnSpPr>
        <p:spPr>
          <a:xfrm>
            <a:off x="1141850" y="4077850"/>
            <a:ext cx="0" cy="0"/>
          </a:xfrm>
          <a:prstGeom prst="straightConnector1">
            <a:avLst/>
          </a:prstGeom>
          <a:noFill/>
          <a:ln w="9525" cap="flat" cmpd="sng">
            <a:solidFill>
              <a:schemeClr val="dk2"/>
            </a:solidFill>
            <a:prstDash val="solid"/>
            <a:round/>
            <a:headEnd type="none" w="med" len="med"/>
            <a:tailEnd type="none" w="med" len="med"/>
          </a:ln>
        </p:spPr>
      </p:cxnSp>
      <p:cxnSp>
        <p:nvCxnSpPr>
          <p:cNvPr id="212" name="Google Shape;212;p21"/>
          <p:cNvCxnSpPr/>
          <p:nvPr/>
        </p:nvCxnSpPr>
        <p:spPr>
          <a:xfrm>
            <a:off x="4472238" y="3960725"/>
            <a:ext cx="0" cy="257700"/>
          </a:xfrm>
          <a:prstGeom prst="straightConnector1">
            <a:avLst/>
          </a:prstGeom>
          <a:noFill/>
          <a:ln w="28575" cap="flat" cmpd="sng">
            <a:solidFill>
              <a:srgbClr val="74A0CE"/>
            </a:solidFill>
            <a:prstDash val="solid"/>
            <a:round/>
            <a:headEnd type="none" w="med" len="med"/>
            <a:tailEnd type="none" w="med" len="med"/>
          </a:ln>
        </p:spPr>
      </p:cxnSp>
      <p:cxnSp>
        <p:nvCxnSpPr>
          <p:cNvPr id="213" name="Google Shape;213;p21"/>
          <p:cNvCxnSpPr/>
          <p:nvPr/>
        </p:nvCxnSpPr>
        <p:spPr>
          <a:xfrm>
            <a:off x="7776050" y="3960725"/>
            <a:ext cx="0" cy="257700"/>
          </a:xfrm>
          <a:prstGeom prst="straightConnector1">
            <a:avLst/>
          </a:prstGeom>
          <a:noFill/>
          <a:ln w="28575" cap="flat" cmpd="sng">
            <a:solidFill>
              <a:srgbClr val="74A0CE"/>
            </a:solidFill>
            <a:prstDash val="solid"/>
            <a:round/>
            <a:headEnd type="none" w="med" len="med"/>
            <a:tailEnd type="none" w="med" len="med"/>
          </a:ln>
        </p:spPr>
      </p:cxnSp>
      <p:cxnSp>
        <p:nvCxnSpPr>
          <p:cNvPr id="214" name="Google Shape;214;p21"/>
          <p:cNvCxnSpPr/>
          <p:nvPr/>
        </p:nvCxnSpPr>
        <p:spPr>
          <a:xfrm>
            <a:off x="1168425" y="3949000"/>
            <a:ext cx="0" cy="257700"/>
          </a:xfrm>
          <a:prstGeom prst="straightConnector1">
            <a:avLst/>
          </a:prstGeom>
          <a:noFill/>
          <a:ln w="28575" cap="flat" cmpd="sng">
            <a:solidFill>
              <a:srgbClr val="74A0CE"/>
            </a:solidFill>
            <a:prstDash val="solid"/>
            <a:round/>
            <a:headEnd type="none" w="med" len="med"/>
            <a:tailEnd type="none" w="med" len="med"/>
          </a:ln>
        </p:spPr>
      </p:cxnSp>
      <p:cxnSp>
        <p:nvCxnSpPr>
          <p:cNvPr id="215" name="Google Shape;215;p21"/>
          <p:cNvCxnSpPr/>
          <p:nvPr/>
        </p:nvCxnSpPr>
        <p:spPr>
          <a:xfrm>
            <a:off x="5133000" y="3949000"/>
            <a:ext cx="0" cy="257700"/>
          </a:xfrm>
          <a:prstGeom prst="straightConnector1">
            <a:avLst/>
          </a:prstGeom>
          <a:noFill/>
          <a:ln w="28575" cap="flat" cmpd="sng">
            <a:solidFill>
              <a:srgbClr val="74A0CE"/>
            </a:solidFill>
            <a:prstDash val="solid"/>
            <a:round/>
            <a:headEnd type="none" w="med" len="med"/>
            <a:tailEnd type="none" w="med" len="med"/>
          </a:ln>
        </p:spPr>
      </p:cxnSp>
      <p:cxnSp>
        <p:nvCxnSpPr>
          <p:cNvPr id="216" name="Google Shape;216;p21"/>
          <p:cNvCxnSpPr/>
          <p:nvPr/>
        </p:nvCxnSpPr>
        <p:spPr>
          <a:xfrm>
            <a:off x="5793763" y="3949000"/>
            <a:ext cx="0" cy="257700"/>
          </a:xfrm>
          <a:prstGeom prst="straightConnector1">
            <a:avLst/>
          </a:prstGeom>
          <a:noFill/>
          <a:ln w="28575" cap="flat" cmpd="sng">
            <a:solidFill>
              <a:srgbClr val="74A0CE"/>
            </a:solidFill>
            <a:prstDash val="solid"/>
            <a:round/>
            <a:headEnd type="none" w="med" len="med"/>
            <a:tailEnd type="none" w="med" len="med"/>
          </a:ln>
        </p:spPr>
      </p:cxnSp>
      <p:cxnSp>
        <p:nvCxnSpPr>
          <p:cNvPr id="217" name="Google Shape;217;p21"/>
          <p:cNvCxnSpPr/>
          <p:nvPr/>
        </p:nvCxnSpPr>
        <p:spPr>
          <a:xfrm>
            <a:off x="6454525" y="3949000"/>
            <a:ext cx="0" cy="257700"/>
          </a:xfrm>
          <a:prstGeom prst="straightConnector1">
            <a:avLst/>
          </a:prstGeom>
          <a:noFill/>
          <a:ln w="28575" cap="flat" cmpd="sng">
            <a:solidFill>
              <a:srgbClr val="74A0CE"/>
            </a:solidFill>
            <a:prstDash val="solid"/>
            <a:round/>
            <a:headEnd type="none" w="med" len="med"/>
            <a:tailEnd type="none" w="med" len="med"/>
          </a:ln>
        </p:spPr>
      </p:cxnSp>
      <p:cxnSp>
        <p:nvCxnSpPr>
          <p:cNvPr id="218" name="Google Shape;218;p21"/>
          <p:cNvCxnSpPr/>
          <p:nvPr/>
        </p:nvCxnSpPr>
        <p:spPr>
          <a:xfrm>
            <a:off x="7115288" y="3949000"/>
            <a:ext cx="0" cy="257700"/>
          </a:xfrm>
          <a:prstGeom prst="straightConnector1">
            <a:avLst/>
          </a:prstGeom>
          <a:noFill/>
          <a:ln w="28575" cap="flat" cmpd="sng">
            <a:solidFill>
              <a:srgbClr val="74A0CE"/>
            </a:solidFill>
            <a:prstDash val="solid"/>
            <a:round/>
            <a:headEnd type="none" w="med" len="med"/>
            <a:tailEnd type="none" w="med" len="med"/>
          </a:ln>
        </p:spPr>
      </p:cxnSp>
      <p:cxnSp>
        <p:nvCxnSpPr>
          <p:cNvPr id="219" name="Google Shape;219;p21"/>
          <p:cNvCxnSpPr/>
          <p:nvPr/>
        </p:nvCxnSpPr>
        <p:spPr>
          <a:xfrm>
            <a:off x="1829188" y="3960725"/>
            <a:ext cx="0" cy="257700"/>
          </a:xfrm>
          <a:prstGeom prst="straightConnector1">
            <a:avLst/>
          </a:prstGeom>
          <a:noFill/>
          <a:ln w="28575" cap="flat" cmpd="sng">
            <a:solidFill>
              <a:srgbClr val="74A0CE"/>
            </a:solidFill>
            <a:prstDash val="solid"/>
            <a:round/>
            <a:headEnd type="none" w="med" len="med"/>
            <a:tailEnd type="none" w="med" len="med"/>
          </a:ln>
        </p:spPr>
      </p:cxnSp>
      <p:cxnSp>
        <p:nvCxnSpPr>
          <p:cNvPr id="220" name="Google Shape;220;p21"/>
          <p:cNvCxnSpPr/>
          <p:nvPr/>
        </p:nvCxnSpPr>
        <p:spPr>
          <a:xfrm>
            <a:off x="2489950" y="3960725"/>
            <a:ext cx="0" cy="257700"/>
          </a:xfrm>
          <a:prstGeom prst="straightConnector1">
            <a:avLst/>
          </a:prstGeom>
          <a:noFill/>
          <a:ln w="28575" cap="flat" cmpd="sng">
            <a:solidFill>
              <a:srgbClr val="74A0CE"/>
            </a:solidFill>
            <a:prstDash val="solid"/>
            <a:round/>
            <a:headEnd type="none" w="med" len="med"/>
            <a:tailEnd type="none" w="med" len="med"/>
          </a:ln>
        </p:spPr>
      </p:cxnSp>
      <p:cxnSp>
        <p:nvCxnSpPr>
          <p:cNvPr id="221" name="Google Shape;221;p21"/>
          <p:cNvCxnSpPr/>
          <p:nvPr/>
        </p:nvCxnSpPr>
        <p:spPr>
          <a:xfrm>
            <a:off x="3150713" y="3960725"/>
            <a:ext cx="0" cy="257700"/>
          </a:xfrm>
          <a:prstGeom prst="straightConnector1">
            <a:avLst/>
          </a:prstGeom>
          <a:noFill/>
          <a:ln w="28575" cap="flat" cmpd="sng">
            <a:solidFill>
              <a:srgbClr val="74A0CE"/>
            </a:solidFill>
            <a:prstDash val="solid"/>
            <a:round/>
            <a:headEnd type="none" w="med" len="med"/>
            <a:tailEnd type="none" w="med" len="med"/>
          </a:ln>
        </p:spPr>
      </p:cxnSp>
      <p:cxnSp>
        <p:nvCxnSpPr>
          <p:cNvPr id="222" name="Google Shape;222;p21"/>
          <p:cNvCxnSpPr/>
          <p:nvPr/>
        </p:nvCxnSpPr>
        <p:spPr>
          <a:xfrm>
            <a:off x="3811475" y="3960725"/>
            <a:ext cx="0" cy="257700"/>
          </a:xfrm>
          <a:prstGeom prst="straightConnector1">
            <a:avLst/>
          </a:prstGeom>
          <a:noFill/>
          <a:ln w="28575" cap="flat" cmpd="sng">
            <a:solidFill>
              <a:srgbClr val="74A0CE"/>
            </a:solidFill>
            <a:prstDash val="solid"/>
            <a:round/>
            <a:headEnd type="none" w="med" len="med"/>
            <a:tailEnd type="none" w="med" len="med"/>
          </a:ln>
        </p:spPr>
      </p:cxnSp>
      <p:sp>
        <p:nvSpPr>
          <p:cNvPr id="223" name="Google Shape;223;p21"/>
          <p:cNvSpPr txBox="1"/>
          <p:nvPr/>
        </p:nvSpPr>
        <p:spPr>
          <a:xfrm>
            <a:off x="4294350" y="4269275"/>
            <a:ext cx="477900" cy="518700"/>
          </a:xfrm>
          <a:prstGeom prst="rect">
            <a:avLst/>
          </a:prstGeom>
          <a:noFill/>
          <a:ln>
            <a:noFill/>
          </a:ln>
        </p:spPr>
        <p:txBody>
          <a:bodyPr spcFirstLastPara="1" wrap="square" lIns="91425" tIns="91425" rIns="91425" bIns="91425" anchor="t" anchorCtr="0">
            <a:spAutoFit/>
          </a:bodyPr>
          <a:lstStyle/>
          <a:p>
            <a:pPr marL="0" lvl="0" indent="0" algn="l" rtl="0">
              <a:lnSpc>
                <a:spcPct val="70000"/>
              </a:lnSpc>
              <a:spcBef>
                <a:spcPts val="0"/>
              </a:spcBef>
              <a:spcAft>
                <a:spcPts val="0"/>
              </a:spcAft>
              <a:buNone/>
            </a:pPr>
            <a:r>
              <a:rPr lang="en-GB" sz="3100">
                <a:solidFill>
                  <a:srgbClr val="1F1F1F"/>
                </a:solidFill>
                <a:latin typeface="Staatliches"/>
                <a:ea typeface="Staatliches"/>
                <a:cs typeface="Staatliches"/>
                <a:sym typeface="Staatliches"/>
              </a:rPr>
              <a:t>5</a:t>
            </a:r>
            <a:endParaRPr>
              <a:solidFill>
                <a:srgbClr val="1F1F1F"/>
              </a:solidFill>
            </a:endParaRPr>
          </a:p>
        </p:txBody>
      </p:sp>
      <p:sp>
        <p:nvSpPr>
          <p:cNvPr id="224" name="Google Shape;224;p21"/>
          <p:cNvSpPr txBox="1"/>
          <p:nvPr/>
        </p:nvSpPr>
        <p:spPr>
          <a:xfrm>
            <a:off x="991925" y="4218425"/>
            <a:ext cx="477900" cy="518700"/>
          </a:xfrm>
          <a:prstGeom prst="rect">
            <a:avLst/>
          </a:prstGeom>
          <a:noFill/>
          <a:ln>
            <a:noFill/>
          </a:ln>
        </p:spPr>
        <p:txBody>
          <a:bodyPr spcFirstLastPara="1" wrap="square" lIns="91425" tIns="91425" rIns="91425" bIns="91425" anchor="t" anchorCtr="0">
            <a:spAutoFit/>
          </a:bodyPr>
          <a:lstStyle/>
          <a:p>
            <a:pPr marL="0" lvl="0" indent="0" algn="l" rtl="0">
              <a:lnSpc>
                <a:spcPct val="70000"/>
              </a:lnSpc>
              <a:spcBef>
                <a:spcPts val="0"/>
              </a:spcBef>
              <a:spcAft>
                <a:spcPts val="0"/>
              </a:spcAft>
              <a:buNone/>
            </a:pPr>
            <a:r>
              <a:rPr lang="en-GB" sz="3100">
                <a:solidFill>
                  <a:srgbClr val="1F1F1F"/>
                </a:solidFill>
                <a:latin typeface="Staatliches"/>
                <a:ea typeface="Staatliches"/>
                <a:cs typeface="Staatliches"/>
                <a:sym typeface="Staatliches"/>
              </a:rPr>
              <a:t>0</a:t>
            </a:r>
            <a:endParaRPr>
              <a:solidFill>
                <a:srgbClr val="1F1F1F"/>
              </a:solidFill>
            </a:endParaRPr>
          </a:p>
        </p:txBody>
      </p:sp>
      <p:sp>
        <p:nvSpPr>
          <p:cNvPr id="225" name="Google Shape;225;p21"/>
          <p:cNvSpPr txBox="1"/>
          <p:nvPr/>
        </p:nvSpPr>
        <p:spPr>
          <a:xfrm>
            <a:off x="7537100" y="4269275"/>
            <a:ext cx="477900" cy="518700"/>
          </a:xfrm>
          <a:prstGeom prst="rect">
            <a:avLst/>
          </a:prstGeom>
          <a:noFill/>
          <a:ln>
            <a:noFill/>
          </a:ln>
        </p:spPr>
        <p:txBody>
          <a:bodyPr spcFirstLastPara="1" wrap="square" lIns="91425" tIns="91425" rIns="91425" bIns="91425" anchor="t" anchorCtr="0">
            <a:spAutoFit/>
          </a:bodyPr>
          <a:lstStyle/>
          <a:p>
            <a:pPr marL="0" lvl="0" indent="0" algn="l" rtl="0">
              <a:lnSpc>
                <a:spcPct val="70000"/>
              </a:lnSpc>
              <a:spcBef>
                <a:spcPts val="0"/>
              </a:spcBef>
              <a:spcAft>
                <a:spcPts val="0"/>
              </a:spcAft>
              <a:buNone/>
            </a:pPr>
            <a:r>
              <a:rPr lang="en-GB" sz="3100">
                <a:solidFill>
                  <a:srgbClr val="1F1F1F"/>
                </a:solidFill>
                <a:latin typeface="Staatliches"/>
                <a:ea typeface="Staatliches"/>
                <a:cs typeface="Staatliches"/>
                <a:sym typeface="Staatliches"/>
              </a:rPr>
              <a:t>10</a:t>
            </a:r>
            <a:endParaRPr>
              <a:solidFill>
                <a:srgbClr val="1F1F1F"/>
              </a:solidFill>
            </a:endParaRPr>
          </a:p>
        </p:txBody>
      </p:sp>
      <p:pic>
        <p:nvPicPr>
          <p:cNvPr id="226" name="Google Shape;226;p21"/>
          <p:cNvPicPr preferRelativeResize="0"/>
          <p:nvPr/>
        </p:nvPicPr>
        <p:blipFill>
          <a:blip r:embed="rId4">
            <a:alphaModFix/>
          </a:blip>
          <a:stretch>
            <a:fillRect/>
          </a:stretch>
        </p:blipFill>
        <p:spPr>
          <a:xfrm rot="-558929">
            <a:off x="1178111" y="1800301"/>
            <a:ext cx="2008731" cy="2011117"/>
          </a:xfrm>
          <a:prstGeom prst="rect">
            <a:avLst/>
          </a:prstGeom>
          <a:noFill/>
          <a:ln>
            <a:noFill/>
          </a:ln>
        </p:spPr>
      </p:pic>
      <p:sp>
        <p:nvSpPr>
          <p:cNvPr id="227" name="Google Shape;227;p21"/>
          <p:cNvSpPr txBox="1"/>
          <p:nvPr/>
        </p:nvSpPr>
        <p:spPr>
          <a:xfrm>
            <a:off x="1338438" y="2325913"/>
            <a:ext cx="1688100" cy="593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300" i="1">
                <a:latin typeface="Plus Jakarta Sans"/>
                <a:ea typeface="Plus Jakarta Sans"/>
                <a:cs typeface="Plus Jakarta Sans"/>
                <a:sym typeface="Plus Jakarta Sans"/>
              </a:rPr>
              <a:t>How concerned are you about the negative effects of climate change?</a:t>
            </a:r>
            <a:endParaRPr sz="1300" i="1">
              <a:latin typeface="Plus Jakarta Sans"/>
              <a:ea typeface="Plus Jakarta Sans"/>
              <a:cs typeface="Plus Jakarta Sans"/>
              <a:sym typeface="Plus Jakarta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5E0EF"/>
        </a:solidFill>
        <a:effectLst/>
      </p:bgPr>
    </p:bg>
    <p:spTree>
      <p:nvGrpSpPr>
        <p:cNvPr id="1" name="Shape 231"/>
        <p:cNvGrpSpPr/>
        <p:nvPr/>
      </p:nvGrpSpPr>
      <p:grpSpPr>
        <a:xfrm>
          <a:off x="0" y="0"/>
          <a:ext cx="0" cy="0"/>
          <a:chOff x="0" y="0"/>
          <a:chExt cx="0" cy="0"/>
        </a:xfrm>
      </p:grpSpPr>
      <p:pic>
        <p:nvPicPr>
          <p:cNvPr id="232" name="Google Shape;232;p22"/>
          <p:cNvPicPr preferRelativeResize="0"/>
          <p:nvPr/>
        </p:nvPicPr>
        <p:blipFill>
          <a:blip r:embed="rId3">
            <a:alphaModFix/>
          </a:blip>
          <a:stretch>
            <a:fillRect/>
          </a:stretch>
        </p:blipFill>
        <p:spPr>
          <a:xfrm>
            <a:off x="3266150" y="2429363"/>
            <a:ext cx="2453649" cy="2461824"/>
          </a:xfrm>
          <a:prstGeom prst="rect">
            <a:avLst/>
          </a:prstGeom>
          <a:noFill/>
          <a:ln>
            <a:noFill/>
          </a:ln>
        </p:spPr>
      </p:pic>
      <p:pic>
        <p:nvPicPr>
          <p:cNvPr id="233" name="Google Shape;233;p22"/>
          <p:cNvPicPr preferRelativeResize="0"/>
          <p:nvPr/>
        </p:nvPicPr>
        <p:blipFill>
          <a:blip r:embed="rId4">
            <a:alphaModFix/>
          </a:blip>
          <a:stretch>
            <a:fillRect/>
          </a:stretch>
        </p:blipFill>
        <p:spPr>
          <a:xfrm>
            <a:off x="300950" y="2431390"/>
            <a:ext cx="2453649" cy="2457759"/>
          </a:xfrm>
          <a:prstGeom prst="rect">
            <a:avLst/>
          </a:prstGeom>
          <a:noFill/>
          <a:ln>
            <a:noFill/>
          </a:ln>
        </p:spPr>
      </p:pic>
      <p:sp>
        <p:nvSpPr>
          <p:cNvPr id="234" name="Google Shape;234;p22"/>
          <p:cNvSpPr txBox="1"/>
          <p:nvPr/>
        </p:nvSpPr>
        <p:spPr>
          <a:xfrm>
            <a:off x="208250" y="247875"/>
            <a:ext cx="6072300" cy="1154400"/>
          </a:xfrm>
          <a:prstGeom prst="rect">
            <a:avLst/>
          </a:prstGeom>
          <a:noFill/>
          <a:ln>
            <a:noFill/>
          </a:ln>
        </p:spPr>
        <p:txBody>
          <a:bodyPr spcFirstLastPara="1" wrap="square" lIns="91425" tIns="91425" rIns="91425" bIns="91425" anchor="t" anchorCtr="0">
            <a:spAutoFit/>
          </a:bodyPr>
          <a:lstStyle/>
          <a:p>
            <a:pPr marL="0" lvl="0" indent="0" algn="l" rtl="0">
              <a:lnSpc>
                <a:spcPct val="70000"/>
              </a:lnSpc>
              <a:spcBef>
                <a:spcPts val="0"/>
              </a:spcBef>
              <a:spcAft>
                <a:spcPts val="0"/>
              </a:spcAft>
              <a:buNone/>
            </a:pPr>
            <a:r>
              <a:rPr lang="en-GB" sz="4500">
                <a:solidFill>
                  <a:srgbClr val="DC4815"/>
                </a:solidFill>
                <a:latin typeface="Staatliches"/>
                <a:ea typeface="Staatliches"/>
                <a:cs typeface="Staatliches"/>
                <a:sym typeface="Staatliches"/>
              </a:rPr>
              <a:t>4. investment in climate action has broad support</a:t>
            </a:r>
            <a:endParaRPr sz="4500">
              <a:solidFill>
                <a:srgbClr val="DC4815"/>
              </a:solidFill>
              <a:latin typeface="Staatliches"/>
              <a:ea typeface="Staatliches"/>
              <a:cs typeface="Staatliches"/>
              <a:sym typeface="Staatliches"/>
            </a:endParaRPr>
          </a:p>
        </p:txBody>
      </p:sp>
      <p:sp>
        <p:nvSpPr>
          <p:cNvPr id="235" name="Google Shape;235;p22"/>
          <p:cNvSpPr txBox="1"/>
          <p:nvPr/>
        </p:nvSpPr>
        <p:spPr>
          <a:xfrm>
            <a:off x="208250" y="1292050"/>
            <a:ext cx="6018000" cy="631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800"/>
              </a:spcAft>
              <a:buNone/>
            </a:pPr>
            <a:r>
              <a:rPr lang="en-GB" sz="1350">
                <a:solidFill>
                  <a:schemeClr val="dk1"/>
                </a:solidFill>
                <a:latin typeface="Plus Jakarta Sans Medium"/>
                <a:ea typeface="Plus Jakarta Sans Medium"/>
                <a:cs typeface="Plus Jakarta Sans Medium"/>
                <a:sym typeface="Plus Jakarta Sans Medium"/>
              </a:rPr>
              <a:t>Respondents in the majority of countries believe funding climate action is either a requirement or a good investment in our future. </a:t>
            </a:r>
            <a:endParaRPr sz="1350">
              <a:solidFill>
                <a:schemeClr val="dk1"/>
              </a:solidFill>
              <a:latin typeface="Plus Jakarta Sans Medium"/>
              <a:ea typeface="Plus Jakarta Sans Medium"/>
              <a:cs typeface="Plus Jakarta Sans Medium"/>
              <a:sym typeface="Plus Jakarta Sans Medium"/>
            </a:endParaRPr>
          </a:p>
        </p:txBody>
      </p:sp>
      <p:sp>
        <p:nvSpPr>
          <p:cNvPr id="236" name="Google Shape;236;p22"/>
          <p:cNvSpPr txBox="1"/>
          <p:nvPr/>
        </p:nvSpPr>
        <p:spPr>
          <a:xfrm>
            <a:off x="6937900" y="3216263"/>
            <a:ext cx="1884300" cy="1327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800"/>
              </a:spcAft>
              <a:buClr>
                <a:schemeClr val="dk1"/>
              </a:buClr>
              <a:buSzPts val="1100"/>
              <a:buFont typeface="Arial"/>
              <a:buNone/>
            </a:pPr>
            <a:r>
              <a:rPr lang="en-GB" sz="1100">
                <a:solidFill>
                  <a:schemeClr val="dk1"/>
                </a:solidFill>
                <a:latin typeface="Plus Jakarta Sans Medium"/>
                <a:ea typeface="Plus Jakarta Sans Medium"/>
                <a:cs typeface="Plus Jakarta Sans Medium"/>
                <a:sym typeface="Plus Jakarta Sans Medium"/>
              </a:rPr>
              <a:t>“Climate change funding is important. It may be difficult in the short term, but it is a requirement and we definitely need to do it in the long term.”</a:t>
            </a:r>
            <a:endParaRPr sz="1100">
              <a:solidFill>
                <a:schemeClr val="dk1"/>
              </a:solidFill>
              <a:latin typeface="Plus Jakarta Sans Medium"/>
              <a:ea typeface="Plus Jakarta Sans Medium"/>
              <a:cs typeface="Plus Jakarta Sans Medium"/>
              <a:sym typeface="Plus Jakarta Sans Medium"/>
            </a:endParaRPr>
          </a:p>
        </p:txBody>
      </p:sp>
      <p:sp>
        <p:nvSpPr>
          <p:cNvPr id="237" name="Google Shape;237;p22"/>
          <p:cNvSpPr txBox="1"/>
          <p:nvPr/>
        </p:nvSpPr>
        <p:spPr>
          <a:xfrm>
            <a:off x="6937900" y="2459200"/>
            <a:ext cx="2014200" cy="743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800"/>
              </a:spcAft>
              <a:buNone/>
            </a:pPr>
            <a:r>
              <a:rPr lang="en-GB" sz="1100">
                <a:solidFill>
                  <a:schemeClr val="dk1"/>
                </a:solidFill>
                <a:latin typeface="Plus Jakarta Sans Medium"/>
                <a:ea typeface="Plus Jakarta Sans Medium"/>
                <a:cs typeface="Plus Jakarta Sans Medium"/>
                <a:sym typeface="Plus Jakarta Sans Medium"/>
              </a:rPr>
              <a:t>“Climate change funding is an opportunity and a good investment in our future”</a:t>
            </a:r>
            <a:endParaRPr sz="1100">
              <a:solidFill>
                <a:schemeClr val="dk1"/>
              </a:solidFill>
              <a:latin typeface="Plus Jakarta Sans Medium"/>
              <a:ea typeface="Plus Jakarta Sans Medium"/>
              <a:cs typeface="Plus Jakarta Sans Medium"/>
              <a:sym typeface="Plus Jakarta Sans Medium"/>
            </a:endParaRPr>
          </a:p>
        </p:txBody>
      </p:sp>
      <p:sp>
        <p:nvSpPr>
          <p:cNvPr id="238" name="Google Shape;238;p22"/>
          <p:cNvSpPr txBox="1"/>
          <p:nvPr/>
        </p:nvSpPr>
        <p:spPr>
          <a:xfrm>
            <a:off x="6937900" y="1073425"/>
            <a:ext cx="2014200" cy="1327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800"/>
              </a:spcAft>
              <a:buNone/>
            </a:pPr>
            <a:r>
              <a:rPr lang="en-GB" sz="1100">
                <a:solidFill>
                  <a:schemeClr val="dk1"/>
                </a:solidFill>
                <a:latin typeface="Plus Jakarta Sans Medium"/>
                <a:ea typeface="Plus Jakarta Sans Medium"/>
                <a:cs typeface="Plus Jakarta Sans Medium"/>
                <a:sym typeface="Plus Jakarta Sans Medium"/>
              </a:rPr>
              <a:t>“Money used to fund initiatives to tackle climate change is another cost we can’t afford at the moment. There are more pressing global issues.</a:t>
            </a:r>
            <a:endParaRPr sz="1100">
              <a:solidFill>
                <a:schemeClr val="dk1"/>
              </a:solidFill>
              <a:latin typeface="Plus Jakarta Sans Medium"/>
              <a:ea typeface="Plus Jakarta Sans Medium"/>
              <a:cs typeface="Plus Jakarta Sans Medium"/>
              <a:sym typeface="Plus Jakarta Sans Medium"/>
            </a:endParaRPr>
          </a:p>
        </p:txBody>
      </p:sp>
      <p:sp>
        <p:nvSpPr>
          <p:cNvPr id="239" name="Google Shape;239;p22"/>
          <p:cNvSpPr/>
          <p:nvPr/>
        </p:nvSpPr>
        <p:spPr>
          <a:xfrm>
            <a:off x="6665400" y="3311663"/>
            <a:ext cx="228300" cy="228300"/>
          </a:xfrm>
          <a:prstGeom prst="ellipse">
            <a:avLst/>
          </a:prstGeom>
          <a:solidFill>
            <a:srgbClr val="C1DC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0" name="Google Shape;240;p22"/>
          <p:cNvSpPr/>
          <p:nvPr/>
        </p:nvSpPr>
        <p:spPr>
          <a:xfrm>
            <a:off x="6665400" y="2562813"/>
            <a:ext cx="228300" cy="228300"/>
          </a:xfrm>
          <a:prstGeom prst="ellipse">
            <a:avLst/>
          </a:prstGeom>
          <a:solidFill>
            <a:srgbClr val="0045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1" name="Google Shape;241;p22"/>
          <p:cNvSpPr/>
          <p:nvPr/>
        </p:nvSpPr>
        <p:spPr>
          <a:xfrm>
            <a:off x="6665400" y="1148500"/>
            <a:ext cx="228300" cy="228300"/>
          </a:xfrm>
          <a:prstGeom prst="ellipse">
            <a:avLst/>
          </a:prstGeom>
          <a:solidFill>
            <a:srgbClr val="74A1C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2" name="Google Shape;242;p22"/>
          <p:cNvSpPr txBox="1"/>
          <p:nvPr/>
        </p:nvSpPr>
        <p:spPr>
          <a:xfrm>
            <a:off x="2509100" y="4392750"/>
            <a:ext cx="776400" cy="518700"/>
          </a:xfrm>
          <a:prstGeom prst="rect">
            <a:avLst/>
          </a:prstGeom>
          <a:noFill/>
          <a:ln>
            <a:noFill/>
          </a:ln>
        </p:spPr>
        <p:txBody>
          <a:bodyPr spcFirstLastPara="1" wrap="square" lIns="91425" tIns="91425" rIns="91425" bIns="91425" anchor="t" anchorCtr="0">
            <a:spAutoFit/>
          </a:bodyPr>
          <a:lstStyle/>
          <a:p>
            <a:pPr marL="0" lvl="0" indent="0" algn="l" rtl="0">
              <a:lnSpc>
                <a:spcPct val="70000"/>
              </a:lnSpc>
              <a:spcBef>
                <a:spcPts val="0"/>
              </a:spcBef>
              <a:spcAft>
                <a:spcPts val="0"/>
              </a:spcAft>
              <a:buNone/>
            </a:pPr>
            <a:r>
              <a:rPr lang="en-GB" sz="3100">
                <a:solidFill>
                  <a:srgbClr val="DC4815"/>
                </a:solidFill>
                <a:latin typeface="Staatliches"/>
                <a:ea typeface="Staatliches"/>
                <a:cs typeface="Staatliches"/>
                <a:sym typeface="Staatliches"/>
              </a:rPr>
              <a:t>G7+</a:t>
            </a:r>
            <a:endParaRPr sz="3100">
              <a:solidFill>
                <a:srgbClr val="DC4815"/>
              </a:solidFill>
              <a:latin typeface="Staatliches"/>
              <a:ea typeface="Staatliches"/>
              <a:cs typeface="Staatliches"/>
              <a:sym typeface="Staatliches"/>
            </a:endParaRPr>
          </a:p>
        </p:txBody>
      </p:sp>
      <p:sp>
        <p:nvSpPr>
          <p:cNvPr id="243" name="Google Shape;243;p22"/>
          <p:cNvSpPr txBox="1"/>
          <p:nvPr/>
        </p:nvSpPr>
        <p:spPr>
          <a:xfrm>
            <a:off x="5584050" y="4392738"/>
            <a:ext cx="776400" cy="518700"/>
          </a:xfrm>
          <a:prstGeom prst="rect">
            <a:avLst/>
          </a:prstGeom>
          <a:noFill/>
          <a:ln>
            <a:noFill/>
          </a:ln>
        </p:spPr>
        <p:txBody>
          <a:bodyPr spcFirstLastPara="1" wrap="square" lIns="91425" tIns="91425" rIns="91425" bIns="91425" anchor="t" anchorCtr="0">
            <a:spAutoFit/>
          </a:bodyPr>
          <a:lstStyle/>
          <a:p>
            <a:pPr marL="0" lvl="0" indent="0" algn="l" rtl="0">
              <a:lnSpc>
                <a:spcPct val="70000"/>
              </a:lnSpc>
              <a:spcBef>
                <a:spcPts val="0"/>
              </a:spcBef>
              <a:spcAft>
                <a:spcPts val="0"/>
              </a:spcAft>
              <a:buNone/>
            </a:pPr>
            <a:r>
              <a:rPr lang="en-GB" sz="3100">
                <a:solidFill>
                  <a:srgbClr val="DC4815"/>
                </a:solidFill>
                <a:latin typeface="Staatliches"/>
                <a:ea typeface="Staatliches"/>
                <a:cs typeface="Staatliches"/>
                <a:sym typeface="Staatliches"/>
              </a:rPr>
              <a:t>EE</a:t>
            </a:r>
            <a:endParaRPr sz="3100">
              <a:solidFill>
                <a:srgbClr val="DC4815"/>
              </a:solidFill>
              <a:latin typeface="Staatliches"/>
              <a:ea typeface="Staatliches"/>
              <a:cs typeface="Staatliches"/>
              <a:sym typeface="Staatliches"/>
            </a:endParaRPr>
          </a:p>
        </p:txBody>
      </p:sp>
      <p:sp>
        <p:nvSpPr>
          <p:cNvPr id="244" name="Google Shape;244;p22"/>
          <p:cNvSpPr txBox="1"/>
          <p:nvPr/>
        </p:nvSpPr>
        <p:spPr>
          <a:xfrm>
            <a:off x="6937900" y="4557450"/>
            <a:ext cx="1507500" cy="354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800"/>
              </a:spcAft>
              <a:buNone/>
            </a:pPr>
            <a:r>
              <a:rPr lang="en-GB" sz="1100">
                <a:solidFill>
                  <a:schemeClr val="dk1"/>
                </a:solidFill>
                <a:latin typeface="Plus Jakarta Sans Medium"/>
                <a:ea typeface="Plus Jakarta Sans Medium"/>
                <a:cs typeface="Plus Jakarta Sans Medium"/>
                <a:sym typeface="Plus Jakarta Sans Medium"/>
              </a:rPr>
              <a:t>“Don’t know”</a:t>
            </a:r>
            <a:endParaRPr sz="1100">
              <a:solidFill>
                <a:schemeClr val="dk1"/>
              </a:solidFill>
              <a:latin typeface="Plus Jakarta Sans Medium"/>
              <a:ea typeface="Plus Jakarta Sans Medium"/>
              <a:cs typeface="Plus Jakarta Sans Medium"/>
              <a:sym typeface="Plus Jakarta Sans Medium"/>
            </a:endParaRPr>
          </a:p>
        </p:txBody>
      </p:sp>
      <p:sp>
        <p:nvSpPr>
          <p:cNvPr id="245" name="Google Shape;245;p22"/>
          <p:cNvSpPr/>
          <p:nvPr/>
        </p:nvSpPr>
        <p:spPr>
          <a:xfrm>
            <a:off x="6665400" y="4598513"/>
            <a:ext cx="228300" cy="2283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6" name="Google Shape;246;p22"/>
          <p:cNvSpPr txBox="1"/>
          <p:nvPr/>
        </p:nvSpPr>
        <p:spPr>
          <a:xfrm>
            <a:off x="1796716" y="3722886"/>
            <a:ext cx="908100" cy="400200"/>
          </a:xfrm>
          <a:prstGeom prst="rect">
            <a:avLst/>
          </a:prstGeom>
          <a:noFill/>
          <a:ln>
            <a:noFill/>
          </a:ln>
        </p:spPr>
        <p:txBody>
          <a:bodyPr spcFirstLastPara="1" wrap="square" lIns="91425" tIns="91425" rIns="91425" bIns="91425" anchor="t" anchorCtr="0">
            <a:spAutoFit/>
          </a:bodyPr>
          <a:lstStyle/>
          <a:p>
            <a:pPr marL="0" lvl="0" indent="0" algn="ctr" rtl="0">
              <a:lnSpc>
                <a:spcPct val="70000"/>
              </a:lnSpc>
              <a:spcBef>
                <a:spcPts val="0"/>
              </a:spcBef>
              <a:spcAft>
                <a:spcPts val="0"/>
              </a:spcAft>
              <a:buNone/>
            </a:pPr>
            <a:r>
              <a:rPr lang="en-GB" sz="2000">
                <a:solidFill>
                  <a:srgbClr val="004532"/>
                </a:solidFill>
                <a:latin typeface="Staatliches"/>
                <a:ea typeface="Staatliches"/>
                <a:cs typeface="Staatliches"/>
                <a:sym typeface="Staatliches"/>
              </a:rPr>
              <a:t>39%</a:t>
            </a:r>
            <a:endParaRPr sz="2000">
              <a:solidFill>
                <a:srgbClr val="004532"/>
              </a:solidFill>
              <a:latin typeface="Staatliches"/>
              <a:ea typeface="Staatliches"/>
              <a:cs typeface="Staatliches"/>
              <a:sym typeface="Staatliches"/>
            </a:endParaRPr>
          </a:p>
        </p:txBody>
      </p:sp>
      <p:sp>
        <p:nvSpPr>
          <p:cNvPr id="247" name="Google Shape;247;p22"/>
          <p:cNvSpPr txBox="1"/>
          <p:nvPr/>
        </p:nvSpPr>
        <p:spPr>
          <a:xfrm>
            <a:off x="582228" y="3992548"/>
            <a:ext cx="908100" cy="400200"/>
          </a:xfrm>
          <a:prstGeom prst="rect">
            <a:avLst/>
          </a:prstGeom>
          <a:noFill/>
          <a:ln>
            <a:noFill/>
          </a:ln>
        </p:spPr>
        <p:txBody>
          <a:bodyPr spcFirstLastPara="1" wrap="square" lIns="91425" tIns="91425" rIns="91425" bIns="91425" anchor="t" anchorCtr="0">
            <a:spAutoFit/>
          </a:bodyPr>
          <a:lstStyle/>
          <a:p>
            <a:pPr marL="0" lvl="0" indent="0" algn="ctr" rtl="0">
              <a:lnSpc>
                <a:spcPct val="70000"/>
              </a:lnSpc>
              <a:spcBef>
                <a:spcPts val="0"/>
              </a:spcBef>
              <a:spcAft>
                <a:spcPts val="0"/>
              </a:spcAft>
              <a:buNone/>
            </a:pPr>
            <a:r>
              <a:rPr lang="en-GB" sz="2000">
                <a:solidFill>
                  <a:srgbClr val="1F1F1F"/>
                </a:solidFill>
                <a:latin typeface="Staatliches"/>
                <a:ea typeface="Staatliches"/>
                <a:cs typeface="Staatliches"/>
                <a:sym typeface="Staatliches"/>
              </a:rPr>
              <a:t>24%</a:t>
            </a:r>
            <a:endParaRPr sz="2000">
              <a:solidFill>
                <a:srgbClr val="1F1F1F"/>
              </a:solidFill>
              <a:latin typeface="Staatliches"/>
              <a:ea typeface="Staatliches"/>
              <a:cs typeface="Staatliches"/>
              <a:sym typeface="Staatliches"/>
            </a:endParaRPr>
          </a:p>
        </p:txBody>
      </p:sp>
      <p:sp>
        <p:nvSpPr>
          <p:cNvPr id="248" name="Google Shape;248;p22"/>
          <p:cNvSpPr txBox="1"/>
          <p:nvPr/>
        </p:nvSpPr>
        <p:spPr>
          <a:xfrm>
            <a:off x="1412453" y="2765373"/>
            <a:ext cx="908100" cy="400200"/>
          </a:xfrm>
          <a:prstGeom prst="rect">
            <a:avLst/>
          </a:prstGeom>
          <a:noFill/>
          <a:ln>
            <a:noFill/>
          </a:ln>
        </p:spPr>
        <p:txBody>
          <a:bodyPr spcFirstLastPara="1" wrap="square" lIns="91425" tIns="91425" rIns="91425" bIns="91425" anchor="t" anchorCtr="0">
            <a:spAutoFit/>
          </a:bodyPr>
          <a:lstStyle/>
          <a:p>
            <a:pPr marL="0" lvl="0" indent="0" algn="ctr" rtl="0">
              <a:lnSpc>
                <a:spcPct val="70000"/>
              </a:lnSpc>
              <a:spcBef>
                <a:spcPts val="0"/>
              </a:spcBef>
              <a:spcAft>
                <a:spcPts val="0"/>
              </a:spcAft>
              <a:buNone/>
            </a:pPr>
            <a:r>
              <a:rPr lang="en-GB" sz="2000">
                <a:solidFill>
                  <a:srgbClr val="004532"/>
                </a:solidFill>
                <a:latin typeface="Staatliches"/>
                <a:ea typeface="Staatliches"/>
                <a:cs typeface="Staatliches"/>
                <a:sym typeface="Staatliches"/>
              </a:rPr>
              <a:t>12%</a:t>
            </a:r>
            <a:endParaRPr sz="2000">
              <a:solidFill>
                <a:srgbClr val="004532"/>
              </a:solidFill>
              <a:latin typeface="Staatliches"/>
              <a:ea typeface="Staatliches"/>
              <a:cs typeface="Staatliches"/>
              <a:sym typeface="Staatliches"/>
            </a:endParaRPr>
          </a:p>
        </p:txBody>
      </p:sp>
      <p:sp>
        <p:nvSpPr>
          <p:cNvPr id="249" name="Google Shape;249;p22"/>
          <p:cNvSpPr txBox="1"/>
          <p:nvPr/>
        </p:nvSpPr>
        <p:spPr>
          <a:xfrm>
            <a:off x="582216" y="2983061"/>
            <a:ext cx="908100" cy="400200"/>
          </a:xfrm>
          <a:prstGeom prst="rect">
            <a:avLst/>
          </a:prstGeom>
          <a:noFill/>
          <a:ln>
            <a:noFill/>
          </a:ln>
        </p:spPr>
        <p:txBody>
          <a:bodyPr spcFirstLastPara="1" wrap="square" lIns="91425" tIns="91425" rIns="91425" bIns="91425" anchor="t" anchorCtr="0">
            <a:spAutoFit/>
          </a:bodyPr>
          <a:lstStyle/>
          <a:p>
            <a:pPr marL="0" lvl="0" indent="0" algn="ctr" rtl="0">
              <a:lnSpc>
                <a:spcPct val="70000"/>
              </a:lnSpc>
              <a:spcBef>
                <a:spcPts val="0"/>
              </a:spcBef>
              <a:spcAft>
                <a:spcPts val="0"/>
              </a:spcAft>
              <a:buNone/>
            </a:pPr>
            <a:r>
              <a:rPr lang="en-GB" sz="2000">
                <a:solidFill>
                  <a:srgbClr val="F3F1EB"/>
                </a:solidFill>
                <a:latin typeface="Staatliches"/>
                <a:ea typeface="Staatliches"/>
                <a:cs typeface="Staatliches"/>
                <a:sym typeface="Staatliches"/>
              </a:rPr>
              <a:t>25%</a:t>
            </a:r>
            <a:endParaRPr sz="2000">
              <a:solidFill>
                <a:srgbClr val="F3F1EB"/>
              </a:solidFill>
              <a:latin typeface="Staatliches"/>
              <a:ea typeface="Staatliches"/>
              <a:cs typeface="Staatliches"/>
              <a:sym typeface="Staatliches"/>
            </a:endParaRPr>
          </a:p>
        </p:txBody>
      </p:sp>
      <p:sp>
        <p:nvSpPr>
          <p:cNvPr id="250" name="Google Shape;250;p22"/>
          <p:cNvSpPr txBox="1"/>
          <p:nvPr/>
        </p:nvSpPr>
        <p:spPr>
          <a:xfrm>
            <a:off x="4726103" y="3507323"/>
            <a:ext cx="908100" cy="400200"/>
          </a:xfrm>
          <a:prstGeom prst="rect">
            <a:avLst/>
          </a:prstGeom>
          <a:noFill/>
          <a:ln>
            <a:noFill/>
          </a:ln>
        </p:spPr>
        <p:txBody>
          <a:bodyPr spcFirstLastPara="1" wrap="square" lIns="91425" tIns="91425" rIns="91425" bIns="91425" anchor="t" anchorCtr="0">
            <a:spAutoFit/>
          </a:bodyPr>
          <a:lstStyle/>
          <a:p>
            <a:pPr marL="0" lvl="0" indent="0" algn="ctr" rtl="0">
              <a:lnSpc>
                <a:spcPct val="70000"/>
              </a:lnSpc>
              <a:spcBef>
                <a:spcPts val="0"/>
              </a:spcBef>
              <a:spcAft>
                <a:spcPts val="0"/>
              </a:spcAft>
              <a:buNone/>
            </a:pPr>
            <a:r>
              <a:rPr lang="en-GB" sz="2000">
                <a:solidFill>
                  <a:srgbClr val="004532"/>
                </a:solidFill>
                <a:latin typeface="Staatliches"/>
                <a:ea typeface="Staatliches"/>
                <a:cs typeface="Staatliches"/>
                <a:sym typeface="Staatliches"/>
              </a:rPr>
              <a:t>49%</a:t>
            </a:r>
            <a:endParaRPr sz="2000">
              <a:solidFill>
                <a:srgbClr val="004532"/>
              </a:solidFill>
              <a:latin typeface="Staatliches"/>
              <a:ea typeface="Staatliches"/>
              <a:cs typeface="Staatliches"/>
              <a:sym typeface="Staatliches"/>
            </a:endParaRPr>
          </a:p>
        </p:txBody>
      </p:sp>
      <p:sp>
        <p:nvSpPr>
          <p:cNvPr id="251" name="Google Shape;251;p22"/>
          <p:cNvSpPr txBox="1"/>
          <p:nvPr/>
        </p:nvSpPr>
        <p:spPr>
          <a:xfrm>
            <a:off x="3415228" y="3225736"/>
            <a:ext cx="908100" cy="400200"/>
          </a:xfrm>
          <a:prstGeom prst="rect">
            <a:avLst/>
          </a:prstGeom>
          <a:noFill/>
          <a:ln>
            <a:noFill/>
          </a:ln>
        </p:spPr>
        <p:txBody>
          <a:bodyPr spcFirstLastPara="1" wrap="square" lIns="91425" tIns="91425" rIns="91425" bIns="91425" anchor="t" anchorCtr="0">
            <a:spAutoFit/>
          </a:bodyPr>
          <a:lstStyle/>
          <a:p>
            <a:pPr marL="0" lvl="0" indent="0" algn="ctr" rtl="0">
              <a:lnSpc>
                <a:spcPct val="70000"/>
              </a:lnSpc>
              <a:spcBef>
                <a:spcPts val="0"/>
              </a:spcBef>
              <a:spcAft>
                <a:spcPts val="0"/>
              </a:spcAft>
              <a:buNone/>
            </a:pPr>
            <a:r>
              <a:rPr lang="en-GB" sz="2000">
                <a:solidFill>
                  <a:srgbClr val="F3F1EB"/>
                </a:solidFill>
                <a:latin typeface="Staatliches"/>
                <a:ea typeface="Staatliches"/>
                <a:cs typeface="Staatliches"/>
                <a:sym typeface="Staatliches"/>
              </a:rPr>
              <a:t>28%</a:t>
            </a:r>
            <a:endParaRPr sz="2000">
              <a:solidFill>
                <a:srgbClr val="F3F1EB"/>
              </a:solidFill>
              <a:latin typeface="Staatliches"/>
              <a:ea typeface="Staatliches"/>
              <a:cs typeface="Staatliches"/>
              <a:sym typeface="Staatliches"/>
            </a:endParaRPr>
          </a:p>
        </p:txBody>
      </p:sp>
      <p:sp>
        <p:nvSpPr>
          <p:cNvPr id="252" name="Google Shape;252;p22"/>
          <p:cNvSpPr txBox="1"/>
          <p:nvPr/>
        </p:nvSpPr>
        <p:spPr>
          <a:xfrm>
            <a:off x="3690391" y="4071411"/>
            <a:ext cx="908100" cy="400200"/>
          </a:xfrm>
          <a:prstGeom prst="rect">
            <a:avLst/>
          </a:prstGeom>
          <a:noFill/>
          <a:ln>
            <a:noFill/>
          </a:ln>
        </p:spPr>
        <p:txBody>
          <a:bodyPr spcFirstLastPara="1" wrap="square" lIns="91425" tIns="91425" rIns="91425" bIns="91425" anchor="t" anchorCtr="0">
            <a:spAutoFit/>
          </a:bodyPr>
          <a:lstStyle/>
          <a:p>
            <a:pPr marL="0" lvl="0" indent="0" algn="ctr" rtl="0">
              <a:lnSpc>
                <a:spcPct val="70000"/>
              </a:lnSpc>
              <a:spcBef>
                <a:spcPts val="0"/>
              </a:spcBef>
              <a:spcAft>
                <a:spcPts val="0"/>
              </a:spcAft>
              <a:buNone/>
            </a:pPr>
            <a:r>
              <a:rPr lang="en-GB" sz="2000">
                <a:solidFill>
                  <a:srgbClr val="F2F1EA"/>
                </a:solidFill>
                <a:latin typeface="Staatliches"/>
                <a:ea typeface="Staatliches"/>
                <a:cs typeface="Staatliches"/>
                <a:sym typeface="Staatliches"/>
              </a:rPr>
              <a:t>19%</a:t>
            </a:r>
            <a:endParaRPr sz="2000">
              <a:solidFill>
                <a:srgbClr val="F2F1EA"/>
              </a:solidFill>
              <a:latin typeface="Staatliches"/>
              <a:ea typeface="Staatliches"/>
              <a:cs typeface="Staatliches"/>
              <a:sym typeface="Staatliches"/>
            </a:endParaRPr>
          </a:p>
        </p:txBody>
      </p:sp>
      <p:sp>
        <p:nvSpPr>
          <p:cNvPr id="253" name="Google Shape;253;p22"/>
          <p:cNvSpPr txBox="1"/>
          <p:nvPr/>
        </p:nvSpPr>
        <p:spPr>
          <a:xfrm>
            <a:off x="3938153" y="2661748"/>
            <a:ext cx="908100" cy="346200"/>
          </a:xfrm>
          <a:prstGeom prst="rect">
            <a:avLst/>
          </a:prstGeom>
          <a:noFill/>
          <a:ln>
            <a:noFill/>
          </a:ln>
        </p:spPr>
        <p:txBody>
          <a:bodyPr spcFirstLastPara="1" wrap="square" lIns="91425" tIns="91425" rIns="91425" bIns="91425" anchor="t" anchorCtr="0">
            <a:spAutoFit/>
          </a:bodyPr>
          <a:lstStyle/>
          <a:p>
            <a:pPr marL="0" lvl="0" indent="0" algn="ctr" rtl="0">
              <a:lnSpc>
                <a:spcPct val="70000"/>
              </a:lnSpc>
              <a:spcBef>
                <a:spcPts val="0"/>
              </a:spcBef>
              <a:spcAft>
                <a:spcPts val="0"/>
              </a:spcAft>
              <a:buNone/>
            </a:pPr>
            <a:r>
              <a:rPr lang="en-GB" sz="1500">
                <a:solidFill>
                  <a:srgbClr val="004532"/>
                </a:solidFill>
                <a:latin typeface="Staatliches"/>
                <a:ea typeface="Staatliches"/>
                <a:cs typeface="Staatliches"/>
                <a:sym typeface="Staatliches"/>
              </a:rPr>
              <a:t>4%</a:t>
            </a:r>
            <a:endParaRPr sz="1500">
              <a:solidFill>
                <a:srgbClr val="004532"/>
              </a:solidFill>
              <a:latin typeface="Staatliches"/>
              <a:ea typeface="Staatliches"/>
              <a:cs typeface="Staatliches"/>
              <a:sym typeface="Staatliche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9d44626-c0ec-4289-8a5a-7079580bc983">
      <Terms xmlns="http://schemas.microsoft.com/office/infopath/2007/PartnerControls"/>
    </lcf76f155ced4ddcb4097134ff3c332f>
    <TaxCatchAll xmlns="1c045c88-a9c8-4ffb-b4e8-6626501c0f9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203AF9A4701C347A439372429D68FE3" ma:contentTypeVersion="16" ma:contentTypeDescription="Create a new document." ma:contentTypeScope="" ma:versionID="3d3c4a7bb097a6225064b7bdc695c6e5">
  <xsd:schema xmlns:xsd="http://www.w3.org/2001/XMLSchema" xmlns:xs="http://www.w3.org/2001/XMLSchema" xmlns:p="http://schemas.microsoft.com/office/2006/metadata/properties" xmlns:ns2="e9d44626-c0ec-4289-8a5a-7079580bc983" xmlns:ns3="1c045c88-a9c8-4ffb-b4e8-6626501c0f9d" targetNamespace="http://schemas.microsoft.com/office/2006/metadata/properties" ma:root="true" ma:fieldsID="a6a8cab0a17a79907bf019ccf50f98a6" ns2:_="" ns3:_="">
    <xsd:import namespace="e9d44626-c0ec-4289-8a5a-7079580bc983"/>
    <xsd:import namespace="1c045c88-a9c8-4ffb-b4e8-6626501c0f9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ServiceOCR"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d44626-c0ec-4289-8a5a-7079580bc9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7489bea-e3d9-4288-8679-8b3710e77e62"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c045c88-a9c8-4ffb-b4e8-6626501c0f9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5acf7df-0899-4e13-87d5-ba1bbb73ebcd}" ma:internalName="TaxCatchAll" ma:showField="CatchAllData" ma:web="1c045c88-a9c8-4ffb-b4e8-6626501c0f9d">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332D4F-014A-4526-AAE3-F5DF8259E7FC}">
  <ds:schemaRefs>
    <ds:schemaRef ds:uri="http://schemas.microsoft.com/office/2006/metadata/properties"/>
    <ds:schemaRef ds:uri="http://schemas.microsoft.com/office/infopath/2007/PartnerControls"/>
    <ds:schemaRef ds:uri="e9d44626-c0ec-4289-8a5a-7079580bc983"/>
    <ds:schemaRef ds:uri="1c045c88-a9c8-4ffb-b4e8-6626501c0f9d"/>
  </ds:schemaRefs>
</ds:datastoreItem>
</file>

<file path=customXml/itemProps2.xml><?xml version="1.0" encoding="utf-8"?>
<ds:datastoreItem xmlns:ds="http://schemas.openxmlformats.org/officeDocument/2006/customXml" ds:itemID="{325709B4-A418-4D51-B9E9-F41ECCE7CD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d44626-c0ec-4289-8a5a-7079580bc983"/>
    <ds:schemaRef ds:uri="1c045c88-a9c8-4ffb-b4e8-6626501c0f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0B4F91B-BD25-4285-8D94-506C89BAC4F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2995</Words>
  <Application>Microsoft Office PowerPoint</Application>
  <PresentationFormat>On-screen Show (16:9)</PresentationFormat>
  <Paragraphs>521</Paragraphs>
  <Slides>45</Slides>
  <Notes>45</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 “Imagine that a global fund was established with enough money and expertise to really make a difference in addressing problems relating to climate change, the environment, poverty, hunger, and inequality in the world’s lower income countries. Which of the following areas would you be most and least excited to invest 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Liz Callegari</cp:lastModifiedBy>
  <cp:revision>7</cp:revision>
  <dcterms:modified xsi:type="dcterms:W3CDTF">2023-11-16T09:44:54Z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0x0101001203AF9A4701C347A439372429D68FE3</vt:lpwstr>
  </property>
  <property fmtid="{D5CDD505-2E9C-101B-9397-08002B2CF9AE}" pid="3" name="MediaServiceImageTags">
    <vt:lpwstr/>
  </property>
</Properties>
</file>