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429" r:id="rId6"/>
    <p:sldId id="431" r:id="rId7"/>
    <p:sldId id="432" r:id="rId8"/>
    <p:sldId id="433" r:id="rId9"/>
    <p:sldId id="434" r:id="rId10"/>
    <p:sldId id="430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EE3941"/>
    <a:srgbClr val="00C900"/>
    <a:srgbClr val="21EB56"/>
    <a:srgbClr val="FFB612"/>
    <a:srgbClr val="005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0" autoAdjust="0"/>
    <p:restoredTop sz="84029" autoAdjust="0"/>
  </p:normalViewPr>
  <p:slideViewPr>
    <p:cSldViewPr>
      <p:cViewPr>
        <p:scale>
          <a:sx n="100" d="100"/>
          <a:sy n="100" d="100"/>
        </p:scale>
        <p:origin x="-29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6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A6D44B-A001-467C-A016-843586D89906}" type="datetimeFigureOut">
              <a:rPr lang="en-GB"/>
              <a:pPr>
                <a:defRPr/>
              </a:pPr>
              <a:t>23/11/2016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6B76F3-C87B-4B65-9536-A9FA755D70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B65E81-FF2B-489D-8C94-60A08DEEEF18}" type="datetimeFigureOut">
              <a:rPr lang="en-US"/>
              <a:pPr>
                <a:defRPr/>
              </a:pPr>
              <a:t>11/23/2016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C9B2C2-13C4-4E17-BA51-92AD37DC9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0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34A2D-46B8-4EC1-8D92-AE761C1F5C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E5136-7DE4-40ED-89C7-D7AD27E554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E5136-7DE4-40ED-89C7-D7AD27E55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34A2D-46B8-4EC1-8D92-AE761C1F5C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CB026-0EEF-478F-8103-EDFD2958D2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Turn-key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E5136-7DE4-40ED-89C7-D7AD27E554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800866.jpg"/>
          <p:cNvPicPr>
            <a:picLocks noChangeAspect="1"/>
          </p:cNvPicPr>
          <p:nvPr userDrawn="1"/>
        </p:nvPicPr>
        <p:blipFill>
          <a:blip r:embed="rId2" cstate="print"/>
          <a:srcRect l="31226" t="80705" r="22144" b="14755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WATERAID_COL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308725"/>
            <a:ext cx="17287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640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68313" y="692150"/>
            <a:ext cx="8229600" cy="8651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lang="en-US" sz="4400" dirty="0">
              <a:solidFill>
                <a:srgbClr val="00AEE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AEE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AEE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8313" y="692150"/>
            <a:ext cx="8229600" cy="8651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AEEF"/>
                </a:solidFill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lang="en-US" sz="4400" dirty="0">
              <a:solidFill>
                <a:srgbClr val="00AEE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3024336" cy="576064"/>
          </a:xfrm>
        </p:spPr>
        <p:txBody>
          <a:bodyPr anchor="b"/>
          <a:lstStyle>
            <a:lvl1pPr algn="l">
              <a:defRPr sz="20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028" name="Picture 9" descr="WATERAID_COL_LOGO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6308725"/>
            <a:ext cx="17287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235825" y="6308725"/>
            <a:ext cx="20891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www.wateraid.org</a:t>
            </a:r>
          </a:p>
        </p:txBody>
      </p:sp>
      <p:pic>
        <p:nvPicPr>
          <p:cNvPr id="1030" name="Picture 7" descr="2800866.jpg"/>
          <p:cNvPicPr>
            <a:picLocks noChangeAspect="1"/>
          </p:cNvPicPr>
          <p:nvPr userDrawn="1"/>
        </p:nvPicPr>
        <p:blipFill>
          <a:blip r:embed="rId10" cstate="print"/>
          <a:srcRect l="32837" t="80478" r="24577" b="15060"/>
          <a:stretch>
            <a:fillRect/>
          </a:stretch>
        </p:blipFill>
        <p:spPr bwMode="auto">
          <a:xfrm>
            <a:off x="0" y="0"/>
            <a:ext cx="9144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0" r:id="rId2"/>
    <p:sldLayoutId id="2147483895" r:id="rId3"/>
    <p:sldLayoutId id="2147483891" r:id="rId4"/>
    <p:sldLayoutId id="2147483892" r:id="rId5"/>
    <p:sldLayoutId id="2147483893" r:id="rId6"/>
    <p:sldLayoutId id="214748389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AEE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AEE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39357"/>
            <a:ext cx="3676040" cy="297401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4897" y="620688"/>
            <a:ext cx="4325295" cy="3537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647088"/>
      </p:ext>
    </p:extLst>
  </p:cSld>
  <p:clrMapOvr>
    <a:masterClrMapping/>
  </p:clrMapOvr>
  <p:transition advTm="211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ropbox\IATI\InternalComms\14_06 Comms Brief\IncomeRestricte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3933056"/>
            <a:ext cx="368894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ropbox\IATI\InternalComms\14_06 Comms Brief\IncomeVolunta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3240360" cy="204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2" descr="image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333" y="2420609"/>
            <a:ext cx="48371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91880" y="683985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AEEF"/>
                </a:solidFill>
              </a:rPr>
              <a:t>Income</a:t>
            </a:r>
            <a:endParaRPr lang="en-GB" sz="3200" dirty="0" smtClean="0">
              <a:solidFill>
                <a:srgbClr val="00AEE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013020">
            <a:off x="3994220" y="5194510"/>
            <a:ext cx="724775" cy="322188"/>
          </a:xfrm>
          <a:prstGeom prst="rightArrow">
            <a:avLst>
              <a:gd name="adj1" fmla="val 36772"/>
              <a:gd name="adj2" fmla="val 83069"/>
            </a:avLst>
          </a:prstGeom>
          <a:solidFill>
            <a:srgbClr val="00C90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164033">
            <a:off x="3586673" y="2882459"/>
            <a:ext cx="1066628" cy="319516"/>
          </a:xfrm>
          <a:prstGeom prst="rightArrow">
            <a:avLst>
              <a:gd name="adj1" fmla="val 36772"/>
              <a:gd name="adj2" fmla="val 83069"/>
            </a:avLst>
          </a:prstGeom>
          <a:solidFill>
            <a:srgbClr val="00C90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35896" y="1268760"/>
            <a:ext cx="5566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Interactive IATI visualisation that uses a water theme</a:t>
            </a:r>
          </a:p>
          <a:p>
            <a:r>
              <a:rPr lang="en-GB" dirty="0" smtClean="0"/>
              <a:t>to promote understanding  of WaterAid’s annual </a:t>
            </a:r>
          </a:p>
          <a:p>
            <a:r>
              <a:rPr lang="en-GB" dirty="0" smtClean="0"/>
              <a:t>Report and the open data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8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31840" y="7647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AEEF"/>
                </a:solidFill>
              </a:rPr>
              <a:t>Spending</a:t>
            </a:r>
          </a:p>
        </p:txBody>
      </p:sp>
      <p:pic>
        <p:nvPicPr>
          <p:cNvPr id="3074" name="Picture 2" descr="C:\Dropbox\IATI\InternalComms\14_06 Comms Brief\Expend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3462802" cy="317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1" descr="image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9665" y="1700808"/>
            <a:ext cx="5240847" cy="27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ropbox\IATI\InternalComms\14_06 Comms Brief\MouseO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81128"/>
            <a:ext cx="2769539" cy="1512168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707904" y="3823549"/>
            <a:ext cx="792088" cy="288032"/>
          </a:xfrm>
          <a:prstGeom prst="rightArrow">
            <a:avLst>
              <a:gd name="adj1" fmla="val 36772"/>
              <a:gd name="adj2" fmla="val 83069"/>
            </a:avLst>
          </a:prstGeom>
          <a:solidFill>
            <a:srgbClr val="00C90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Arial" charset="0"/>
                <a:cs typeface="Arial" charset="0"/>
              </a:rPr>
              <a:t>Detailed, dynamic data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infocard-screen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556792"/>
            <a:ext cx="5421277" cy="450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ropbox\IATI\InternalComms\14_06 Comms Brief\Word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27520"/>
            <a:ext cx="2987824" cy="236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ropbox\IATI\InternalComms\14_06 Comms Brief\GhanaTex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267" y="2060848"/>
            <a:ext cx="303497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158733"/>
      </p:ext>
    </p:extLst>
  </p:cSld>
  <p:clrMapOvr>
    <a:masterClrMapping/>
  </p:clrMapOvr>
  <p:transition advTm="2115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865188"/>
          </a:xfrm>
        </p:spPr>
        <p:txBody>
          <a:bodyPr/>
          <a:lstStyle/>
          <a:p>
            <a:r>
              <a:rPr lang="en-GB" dirty="0" smtClean="0"/>
              <a:t>Tools for the sector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62711" cy="347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067944" y="1556792"/>
            <a:ext cx="1290716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217737" y="3116300"/>
            <a:ext cx="6943725" cy="3640137"/>
            <a:chOff x="2217737" y="3116300"/>
            <a:chExt cx="6943725" cy="364013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37" y="3116300"/>
              <a:ext cx="6943725" cy="3640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\\vmware-host\Shared Folders\Desktop\Screen Shot 2016-11-23 at 09.13.2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311" y="3140968"/>
              <a:ext cx="3538538" cy="279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920" y="3847864"/>
              <a:ext cx="6920080" cy="290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588951" y="1340768"/>
            <a:ext cx="331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Single push button tool to create</a:t>
            </a:r>
          </a:p>
          <a:p>
            <a:r>
              <a:rPr lang="en-GB" sz="1600" dirty="0" smtClean="0"/>
              <a:t>IATI data from Excel spreadsheets</a:t>
            </a:r>
            <a:endParaRPr lang="en-GB" sz="1600" dirty="0"/>
          </a:p>
        </p:txBody>
      </p:sp>
      <p:cxnSp>
        <p:nvCxnSpPr>
          <p:cNvPr id="9" name="Straight Connector 8"/>
          <p:cNvCxnSpPr>
            <a:stCxn id="3" idx="7"/>
          </p:cNvCxnSpPr>
          <p:nvPr/>
        </p:nvCxnSpPr>
        <p:spPr>
          <a:xfrm flipV="1">
            <a:off x="5169639" y="1628801"/>
            <a:ext cx="419312" cy="334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95564" y="2550677"/>
            <a:ext cx="866574" cy="97982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4038" y="2135178"/>
            <a:ext cx="390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Tool to understand IATI data and </a:t>
            </a:r>
          </a:p>
          <a:p>
            <a:r>
              <a:rPr lang="en-GB" sz="1600" dirty="0" smtClean="0"/>
              <a:t>develop organisation approach to meet </a:t>
            </a:r>
          </a:p>
          <a:p>
            <a:r>
              <a:rPr lang="en-GB" sz="1600" dirty="0" smtClean="0"/>
              <a:t>DFID requirements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0664" y="2845450"/>
            <a:ext cx="4062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00AEEF"/>
                </a:solidFill>
              </a:rPr>
              <a:t>Available at http</a:t>
            </a:r>
            <a:r>
              <a:rPr lang="en-GB" sz="1100" dirty="0">
                <a:solidFill>
                  <a:srgbClr val="00AEEF"/>
                </a:solidFill>
              </a:rPr>
              <a:t>://www.wateraid.org/uk/who-we-are/open-data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3545" y="1816249"/>
            <a:ext cx="3348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rgbClr val="00AEEF"/>
                </a:solidFill>
              </a:rPr>
              <a:t>Available </a:t>
            </a:r>
            <a:r>
              <a:rPr lang="en-GB" sz="1100" dirty="0">
                <a:solidFill>
                  <a:srgbClr val="00AEEF"/>
                </a:solidFill>
              </a:rPr>
              <a:t>at https://github.com/WaterAid/iati-xl2xml</a:t>
            </a:r>
          </a:p>
        </p:txBody>
      </p:sp>
    </p:spTree>
    <p:extLst>
      <p:ext uri="{BB962C8B-B14F-4D97-AF65-F5344CB8AC3E}">
        <p14:creationId xmlns:p14="http://schemas.microsoft.com/office/powerpoint/2010/main" val="6654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74876"/>
            <a:ext cx="4211960" cy="257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tools</a:t>
            </a:r>
            <a:endParaRPr lang="en-GB" dirty="0"/>
          </a:p>
        </p:txBody>
      </p:sp>
      <p:pic>
        <p:nvPicPr>
          <p:cNvPr id="9" name="Picture 8" descr="R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8124" y="2695314"/>
            <a:ext cx="5424179" cy="224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356992"/>
            <a:ext cx="4568638" cy="242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5490" y="4293096"/>
            <a:ext cx="4262229" cy="243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3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MPB Item Updated</Name>
    <Type>10002</Type>
    <SequenceNumber>10000</SequenceNumber>
    <Assembly>WaterAid.MPBEventReceiver, Version=1.0.0.0, Culture=neutral, PublicKeyToken=e4ac420a305441bb</Assembly>
    <Class>WaterAid.MPBEventReceiver</Class>
    <Data/>
    <Filter/>
  </Receiver>
  <Receiver>
    <Name>MPB Item Deleting</Name>
    <Type>3</Type>
    <SequenceNumber>10000</SequenceNumber>
    <Assembly>WaterAid.MPBEventReceiver, Version=1.0.0.0, Culture=neutral, PublicKeyToken=e4ac420a305441bb</Assembly>
    <Class>WaterAid.MPBEventReceiver</Class>
    <Data/>
    <Filter/>
  </Receiver>
  <Receiver>
    <Name>MPB Item Updating</Name>
    <Type>2</Type>
    <SequenceNumber>10000</SequenceNumber>
    <Assembly>WaterAid.MPBEventReceiver, Version=1.0.0.0, Culture=neutral, PublicKeyToken=e4ac420a305441bb</Assembly>
    <Class>WaterAid.MPBEventReceiver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genda" ma:contentTypeID="0x0101007AD46FA00E444140A16749902B7C34F0010067E7628AD3E6B745A14726356FDB1C9A" ma:contentTypeVersion="27" ma:contentTypeDescription="" ma:contentTypeScope="" ma:versionID="938b04db6676c765c0481d793b1a4329">
  <xsd:schema xmlns:xsd="http://www.w3.org/2001/XMLSchema" xmlns:p="http://schemas.microsoft.com/office/2006/metadata/properties" xmlns:ns1="http://schemas.microsoft.com/sharepoint/v3" xmlns:ns2="e2e68419-8eb4-4547-a4e6-c77e2470aaf7" xmlns:ns3="6b5994bc-e51e-4d1d-8911-7a485c487ef1" xmlns:ns5="d44933a0-8d38-476a-9f94-cb2dabf4dfa5" targetNamespace="http://schemas.microsoft.com/office/2006/metadata/properties" ma:root="true" ma:fieldsID="89c0fe30c9ec7d6c3bc2756be2e7e512" ns1:_="" ns2:_="" ns3:_="" ns5:_="">
    <xsd:import namespace="http://schemas.microsoft.com/sharepoint/v3"/>
    <xsd:import namespace="e2e68419-8eb4-4547-a4e6-c77e2470aaf7"/>
    <xsd:import namespace="6b5994bc-e51e-4d1d-8911-7a485c487ef1"/>
    <xsd:import namespace="d44933a0-8d38-476a-9f94-cb2dabf4dfa5"/>
    <xsd:element name="properties">
      <xsd:complexType>
        <xsd:sequence>
          <xsd:element name="documentManagement">
            <xsd:complexType>
              <xsd:all>
                <xsd:element ref="ns2:Business_x005f_x0020_Area" minOccurs="0"/>
                <xsd:element ref="ns1:Country" minOccurs="0"/>
                <xsd:element ref="ns3:Audience1" minOccurs="0"/>
                <xsd:element ref="ns3:Document_x0020_Language" minOccurs="0"/>
                <xsd:element ref="ns3:Internal_x0020_Only" minOccurs="0"/>
                <xsd:element ref="ns2:Sort_x0020_by" minOccurs="0"/>
                <xsd:element ref="ns5:Template" minOccurs="0"/>
                <xsd:element ref="ns5:Language" minOccurs="0"/>
                <xsd:element ref="ns5:Format" minOccurs="0"/>
                <xsd:element ref="ns5:Group" minOccurs="0"/>
                <xsd:element ref="ns5:Sub_x002d_Group" minOccurs="0"/>
                <xsd:element ref="ns2:Add_x0020_to_x0020_MPB_x0020_document_x0020_libra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Country" ma:index="3" nillable="true" ma:displayName="Country" ma:default="" ma:internalName="Country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merica"/>
                        <xsd:enumeration value="Angola"/>
                        <xsd:enumeration value="Australia"/>
                        <xsd:enumeration value="Bangladesh"/>
                        <xsd:enumeration value="Burkina Faso"/>
                        <xsd:enumeration value="Ethiopia"/>
                        <xsd:enumeration value="Ghana"/>
                        <xsd:enumeration value="Global"/>
                        <xsd:enumeration value="India"/>
                        <xsd:enumeration value="Kenya"/>
                        <xsd:enumeration value="Laos"/>
                        <xsd:enumeration value="Lesotho"/>
                        <xsd:enumeration value="Liberia"/>
                        <xsd:enumeration value="Madagascar"/>
                        <xsd:enumeration value="Malawi"/>
                        <xsd:enumeration value="Mali"/>
                        <xsd:enumeration value="Mozambique"/>
                        <xsd:enumeration value="Nepal"/>
                        <xsd:enumeration value="Niger"/>
                        <xsd:enumeration value="Nigeria"/>
                        <xsd:enumeration value="Other"/>
                        <xsd:enumeration value="Pakistan"/>
                        <xsd:enumeration value="Papua New Guinea"/>
                        <xsd:enumeration value="Rwanda"/>
                        <xsd:enumeration value="Sierra Leone"/>
                        <xsd:enumeration value="Swaziland"/>
                        <xsd:enumeration value="Sweden"/>
                        <xsd:enumeration value="Tanzania"/>
                        <xsd:enumeration value="Timor Leste"/>
                        <xsd:enumeration value="Uganda"/>
                        <xsd:enumeration value="United Kingdom"/>
                        <xsd:enumeration value="Zambia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2e68419-8eb4-4547-a4e6-c77e2470aaf7" elementFormDefault="qualified">
    <xsd:import namespace="http://schemas.microsoft.com/office/2006/documentManagement/types"/>
    <xsd:element name="Business_x005f_x0020_Area" ma:index="2" nillable="true" ma:displayName="Business Area" ma:default="" ma:internalName="Business_x0020_Area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ministration"/>
                        <xsd:enumeration value="Communications"/>
                        <xsd:enumeration value="Directorate"/>
                        <xsd:enumeration value="Finance"/>
                        <xsd:enumeration value="Fundraising"/>
                        <xsd:enumeration value="Internal Audit"/>
                        <xsd:enumeration value="IT"/>
                        <xsd:enumeration value="Human Resources"/>
                        <xsd:enumeration value="International Programmes"/>
                        <xsd:enumeration value="Management Information Systems"/>
                        <xsd:enumeration value="Major Partnerships"/>
                        <xsd:enumeration value="Programme Funding"/>
                        <xsd:enumeration value="Programme Support Unit"/>
                        <xsd:enumeration value="Policy and Campaigns"/>
                        <xsd:enumeration value="Strategy and Governance"/>
                        <xsd:enumeration value="Supporter Developmen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ort_x0020_by" ma:index="9" nillable="true" ma:displayName="Sort by" ma:decimals="0" ma:internalName="Sort_x0020_by">
      <xsd:simpleType>
        <xsd:restriction base="dms:Number"/>
      </xsd:simpleType>
    </xsd:element>
    <xsd:element name="Add_x0020_to_x0020_MPB_x0020_document_x0020_library" ma:index="21" nillable="true" ma:displayName="Add to MPB document library" ma:default="0" ma:internalName="Add_x0020_to_x0020_MPB_x0020_document_x0020_library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6b5994bc-e51e-4d1d-8911-7a485c487ef1" elementFormDefault="qualified">
    <xsd:import namespace="http://schemas.microsoft.com/office/2006/documentManagement/types"/>
    <xsd:element name="Audience1" ma:index="4" nillable="true" ma:displayName="Audience" ma:default="" ma:internalName="Audience1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gency"/>
                        <xsd:enumeration value="Donor"/>
                        <xsd:enumeration value="Government"/>
                        <xsd:enumeration value="Media"/>
                        <xsd:enumeration value="Staff"/>
                        <xsd:enumeration value="Supporter"/>
                        <xsd:enumeration value="Partn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ocument_x0020_Language" ma:index="5" nillable="true" ma:displayName="Document Language" ma:default="" ma:format="Dropdown" ma:internalName="Document_x0020_Language">
      <xsd:simpleType>
        <xsd:union memberTypes="dms:Text">
          <xsd:simpleType>
            <xsd:restriction base="dms:Choice">
              <xsd:enumeration value="English"/>
              <xsd:enumeration value="French"/>
              <xsd:enumeration value="Portuguese"/>
            </xsd:restriction>
          </xsd:simpleType>
        </xsd:union>
      </xsd:simpleType>
    </xsd:element>
    <xsd:element name="Internal_x0020_Only" ma:index="7" nillable="true" ma:displayName="Internal Use Only" ma:default="1" ma:internalName="Internal_x0020_Only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d44933a0-8d38-476a-9f94-cb2dabf4dfa5" elementFormDefault="qualified">
    <xsd:import namespace="http://schemas.microsoft.com/office/2006/documentManagement/types"/>
    <xsd:element name="Template" ma:index="16" nillable="true" ma:displayName="Template" ma:default="Briefing note" ma:format="Dropdown" ma:internalName="Template">
      <xsd:simpleType>
        <xsd:restriction base="dms:Choice">
          <xsd:enumeration value="Briefing note"/>
          <xsd:enumeration value="Newsletter"/>
          <xsd:enumeration value="Report"/>
          <xsd:enumeration value="Presentation"/>
        </xsd:restriction>
      </xsd:simpleType>
    </xsd:element>
    <xsd:element name="Language" ma:index="17" nillable="true" ma:displayName="Language" ma:default="English" ma:format="Dropdown" ma:internalName="Language">
      <xsd:simpleType>
        <xsd:restriction base="dms:Choice">
          <xsd:enumeration value="English"/>
          <xsd:enumeration value="French"/>
          <xsd:enumeration value="Portuguese"/>
        </xsd:restriction>
      </xsd:simpleType>
    </xsd:element>
    <xsd:element name="Format" ma:index="18" nillable="true" ma:displayName="Format" ma:default="PowerPoint" ma:format="Dropdown" ma:internalName="Format">
      <xsd:simpleType>
        <xsd:restriction base="dms:Choice">
          <xsd:enumeration value="PowerPoint"/>
          <xsd:enumeration value="Word"/>
          <xsd:enumeration value="InDesign"/>
        </xsd:restriction>
      </xsd:simpleType>
    </xsd:element>
    <xsd:element name="Group" ma:index="19" nillable="true" ma:displayName="Group" ma:default="Presentations" ma:format="Dropdown" ma:internalName="Group">
      <xsd:simpleType>
        <xsd:restriction base="dms:Choice">
          <xsd:enumeration value="Presentations"/>
          <xsd:enumeration value="Reports"/>
        </xsd:restriction>
      </xsd:simpleType>
    </xsd:element>
    <xsd:element name="Sub_x002d_Group" ma:index="20" nillable="true" ma:displayName="Sub-Group" ma:default="PowerPoint" ma:format="Dropdown" ma:internalName="Sub_x002d_Group">
      <xsd:simpleType>
        <xsd:restriction base="dms:Choice">
          <xsd:enumeration value="PowerPoint"/>
          <xsd:enumeration value="Newsletter"/>
          <xsd:enumeration value="Repo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15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Template xmlns="d44933a0-8d38-476a-9f94-cb2dabf4dfa5">Presentation</Template>
    <Group xmlns="d44933a0-8d38-476a-9f94-cb2dabf4dfa5">Presentations</Group>
    <Document_x0020_Language xmlns="6b5994bc-e51e-4d1d-8911-7a485c487ef1">English</Document_x0020_Language>
    <Audience1 xmlns="6b5994bc-e51e-4d1d-8911-7a485c487ef1">
      <Value xmlns="6b5994bc-e51e-4d1d-8911-7a485c487ef1">Donor</Value>
      <Value xmlns="6b5994bc-e51e-4d1d-8911-7a485c487ef1">Supporter</Value>
      <Value xmlns="6b5994bc-e51e-4d1d-8911-7a485c487ef1">Partner</Value>
    </Audience1>
    <Sub_x002d_Group xmlns="d44933a0-8d38-476a-9f94-cb2dabf4dfa5">PowerPoint</Sub_x002d_Group>
    <Internal_x0020_Only xmlns="6b5994bc-e51e-4d1d-8911-7a485c487ef1">true</Internal_x0020_Only>
    <Language xmlns="d44933a0-8d38-476a-9f94-cb2dabf4dfa5">English</Language>
    <Add_x0020_to_x0020_MPB_x0020_document_x0020_library xmlns="e2e68419-8eb4-4547-a4e6-c77e2470aaf7">false</Add_x0020_to_x0020_MPB_x0020_document_x0020_library>
    <Country xmlns="http://schemas.microsoft.com/sharepoint/v3">
      <ns1:Value xmlns:ns1="http://schemas.microsoft.com/sharepoint/v3">United Kingdom</ns1:Value>
    </Country>
    <Sort_x0020_by xmlns="e2e68419-8eb4-4547-a4e6-c77e2470aaf7" xsi:nil="true"/>
    <Format xmlns="d44933a0-8d38-476a-9f94-cb2dabf4dfa5">PowerPoint</Format>
    <Business_x005f_x0020_Area xmlns="e2e68419-8eb4-4547-a4e6-c77e2470aaf7">
      <ns2:Value xmlns:ns2="e2e68419-8eb4-4547-a4e6-c77e2470aaf7">Strategy and Governance</ns2:Value>
      <ns2:Value xmlns:ns2="e2e68419-8eb4-4547-a4e6-c77e2470aaf7">Programme Support Unit</ns2:Value>
      <ns2:Value xmlns:ns2="e2e68419-8eb4-4547-a4e6-c77e2470aaf7">Management Information Systems</ns2:Value>
    </Business_x005f_x0020_Area>
  </documentManagement>
</p:properties>
</file>

<file path=customXml/itemProps1.xml><?xml version="1.0" encoding="utf-8"?>
<ds:datastoreItem xmlns:ds="http://schemas.openxmlformats.org/officeDocument/2006/customXml" ds:itemID="{5E298F3D-98AD-4274-B41F-DD90BEBAE1B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E6335AA-CDAD-47AD-9921-4D4DE2433E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CBFCDC-034D-480F-B4E0-14880068D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68419-8eb4-4547-a4e6-c77e2470aaf7"/>
    <ds:schemaRef ds:uri="6b5994bc-e51e-4d1d-8911-7a485c487ef1"/>
    <ds:schemaRef ds:uri="d44933a0-8d38-476a-9f94-cb2dabf4dfa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233D6713-C74B-46CD-BA63-2A05B2C231E8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d44933a0-8d38-476a-9f94-cb2dabf4dfa5"/>
    <ds:schemaRef ds:uri="6b5994bc-e51e-4d1d-8911-7a485c487ef1"/>
    <ds:schemaRef ds:uri="e2e68419-8eb4-4547-a4e6-c77e2470aa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14862</TotalTime>
  <Words>74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Detailed, dynamic data</vt:lpstr>
      <vt:lpstr>Tools for the sector</vt:lpstr>
      <vt:lpstr>Internal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IATI WaterAid presentation 2013</dc:title>
  <dc:creator>Mike Smith</dc:creator>
  <cp:keywords>powerpoint</cp:keywords>
  <cp:lastModifiedBy>Mike Smith</cp:lastModifiedBy>
  <cp:revision>776</cp:revision>
  <dcterms:created xsi:type="dcterms:W3CDTF">2012-01-11T09:47:07Z</dcterms:created>
  <dcterms:modified xsi:type="dcterms:W3CDTF">2016-11-23T10:00:03Z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0x0101007AD46FA00E444140A16749902B7C34F0010067E7628AD3E6B745A14726356FDB1C9A</vt:lpwstr>
  </property>
</Properties>
</file>