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
  </p:handoutMasterIdLst>
  <p:sldIdLst>
    <p:sldId id="256" r:id="rId2"/>
    <p:sldId id="354" r:id="rId3"/>
    <p:sldId id="355" r:id="rId4"/>
    <p:sldId id="360" r:id="rId5"/>
    <p:sldId id="359" r:id="rId6"/>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72" d="100"/>
          <a:sy n="72" d="100"/>
        </p:scale>
        <p:origin x="12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6C4CD6-8F04-4CBB-9212-9F6CE86B1FD1}"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GB"/>
        </a:p>
      </dgm:t>
    </dgm:pt>
    <dgm:pt modelId="{603ACB71-B86E-42F2-9E43-0E99C40E1CFA}">
      <dgm:prSet phldrT="[Text]" custT="1"/>
      <dgm:spPr/>
      <dgm:t>
        <a:bodyPr/>
        <a:lstStyle/>
        <a:p>
          <a:r>
            <a:rPr lang="en-GB" sz="1200" dirty="0">
              <a:solidFill>
                <a:schemeClr val="accent5"/>
              </a:solidFill>
            </a:rPr>
            <a:t>In 2011, the International Aid Transparency Initiative (IATI) was agreed as a common data standard. For the first time there was agreement on how aid information should be published, making it possible to standardise Index formats.</a:t>
          </a:r>
        </a:p>
      </dgm:t>
    </dgm:pt>
    <dgm:pt modelId="{E3909F60-8096-4D72-9ACE-588C78F43FDC}" type="parTrans" cxnId="{0F2A3F60-B9F6-48F8-8F73-3D543C07E15D}">
      <dgm:prSet/>
      <dgm:spPr/>
      <dgm:t>
        <a:bodyPr/>
        <a:lstStyle/>
        <a:p>
          <a:endParaRPr lang="en-GB"/>
        </a:p>
      </dgm:t>
    </dgm:pt>
    <dgm:pt modelId="{979A8925-2C1F-4528-9CCE-088BBB4F8DA4}" type="sibTrans" cxnId="{0F2A3F60-B9F6-48F8-8F73-3D543C07E15D}">
      <dgm:prSet/>
      <dgm:spPr/>
      <dgm:t>
        <a:bodyPr/>
        <a:lstStyle/>
        <a:p>
          <a:endParaRPr lang="en-GB"/>
        </a:p>
      </dgm:t>
    </dgm:pt>
    <dgm:pt modelId="{4C5E389D-2B5B-4C96-BBD1-253F1836C518}">
      <dgm:prSet phldrT="[Text]" custT="1"/>
      <dgm:spPr/>
      <dgm:t>
        <a:bodyPr/>
        <a:lstStyle/>
        <a:p>
          <a:r>
            <a:rPr lang="en-GB" sz="1200" dirty="0">
              <a:solidFill>
                <a:schemeClr val="accent1"/>
              </a:solidFill>
            </a:rPr>
            <a:t>In 2012, major aid donor organisations started to recognise the value of the Aid Transparency Index:</a:t>
          </a:r>
        </a:p>
        <a:p>
          <a:r>
            <a:rPr lang="en-GB" sz="1200" dirty="0">
              <a:solidFill>
                <a:schemeClr val="accent1"/>
              </a:solidFill>
            </a:rPr>
            <a:t>“</a:t>
          </a:r>
          <a:r>
            <a:rPr lang="en-GB" sz="1200" i="1" dirty="0">
              <a:solidFill>
                <a:schemeClr val="accent1"/>
              </a:solidFill>
            </a:rPr>
            <a:t>We appreciate your leadership in advancing this agenda.” – </a:t>
          </a:r>
          <a:r>
            <a:rPr lang="en-GB" sz="1200" i="0" dirty="0">
              <a:solidFill>
                <a:schemeClr val="accent1"/>
              </a:solidFill>
            </a:rPr>
            <a:t>Jim Yong Kim, President of the World Bank</a:t>
          </a:r>
        </a:p>
      </dgm:t>
    </dgm:pt>
    <dgm:pt modelId="{78F91B38-31D6-4B8A-B1C2-568E97238B4F}" type="parTrans" cxnId="{5B176461-0B16-482D-B9F4-0A1684E41B77}">
      <dgm:prSet/>
      <dgm:spPr/>
      <dgm:t>
        <a:bodyPr/>
        <a:lstStyle/>
        <a:p>
          <a:endParaRPr lang="en-GB"/>
        </a:p>
      </dgm:t>
    </dgm:pt>
    <dgm:pt modelId="{57223360-23D4-4D90-B7B2-875F3700222D}" type="sibTrans" cxnId="{5B176461-0B16-482D-B9F4-0A1684E41B77}">
      <dgm:prSet/>
      <dgm:spPr/>
      <dgm:t>
        <a:bodyPr/>
        <a:lstStyle/>
        <a:p>
          <a:endParaRPr lang="en-GB"/>
        </a:p>
      </dgm:t>
    </dgm:pt>
    <dgm:pt modelId="{940CF590-6971-40FE-842A-AC0D79127631}">
      <dgm:prSet phldrT="[Text]" custT="1"/>
      <dgm:spPr/>
      <dgm:t>
        <a:bodyPr/>
        <a:lstStyle/>
        <a:p>
          <a:r>
            <a:rPr lang="en-GB" sz="1200" dirty="0">
              <a:solidFill>
                <a:schemeClr val="accent2"/>
              </a:solidFill>
            </a:rPr>
            <a:t>In 2013, we launched the Aid Transparency Tracker which highlights what information donors have committed to publish, as well as what they are currently publishing.</a:t>
          </a:r>
        </a:p>
      </dgm:t>
    </dgm:pt>
    <dgm:pt modelId="{D51B65D6-16AD-4BED-9072-EB982EBC9304}" type="parTrans" cxnId="{0AF1A79F-E2E6-408A-8B3D-CC9D858462C2}">
      <dgm:prSet/>
      <dgm:spPr/>
      <dgm:t>
        <a:bodyPr/>
        <a:lstStyle/>
        <a:p>
          <a:endParaRPr lang="en-GB"/>
        </a:p>
      </dgm:t>
    </dgm:pt>
    <dgm:pt modelId="{50214A0C-AC5E-4C2C-A264-F16AA0753060}" type="sibTrans" cxnId="{0AF1A79F-E2E6-408A-8B3D-CC9D858462C2}">
      <dgm:prSet/>
      <dgm:spPr/>
      <dgm:t>
        <a:bodyPr/>
        <a:lstStyle/>
        <a:p>
          <a:endParaRPr lang="en-GB"/>
        </a:p>
      </dgm:t>
    </dgm:pt>
    <dgm:pt modelId="{D439E540-05FF-486A-8DC0-42FB3C334810}">
      <dgm:prSet phldrT="[Text]" custT="1"/>
      <dgm:spPr/>
      <dgm:t>
        <a:bodyPr/>
        <a:lstStyle/>
        <a:p>
          <a:r>
            <a:rPr lang="en-GB" sz="1200" dirty="0">
              <a:solidFill>
                <a:schemeClr val="accent3"/>
              </a:solidFill>
            </a:rPr>
            <a:t>In 2014, we launched the </a:t>
          </a:r>
          <a:r>
            <a:rPr lang="en-GB" sz="1200" i="1" dirty="0">
              <a:solidFill>
                <a:schemeClr val="accent3"/>
              </a:solidFill>
            </a:rPr>
            <a:t>Road to 2015 Campaign</a:t>
          </a:r>
          <a:r>
            <a:rPr lang="en-GB" sz="1200" i="0" dirty="0">
              <a:solidFill>
                <a:schemeClr val="accent3"/>
              </a:solidFill>
            </a:rPr>
            <a:t> at the United Nations to continue to push donors to publish what they fund.</a:t>
          </a:r>
          <a:endParaRPr lang="en-GB" sz="1200" dirty="0">
            <a:solidFill>
              <a:schemeClr val="accent3"/>
            </a:solidFill>
          </a:endParaRPr>
        </a:p>
      </dgm:t>
    </dgm:pt>
    <dgm:pt modelId="{9200A09A-B048-48D6-81E5-6B0CAEDCD017}" type="parTrans" cxnId="{A247C229-EFA7-44C8-B0E3-7C5F883C768A}">
      <dgm:prSet/>
      <dgm:spPr/>
      <dgm:t>
        <a:bodyPr/>
        <a:lstStyle/>
        <a:p>
          <a:endParaRPr lang="en-GB"/>
        </a:p>
      </dgm:t>
    </dgm:pt>
    <dgm:pt modelId="{8CE7B5AB-B55A-40BA-9202-DC7AA3F31553}" type="sibTrans" cxnId="{A247C229-EFA7-44C8-B0E3-7C5F883C768A}">
      <dgm:prSet/>
      <dgm:spPr/>
      <dgm:t>
        <a:bodyPr/>
        <a:lstStyle/>
        <a:p>
          <a:endParaRPr lang="en-GB"/>
        </a:p>
      </dgm:t>
    </dgm:pt>
    <dgm:pt modelId="{5A00CD09-B0B3-4C66-AFC7-90533CF5F475}">
      <dgm:prSet phldrT="[Text]" custT="1"/>
      <dgm:spPr/>
      <dgm:t>
        <a:bodyPr/>
        <a:lstStyle/>
        <a:p>
          <a:r>
            <a:rPr lang="en-GB" sz="1200" dirty="0">
              <a:solidFill>
                <a:schemeClr val="accent4"/>
              </a:solidFill>
            </a:rPr>
            <a:t>In 2015, we launched the </a:t>
          </a:r>
          <a:r>
            <a:rPr lang="en-GB" sz="1200" i="0" dirty="0">
              <a:solidFill>
                <a:schemeClr val="accent4"/>
              </a:solidFill>
            </a:rPr>
            <a:t>U.S. and EU Aid Transparency Reviews to spur on greater progress from major donor organisations within these blocs. </a:t>
          </a:r>
        </a:p>
      </dgm:t>
    </dgm:pt>
    <dgm:pt modelId="{DD5CEDA8-212A-4AD7-BC76-2E97CD8339D8}" type="parTrans" cxnId="{25D5B1FE-2B92-4869-8A3C-106C95C64214}">
      <dgm:prSet/>
      <dgm:spPr/>
      <dgm:t>
        <a:bodyPr/>
        <a:lstStyle/>
        <a:p>
          <a:endParaRPr lang="en-GB"/>
        </a:p>
      </dgm:t>
    </dgm:pt>
    <dgm:pt modelId="{B134BBDB-8488-497B-939E-A87ACD5457D0}" type="sibTrans" cxnId="{25D5B1FE-2B92-4869-8A3C-106C95C64214}">
      <dgm:prSet/>
      <dgm:spPr/>
      <dgm:t>
        <a:bodyPr/>
        <a:lstStyle/>
        <a:p>
          <a:endParaRPr lang="en-GB"/>
        </a:p>
      </dgm:t>
    </dgm:pt>
    <dgm:pt modelId="{3502D47F-DF12-4B34-AAE7-48D55776A1C0}" type="pres">
      <dgm:prSet presAssocID="{D76C4CD6-8F04-4CBB-9212-9F6CE86B1FD1}" presName="arrowDiagram" presStyleCnt="0">
        <dgm:presLayoutVars>
          <dgm:chMax val="5"/>
          <dgm:dir/>
          <dgm:resizeHandles val="exact"/>
        </dgm:presLayoutVars>
      </dgm:prSet>
      <dgm:spPr/>
    </dgm:pt>
    <dgm:pt modelId="{E2693742-AA77-436A-BB51-B8C7FA2BCA5B}" type="pres">
      <dgm:prSet presAssocID="{D76C4CD6-8F04-4CBB-9212-9F6CE86B1FD1}" presName="arrow" presStyleLbl="bgShp" presStyleIdx="0" presStyleCnt="1" custLinFactNeighborX="-5228" custLinFactNeighborY="-6400"/>
      <dgm:spPr/>
    </dgm:pt>
    <dgm:pt modelId="{1AD2BEE5-88CA-4C61-8124-20747B1FB77C}" type="pres">
      <dgm:prSet presAssocID="{D76C4CD6-8F04-4CBB-9212-9F6CE86B1FD1}" presName="arrowDiagram5" presStyleCnt="0"/>
      <dgm:spPr/>
    </dgm:pt>
    <dgm:pt modelId="{B96CF0FF-76A9-49CB-8BD7-0D738774EB1E}" type="pres">
      <dgm:prSet presAssocID="{603ACB71-B86E-42F2-9E43-0E99C40E1CFA}" presName="bullet5a" presStyleLbl="node1" presStyleIdx="0" presStyleCnt="5" custLinFactX="-186474" custLinFactY="100000" custLinFactNeighborX="-200000" custLinFactNeighborY="135749"/>
      <dgm:spPr>
        <a:solidFill>
          <a:schemeClr val="accent5"/>
        </a:solidFill>
      </dgm:spPr>
    </dgm:pt>
    <dgm:pt modelId="{9ADDB60A-D2B3-46E8-9F1B-1F28750B4217}" type="pres">
      <dgm:prSet presAssocID="{603ACB71-B86E-42F2-9E43-0E99C40E1CFA}" presName="textBox5a" presStyleLbl="revTx" presStyleIdx="0" presStyleCnt="5" custScaleX="403139" custScaleY="54236" custLinFactNeighborX="85496" custLinFactNeighborY="29749">
        <dgm:presLayoutVars>
          <dgm:bulletEnabled val="1"/>
        </dgm:presLayoutVars>
      </dgm:prSet>
      <dgm:spPr/>
    </dgm:pt>
    <dgm:pt modelId="{9F84C88B-24D0-43C4-9462-1C530EDA413D}" type="pres">
      <dgm:prSet presAssocID="{4C5E389D-2B5B-4C96-BBD1-253F1836C518}" presName="bullet5b" presStyleLbl="node1" presStyleIdx="1" presStyleCnt="5" custLinFactX="-100000" custLinFactY="40740" custLinFactNeighborX="-198765" custLinFactNeighborY="100000"/>
      <dgm:spPr/>
    </dgm:pt>
    <dgm:pt modelId="{D18C6ACE-5801-4D8D-BD64-B7BF806372FA}" type="pres">
      <dgm:prSet presAssocID="{4C5E389D-2B5B-4C96-BBD1-253F1836C518}" presName="textBox5b" presStyleLbl="revTx" presStyleIdx="1" presStyleCnt="5" custScaleX="121889" custScaleY="138523" custLinFactX="-60910" custLinFactNeighborX="-100000" custLinFactNeighborY="-66396">
        <dgm:presLayoutVars>
          <dgm:bulletEnabled val="1"/>
        </dgm:presLayoutVars>
      </dgm:prSet>
      <dgm:spPr/>
    </dgm:pt>
    <dgm:pt modelId="{1453EC1D-F0CA-4150-B7D3-C6A8D12E7FAE}" type="pres">
      <dgm:prSet presAssocID="{940CF590-6971-40FE-842A-AC0D79127631}" presName="bullet5c" presStyleLbl="node1" presStyleIdx="2" presStyleCnt="5" custLinFactX="-100000" custLinFactY="5555" custLinFactNeighborX="-187036" custLinFactNeighborY="100000"/>
      <dgm:spPr>
        <a:solidFill>
          <a:schemeClr val="accent2"/>
        </a:solidFill>
      </dgm:spPr>
    </dgm:pt>
    <dgm:pt modelId="{14FAB828-D5BF-4840-8D3D-99649468547C}" type="pres">
      <dgm:prSet presAssocID="{940CF590-6971-40FE-842A-AC0D79127631}" presName="textBox5c" presStyleLbl="revTx" presStyleIdx="2" presStyleCnt="5" custScaleX="112607" custScaleY="56859" custLinFactNeighborX="-58493" custLinFactNeighborY="1433">
        <dgm:presLayoutVars>
          <dgm:bulletEnabled val="1"/>
        </dgm:presLayoutVars>
      </dgm:prSet>
      <dgm:spPr/>
    </dgm:pt>
    <dgm:pt modelId="{A9D7EF29-5647-4EA2-B37B-C2D6270BF566}" type="pres">
      <dgm:prSet presAssocID="{D439E540-05FF-486A-8DC0-42FB3C334810}" presName="bullet5d" presStyleLbl="node1" presStyleIdx="3" presStyleCnt="5" custLinFactX="-141846" custLinFactNeighborX="-200000" custLinFactNeighborY="93190"/>
      <dgm:spPr>
        <a:solidFill>
          <a:schemeClr val="accent3"/>
        </a:solidFill>
      </dgm:spPr>
    </dgm:pt>
    <dgm:pt modelId="{3262E193-BF1C-4934-A6FB-F77332CDB3D9}" type="pres">
      <dgm:prSet presAssocID="{D439E540-05FF-486A-8DC0-42FB3C334810}" presName="textBox5d" presStyleLbl="revTx" presStyleIdx="3" presStyleCnt="5" custScaleX="115722" custScaleY="46882" custLinFactX="-100000" custLinFactNeighborX="-107999" custLinFactNeighborY="-50296">
        <dgm:presLayoutVars>
          <dgm:bulletEnabled val="1"/>
        </dgm:presLayoutVars>
      </dgm:prSet>
      <dgm:spPr/>
    </dgm:pt>
    <dgm:pt modelId="{C5917FB8-BB31-4C04-8D17-F1FF55243A5D}" type="pres">
      <dgm:prSet presAssocID="{5A00CD09-B0B3-4C66-AFC7-90533CF5F475}" presName="bullet5e" presStyleLbl="node1" presStyleIdx="4" presStyleCnt="5" custLinFactX="-100000" custLinFactNeighborX="-191421" custLinFactNeighborY="40506"/>
      <dgm:spPr>
        <a:solidFill>
          <a:schemeClr val="accent4"/>
        </a:solidFill>
      </dgm:spPr>
    </dgm:pt>
    <dgm:pt modelId="{0B7228E3-4D97-49E2-8FCC-ED507F13228D}" type="pres">
      <dgm:prSet presAssocID="{5A00CD09-B0B3-4C66-AFC7-90533CF5F475}" presName="textBox5e" presStyleLbl="revTx" presStyleIdx="4" presStyleCnt="5" custScaleX="106833" custScaleY="79727" custLinFactX="-51111" custLinFactNeighborX="-100000" custLinFactNeighborY="16617">
        <dgm:presLayoutVars>
          <dgm:bulletEnabled val="1"/>
        </dgm:presLayoutVars>
      </dgm:prSet>
      <dgm:spPr/>
    </dgm:pt>
  </dgm:ptLst>
  <dgm:cxnLst>
    <dgm:cxn modelId="{BA34C17A-205F-44C7-8E71-C38D2FE82848}" type="presOf" srcId="{940CF590-6971-40FE-842A-AC0D79127631}" destId="{14FAB828-D5BF-4840-8D3D-99649468547C}" srcOrd="0" destOrd="0" presId="urn:microsoft.com/office/officeart/2005/8/layout/arrow2"/>
    <dgm:cxn modelId="{289206BF-FC23-4CD6-BA8E-48DA4A30A2C9}" type="presOf" srcId="{5A00CD09-B0B3-4C66-AFC7-90533CF5F475}" destId="{0B7228E3-4D97-49E2-8FCC-ED507F13228D}" srcOrd="0" destOrd="0" presId="urn:microsoft.com/office/officeart/2005/8/layout/arrow2"/>
    <dgm:cxn modelId="{A247C229-EFA7-44C8-B0E3-7C5F883C768A}" srcId="{D76C4CD6-8F04-4CBB-9212-9F6CE86B1FD1}" destId="{D439E540-05FF-486A-8DC0-42FB3C334810}" srcOrd="3" destOrd="0" parTransId="{9200A09A-B048-48D6-81E5-6B0CAEDCD017}" sibTransId="{8CE7B5AB-B55A-40BA-9202-DC7AA3F31553}"/>
    <dgm:cxn modelId="{0F2A3F60-B9F6-48F8-8F73-3D543C07E15D}" srcId="{D76C4CD6-8F04-4CBB-9212-9F6CE86B1FD1}" destId="{603ACB71-B86E-42F2-9E43-0E99C40E1CFA}" srcOrd="0" destOrd="0" parTransId="{E3909F60-8096-4D72-9ACE-588C78F43FDC}" sibTransId="{979A8925-2C1F-4528-9CCE-088BBB4F8DA4}"/>
    <dgm:cxn modelId="{0AF1A79F-E2E6-408A-8B3D-CC9D858462C2}" srcId="{D76C4CD6-8F04-4CBB-9212-9F6CE86B1FD1}" destId="{940CF590-6971-40FE-842A-AC0D79127631}" srcOrd="2" destOrd="0" parTransId="{D51B65D6-16AD-4BED-9072-EB982EBC9304}" sibTransId="{50214A0C-AC5E-4C2C-A264-F16AA0753060}"/>
    <dgm:cxn modelId="{25D5B1FE-2B92-4869-8A3C-106C95C64214}" srcId="{D76C4CD6-8F04-4CBB-9212-9F6CE86B1FD1}" destId="{5A00CD09-B0B3-4C66-AFC7-90533CF5F475}" srcOrd="4" destOrd="0" parTransId="{DD5CEDA8-212A-4AD7-BC76-2E97CD8339D8}" sibTransId="{B134BBDB-8488-497B-939E-A87ACD5457D0}"/>
    <dgm:cxn modelId="{C3937FDD-5841-4444-BC2A-8CEE5211A093}" type="presOf" srcId="{603ACB71-B86E-42F2-9E43-0E99C40E1CFA}" destId="{9ADDB60A-D2B3-46E8-9F1B-1F28750B4217}" srcOrd="0" destOrd="0" presId="urn:microsoft.com/office/officeart/2005/8/layout/arrow2"/>
    <dgm:cxn modelId="{5B176461-0B16-482D-B9F4-0A1684E41B77}" srcId="{D76C4CD6-8F04-4CBB-9212-9F6CE86B1FD1}" destId="{4C5E389D-2B5B-4C96-BBD1-253F1836C518}" srcOrd="1" destOrd="0" parTransId="{78F91B38-31D6-4B8A-B1C2-568E97238B4F}" sibTransId="{57223360-23D4-4D90-B7B2-875F3700222D}"/>
    <dgm:cxn modelId="{F91EB145-8F29-49C2-958C-A9D6103B59C4}" type="presOf" srcId="{D76C4CD6-8F04-4CBB-9212-9F6CE86B1FD1}" destId="{3502D47F-DF12-4B34-AAE7-48D55776A1C0}" srcOrd="0" destOrd="0" presId="urn:microsoft.com/office/officeart/2005/8/layout/arrow2"/>
    <dgm:cxn modelId="{48C20C24-23F2-4F1F-BE9F-8EC347FF3B9D}" type="presOf" srcId="{D439E540-05FF-486A-8DC0-42FB3C334810}" destId="{3262E193-BF1C-4934-A6FB-F77332CDB3D9}" srcOrd="0" destOrd="0" presId="urn:microsoft.com/office/officeart/2005/8/layout/arrow2"/>
    <dgm:cxn modelId="{DE2B5DF0-D051-4D71-BB71-EF9EF6708774}" type="presOf" srcId="{4C5E389D-2B5B-4C96-BBD1-253F1836C518}" destId="{D18C6ACE-5801-4D8D-BD64-B7BF806372FA}" srcOrd="0" destOrd="0" presId="urn:microsoft.com/office/officeart/2005/8/layout/arrow2"/>
    <dgm:cxn modelId="{D15438BE-9BBC-4F48-A548-856175D22E52}" type="presParOf" srcId="{3502D47F-DF12-4B34-AAE7-48D55776A1C0}" destId="{E2693742-AA77-436A-BB51-B8C7FA2BCA5B}" srcOrd="0" destOrd="0" presId="urn:microsoft.com/office/officeart/2005/8/layout/arrow2"/>
    <dgm:cxn modelId="{4487F6AC-CA7A-4AA3-9492-2218332DCB9D}" type="presParOf" srcId="{3502D47F-DF12-4B34-AAE7-48D55776A1C0}" destId="{1AD2BEE5-88CA-4C61-8124-20747B1FB77C}" srcOrd="1" destOrd="0" presId="urn:microsoft.com/office/officeart/2005/8/layout/arrow2"/>
    <dgm:cxn modelId="{9F2BDA66-8A33-4415-A52D-D58B8AFD7EDB}" type="presParOf" srcId="{1AD2BEE5-88CA-4C61-8124-20747B1FB77C}" destId="{B96CF0FF-76A9-49CB-8BD7-0D738774EB1E}" srcOrd="0" destOrd="0" presId="urn:microsoft.com/office/officeart/2005/8/layout/arrow2"/>
    <dgm:cxn modelId="{A6278295-C2B2-4F41-BA09-F3349B603486}" type="presParOf" srcId="{1AD2BEE5-88CA-4C61-8124-20747B1FB77C}" destId="{9ADDB60A-D2B3-46E8-9F1B-1F28750B4217}" srcOrd="1" destOrd="0" presId="urn:microsoft.com/office/officeart/2005/8/layout/arrow2"/>
    <dgm:cxn modelId="{65DC6B54-603C-4AC7-8321-3021599DB530}" type="presParOf" srcId="{1AD2BEE5-88CA-4C61-8124-20747B1FB77C}" destId="{9F84C88B-24D0-43C4-9462-1C530EDA413D}" srcOrd="2" destOrd="0" presId="urn:microsoft.com/office/officeart/2005/8/layout/arrow2"/>
    <dgm:cxn modelId="{AD3E79FC-921E-4A99-8B52-0366D450B8C3}" type="presParOf" srcId="{1AD2BEE5-88CA-4C61-8124-20747B1FB77C}" destId="{D18C6ACE-5801-4D8D-BD64-B7BF806372FA}" srcOrd="3" destOrd="0" presId="urn:microsoft.com/office/officeart/2005/8/layout/arrow2"/>
    <dgm:cxn modelId="{72931689-71DE-4A04-B57F-444CADE7D5F0}" type="presParOf" srcId="{1AD2BEE5-88CA-4C61-8124-20747B1FB77C}" destId="{1453EC1D-F0CA-4150-B7D3-C6A8D12E7FAE}" srcOrd="4" destOrd="0" presId="urn:microsoft.com/office/officeart/2005/8/layout/arrow2"/>
    <dgm:cxn modelId="{7C1148D9-BDD6-4021-9F2B-4E2B30045D26}" type="presParOf" srcId="{1AD2BEE5-88CA-4C61-8124-20747B1FB77C}" destId="{14FAB828-D5BF-4840-8D3D-99649468547C}" srcOrd="5" destOrd="0" presId="urn:microsoft.com/office/officeart/2005/8/layout/arrow2"/>
    <dgm:cxn modelId="{24751917-B58B-42BC-9658-4FEB10F71D13}" type="presParOf" srcId="{1AD2BEE5-88CA-4C61-8124-20747B1FB77C}" destId="{A9D7EF29-5647-4EA2-B37B-C2D6270BF566}" srcOrd="6" destOrd="0" presId="urn:microsoft.com/office/officeart/2005/8/layout/arrow2"/>
    <dgm:cxn modelId="{24F6171A-2FD4-44EC-9D34-1CAEBA11E24C}" type="presParOf" srcId="{1AD2BEE5-88CA-4C61-8124-20747B1FB77C}" destId="{3262E193-BF1C-4934-A6FB-F77332CDB3D9}" srcOrd="7" destOrd="0" presId="urn:microsoft.com/office/officeart/2005/8/layout/arrow2"/>
    <dgm:cxn modelId="{C916421F-E3FA-49E9-B75E-5F81C17D1AE8}" type="presParOf" srcId="{1AD2BEE5-88CA-4C61-8124-20747B1FB77C}" destId="{C5917FB8-BB31-4C04-8D17-F1FF55243A5D}" srcOrd="8" destOrd="0" presId="urn:microsoft.com/office/officeart/2005/8/layout/arrow2"/>
    <dgm:cxn modelId="{EB701DC0-1755-464B-A879-2F8F6435B4B4}" type="presParOf" srcId="{1AD2BEE5-88CA-4C61-8124-20747B1FB77C}" destId="{0B7228E3-4D97-49E2-8FCC-ED507F13228D}"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93742-AA77-436A-BB51-B8C7FA2BCA5B}">
      <dsp:nvSpPr>
        <dsp:cNvPr id="0" name=""/>
        <dsp:cNvSpPr/>
      </dsp:nvSpPr>
      <dsp:spPr>
        <a:xfrm>
          <a:off x="0" y="-162449"/>
          <a:ext cx="8229600" cy="51435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6CF0FF-76A9-49CB-8BD7-0D738774EB1E}">
      <dsp:nvSpPr>
        <dsp:cNvPr id="0" name=""/>
        <dsp:cNvSpPr/>
      </dsp:nvSpPr>
      <dsp:spPr>
        <a:xfrm>
          <a:off x="415368" y="4108484"/>
          <a:ext cx="189280" cy="189280"/>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DDB60A-D2B3-46E8-9F1B-1F28750B4217}">
      <dsp:nvSpPr>
        <dsp:cNvPr id="0" name=""/>
        <dsp:cNvSpPr/>
      </dsp:nvSpPr>
      <dsp:spPr>
        <a:xfrm>
          <a:off x="529206" y="4401181"/>
          <a:ext cx="4346151" cy="663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296" tIns="0" rIns="0" bIns="0" numCol="1" spcCol="1270" anchor="t" anchorCtr="0">
          <a:noAutofit/>
        </a:bodyPr>
        <a:lstStyle/>
        <a:p>
          <a:pPr marL="0" lvl="0" indent="0" algn="l" defTabSz="533400">
            <a:lnSpc>
              <a:spcPct val="90000"/>
            </a:lnSpc>
            <a:spcBef>
              <a:spcPct val="0"/>
            </a:spcBef>
            <a:spcAft>
              <a:spcPct val="35000"/>
            </a:spcAft>
            <a:buNone/>
          </a:pPr>
          <a:r>
            <a:rPr lang="en-GB" sz="1200" kern="1200" dirty="0">
              <a:solidFill>
                <a:schemeClr val="accent5"/>
              </a:solidFill>
            </a:rPr>
            <a:t>In 2011, the International Aid Transparency Initiative (IATI) was agreed as a common data standard. For the first time there was agreement on how aid information should be published, making it possible to standardise Index formats.</a:t>
          </a:r>
        </a:p>
      </dsp:txBody>
      <dsp:txXfrm>
        <a:off x="529206" y="4401181"/>
        <a:ext cx="4346151" cy="663931"/>
      </dsp:txXfrm>
    </dsp:sp>
    <dsp:sp modelId="{9F84C88B-24D0-43C4-9462-1C530EDA413D}">
      <dsp:nvSpPr>
        <dsp:cNvPr id="0" name=""/>
        <dsp:cNvSpPr/>
      </dsp:nvSpPr>
      <dsp:spPr>
        <a:xfrm>
          <a:off x="1286336" y="3094755"/>
          <a:ext cx="296265" cy="2962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8C6ACE-5801-4D8D-BD64-B7BF806372FA}">
      <dsp:nvSpPr>
        <dsp:cNvPr id="0" name=""/>
        <dsp:cNvSpPr/>
      </dsp:nvSpPr>
      <dsp:spPr>
        <a:xfrm>
          <a:off x="0" y="979896"/>
          <a:ext cx="1665142" cy="2985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985" tIns="0" rIns="0" bIns="0" numCol="1" spcCol="1270" anchor="t" anchorCtr="0">
          <a:noAutofit/>
        </a:bodyPr>
        <a:lstStyle/>
        <a:p>
          <a:pPr marL="0" lvl="0" indent="0" algn="l" defTabSz="533400">
            <a:lnSpc>
              <a:spcPct val="90000"/>
            </a:lnSpc>
            <a:spcBef>
              <a:spcPct val="0"/>
            </a:spcBef>
            <a:spcAft>
              <a:spcPct val="35000"/>
            </a:spcAft>
            <a:buNone/>
          </a:pPr>
          <a:r>
            <a:rPr lang="en-GB" sz="1200" kern="1200" dirty="0">
              <a:solidFill>
                <a:schemeClr val="accent1"/>
              </a:solidFill>
            </a:rPr>
            <a:t>In 2012, major aid donor organisations started to recognise the value of the Aid Transparency Index:</a:t>
          </a:r>
        </a:p>
        <a:p>
          <a:pPr marL="0" lvl="0" indent="0" algn="l" defTabSz="533400">
            <a:lnSpc>
              <a:spcPct val="90000"/>
            </a:lnSpc>
            <a:spcBef>
              <a:spcPct val="0"/>
            </a:spcBef>
            <a:spcAft>
              <a:spcPct val="35000"/>
            </a:spcAft>
            <a:buNone/>
          </a:pPr>
          <a:r>
            <a:rPr lang="en-GB" sz="1200" kern="1200" dirty="0">
              <a:solidFill>
                <a:schemeClr val="accent1"/>
              </a:solidFill>
            </a:rPr>
            <a:t>“</a:t>
          </a:r>
          <a:r>
            <a:rPr lang="en-GB" sz="1200" i="1" kern="1200" dirty="0">
              <a:solidFill>
                <a:schemeClr val="accent1"/>
              </a:solidFill>
            </a:rPr>
            <a:t>We appreciate your leadership in advancing this agenda.” – </a:t>
          </a:r>
          <a:r>
            <a:rPr lang="en-GB" sz="1200" i="0" kern="1200" dirty="0">
              <a:solidFill>
                <a:schemeClr val="accent1"/>
              </a:solidFill>
            </a:rPr>
            <a:t>Jim Yong Kim, President of the World Bank</a:t>
          </a:r>
        </a:p>
      </dsp:txBody>
      <dsp:txXfrm>
        <a:off x="0" y="979896"/>
        <a:ext cx="1665142" cy="2985345"/>
      </dsp:txXfrm>
    </dsp:sp>
    <dsp:sp modelId="{1453EC1D-F0CA-4150-B7D3-C6A8D12E7FAE}">
      <dsp:nvSpPr>
        <dsp:cNvPr id="0" name=""/>
        <dsp:cNvSpPr/>
      </dsp:nvSpPr>
      <dsp:spPr>
        <a:xfrm>
          <a:off x="2354358" y="2309856"/>
          <a:ext cx="395020" cy="395020"/>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FAB828-D5BF-4840-8D3D-99649468547C}">
      <dsp:nvSpPr>
        <dsp:cNvPr id="0" name=""/>
        <dsp:cNvSpPr/>
      </dsp:nvSpPr>
      <dsp:spPr>
        <a:xfrm>
          <a:off x="2656550" y="2755353"/>
          <a:ext cx="1788551" cy="1643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313" tIns="0" rIns="0" bIns="0" numCol="1" spcCol="1270" anchor="t" anchorCtr="0">
          <a:noAutofit/>
        </a:bodyPr>
        <a:lstStyle/>
        <a:p>
          <a:pPr marL="0" lvl="0" indent="0" algn="l" defTabSz="533400">
            <a:lnSpc>
              <a:spcPct val="90000"/>
            </a:lnSpc>
            <a:spcBef>
              <a:spcPct val="0"/>
            </a:spcBef>
            <a:spcAft>
              <a:spcPct val="35000"/>
            </a:spcAft>
            <a:buNone/>
          </a:pPr>
          <a:r>
            <a:rPr lang="en-GB" sz="1200" kern="1200" dirty="0">
              <a:solidFill>
                <a:schemeClr val="accent2"/>
              </a:solidFill>
            </a:rPr>
            <a:t>In 2013, we launched the Aid Transparency Tracker which highlights what information donors have committed to publish, as well as what they are currently publishing.</a:t>
          </a:r>
        </a:p>
      </dsp:txBody>
      <dsp:txXfrm>
        <a:off x="2656550" y="2755353"/>
        <a:ext cx="1788551" cy="1643592"/>
      </dsp:txXfrm>
    </dsp:sp>
    <dsp:sp modelId="{A9D7EF29-5647-4EA2-B37B-C2D6270BF566}">
      <dsp:nvSpPr>
        <dsp:cNvPr id="0" name=""/>
        <dsp:cNvSpPr/>
      </dsp:nvSpPr>
      <dsp:spPr>
        <a:xfrm>
          <a:off x="3274697" y="1755275"/>
          <a:ext cx="510235" cy="510235"/>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62E193-BF1C-4934-A6FB-F77332CDB3D9}">
      <dsp:nvSpPr>
        <dsp:cNvPr id="0" name=""/>
        <dsp:cNvSpPr/>
      </dsp:nvSpPr>
      <dsp:spPr>
        <a:xfrm>
          <a:off x="1721151" y="716893"/>
          <a:ext cx="1904691" cy="161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363" tIns="0" rIns="0" bIns="0" numCol="1" spcCol="1270" anchor="t" anchorCtr="0">
          <a:noAutofit/>
        </a:bodyPr>
        <a:lstStyle/>
        <a:p>
          <a:pPr marL="0" lvl="0" indent="0" algn="l" defTabSz="533400">
            <a:lnSpc>
              <a:spcPct val="90000"/>
            </a:lnSpc>
            <a:spcBef>
              <a:spcPct val="0"/>
            </a:spcBef>
            <a:spcAft>
              <a:spcPct val="35000"/>
            </a:spcAft>
            <a:buNone/>
          </a:pPr>
          <a:r>
            <a:rPr lang="en-GB" sz="1200" kern="1200" dirty="0">
              <a:solidFill>
                <a:schemeClr val="accent3"/>
              </a:solidFill>
            </a:rPr>
            <a:t>In 2014, we launched the </a:t>
          </a:r>
          <a:r>
            <a:rPr lang="en-GB" sz="1200" i="1" kern="1200" dirty="0">
              <a:solidFill>
                <a:schemeClr val="accent3"/>
              </a:solidFill>
            </a:rPr>
            <a:t>Road to 2015 Campaign</a:t>
          </a:r>
          <a:r>
            <a:rPr lang="en-GB" sz="1200" i="0" kern="1200" dirty="0">
              <a:solidFill>
                <a:schemeClr val="accent3"/>
              </a:solidFill>
            </a:rPr>
            <a:t> at the United Nations to continue to push donors to publish what they fund.</a:t>
          </a:r>
          <a:endParaRPr lang="en-GB" sz="1200" kern="1200" dirty="0">
            <a:solidFill>
              <a:schemeClr val="accent3"/>
            </a:solidFill>
          </a:endParaRPr>
        </a:p>
      </dsp:txBody>
      <dsp:txXfrm>
        <a:off x="1721151" y="716893"/>
        <a:ext cx="1904691" cy="1615621"/>
      </dsp:txXfrm>
    </dsp:sp>
    <dsp:sp modelId="{C5917FB8-BB31-4C04-8D17-F1FF55243A5D}">
      <dsp:nvSpPr>
        <dsp:cNvPr id="0" name=""/>
        <dsp:cNvSpPr/>
      </dsp:nvSpPr>
      <dsp:spPr>
        <a:xfrm>
          <a:off x="4700244" y="1133710"/>
          <a:ext cx="650138" cy="650138"/>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7228E3-4D97-49E2-8FCC-ED507F13228D}">
      <dsp:nvSpPr>
        <dsp:cNvPr id="0" name=""/>
        <dsp:cNvSpPr/>
      </dsp:nvSpPr>
      <dsp:spPr>
        <a:xfrm>
          <a:off x="4376554" y="2208218"/>
          <a:ext cx="1758385" cy="3018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495" tIns="0" rIns="0" bIns="0" numCol="1" spcCol="1270" anchor="t" anchorCtr="0">
          <a:noAutofit/>
        </a:bodyPr>
        <a:lstStyle/>
        <a:p>
          <a:pPr marL="0" lvl="0" indent="0" algn="l" defTabSz="533400">
            <a:lnSpc>
              <a:spcPct val="90000"/>
            </a:lnSpc>
            <a:spcBef>
              <a:spcPct val="0"/>
            </a:spcBef>
            <a:spcAft>
              <a:spcPct val="35000"/>
            </a:spcAft>
            <a:buNone/>
          </a:pPr>
          <a:r>
            <a:rPr lang="en-GB" sz="1200" kern="1200" dirty="0">
              <a:solidFill>
                <a:schemeClr val="accent4"/>
              </a:solidFill>
            </a:rPr>
            <a:t>In 2015, we launched the </a:t>
          </a:r>
          <a:r>
            <a:rPr lang="en-GB" sz="1200" i="0" kern="1200" dirty="0">
              <a:solidFill>
                <a:schemeClr val="accent4"/>
              </a:solidFill>
            </a:rPr>
            <a:t>U.S. and EU Aid Transparency Reviews to spur on greater progress from major donor organisations within these blocs. </a:t>
          </a:r>
        </a:p>
      </dsp:txBody>
      <dsp:txXfrm>
        <a:off x="4376554" y="2208218"/>
        <a:ext cx="1758385" cy="301815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184C7BC4-D018-4A46-BF24-AA7BF1FEE6FC}" type="datetimeFigureOut">
              <a:rPr lang="en-GB" smtClean="0"/>
              <a:t>18/11/2016</a:t>
            </a:fld>
            <a:endParaRPr lang="en-GB"/>
          </a:p>
        </p:txBody>
      </p:sp>
      <p:sp>
        <p:nvSpPr>
          <p:cNvPr id="4" name="Footer Placeholder 3"/>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652079FF-76A2-4129-9415-6DAD057974E8}" type="slidenum">
              <a:rPr lang="en-GB" smtClean="0"/>
              <a:t>‹#›</a:t>
            </a:fld>
            <a:endParaRPr lang="en-GB"/>
          </a:p>
        </p:txBody>
      </p:sp>
    </p:spTree>
    <p:extLst>
      <p:ext uri="{BB962C8B-B14F-4D97-AF65-F5344CB8AC3E}">
        <p14:creationId xmlns:p14="http://schemas.microsoft.com/office/powerpoint/2010/main" val="22995192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17AA4D7-81B6-418F-A3CE-3D0740FBB9EB}" type="datetimeFigureOut">
              <a:rPr lang="en-GB" smtClean="0"/>
              <a:t>18/11/2016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8A2267-051B-4527-933B-1CAE0F8F8D0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7AA4D7-81B6-418F-A3CE-3D0740FBB9EB}" type="datetimeFigureOut">
              <a:rPr lang="en-GB" smtClean="0"/>
              <a:t>18/11/2016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8A2267-051B-4527-933B-1CAE0F8F8D03}" type="slidenum">
              <a:rPr lang="en-GB" smtClean="0"/>
              <a:t>‹#›</a:t>
            </a:fld>
            <a:endParaRPr lang="en-GB"/>
          </a:p>
        </p:txBody>
      </p:sp>
      <p:pic>
        <p:nvPicPr>
          <p:cNvPr id="7" name="Picture 6" descr="C:\Users\Claudia\Desktop\logocrop.bmp"/>
          <p:cNvPicPr/>
          <p:nvPr userDrawn="1"/>
        </p:nvPicPr>
        <p:blipFill>
          <a:blip r:embed="rId2"/>
          <a:srcRect/>
          <a:stretch>
            <a:fillRect/>
          </a:stretch>
        </p:blipFill>
        <p:spPr bwMode="auto">
          <a:xfrm>
            <a:off x="6051332" y="6038850"/>
            <a:ext cx="3086100" cy="819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7AA4D7-81B6-418F-A3CE-3D0740FBB9EB}" type="datetimeFigureOut">
              <a:rPr lang="en-GB" smtClean="0"/>
              <a:t>18/11/2016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8A2267-051B-4527-933B-1CAE0F8F8D03}" type="slidenum">
              <a:rPr lang="en-GB" smtClean="0"/>
              <a:t>‹#›</a:t>
            </a:fld>
            <a:endParaRPr lang="en-GB"/>
          </a:p>
        </p:txBody>
      </p:sp>
      <p:pic>
        <p:nvPicPr>
          <p:cNvPr id="7" name="Picture 6" descr="C:\Users\Claudia\Desktop\logocrop.bmp"/>
          <p:cNvPicPr/>
          <p:nvPr userDrawn="1"/>
        </p:nvPicPr>
        <p:blipFill>
          <a:blip r:embed="rId2"/>
          <a:srcRect/>
          <a:stretch>
            <a:fillRect/>
          </a:stretch>
        </p:blipFill>
        <p:spPr bwMode="auto">
          <a:xfrm>
            <a:off x="6051332" y="6038850"/>
            <a:ext cx="3086100" cy="819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7AA4D7-81B6-418F-A3CE-3D0740FBB9EB}" type="datetimeFigureOut">
              <a:rPr lang="en-GB" smtClean="0"/>
              <a:t>18/11/2016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8A2267-051B-4527-933B-1CAE0F8F8D03}" type="slidenum">
              <a:rPr lang="en-GB" smtClean="0"/>
              <a:t>‹#›</a:t>
            </a:fld>
            <a:endParaRPr lang="en-GB"/>
          </a:p>
        </p:txBody>
      </p:sp>
      <p:pic>
        <p:nvPicPr>
          <p:cNvPr id="7" name="Picture 6" descr="C:\Users\Claudia\Desktop\logocrop.bmp"/>
          <p:cNvPicPr/>
          <p:nvPr userDrawn="1"/>
        </p:nvPicPr>
        <p:blipFill>
          <a:blip r:embed="rId2"/>
          <a:srcRect/>
          <a:stretch>
            <a:fillRect/>
          </a:stretch>
        </p:blipFill>
        <p:spPr bwMode="auto">
          <a:xfrm>
            <a:off x="6637106" y="6308725"/>
            <a:ext cx="2500325" cy="54927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AA4D7-81B6-418F-A3CE-3D0740FBB9EB}" type="datetimeFigureOut">
              <a:rPr lang="en-GB" smtClean="0"/>
              <a:t>18/11/2016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8A2267-051B-4527-933B-1CAE0F8F8D0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17AA4D7-81B6-418F-A3CE-3D0740FBB9EB}" type="datetimeFigureOut">
              <a:rPr lang="en-GB" smtClean="0"/>
              <a:t>18/11/2016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8A2267-051B-4527-933B-1CAE0F8F8D03}" type="slidenum">
              <a:rPr lang="en-GB" smtClean="0"/>
              <a:t>‹#›</a:t>
            </a:fld>
            <a:endParaRPr lang="en-GB"/>
          </a:p>
        </p:txBody>
      </p:sp>
      <p:pic>
        <p:nvPicPr>
          <p:cNvPr id="8" name="Picture 7" descr="C:\Users\Claudia\Desktop\logocrop.bmp"/>
          <p:cNvPicPr/>
          <p:nvPr userDrawn="1"/>
        </p:nvPicPr>
        <p:blipFill>
          <a:blip r:embed="rId2"/>
          <a:srcRect/>
          <a:stretch>
            <a:fillRect/>
          </a:stretch>
        </p:blipFill>
        <p:spPr bwMode="auto">
          <a:xfrm>
            <a:off x="6051332" y="6038850"/>
            <a:ext cx="3086100" cy="819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17AA4D7-81B6-418F-A3CE-3D0740FBB9EB}" type="datetimeFigureOut">
              <a:rPr lang="en-GB" smtClean="0"/>
              <a:t>18/11/2016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8A2267-051B-4527-933B-1CAE0F8F8D03}" type="slidenum">
              <a:rPr lang="en-GB" smtClean="0"/>
              <a:t>‹#›</a:t>
            </a:fld>
            <a:endParaRPr lang="en-GB"/>
          </a:p>
        </p:txBody>
      </p:sp>
      <p:pic>
        <p:nvPicPr>
          <p:cNvPr id="10" name="Picture 9" descr="C:\Users\Claudia\Desktop\logocrop.bmp"/>
          <p:cNvPicPr/>
          <p:nvPr userDrawn="1"/>
        </p:nvPicPr>
        <p:blipFill>
          <a:blip r:embed="rId2"/>
          <a:srcRect/>
          <a:stretch>
            <a:fillRect/>
          </a:stretch>
        </p:blipFill>
        <p:spPr bwMode="auto">
          <a:xfrm>
            <a:off x="6051332" y="6038850"/>
            <a:ext cx="3086100" cy="819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17AA4D7-81B6-418F-A3CE-3D0740FBB9EB}" type="datetimeFigureOut">
              <a:rPr lang="en-GB" smtClean="0"/>
              <a:t>18/11/2016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8A2267-051B-4527-933B-1CAE0F8F8D03}" type="slidenum">
              <a:rPr lang="en-GB" smtClean="0"/>
              <a:t>‹#›</a:t>
            </a:fld>
            <a:endParaRPr lang="en-GB"/>
          </a:p>
        </p:txBody>
      </p:sp>
      <p:pic>
        <p:nvPicPr>
          <p:cNvPr id="6" name="Picture 5" descr="C:\Users\Claudia\Desktop\logocrop.bmp"/>
          <p:cNvPicPr/>
          <p:nvPr userDrawn="1"/>
        </p:nvPicPr>
        <p:blipFill>
          <a:blip r:embed="rId2"/>
          <a:srcRect/>
          <a:stretch>
            <a:fillRect/>
          </a:stretch>
        </p:blipFill>
        <p:spPr bwMode="auto">
          <a:xfrm>
            <a:off x="6051332" y="6038850"/>
            <a:ext cx="3086100" cy="819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AA4D7-81B6-418F-A3CE-3D0740FBB9EB}" type="datetimeFigureOut">
              <a:rPr lang="en-GB" smtClean="0"/>
              <a:t>18/11/2016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8A2267-051B-4527-933B-1CAE0F8F8D03}" type="slidenum">
              <a:rPr lang="en-GB" smtClean="0"/>
              <a:t>‹#›</a:t>
            </a:fld>
            <a:endParaRPr lang="en-GB"/>
          </a:p>
        </p:txBody>
      </p:sp>
      <p:pic>
        <p:nvPicPr>
          <p:cNvPr id="5" name="Picture 4" descr="C:\Users\Claudia\Desktop\logocrop.bmp"/>
          <p:cNvPicPr/>
          <p:nvPr userDrawn="1"/>
        </p:nvPicPr>
        <p:blipFill>
          <a:blip r:embed="rId2"/>
          <a:srcRect/>
          <a:stretch>
            <a:fillRect/>
          </a:stretch>
        </p:blipFill>
        <p:spPr bwMode="auto">
          <a:xfrm>
            <a:off x="6051332" y="6038850"/>
            <a:ext cx="3086100" cy="819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7AA4D7-81B6-418F-A3CE-3D0740FBB9EB}" type="datetimeFigureOut">
              <a:rPr lang="en-GB" smtClean="0"/>
              <a:t>18/11/2016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8A2267-051B-4527-933B-1CAE0F8F8D03}" type="slidenum">
              <a:rPr lang="en-GB" smtClean="0"/>
              <a:t>‹#›</a:t>
            </a:fld>
            <a:endParaRPr lang="en-GB"/>
          </a:p>
        </p:txBody>
      </p:sp>
      <p:pic>
        <p:nvPicPr>
          <p:cNvPr id="8" name="Picture 7" descr="C:\Users\Claudia\Desktop\logocrop.bmp"/>
          <p:cNvPicPr/>
          <p:nvPr userDrawn="1"/>
        </p:nvPicPr>
        <p:blipFill>
          <a:blip r:embed="rId2"/>
          <a:srcRect/>
          <a:stretch>
            <a:fillRect/>
          </a:stretch>
        </p:blipFill>
        <p:spPr bwMode="auto">
          <a:xfrm>
            <a:off x="6051332" y="6038850"/>
            <a:ext cx="3086100" cy="819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7AA4D7-81B6-418F-A3CE-3D0740FBB9EB}" type="datetimeFigureOut">
              <a:rPr lang="en-GB" smtClean="0"/>
              <a:t>18/11/2016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8A2267-051B-4527-933B-1CAE0F8F8D03}" type="slidenum">
              <a:rPr lang="en-GB" smtClean="0"/>
              <a:t>‹#›</a:t>
            </a:fld>
            <a:endParaRPr lang="en-GB"/>
          </a:p>
        </p:txBody>
      </p:sp>
      <p:pic>
        <p:nvPicPr>
          <p:cNvPr id="8" name="Picture 7" descr="C:\Users\Claudia\Desktop\logocrop.bmp"/>
          <p:cNvPicPr/>
          <p:nvPr userDrawn="1"/>
        </p:nvPicPr>
        <p:blipFill>
          <a:blip r:embed="rId2"/>
          <a:srcRect/>
          <a:stretch>
            <a:fillRect/>
          </a:stretch>
        </p:blipFill>
        <p:spPr bwMode="auto">
          <a:xfrm>
            <a:off x="6051332" y="6038850"/>
            <a:ext cx="3086100" cy="819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AA4D7-81B6-418F-A3CE-3D0740FBB9EB}" type="datetimeFigureOut">
              <a:rPr lang="en-GB" smtClean="0"/>
              <a:t>18/11/2016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A2267-051B-4527-933B-1CAE0F8F8D03}"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115" y="422643"/>
            <a:ext cx="7772400" cy="793572"/>
          </a:xfrm>
        </p:spPr>
        <p:txBody>
          <a:bodyPr>
            <a:noAutofit/>
          </a:bodyPr>
          <a:lstStyle/>
          <a:p>
            <a:pPr algn="l"/>
            <a:r>
              <a:rPr lang="en-GB" sz="2800" b="1" dirty="0"/>
              <a:t>What is the Aid Transparency Index and why did we start it? </a:t>
            </a:r>
          </a:p>
        </p:txBody>
      </p:sp>
      <p:sp>
        <p:nvSpPr>
          <p:cNvPr id="3" name="Subtitle 2"/>
          <p:cNvSpPr>
            <a:spLocks noGrp="1"/>
          </p:cNvSpPr>
          <p:nvPr>
            <p:ph type="subTitle" idx="1"/>
          </p:nvPr>
        </p:nvSpPr>
        <p:spPr>
          <a:xfrm>
            <a:off x="541325" y="1324051"/>
            <a:ext cx="8075981" cy="4484218"/>
          </a:xfrm>
        </p:spPr>
        <p:txBody>
          <a:bodyPr>
            <a:normAutofit/>
          </a:bodyPr>
          <a:lstStyle/>
          <a:p>
            <a:pPr algn="l"/>
            <a:endParaRPr lang="en-GB" sz="2000" i="1" dirty="0"/>
          </a:p>
          <a:p>
            <a:pPr algn="l"/>
            <a:endParaRPr lang="en-GB" sz="2000" i="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641" y="3808763"/>
            <a:ext cx="4821085" cy="2918766"/>
          </a:xfrm>
          <a:prstGeom prst="rect">
            <a:avLst/>
          </a:prstGeom>
        </p:spPr>
      </p:pic>
      <p:sp>
        <p:nvSpPr>
          <p:cNvPr id="4" name="Rounded Rectangular Callout 3"/>
          <p:cNvSpPr/>
          <p:nvPr/>
        </p:nvSpPr>
        <p:spPr>
          <a:xfrm>
            <a:off x="5187837" y="1324051"/>
            <a:ext cx="3877056" cy="3750806"/>
          </a:xfrm>
          <a:prstGeom prst="wedgeRoundRectCallout">
            <a:avLst>
              <a:gd name="adj1" fmla="val -59899"/>
              <a:gd name="adj2" fmla="val 3140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b="1" dirty="0">
                <a:solidFill>
                  <a:schemeClr val="bg2"/>
                </a:solidFill>
              </a:rPr>
              <a:t>Our solution:</a:t>
            </a:r>
          </a:p>
          <a:p>
            <a:r>
              <a:rPr lang="en-GB" dirty="0">
                <a:solidFill>
                  <a:schemeClr val="bg2"/>
                </a:solidFill>
              </a:rPr>
              <a:t>The Aid Transparency Index assesses organisations’ overall commitment to transparency, as well as the information they publish at the organisational level and for individual activities. It tracks and encourages progress, while holding donors to account.</a:t>
            </a:r>
          </a:p>
        </p:txBody>
      </p:sp>
      <p:sp>
        <p:nvSpPr>
          <p:cNvPr id="10" name="Oval Callout 9"/>
          <p:cNvSpPr/>
          <p:nvPr/>
        </p:nvSpPr>
        <p:spPr>
          <a:xfrm>
            <a:off x="190640" y="1518699"/>
            <a:ext cx="4549609" cy="2225569"/>
          </a:xfrm>
          <a:prstGeom prst="wedgeEllipseCallout">
            <a:avLst>
              <a:gd name="adj1" fmla="val -26775"/>
              <a:gd name="adj2" fmla="val 800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The problem back in 2010: </a:t>
            </a:r>
            <a:r>
              <a:rPr lang="en-GB" sz="1500" dirty="0"/>
              <a:t>Aid’s not transparent! Across some of the largest and most established aid donors, information is patchy, inconsistent and hard to compare between agencies.</a:t>
            </a:r>
            <a:endParaRPr lang="en-GB" sz="1500" b="1" dirty="0"/>
          </a:p>
        </p:txBody>
      </p:sp>
    </p:spTree>
    <p:extLst>
      <p:ext uri="{BB962C8B-B14F-4D97-AF65-F5344CB8AC3E}">
        <p14:creationId xmlns:p14="http://schemas.microsoft.com/office/powerpoint/2010/main" val="333386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80"/>
            <a:ext cx="8229600" cy="829957"/>
          </a:xfrm>
        </p:spPr>
        <p:txBody>
          <a:bodyPr>
            <a:normAutofit/>
          </a:bodyPr>
          <a:lstStyle/>
          <a:p>
            <a:pPr algn="l"/>
            <a:r>
              <a:rPr lang="en-US" sz="2800" b="1" dirty="0">
                <a:solidFill>
                  <a:schemeClr val="accent1"/>
                </a:solidFill>
              </a:rPr>
              <a:t>How has the Aid Transparency Index evolved?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5746070"/>
              </p:ext>
            </p:extLst>
          </p:nvPr>
        </p:nvGraphicFramePr>
        <p:xfrm>
          <a:off x="457200" y="892454"/>
          <a:ext cx="8229600" cy="523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6781190" y="1609345"/>
            <a:ext cx="877824" cy="820674"/>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p:cNvSpPr txBox="1"/>
          <p:nvPr/>
        </p:nvSpPr>
        <p:spPr>
          <a:xfrm>
            <a:off x="6781190" y="3458102"/>
            <a:ext cx="2106778" cy="2123658"/>
          </a:xfrm>
          <a:prstGeom prst="rect">
            <a:avLst/>
          </a:prstGeom>
          <a:noFill/>
        </p:spPr>
        <p:txBody>
          <a:bodyPr wrap="square" rtlCol="0">
            <a:spAutoFit/>
          </a:bodyPr>
          <a:lstStyle/>
          <a:p>
            <a:r>
              <a:rPr lang="en-GB" sz="1200" dirty="0">
                <a:solidFill>
                  <a:schemeClr val="accent1"/>
                </a:solidFill>
              </a:rPr>
              <a:t>The 2016 Aid Transparency Index showed that since the first full Index in 2011, ten donors accounting for 25% of global aid met their commitment and published their aid information. Whilst we laud this progress, more remains to be done and we now intend to raise the bar.</a:t>
            </a:r>
            <a:endParaRPr lang="en-GB" sz="1200" i="1" dirty="0">
              <a:solidFill>
                <a:schemeClr val="accent1"/>
              </a:solidFill>
            </a:endParaRPr>
          </a:p>
        </p:txBody>
      </p:sp>
    </p:spTree>
    <p:extLst>
      <p:ext uri="{BB962C8B-B14F-4D97-AF65-F5344CB8AC3E}">
        <p14:creationId xmlns:p14="http://schemas.microsoft.com/office/powerpoint/2010/main" val="1094715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629" y="6075659"/>
            <a:ext cx="5491548" cy="276999"/>
          </a:xfrm>
          <a:prstGeom prst="rect">
            <a:avLst/>
          </a:prstGeom>
          <a:noFill/>
        </p:spPr>
        <p:txBody>
          <a:bodyPr wrap="square" rtlCol="0">
            <a:spAutoFit/>
          </a:bodyPr>
          <a:lstStyle/>
          <a:p>
            <a:endParaRPr lang="en-US" sz="1200" dirty="0"/>
          </a:p>
        </p:txBody>
      </p:sp>
      <p:sp>
        <p:nvSpPr>
          <p:cNvPr id="7" name="Rounded Rectangle 6"/>
          <p:cNvSpPr/>
          <p:nvPr/>
        </p:nvSpPr>
        <p:spPr>
          <a:xfrm>
            <a:off x="5847847" y="3716121"/>
            <a:ext cx="2904790" cy="20702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500" i="1" dirty="0">
                <a:solidFill>
                  <a:schemeClr val="accent1"/>
                </a:solidFill>
              </a:rPr>
              <a:t>“</a:t>
            </a:r>
            <a:r>
              <a:rPr lang="en-GB" sz="1500" dirty="0">
                <a:solidFill>
                  <a:schemeClr val="accent1"/>
                </a:solidFill>
              </a:rPr>
              <a:t>[The Aid Transparency Index] </a:t>
            </a:r>
            <a:r>
              <a:rPr lang="en-GB" sz="1500" i="1" dirty="0">
                <a:solidFill>
                  <a:schemeClr val="accent1"/>
                </a:solidFill>
              </a:rPr>
              <a:t>is a big deal for us. We care about this a lot. This is part of our culture… it’s part of our DNA.”</a:t>
            </a:r>
            <a:r>
              <a:rPr lang="en-GB" sz="1500" dirty="0">
                <a:solidFill>
                  <a:schemeClr val="accent1"/>
                </a:solidFill>
              </a:rPr>
              <a:t> – </a:t>
            </a:r>
            <a:r>
              <a:rPr lang="en-GB" sz="1500" b="1" dirty="0">
                <a:solidFill>
                  <a:schemeClr val="accent1"/>
                </a:solidFill>
              </a:rPr>
              <a:t>Nancy Lee, deputy CEO of the U.S. Millennium Challenge Corporation</a:t>
            </a:r>
            <a:endParaRPr lang="en-GB" sz="1500" b="1" i="1" dirty="0">
              <a:solidFill>
                <a:schemeClr val="accent1"/>
              </a:solidFill>
            </a:endParaRPr>
          </a:p>
        </p:txBody>
      </p:sp>
      <p:sp>
        <p:nvSpPr>
          <p:cNvPr id="2" name="Title 1"/>
          <p:cNvSpPr>
            <a:spLocks noGrp="1"/>
          </p:cNvSpPr>
          <p:nvPr>
            <p:ph type="title"/>
          </p:nvPr>
        </p:nvSpPr>
        <p:spPr>
          <a:xfrm>
            <a:off x="457200" y="274638"/>
            <a:ext cx="8229600" cy="866533"/>
          </a:xfrm>
        </p:spPr>
        <p:txBody>
          <a:bodyPr>
            <a:normAutofit/>
          </a:bodyPr>
          <a:lstStyle/>
          <a:p>
            <a:pPr algn="l"/>
            <a:r>
              <a:rPr lang="en-US" sz="2800" b="1" dirty="0">
                <a:solidFill>
                  <a:schemeClr val="accent4"/>
                </a:solidFill>
              </a:rPr>
              <a:t>How do aid donors respond to the Index?</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67127" y="892483"/>
            <a:ext cx="2685510" cy="1848888"/>
          </a:xfrm>
        </p:spPr>
      </p:pic>
      <p:sp>
        <p:nvSpPr>
          <p:cNvPr id="6" name="Teardrop 5"/>
          <p:cNvSpPr/>
          <p:nvPr/>
        </p:nvSpPr>
        <p:spPr>
          <a:xfrm>
            <a:off x="635767" y="2110435"/>
            <a:ext cx="4871923" cy="3211372"/>
          </a:xfrm>
          <a:prstGeom prst="teardrop">
            <a:avLst>
              <a:gd name="adj" fmla="val 1422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i="1" dirty="0"/>
              <a:t>“Publish What You Fund’s annual assessment is very powerful driver for improving reporting on aid transparency… you </a:t>
            </a:r>
            <a:r>
              <a:rPr lang="en-GB" sz="1500" dirty="0"/>
              <a:t>[Publish What You Fund]</a:t>
            </a:r>
            <a:r>
              <a:rPr lang="en-GB" sz="1500" i="1" dirty="0"/>
              <a:t> really motivated us to work very hard… we’ve seen </a:t>
            </a:r>
            <a:r>
              <a:rPr lang="en-GB" sz="1500" dirty="0"/>
              <a:t>[the Index]</a:t>
            </a:r>
            <a:r>
              <a:rPr lang="en-GB" sz="1500" i="1" dirty="0"/>
              <a:t> as a huge incentive to work to excel.”</a:t>
            </a:r>
            <a:r>
              <a:rPr lang="en-GB" sz="1500" dirty="0"/>
              <a:t> – </a:t>
            </a:r>
            <a:r>
              <a:rPr lang="en-GB" sz="1500" b="1" dirty="0"/>
              <a:t>Helen Clark, Administrator, UNDP, </a:t>
            </a:r>
            <a:r>
              <a:rPr lang="en-GB" sz="1500" dirty="0"/>
              <a:t>2016 Index launch</a:t>
            </a:r>
            <a:endParaRPr lang="en-GB" sz="1500" i="1" dirty="0"/>
          </a:p>
        </p:txBody>
      </p:sp>
    </p:spTree>
    <p:extLst>
      <p:ext uri="{BB962C8B-B14F-4D97-AF65-F5344CB8AC3E}">
        <p14:creationId xmlns:p14="http://schemas.microsoft.com/office/powerpoint/2010/main" val="2897610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4120"/>
          </a:xfrm>
        </p:spPr>
        <p:txBody>
          <a:bodyPr>
            <a:normAutofit/>
          </a:bodyPr>
          <a:lstStyle/>
          <a:p>
            <a:pPr algn="l"/>
            <a:r>
              <a:rPr lang="en-US" sz="2800" b="1" dirty="0">
                <a:solidFill>
                  <a:schemeClr val="accent2"/>
                </a:solidFill>
              </a:rPr>
              <a:t>What impact have we had?</a:t>
            </a:r>
          </a:p>
        </p:txBody>
      </p:sp>
      <p:sp>
        <p:nvSpPr>
          <p:cNvPr id="3" name="Content Placeholder 2"/>
          <p:cNvSpPr>
            <a:spLocks noGrp="1"/>
          </p:cNvSpPr>
          <p:nvPr>
            <p:ph idx="1"/>
          </p:nvPr>
        </p:nvSpPr>
        <p:spPr/>
        <p:txBody>
          <a:bodyPr/>
          <a:lstStyle/>
          <a:p>
            <a:pPr marL="0" indent="0">
              <a:buNone/>
            </a:pPr>
            <a:endParaRPr lang="en-US" sz="2800" dirty="0">
              <a:solidFill>
                <a:srgbClr val="4BACC6"/>
              </a:solidFill>
            </a:endParaRPr>
          </a:p>
          <a:p>
            <a:pPr marL="0" indent="0">
              <a:buNone/>
            </a:pPr>
            <a:endParaRPr lang="en-US" dirty="0">
              <a:solidFill>
                <a:srgbClr val="4BACC6"/>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8934" y="4163912"/>
            <a:ext cx="2971953" cy="1962251"/>
          </a:xfrm>
          <a:prstGeom prst="rect">
            <a:avLst/>
          </a:prstGeom>
        </p:spPr>
      </p:pic>
      <p:sp>
        <p:nvSpPr>
          <p:cNvPr id="6" name="Rounded Rectangular Callout 5"/>
          <p:cNvSpPr/>
          <p:nvPr/>
        </p:nvSpPr>
        <p:spPr>
          <a:xfrm>
            <a:off x="1422806" y="1136917"/>
            <a:ext cx="6587338" cy="1464418"/>
          </a:xfrm>
          <a:prstGeom prst="wedgeRoundRectCallout">
            <a:avLst>
              <a:gd name="adj1" fmla="val 27739"/>
              <a:gd name="adj2" fmla="val 18208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500" i="1" dirty="0">
                <a:solidFill>
                  <a:schemeClr val="accent1"/>
                </a:solidFill>
              </a:rPr>
              <a:t>“Aid transparency is not just about aid. It goes further, into how that interrelates with all finances of the whole country… it’s good for donors to publish what they fund… but along the line, it’s all about the impact on the budget.” – </a:t>
            </a:r>
            <a:r>
              <a:rPr lang="en-GB" sz="1500" b="1" dirty="0" err="1">
                <a:solidFill>
                  <a:schemeClr val="accent1"/>
                </a:solidFill>
              </a:rPr>
              <a:t>Ngozi</a:t>
            </a:r>
            <a:r>
              <a:rPr lang="en-GB" sz="1500" b="1" dirty="0">
                <a:solidFill>
                  <a:schemeClr val="accent1"/>
                </a:solidFill>
              </a:rPr>
              <a:t> </a:t>
            </a:r>
            <a:r>
              <a:rPr lang="en-GB" sz="1500" b="1" dirty="0" err="1">
                <a:solidFill>
                  <a:schemeClr val="accent1"/>
                </a:solidFill>
              </a:rPr>
              <a:t>Okonjo-Iweala</a:t>
            </a:r>
            <a:r>
              <a:rPr lang="en-GB" sz="1500" b="1" dirty="0">
                <a:solidFill>
                  <a:schemeClr val="accent1"/>
                </a:solidFill>
              </a:rPr>
              <a:t>, Minister of Finance, Nigeria</a:t>
            </a:r>
            <a:r>
              <a:rPr lang="en-GB" sz="1500" dirty="0">
                <a:solidFill>
                  <a:schemeClr val="accent1"/>
                </a:solidFill>
              </a:rPr>
              <a:t>, 2014 Aid Transparency Index launch</a:t>
            </a:r>
            <a:endParaRPr lang="en-GB" sz="1500" i="1" dirty="0">
              <a:solidFill>
                <a:schemeClr val="accent1"/>
              </a:solidFill>
            </a:endParaRPr>
          </a:p>
        </p:txBody>
      </p:sp>
      <p:sp>
        <p:nvSpPr>
          <p:cNvPr id="7" name="Oval Callout 6"/>
          <p:cNvSpPr/>
          <p:nvPr/>
        </p:nvSpPr>
        <p:spPr>
          <a:xfrm>
            <a:off x="457200" y="2819400"/>
            <a:ext cx="4826000" cy="3352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i="1" dirty="0"/>
              <a:t>“Incredible as it may seem, just 12 months ago </a:t>
            </a:r>
            <a:r>
              <a:rPr lang="en-GB" sz="1500" dirty="0"/>
              <a:t>[the U.K.]</a:t>
            </a:r>
            <a:r>
              <a:rPr lang="en-GB" sz="1500" i="1" dirty="0"/>
              <a:t> government did not publish details of how our development money was spent… today, people all around the world can go online and see every item of DFID spending over £500 and see evaluations of the impact of that spending.” – </a:t>
            </a:r>
            <a:r>
              <a:rPr lang="en-GB" sz="1500" b="1" dirty="0"/>
              <a:t>Former U.K. Prime Minister David Cameron</a:t>
            </a:r>
            <a:r>
              <a:rPr lang="en-GB" sz="1500" dirty="0"/>
              <a:t>, June 2011</a:t>
            </a:r>
            <a:endParaRPr lang="en-GB" sz="1500" i="1" dirty="0"/>
          </a:p>
        </p:txBody>
      </p:sp>
    </p:spTree>
    <p:extLst>
      <p:ext uri="{BB962C8B-B14F-4D97-AF65-F5344CB8AC3E}">
        <p14:creationId xmlns:p14="http://schemas.microsoft.com/office/powerpoint/2010/main" val="4202222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7510"/>
            <a:ext cx="7772400" cy="599847"/>
          </a:xfrm>
        </p:spPr>
        <p:txBody>
          <a:bodyPr>
            <a:normAutofit/>
          </a:bodyPr>
          <a:lstStyle/>
          <a:p>
            <a:r>
              <a:rPr lang="en-GB" sz="2800" b="1" dirty="0"/>
              <a:t>Why is the Index more important than ever?</a:t>
            </a:r>
          </a:p>
        </p:txBody>
      </p:sp>
      <p:sp>
        <p:nvSpPr>
          <p:cNvPr id="3" name="Subtitle 2"/>
          <p:cNvSpPr>
            <a:spLocks noGrp="1"/>
          </p:cNvSpPr>
          <p:nvPr>
            <p:ph type="subTitle" idx="1"/>
          </p:nvPr>
        </p:nvSpPr>
        <p:spPr>
          <a:xfrm>
            <a:off x="885138" y="797357"/>
            <a:ext cx="7637069" cy="5110462"/>
          </a:xfrm>
        </p:spPr>
        <p:txBody>
          <a:bodyPr>
            <a:normAutofit/>
          </a:bodyPr>
          <a:lstStyle/>
          <a:p>
            <a:pPr algn="l"/>
            <a:endParaRPr lang="en-GB" sz="1600" dirty="0"/>
          </a:p>
          <a:p>
            <a:pPr algn="l"/>
            <a:r>
              <a:rPr lang="en-GB" sz="1600" dirty="0"/>
              <a:t>Aid transparency first made it onto the global political agenda in 2011 at the Busan Conference. In Busan, Secretary of State Hillary Clinton affirmed the U.S.’s commitment to the IATI standard: </a:t>
            </a:r>
          </a:p>
          <a:p>
            <a:pPr algn="l"/>
            <a:endParaRPr lang="en-GB" sz="1600" dirty="0"/>
          </a:p>
          <a:p>
            <a:pPr algn="l"/>
            <a:endParaRPr lang="en-GB" sz="1600" dirty="0"/>
          </a:p>
          <a:p>
            <a:pPr algn="l"/>
            <a:endParaRPr lang="en-GB" sz="1600" dirty="0"/>
          </a:p>
          <a:p>
            <a:pPr algn="l"/>
            <a:endParaRPr lang="en-GB" sz="1600" dirty="0"/>
          </a:p>
          <a:p>
            <a:pPr algn="l"/>
            <a:endParaRPr lang="en-GB" sz="1600" dirty="0"/>
          </a:p>
          <a:p>
            <a:pPr algn="l"/>
            <a:r>
              <a:rPr lang="en-GB" sz="1600" dirty="0"/>
              <a:t>Five years later, we need to renew the case for aid in a new political environment. Transparency will be key to making that case. We are pleased to see transparency at the heart of DFID’s civil society policy, and our recommendations to the incoming U.S. administration emphasise the role of data in holding government institutions to account.</a:t>
            </a:r>
          </a:p>
          <a:p>
            <a:pPr algn="l"/>
            <a:endParaRPr lang="en-GB" sz="1600" dirty="0"/>
          </a:p>
          <a:p>
            <a:pPr algn="l"/>
            <a:r>
              <a:rPr lang="en-GB" sz="1600" dirty="0"/>
              <a:t>The Aid Transparency Index has brought about real change in a short period of time and for us to keep up the momentum and raise the bar, we need the support of like-minded peers and colleagues from across all stakeholder groups.</a:t>
            </a:r>
          </a:p>
          <a:p>
            <a:pPr algn="l"/>
            <a:endParaRPr lang="en-GB" sz="1600" dirty="0"/>
          </a:p>
          <a:p>
            <a:pPr algn="l"/>
            <a:endParaRPr lang="en-GB" sz="1600" dirty="0"/>
          </a:p>
          <a:p>
            <a:pPr algn="l"/>
            <a:endParaRPr lang="en-GB" sz="3000" dirty="0"/>
          </a:p>
          <a:p>
            <a:endParaRPr lang="en-GB" sz="3000" dirty="0"/>
          </a:p>
        </p:txBody>
      </p:sp>
      <p:sp>
        <p:nvSpPr>
          <p:cNvPr id="4" name="Rectangle 3"/>
          <p:cNvSpPr/>
          <p:nvPr/>
        </p:nvSpPr>
        <p:spPr>
          <a:xfrm>
            <a:off x="577901" y="2197381"/>
            <a:ext cx="7944307" cy="1186607"/>
          </a:xfrm>
          <a:prstGeom prst="rect">
            <a:avLst/>
          </a:prstGeom>
        </p:spPr>
        <p:txBody>
          <a:bodyPr wrap="square">
            <a:spAutoFit/>
          </a:bodyPr>
          <a:lstStyle/>
          <a:p>
            <a:pPr algn="ct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le 4"/>
          <p:cNvSpPr/>
          <p:nvPr/>
        </p:nvSpPr>
        <p:spPr>
          <a:xfrm>
            <a:off x="1177747" y="1974494"/>
            <a:ext cx="6766560" cy="1243584"/>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i="1" dirty="0">
                <a:solidFill>
                  <a:schemeClr val="tx1"/>
                </a:solidFill>
              </a:rPr>
              <a:t>“I’m pleased to announce that the United States will join the International Aid Transparency Initiative, and we will report on data in a timely, easy-to-use format.”</a:t>
            </a:r>
          </a:p>
        </p:txBody>
      </p:sp>
    </p:spTree>
    <p:extLst>
      <p:ext uri="{BB962C8B-B14F-4D97-AF65-F5344CB8AC3E}">
        <p14:creationId xmlns:p14="http://schemas.microsoft.com/office/powerpoint/2010/main" val="3327663656"/>
      </p:ext>
    </p:extLst>
  </p:cSld>
  <p:clrMapOvr>
    <a:masterClrMapping/>
  </p:clrMapOvr>
</p:sld>
</file>

<file path=ppt/theme/theme1.xml><?xml version="1.0" encoding="utf-8"?>
<a:theme xmlns:a="http://schemas.openxmlformats.org/drawingml/2006/main" name="PWYF Presentatio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potx" id="{0D14131A-B22E-40B9-A9A6-160BAB4CD248}" vid="{9010178D-889F-4CC1-AF58-E7F855E2AB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Open Data Institute lecture v2</Template>
  <TotalTime>304</TotalTime>
  <Words>743</Words>
  <Application>Microsoft Office PowerPoint</Application>
  <PresentationFormat>On-screen Show (4:3)</PresentationFormat>
  <Paragraphs>33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Times New Roman</vt:lpstr>
      <vt:lpstr>Trebuchet MS</vt:lpstr>
      <vt:lpstr>PWYF Presentation Theme</vt:lpstr>
      <vt:lpstr>What is the Aid Transparency Index and why did we start it? </vt:lpstr>
      <vt:lpstr>How has the Aid Transparency Index evolved?</vt:lpstr>
      <vt:lpstr>How do aid donors respond to the Index?</vt:lpstr>
      <vt:lpstr>What impact have we had?</vt:lpstr>
      <vt:lpstr>Why is the Index more important than ever?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joined-up data is a political, not technical, challenge</dc:title>
  <dc:creator>Tom Orrell</dc:creator>
  <cp:lastModifiedBy>Daniel Metcalf</cp:lastModifiedBy>
  <cp:revision>43</cp:revision>
  <cp:lastPrinted>2016-11-11T14:53:14Z</cp:lastPrinted>
  <dcterms:created xsi:type="dcterms:W3CDTF">2016-10-26T10:08:32Z</dcterms:created>
  <dcterms:modified xsi:type="dcterms:W3CDTF">2016-11-18T15:36:18Z</dcterms:modified>
</cp:coreProperties>
</file>